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Slab-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a:t>
            </a:r>
            <a:endParaRPr/>
          </a:p>
          <a:p>
            <a:pPr indent="0" lvl="0" marL="0" rtl="0" algn="l">
              <a:spcBef>
                <a:spcPts val="0"/>
              </a:spcBef>
              <a:spcAft>
                <a:spcPts val="0"/>
              </a:spcAft>
              <a:buNone/>
            </a:pPr>
            <a:r>
              <a:rPr lang="en"/>
              <a:t>I am Krish Vadodaria. Monil and I have worked on seed table construction for counting and searching substrings on GPU and we will be discussing our work with you today.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df45f071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df45f071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df45f071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df45f071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df45f071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df45f071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df45f071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df45f071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df45f071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df45f071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df45f071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df45f071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f45f071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df45f071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df45f071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df45f071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df45f071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df45f071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d5a4d1cd8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d5a4d1cd8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df45f071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df45f071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Bioinformatics deals with </a:t>
            </a:r>
            <a:r>
              <a:rPr lang="en"/>
              <a:t>extremely</a:t>
            </a:r>
            <a:r>
              <a:rPr lang="en"/>
              <a:t> large DNA sequences </a:t>
            </a:r>
            <a:r>
              <a:rPr lang="en"/>
              <a:t>consisting</a:t>
            </a:r>
            <a:r>
              <a:rPr lang="en"/>
              <a:t> of billions of base pairs. For a lot of gene </a:t>
            </a:r>
            <a:r>
              <a:rPr lang="en"/>
              <a:t>research, we need to find substrings in the DNA sequence that match a given pattern, which can take a long time for the reference lengths in question. Bioinformatics algorithms like BLAST and LASTZ use seed tables for this search. A seed table is essentially a lookup table that can be used to search for patterns of length k in the long reference sequence. The objective of this project is to parallelize the construction of seed table on GPU, and use this seed table to find substrings of arbitrary length, again in parallel.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d5a4d1cd8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d5a4d1cd8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df5a267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df5a267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d5a4d1cd8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d5a4d1cd8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f45f071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df45f071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df45f071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df45f071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is made up of 4 bases: adenine, cytosine, guanine, thymine, which are </a:t>
            </a:r>
            <a:r>
              <a:rPr lang="en"/>
              <a:t>represented</a:t>
            </a:r>
            <a:r>
              <a:rPr lang="en"/>
              <a:t> by 4 characters in the reference sequence. A seed table used to search for kmers, which are k-length substrings in the reference string, consists of two arrays. The offset array is an array of size 4^k, where the value at each index corresponds to the last index of the corresponding kmer in the sorted position array. The </a:t>
            </a:r>
            <a:r>
              <a:rPr lang="en"/>
              <a:t>position</a:t>
            </a:r>
            <a:r>
              <a:rPr lang="en"/>
              <a:t> array is an array of length seq_l - kmerSize + 1, where seq_l is length of the reference string. Every index </a:t>
            </a:r>
            <a:r>
              <a:rPr lang="en"/>
              <a:t>contains positions of a kmer, whose value is known from the offset table. Since substrings are independent, a lot of operatioln of the seed table construction and search can be parallelised. </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f45f07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f45f07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CUDA for the project, which is a </a:t>
            </a:r>
            <a:r>
              <a:rPr lang="en"/>
              <a:t>language</a:t>
            </a:r>
            <a:r>
              <a:rPr lang="en"/>
              <a:t> developed by NVIDIA that can be used to apply GPUs for general purpose computing. GPUs have a lot of compute cores and high memory bandwidth, </a:t>
            </a:r>
            <a:r>
              <a:rPr lang="en"/>
              <a:t>allowing</a:t>
            </a:r>
            <a:r>
              <a:rPr lang="en"/>
              <a:t> a lot of simple computations to execute in parallel.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df45f071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df45f071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GPUs </a:t>
            </a:r>
            <a:r>
              <a:rPr lang="en"/>
              <a:t>execute</a:t>
            </a:r>
            <a:r>
              <a:rPr lang="en"/>
              <a:t> programs is that we first copy all the necessary data from CPU to GPU. The CPU then calls CUDA kernels with a given number of blocks and threads. These kernels are launched in parallel and can compute the same instructions on multiple data. Once these kernels are complete, we copy the results back from GPU to CPU. If the </a:t>
            </a:r>
            <a:r>
              <a:rPr lang="en"/>
              <a:t>computation</a:t>
            </a:r>
            <a:r>
              <a:rPr lang="en"/>
              <a:t> on GPU is not </a:t>
            </a:r>
            <a:r>
              <a:rPr lang="en"/>
              <a:t>extremely efficient, the</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df45f071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df45f071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f45f071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f45f071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df45f071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df45f071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d5a4d1cd8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d5a4d1cd8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387900" y="1017725"/>
            <a:ext cx="4245300" cy="90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1pPr>
            <a:lvl2pPr lvl="1">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2pPr>
            <a:lvl3pPr lvl="2">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3pPr>
            <a:lvl4pPr lvl="3">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4pPr>
            <a:lvl5pPr lvl="4">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5pPr>
            <a:lvl6pPr lvl="5">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6pPr>
            <a:lvl7pPr lvl="6">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7pPr>
            <a:lvl8pPr lvl="7">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8pPr>
            <a:lvl9pPr lvl="8">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Slab"/>
              <a:buChar char="●"/>
              <a:defRPr sz="1800">
                <a:solidFill>
                  <a:schemeClr val="dk2"/>
                </a:solidFill>
                <a:latin typeface="Roboto Slab"/>
                <a:ea typeface="Roboto Slab"/>
                <a:cs typeface="Roboto Slab"/>
                <a:sym typeface="Roboto Slab"/>
              </a:defRPr>
            </a:lvl1pPr>
            <a:lvl2pPr indent="-317500" lvl="1" marL="9144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2pPr>
            <a:lvl3pPr indent="-317500" lvl="2" marL="13716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3pPr>
            <a:lvl4pPr indent="-317500" lvl="3" marL="18288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4pPr>
            <a:lvl5pPr indent="-317500" lvl="4" marL="22860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5pPr>
            <a:lvl6pPr indent="-317500" lvl="5" marL="27432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6pPr>
            <a:lvl7pPr indent="-317500" lvl="6" marL="32004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7pPr>
            <a:lvl8pPr indent="-317500" lvl="7" marL="36576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8pPr>
            <a:lvl9pPr indent="-317500" lvl="8" marL="4114800">
              <a:lnSpc>
                <a:spcPct val="115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1049375"/>
            <a:ext cx="8520600" cy="122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00">
                <a:solidFill>
                  <a:schemeClr val="lt1"/>
                </a:solidFill>
                <a:latin typeface="Roboto Slab"/>
                <a:ea typeface="Roboto Slab"/>
                <a:cs typeface="Roboto Slab"/>
                <a:sym typeface="Roboto Slab"/>
              </a:rPr>
              <a:t>Seed </a:t>
            </a:r>
            <a:r>
              <a:rPr lang="en" sz="3400">
                <a:solidFill>
                  <a:schemeClr val="lt1"/>
                </a:solidFill>
              </a:rPr>
              <a:t>T</a:t>
            </a:r>
            <a:r>
              <a:rPr lang="en" sz="3400">
                <a:solidFill>
                  <a:schemeClr val="lt1"/>
                </a:solidFill>
                <a:latin typeface="Roboto Slab"/>
                <a:ea typeface="Roboto Slab"/>
                <a:cs typeface="Roboto Slab"/>
                <a:sym typeface="Roboto Slab"/>
              </a:rPr>
              <a:t>able Construction for Counting and Searching Substrings on GPU </a:t>
            </a:r>
            <a:endParaRPr sz="3400">
              <a:solidFill>
                <a:schemeClr val="lt1"/>
              </a:solidFill>
              <a:latin typeface="Roboto Slab"/>
              <a:ea typeface="Roboto Slab"/>
              <a:cs typeface="Roboto Slab"/>
              <a:sym typeface="Roboto Slab"/>
            </a:endParaRPr>
          </a:p>
        </p:txBody>
      </p:sp>
      <p:sp>
        <p:nvSpPr>
          <p:cNvPr id="56" name="Google Shape;56;p13"/>
          <p:cNvSpPr txBox="1"/>
          <p:nvPr>
            <p:ph idx="1" type="subTitle"/>
          </p:nvPr>
        </p:nvSpPr>
        <p:spPr>
          <a:xfrm>
            <a:off x="241775" y="3980625"/>
            <a:ext cx="8520600" cy="792600"/>
          </a:xfrm>
          <a:prstGeom prst="rect">
            <a:avLst/>
          </a:prstGeom>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SzPct val="45833"/>
              <a:buNone/>
            </a:pPr>
            <a:r>
              <a:rPr lang="en" sz="2220">
                <a:solidFill>
                  <a:srgbClr val="FFFFFF"/>
                </a:solidFill>
                <a:latin typeface="Roboto Slab"/>
                <a:ea typeface="Roboto Slab"/>
                <a:cs typeface="Roboto Slab"/>
                <a:sym typeface="Roboto Slab"/>
              </a:rPr>
              <a:t>ECE 277 WI22 Group Project</a:t>
            </a:r>
            <a:endParaRPr sz="2220">
              <a:solidFill>
                <a:srgbClr val="FFFFFF"/>
              </a:solidFill>
              <a:latin typeface="Roboto Slab"/>
              <a:ea typeface="Roboto Slab"/>
              <a:cs typeface="Roboto Slab"/>
              <a:sym typeface="Roboto Slab"/>
            </a:endParaRPr>
          </a:p>
          <a:p>
            <a:pPr indent="0" lvl="0" marL="0" rtl="0" algn="ctr">
              <a:spcBef>
                <a:spcPts val="0"/>
              </a:spcBef>
              <a:spcAft>
                <a:spcPts val="0"/>
              </a:spcAft>
              <a:buSzPct val="62808"/>
              <a:buNone/>
            </a:pPr>
            <a:r>
              <a:rPr lang="en" sz="1620">
                <a:solidFill>
                  <a:srgbClr val="FFFFFF"/>
                </a:solidFill>
                <a:latin typeface="Roboto Slab"/>
                <a:ea typeface="Roboto Slab"/>
                <a:cs typeface="Roboto Slab"/>
                <a:sym typeface="Roboto Slab"/>
              </a:rPr>
              <a:t>Krish Vadodaria(A59002291) </a:t>
            </a:r>
            <a:endParaRPr sz="1620">
              <a:solidFill>
                <a:srgbClr val="FFFFFF"/>
              </a:solidFill>
              <a:latin typeface="Roboto Slab"/>
              <a:ea typeface="Roboto Slab"/>
              <a:cs typeface="Roboto Slab"/>
              <a:sym typeface="Roboto Slab"/>
            </a:endParaRPr>
          </a:p>
          <a:p>
            <a:pPr indent="0" lvl="0" marL="0" rtl="0" algn="ctr">
              <a:spcBef>
                <a:spcPts val="0"/>
              </a:spcBef>
              <a:spcAft>
                <a:spcPts val="0"/>
              </a:spcAft>
              <a:buSzPct val="62808"/>
              <a:buNone/>
            </a:pPr>
            <a:r>
              <a:rPr lang="en" sz="1620">
                <a:solidFill>
                  <a:srgbClr val="FFFFFF"/>
                </a:solidFill>
                <a:latin typeface="Roboto Slab"/>
                <a:ea typeface="Roboto Slab"/>
                <a:cs typeface="Roboto Slab"/>
                <a:sym typeface="Roboto Slab"/>
              </a:rPr>
              <a:t>Monil Shah(A59012111)</a:t>
            </a:r>
            <a:endParaRPr sz="1620">
              <a:solidFill>
                <a:srgbClr val="FFFFFF"/>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GPU Segmentation </a:t>
            </a:r>
            <a:endParaRPr/>
          </a:p>
        </p:txBody>
      </p:sp>
      <p:sp>
        <p:nvSpPr>
          <p:cNvPr id="116" name="Google Shape;116;p22"/>
          <p:cNvSpPr txBox="1"/>
          <p:nvPr>
            <p:ph idx="1" type="body"/>
          </p:nvPr>
        </p:nvSpPr>
        <p:spPr>
          <a:xfrm>
            <a:off x="311700" y="1152475"/>
            <a:ext cx="597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Slab"/>
              <a:buChar char="●"/>
            </a:pPr>
            <a:r>
              <a:rPr lang="en"/>
              <a:t>For our project, we use a kmer size of 4 to create a seed table</a:t>
            </a:r>
            <a:r>
              <a:rPr lang="en">
                <a:latin typeface="Roboto Slab"/>
                <a:ea typeface="Roboto Slab"/>
                <a:cs typeface="Roboto Slab"/>
                <a:sym typeface="Roboto Slab"/>
              </a:rPr>
              <a:t>, so any arbitrary length of 4 and more sequences can be searched. </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We spawn </a:t>
            </a:r>
            <a:r>
              <a:rPr lang="en"/>
              <a:t>multiple </a:t>
            </a:r>
            <a:r>
              <a:rPr lang="en">
                <a:latin typeface="Roboto Slab"/>
                <a:ea typeface="Roboto Slab"/>
                <a:cs typeface="Roboto Slab"/>
                <a:sym typeface="Roboto Slab"/>
              </a:rPr>
              <a:t>threads to segment </a:t>
            </a:r>
            <a:r>
              <a:rPr lang="en"/>
              <a:t>the</a:t>
            </a:r>
            <a:r>
              <a:rPr lang="en">
                <a:latin typeface="Roboto Slab"/>
                <a:ea typeface="Roboto Slab"/>
                <a:cs typeface="Roboto Slab"/>
                <a:sym typeface="Roboto Slab"/>
              </a:rPr>
              <a:t> compressed </a:t>
            </a:r>
            <a:r>
              <a:rPr lang="en"/>
              <a:t>reference string</a:t>
            </a:r>
            <a:r>
              <a:rPr lang="en">
                <a:latin typeface="Roboto Slab"/>
                <a:ea typeface="Roboto Slab"/>
                <a:cs typeface="Roboto Slab"/>
                <a:sym typeface="Roboto Slab"/>
              </a:rPr>
              <a:t> (of 16 letters per integer) into 4 letter </a:t>
            </a:r>
            <a:r>
              <a:rPr lang="en"/>
              <a:t>kmers.</a:t>
            </a:r>
            <a:endParaRPr/>
          </a:p>
          <a:p>
            <a:pPr indent="-342900" lvl="0" marL="457200" rtl="0" algn="l">
              <a:spcBef>
                <a:spcPts val="0"/>
              </a:spcBef>
              <a:spcAft>
                <a:spcPts val="0"/>
              </a:spcAft>
              <a:buSzPts val="1800"/>
              <a:buFont typeface="Roboto Slab"/>
              <a:buChar char="●"/>
            </a:pPr>
            <a:r>
              <a:rPr lang="en"/>
              <a:t>We </a:t>
            </a:r>
            <a:r>
              <a:rPr lang="en">
                <a:latin typeface="Roboto Slab"/>
                <a:ea typeface="Roboto Slab"/>
                <a:cs typeface="Roboto Slab"/>
                <a:sym typeface="Roboto Slab"/>
              </a:rPr>
              <a:t>store each kmer in a</a:t>
            </a:r>
            <a:r>
              <a:rPr lang="en"/>
              <a:t>n</a:t>
            </a:r>
            <a:r>
              <a:rPr lang="en">
                <a:latin typeface="Roboto Slab"/>
                <a:ea typeface="Roboto Slab"/>
                <a:cs typeface="Roboto Slab"/>
                <a:sym typeface="Roboto Slab"/>
              </a:rPr>
              <a:t> array </a:t>
            </a:r>
            <a:r>
              <a:rPr i="1" lang="en"/>
              <a:t>kmerPos</a:t>
            </a:r>
            <a:r>
              <a:rPr i="1" lang="en"/>
              <a:t> </a:t>
            </a:r>
            <a:r>
              <a:rPr lang="en">
                <a:latin typeface="Roboto Slab"/>
                <a:ea typeface="Roboto Slab"/>
                <a:cs typeface="Roboto Slab"/>
                <a:sym typeface="Roboto Slab"/>
              </a:rPr>
              <a:t>as a 64 bit unsigned </a:t>
            </a:r>
            <a:r>
              <a:rPr lang="en"/>
              <a:t>integer </a:t>
            </a:r>
            <a:r>
              <a:rPr lang="en">
                <a:latin typeface="Roboto Slab"/>
                <a:ea typeface="Roboto Slab"/>
                <a:cs typeface="Roboto Slab"/>
                <a:sym typeface="Roboto Slab"/>
              </a:rPr>
              <a:t>(size_t). The fi</a:t>
            </a:r>
            <a:r>
              <a:rPr lang="en"/>
              <a:t>rst 32 MSBs represent the kmer, and the last 32 LSBs represent the kmer position in the reference.</a:t>
            </a:r>
            <a:endParaRPr>
              <a:latin typeface="Roboto Slab"/>
              <a:ea typeface="Roboto Slab"/>
              <a:cs typeface="Roboto Slab"/>
              <a:sym typeface="Roboto Slab"/>
            </a:endParaRPr>
          </a:p>
        </p:txBody>
      </p:sp>
      <p:pic>
        <p:nvPicPr>
          <p:cNvPr id="117" name="Google Shape;117;p22"/>
          <p:cNvPicPr preferRelativeResize="0"/>
          <p:nvPr/>
        </p:nvPicPr>
        <p:blipFill>
          <a:blip r:embed="rId3">
            <a:alphaModFix/>
          </a:blip>
          <a:stretch>
            <a:fillRect/>
          </a:stretch>
        </p:blipFill>
        <p:spPr>
          <a:xfrm>
            <a:off x="6724624" y="175924"/>
            <a:ext cx="1929775" cy="1292025"/>
          </a:xfrm>
          <a:prstGeom prst="rect">
            <a:avLst/>
          </a:prstGeom>
          <a:noFill/>
          <a:ln>
            <a:noFill/>
          </a:ln>
        </p:spPr>
      </p:pic>
      <p:pic>
        <p:nvPicPr>
          <p:cNvPr id="118" name="Google Shape;118;p22"/>
          <p:cNvPicPr preferRelativeResize="0"/>
          <p:nvPr/>
        </p:nvPicPr>
        <p:blipFill rotWithShape="1">
          <a:blip r:embed="rId4">
            <a:alphaModFix/>
          </a:blip>
          <a:srcRect b="0" l="33994" r="36094" t="23106"/>
          <a:stretch/>
        </p:blipFill>
        <p:spPr>
          <a:xfrm>
            <a:off x="6770450" y="1544150"/>
            <a:ext cx="2001025" cy="357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GPU Sorting</a:t>
            </a:r>
            <a:endParaRPr/>
          </a:p>
        </p:txBody>
      </p:sp>
      <p:sp>
        <p:nvSpPr>
          <p:cNvPr id="124" name="Google Shape;124;p23"/>
          <p:cNvSpPr txBox="1"/>
          <p:nvPr>
            <p:ph idx="1" type="body"/>
          </p:nvPr>
        </p:nvSpPr>
        <p:spPr>
          <a:xfrm>
            <a:off x="311700" y="1152475"/>
            <a:ext cx="5776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While there are multiple sorting algorithms,</a:t>
            </a:r>
            <a:br>
              <a:rPr lang="en">
                <a:latin typeface="Roboto Slab"/>
                <a:ea typeface="Roboto Slab"/>
                <a:cs typeface="Roboto Slab"/>
                <a:sym typeface="Roboto Slab"/>
              </a:rPr>
            </a:br>
            <a:r>
              <a:rPr lang="en">
                <a:latin typeface="Roboto Slab"/>
                <a:ea typeface="Roboto Slab"/>
                <a:cs typeface="Roboto Slab"/>
                <a:sym typeface="Roboto Slab"/>
              </a:rPr>
              <a:t>a lot of them </a:t>
            </a:r>
            <a:r>
              <a:rPr lang="en"/>
              <a:t>are not efficiently </a:t>
            </a:r>
            <a:r>
              <a:rPr lang="en">
                <a:latin typeface="Roboto Slab"/>
                <a:ea typeface="Roboto Slab"/>
                <a:cs typeface="Roboto Slab"/>
                <a:sym typeface="Roboto Slab"/>
              </a:rPr>
              <a:t>parallelizable on GP</a:t>
            </a:r>
            <a:r>
              <a:rPr lang="en"/>
              <a:t>U. </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t>CUDA offers a library called </a:t>
            </a:r>
            <a:r>
              <a:rPr i="1" lang="en"/>
              <a:t>thrust</a:t>
            </a:r>
            <a:r>
              <a:rPr lang="en"/>
              <a:t> that has several efficient GPU sorting algorithms. </a:t>
            </a:r>
            <a:endParaRPr/>
          </a:p>
          <a:p>
            <a:pPr indent="-342900" lvl="0" marL="457200" rtl="0" algn="l">
              <a:spcBef>
                <a:spcPts val="0"/>
              </a:spcBef>
              <a:spcAft>
                <a:spcPts val="0"/>
              </a:spcAft>
              <a:buSzPts val="1800"/>
              <a:buChar char="●"/>
            </a:pPr>
            <a:r>
              <a:rPr lang="en"/>
              <a:t>Radix sort is the most popular and fastest GPU sorting algorithm. </a:t>
            </a:r>
            <a:endParaRPr/>
          </a:p>
          <a:p>
            <a:pPr indent="-342900" lvl="0" marL="457200" rtl="0" algn="l">
              <a:spcBef>
                <a:spcPts val="0"/>
              </a:spcBef>
              <a:spcAft>
                <a:spcPts val="0"/>
              </a:spcAft>
              <a:buSzPts val="1800"/>
              <a:buFont typeface="Roboto Slab"/>
              <a:buChar char="●"/>
            </a:pPr>
            <a:r>
              <a:rPr lang="en"/>
              <a:t>In the interest of time and simplicity, we </a:t>
            </a:r>
            <a:r>
              <a:rPr lang="en"/>
              <a:t>implemented</a:t>
            </a:r>
            <a:r>
              <a:rPr lang="en"/>
              <a:t> a parallel odd-even sort on GPU. </a:t>
            </a:r>
            <a:endParaRPr>
              <a:latin typeface="Roboto Slab"/>
              <a:ea typeface="Roboto Slab"/>
              <a:cs typeface="Roboto Slab"/>
              <a:sym typeface="Roboto Slab"/>
            </a:endParaRPr>
          </a:p>
        </p:txBody>
      </p:sp>
      <p:pic>
        <p:nvPicPr>
          <p:cNvPr id="125" name="Google Shape;125;p23"/>
          <p:cNvPicPr preferRelativeResize="0"/>
          <p:nvPr/>
        </p:nvPicPr>
        <p:blipFill>
          <a:blip r:embed="rId3">
            <a:alphaModFix/>
          </a:blip>
          <a:stretch>
            <a:fillRect/>
          </a:stretch>
        </p:blipFill>
        <p:spPr>
          <a:xfrm>
            <a:off x="6016950" y="1384176"/>
            <a:ext cx="2940899" cy="292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GPU Sorting </a:t>
            </a:r>
            <a:endParaRPr/>
          </a:p>
        </p:txBody>
      </p:sp>
      <p:pic>
        <p:nvPicPr>
          <p:cNvPr id="131" name="Google Shape;131;p24"/>
          <p:cNvPicPr preferRelativeResize="0"/>
          <p:nvPr/>
        </p:nvPicPr>
        <p:blipFill rotWithShape="1">
          <a:blip r:embed="rId3">
            <a:alphaModFix/>
          </a:blip>
          <a:srcRect b="4407" l="19005" r="53062" t="17160"/>
          <a:stretch/>
        </p:blipFill>
        <p:spPr>
          <a:xfrm>
            <a:off x="1973100" y="1756598"/>
            <a:ext cx="1814950" cy="3395677"/>
          </a:xfrm>
          <a:prstGeom prst="rect">
            <a:avLst/>
          </a:prstGeom>
          <a:noFill/>
          <a:ln>
            <a:noFill/>
          </a:ln>
        </p:spPr>
      </p:pic>
      <p:pic>
        <p:nvPicPr>
          <p:cNvPr id="132" name="Google Shape;132;p24"/>
          <p:cNvPicPr preferRelativeResize="0"/>
          <p:nvPr/>
        </p:nvPicPr>
        <p:blipFill rotWithShape="1">
          <a:blip r:embed="rId3">
            <a:alphaModFix/>
          </a:blip>
          <a:srcRect b="4094" l="46614" r="25453" t="17468"/>
          <a:stretch/>
        </p:blipFill>
        <p:spPr>
          <a:xfrm>
            <a:off x="5380925" y="1756642"/>
            <a:ext cx="1814950" cy="3395632"/>
          </a:xfrm>
          <a:prstGeom prst="rect">
            <a:avLst/>
          </a:prstGeom>
          <a:noFill/>
          <a:ln>
            <a:noFill/>
          </a:ln>
        </p:spPr>
      </p:pic>
      <p:pic>
        <p:nvPicPr>
          <p:cNvPr id="133" name="Google Shape;133;p24"/>
          <p:cNvPicPr preferRelativeResize="0"/>
          <p:nvPr/>
        </p:nvPicPr>
        <p:blipFill rotWithShape="1">
          <a:blip r:embed="rId3">
            <a:alphaModFix/>
          </a:blip>
          <a:srcRect b="87711" l="1895" r="1421" t="1235"/>
          <a:stretch/>
        </p:blipFill>
        <p:spPr>
          <a:xfrm>
            <a:off x="1297625" y="1237000"/>
            <a:ext cx="6548749" cy="498775"/>
          </a:xfrm>
          <a:prstGeom prst="rect">
            <a:avLst/>
          </a:prstGeom>
          <a:noFill/>
          <a:ln>
            <a:noFill/>
          </a:ln>
        </p:spPr>
      </p:pic>
      <p:cxnSp>
        <p:nvCxnSpPr>
          <p:cNvPr id="134" name="Google Shape;134;p24"/>
          <p:cNvCxnSpPr/>
          <p:nvPr/>
        </p:nvCxnSpPr>
        <p:spPr>
          <a:xfrm>
            <a:off x="4111150" y="3468425"/>
            <a:ext cx="1018800" cy="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Aside: Radix Sort</a:t>
            </a:r>
            <a:endParaRPr/>
          </a:p>
        </p:txBody>
      </p:sp>
      <p:pic>
        <p:nvPicPr>
          <p:cNvPr id="140" name="Google Shape;140;p25"/>
          <p:cNvPicPr preferRelativeResize="0"/>
          <p:nvPr/>
        </p:nvPicPr>
        <p:blipFill>
          <a:blip r:embed="rId3">
            <a:alphaModFix/>
          </a:blip>
          <a:stretch>
            <a:fillRect/>
          </a:stretch>
        </p:blipFill>
        <p:spPr>
          <a:xfrm>
            <a:off x="1285075" y="1406774"/>
            <a:ext cx="6573850" cy="312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GPU Offset Table</a:t>
            </a:r>
            <a:endParaRPr/>
          </a:p>
        </p:txBody>
      </p:sp>
      <p:sp>
        <p:nvSpPr>
          <p:cNvPr id="146" name="Google Shape;146;p26"/>
          <p:cNvSpPr txBox="1"/>
          <p:nvPr>
            <p:ph idx="1" type="body"/>
          </p:nvPr>
        </p:nvSpPr>
        <p:spPr>
          <a:xfrm>
            <a:off x="311700" y="1152475"/>
            <a:ext cx="8520600" cy="3747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Now that we have a sorted table of </a:t>
            </a:r>
            <a:r>
              <a:rPr lang="en"/>
              <a:t>kmers and their positions,</a:t>
            </a:r>
            <a:r>
              <a:rPr lang="en">
                <a:latin typeface="Roboto Slab"/>
                <a:ea typeface="Roboto Slab"/>
                <a:cs typeface="Roboto Slab"/>
                <a:sym typeface="Roboto Slab"/>
              </a:rPr>
              <a:t> we need to </a:t>
            </a:r>
            <a:r>
              <a:rPr lang="en"/>
              <a:t>populate the offset table, where the value at each index is the final index of the corresponding kmer in </a:t>
            </a:r>
            <a:r>
              <a:rPr i="1" lang="en"/>
              <a:t>kmerPos</a:t>
            </a:r>
            <a:r>
              <a:rPr lang="en">
                <a:latin typeface="Roboto Slab"/>
                <a:ea typeface="Roboto Slab"/>
                <a:cs typeface="Roboto Slab"/>
                <a:sym typeface="Roboto Slab"/>
              </a:rPr>
              <a:t>.</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Offset table can be calculated by spawning </a:t>
            </a:r>
            <a:r>
              <a:rPr lang="en"/>
              <a:t>multiple </a:t>
            </a:r>
            <a:r>
              <a:rPr lang="en">
                <a:latin typeface="Roboto Slab"/>
                <a:ea typeface="Roboto Slab"/>
                <a:cs typeface="Roboto Slab"/>
                <a:sym typeface="Roboto Slab"/>
              </a:rPr>
              <a:t>threads, and each thread compar</a:t>
            </a:r>
            <a:r>
              <a:rPr lang="en"/>
              <a:t>es adjacent kmers, </a:t>
            </a:r>
            <a:r>
              <a:rPr i="1" lang="en"/>
              <a:t>kmer1</a:t>
            </a:r>
            <a:r>
              <a:rPr lang="en"/>
              <a:t> and </a:t>
            </a:r>
            <a:r>
              <a:rPr i="1" lang="en"/>
              <a:t>kmer2</a:t>
            </a:r>
            <a:r>
              <a:rPr lang="en"/>
              <a:t> (32 MSBs) in </a:t>
            </a:r>
            <a:r>
              <a:rPr i="1" lang="en"/>
              <a:t>kmerPos</a:t>
            </a:r>
            <a:r>
              <a:rPr lang="en"/>
              <a:t>. If they are different, indices </a:t>
            </a:r>
            <a:r>
              <a:rPr i="1" lang="en"/>
              <a:t>kmer1</a:t>
            </a:r>
            <a:r>
              <a:rPr lang="en"/>
              <a:t> through </a:t>
            </a:r>
            <a:r>
              <a:rPr i="1" lang="en"/>
              <a:t>kmer2</a:t>
            </a:r>
            <a:r>
              <a:rPr lang="en"/>
              <a:t> of the offset table are populated with the index of kmer2 in </a:t>
            </a:r>
            <a:r>
              <a:rPr i="1" lang="en"/>
              <a:t>kmerPos</a:t>
            </a:r>
            <a:r>
              <a:rPr lang="en"/>
              <a:t>.</a:t>
            </a:r>
            <a:endParaRPr/>
          </a:p>
          <a:p>
            <a:pPr indent="-342900" lvl="0" marL="457200" rtl="0" algn="l">
              <a:spcBef>
                <a:spcPts val="0"/>
              </a:spcBef>
              <a:spcAft>
                <a:spcPts val="0"/>
              </a:spcAft>
              <a:buSzPts val="1800"/>
              <a:buFont typeface="Roboto Slab"/>
              <a:buChar char="●"/>
            </a:pPr>
            <a:r>
              <a:rPr lang="en"/>
              <a:t>We now have an offset table where each value corresponds to the final </a:t>
            </a:r>
            <a:r>
              <a:rPr lang="en"/>
              <a:t>index</a:t>
            </a:r>
            <a:r>
              <a:rPr lang="en"/>
              <a:t> (in </a:t>
            </a:r>
            <a:r>
              <a:rPr i="1" lang="en"/>
              <a:t>kmerPos</a:t>
            </a:r>
            <a:r>
              <a:rPr lang="en"/>
              <a:t>)</a:t>
            </a:r>
            <a:r>
              <a:rPr i="1" lang="en"/>
              <a:t> </a:t>
            </a:r>
            <a:r>
              <a:rPr lang="en"/>
              <a:t>of the kmer represented by the index, and starting index is represented by </a:t>
            </a:r>
            <a:r>
              <a:rPr lang="en"/>
              <a:t>the</a:t>
            </a:r>
            <a:r>
              <a:rPr lang="en"/>
              <a:t> value at the previous index of offset table. </a:t>
            </a:r>
            <a:endParaRPr/>
          </a:p>
          <a:p>
            <a:pPr indent="-317500" lvl="1" marL="914400" rtl="0" algn="l">
              <a:spcBef>
                <a:spcPts val="0"/>
              </a:spcBef>
              <a:spcAft>
                <a:spcPts val="0"/>
              </a:spcAft>
              <a:buSzPts val="1400"/>
              <a:buFont typeface="Roboto Slab"/>
              <a:buChar char="○"/>
            </a:pPr>
            <a:r>
              <a:rPr lang="en"/>
              <a:t>For example, if value at index 3 (AAAT) of offset table is 10 and value at index 2 (AAAG) is 4, indices 4 - 9 in the </a:t>
            </a:r>
            <a:r>
              <a:rPr i="1" lang="en"/>
              <a:t>kmerPos</a:t>
            </a:r>
            <a:r>
              <a:rPr i="1" lang="en"/>
              <a:t> </a:t>
            </a:r>
            <a:r>
              <a:rPr lang="en"/>
              <a:t>contain hit positions of AAAT in the reference string.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GPU Offset Table</a:t>
            </a:r>
            <a:endParaRPr/>
          </a:p>
        </p:txBody>
      </p:sp>
      <p:pic>
        <p:nvPicPr>
          <p:cNvPr id="152" name="Google Shape;152;p27"/>
          <p:cNvPicPr preferRelativeResize="0"/>
          <p:nvPr/>
        </p:nvPicPr>
        <p:blipFill rotWithShape="1">
          <a:blip r:embed="rId3">
            <a:alphaModFix/>
          </a:blip>
          <a:srcRect b="87333" l="1215" r="0" t="0"/>
          <a:stretch/>
        </p:blipFill>
        <p:spPr>
          <a:xfrm>
            <a:off x="2105425" y="1259950"/>
            <a:ext cx="4933150" cy="474575"/>
          </a:xfrm>
          <a:prstGeom prst="rect">
            <a:avLst/>
          </a:prstGeom>
          <a:noFill/>
          <a:ln>
            <a:noFill/>
          </a:ln>
        </p:spPr>
      </p:pic>
      <p:pic>
        <p:nvPicPr>
          <p:cNvPr id="153" name="Google Shape;153;p27"/>
          <p:cNvPicPr preferRelativeResize="0"/>
          <p:nvPr/>
        </p:nvPicPr>
        <p:blipFill rotWithShape="1">
          <a:blip r:embed="rId3">
            <a:alphaModFix/>
          </a:blip>
          <a:srcRect b="0" l="21443" r="51357" t="32791"/>
          <a:stretch/>
        </p:blipFill>
        <p:spPr>
          <a:xfrm>
            <a:off x="2472150" y="1779275"/>
            <a:ext cx="1358251" cy="2518075"/>
          </a:xfrm>
          <a:prstGeom prst="rect">
            <a:avLst/>
          </a:prstGeom>
          <a:noFill/>
          <a:ln>
            <a:noFill/>
          </a:ln>
        </p:spPr>
      </p:pic>
      <p:pic>
        <p:nvPicPr>
          <p:cNvPr id="154" name="Google Shape;154;p27"/>
          <p:cNvPicPr preferRelativeResize="0"/>
          <p:nvPr/>
        </p:nvPicPr>
        <p:blipFill rotWithShape="1">
          <a:blip r:embed="rId3">
            <a:alphaModFix/>
          </a:blip>
          <a:srcRect b="0" l="48293" r="26449" t="13517"/>
          <a:stretch/>
        </p:blipFill>
        <p:spPr>
          <a:xfrm>
            <a:off x="5410700" y="1695888"/>
            <a:ext cx="1261251" cy="3240276"/>
          </a:xfrm>
          <a:prstGeom prst="rect">
            <a:avLst/>
          </a:prstGeom>
          <a:noFill/>
          <a:ln>
            <a:noFill/>
          </a:ln>
        </p:spPr>
      </p:pic>
      <p:cxnSp>
        <p:nvCxnSpPr>
          <p:cNvPr id="155" name="Google Shape;155;p27"/>
          <p:cNvCxnSpPr/>
          <p:nvPr/>
        </p:nvCxnSpPr>
        <p:spPr>
          <a:xfrm>
            <a:off x="4111150" y="3468425"/>
            <a:ext cx="1018800" cy="0"/>
          </a:xfrm>
          <a:prstGeom prst="straightConnector1">
            <a:avLst/>
          </a:prstGeom>
          <a:noFill/>
          <a:ln cap="flat" cmpd="sng" w="76200">
            <a:solidFill>
              <a:schemeClr val="dk2"/>
            </a:solidFill>
            <a:prstDash val="solid"/>
            <a:round/>
            <a:headEnd len="med" w="med" type="none"/>
            <a:tailEnd len="med" w="med" type="stealth"/>
          </a:ln>
        </p:spPr>
      </p:cxnSp>
      <p:sp>
        <p:nvSpPr>
          <p:cNvPr id="156" name="Google Shape;156;p27"/>
          <p:cNvSpPr txBox="1"/>
          <p:nvPr/>
        </p:nvSpPr>
        <p:spPr>
          <a:xfrm>
            <a:off x="2417625" y="4067925"/>
            <a:ext cx="146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Roboto Slab"/>
                <a:ea typeface="Roboto Slab"/>
                <a:cs typeface="Roboto Slab"/>
                <a:sym typeface="Roboto Slab"/>
              </a:rPr>
              <a:t>kmerPos</a:t>
            </a:r>
            <a:endParaRPr i="1">
              <a:latin typeface="Roboto Slab"/>
              <a:ea typeface="Roboto Slab"/>
              <a:cs typeface="Roboto Slab"/>
              <a:sym typeface="Roboto Slab"/>
            </a:endParaRPr>
          </a:p>
        </p:txBody>
      </p:sp>
      <p:sp>
        <p:nvSpPr>
          <p:cNvPr id="157" name="Google Shape;157;p27"/>
          <p:cNvSpPr txBox="1"/>
          <p:nvPr/>
        </p:nvSpPr>
        <p:spPr>
          <a:xfrm>
            <a:off x="5307675" y="4743300"/>
            <a:ext cx="146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Slab"/>
                <a:ea typeface="Roboto Slab"/>
                <a:cs typeface="Roboto Slab"/>
                <a:sym typeface="Roboto Slab"/>
              </a:rPr>
              <a:t>Offset Table</a:t>
            </a:r>
            <a:endParaRPr>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GPU Position Table</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Slab"/>
              <a:buChar char="●"/>
            </a:pPr>
            <a:r>
              <a:rPr i="1" lang="en"/>
              <a:t>kmerPos</a:t>
            </a:r>
            <a:r>
              <a:rPr lang="en"/>
              <a:t> already contains the sorted kmers in the reference </a:t>
            </a:r>
            <a:r>
              <a:rPr lang="en"/>
              <a:t>string</a:t>
            </a:r>
            <a:r>
              <a:rPr lang="en"/>
              <a:t> and their corresponding positions. We need to get rid of the kmer position in the 32 MSBs, which was </a:t>
            </a:r>
            <a:r>
              <a:rPr lang="en"/>
              <a:t>initially</a:t>
            </a:r>
            <a:r>
              <a:rPr lang="en"/>
              <a:t> added to achieve sorting successfully. </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t>W</a:t>
            </a:r>
            <a:r>
              <a:rPr lang="en">
                <a:latin typeface="Roboto Slab"/>
                <a:ea typeface="Roboto Slab"/>
                <a:cs typeface="Roboto Slab"/>
                <a:sym typeface="Roboto Slab"/>
              </a:rPr>
              <a:t>e simply mask the 32 </a:t>
            </a:r>
            <a:r>
              <a:rPr lang="en"/>
              <a:t>MSBs of </a:t>
            </a:r>
            <a:r>
              <a:rPr i="1" lang="en"/>
              <a:t>kmerPos</a:t>
            </a:r>
            <a:r>
              <a:rPr lang="en">
                <a:latin typeface="Roboto Slab"/>
                <a:ea typeface="Roboto Slab"/>
                <a:cs typeface="Roboto Slab"/>
                <a:sym typeface="Roboto Slab"/>
              </a:rPr>
              <a:t>, to find only the </a:t>
            </a:r>
            <a:r>
              <a:rPr lang="en"/>
              <a:t>positions</a:t>
            </a:r>
            <a:r>
              <a:rPr lang="en">
                <a:latin typeface="Roboto Slab"/>
                <a:ea typeface="Roboto Slab"/>
                <a:cs typeface="Roboto Slab"/>
                <a:sym typeface="Roboto Slab"/>
              </a:rPr>
              <a:t> of the </a:t>
            </a:r>
            <a:r>
              <a:rPr lang="en"/>
              <a:t>kmers</a:t>
            </a:r>
            <a:r>
              <a:rPr lang="en">
                <a:latin typeface="Roboto Slab"/>
                <a:ea typeface="Roboto Slab"/>
                <a:cs typeface="Roboto Slab"/>
                <a:sym typeface="Roboto Slab"/>
              </a:rPr>
              <a:t>. The </a:t>
            </a:r>
            <a:r>
              <a:rPr lang="en"/>
              <a:t>offset table gives information about which indices in </a:t>
            </a:r>
            <a:r>
              <a:rPr i="1" lang="en"/>
              <a:t>kmerPos</a:t>
            </a:r>
            <a:r>
              <a:rPr lang="en"/>
              <a:t> give the positions of </a:t>
            </a:r>
            <a:r>
              <a:rPr lang="en"/>
              <a:t>which</a:t>
            </a:r>
            <a:r>
              <a:rPr lang="en"/>
              <a:t> kmer. </a:t>
            </a:r>
            <a:endParaRPr/>
          </a:p>
          <a:p>
            <a:pPr indent="-317500" lvl="1" marL="914400" rtl="0" algn="l">
              <a:spcBef>
                <a:spcPts val="0"/>
              </a:spcBef>
              <a:spcAft>
                <a:spcPts val="0"/>
              </a:spcAft>
              <a:buSzPts val="1400"/>
              <a:buChar char="○"/>
            </a:pPr>
            <a:r>
              <a:rPr lang="en"/>
              <a:t>For example, if we </a:t>
            </a:r>
            <a:r>
              <a:rPr lang="en"/>
              <a:t>want</a:t>
            </a:r>
            <a:r>
              <a:rPr lang="en"/>
              <a:t> to look for AAAT, we look up index 3 (which is 10 from the last slide) and index 2 (= 4) on the offset table. Now we take values at indices 4 - 9 in the </a:t>
            </a:r>
            <a:r>
              <a:rPr i="1" lang="en"/>
              <a:t>kmerPos</a:t>
            </a:r>
            <a:r>
              <a:rPr i="1" lang="en"/>
              <a:t>,</a:t>
            </a:r>
            <a:r>
              <a:rPr lang="en"/>
              <a:t> which gives the positions of AAAT </a:t>
            </a:r>
            <a:endParaRPr/>
          </a:p>
          <a:p>
            <a:pPr indent="-342900" lvl="0" marL="457200" rtl="0" algn="l">
              <a:spcBef>
                <a:spcPts val="0"/>
              </a:spcBef>
              <a:spcAft>
                <a:spcPts val="0"/>
              </a:spcAft>
              <a:buSzPts val="1800"/>
              <a:buChar char="●"/>
            </a:pPr>
            <a:r>
              <a:rPr lang="en"/>
              <a:t>This step was achieved with a simple parallel map on GPU.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GPU Position Table</a:t>
            </a:r>
            <a:endParaRPr/>
          </a:p>
        </p:txBody>
      </p:sp>
      <p:pic>
        <p:nvPicPr>
          <p:cNvPr id="169" name="Google Shape;169;p29"/>
          <p:cNvPicPr preferRelativeResize="0"/>
          <p:nvPr/>
        </p:nvPicPr>
        <p:blipFill>
          <a:blip r:embed="rId3">
            <a:alphaModFix/>
          </a:blip>
          <a:stretch>
            <a:fillRect/>
          </a:stretch>
        </p:blipFill>
        <p:spPr>
          <a:xfrm>
            <a:off x="1782475" y="1267025"/>
            <a:ext cx="5579055" cy="3694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GPU Searching</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Slab"/>
              <a:buChar char="●"/>
            </a:pPr>
            <a:r>
              <a:rPr lang="en"/>
              <a:t>We have a seed table which can be used to find positions of length 4 kmers in the reference string </a:t>
            </a:r>
            <a:r>
              <a:rPr lang="en"/>
              <a:t>using</a:t>
            </a:r>
            <a:r>
              <a:rPr lang="en"/>
              <a:t> offset </a:t>
            </a:r>
            <a:r>
              <a:rPr lang="en"/>
              <a:t>table</a:t>
            </a:r>
            <a:r>
              <a:rPr lang="en"/>
              <a:t> and </a:t>
            </a:r>
            <a:r>
              <a:rPr i="1" lang="en"/>
              <a:t>kmerPos</a:t>
            </a:r>
            <a:r>
              <a:rPr lang="en"/>
              <a:t>.</a:t>
            </a:r>
            <a:endParaRPr/>
          </a:p>
          <a:p>
            <a:pPr indent="-342900" lvl="0" marL="457200" rtl="0" algn="l">
              <a:spcBef>
                <a:spcPts val="0"/>
              </a:spcBef>
              <a:spcAft>
                <a:spcPts val="0"/>
              </a:spcAft>
              <a:buSzPts val="1800"/>
              <a:buFont typeface="Roboto Slab"/>
              <a:buChar char="●"/>
            </a:pPr>
            <a:r>
              <a:rPr lang="en"/>
              <a:t>This function is used to find positions of arbitrary length sequences (length L &gt;= 4) in the reference </a:t>
            </a:r>
            <a:r>
              <a:rPr lang="en"/>
              <a:t>using</a:t>
            </a:r>
            <a:r>
              <a:rPr lang="en"/>
              <a:t> the seed table of 4-mers.  </a:t>
            </a:r>
            <a:endParaRPr/>
          </a:p>
          <a:p>
            <a:pPr indent="-342900" lvl="0" marL="457200" rtl="0" algn="l">
              <a:spcBef>
                <a:spcPts val="0"/>
              </a:spcBef>
              <a:spcAft>
                <a:spcPts val="0"/>
              </a:spcAft>
              <a:buSzPts val="1800"/>
              <a:buChar char="●"/>
            </a:pPr>
            <a:r>
              <a:rPr lang="en"/>
              <a:t>We achieve this with 3 CUDA kernels, and 64-bit unsigned int array </a:t>
            </a:r>
            <a:r>
              <a:rPr i="1" lang="en"/>
              <a:t>posArray</a:t>
            </a:r>
            <a:r>
              <a:rPr lang="en"/>
              <a:t> of length </a:t>
            </a:r>
            <a:r>
              <a:rPr i="1" lang="en"/>
              <a:t>seq_l-kmerSize+1</a:t>
            </a:r>
            <a:r>
              <a:rPr lang="en"/>
              <a:t> (maximum hits possible)</a:t>
            </a:r>
            <a:endParaRPr i="1"/>
          </a:p>
          <a:p>
            <a:pPr indent="-342900" lvl="0" marL="457200" rtl="0" algn="l">
              <a:spcBef>
                <a:spcPts val="0"/>
              </a:spcBef>
              <a:spcAft>
                <a:spcPts val="0"/>
              </a:spcAft>
              <a:buSzPts val="1800"/>
              <a:buChar char="●"/>
            </a:pPr>
            <a:r>
              <a:rPr i="1" lang="en"/>
              <a:t>posArray</a:t>
            </a:r>
            <a:r>
              <a:rPr lang="en"/>
              <a:t> is then copied to CPU and hit positions are printed.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GPU Searching</a:t>
            </a:r>
            <a:endParaRPr/>
          </a:p>
        </p:txBody>
      </p:sp>
      <p:sp>
        <p:nvSpPr>
          <p:cNvPr id="181" name="Google Shape;181;p31"/>
          <p:cNvSpPr txBox="1"/>
          <p:nvPr>
            <p:ph idx="1" type="body"/>
          </p:nvPr>
        </p:nvSpPr>
        <p:spPr>
          <a:xfrm>
            <a:off x="311700" y="1152475"/>
            <a:ext cx="8520600" cy="374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Algorithm:</a:t>
            </a:r>
            <a:endParaRPr/>
          </a:p>
          <a:p>
            <a:pPr indent="-334327" lvl="0" marL="457200" rtl="0" algn="l">
              <a:spcBef>
                <a:spcPts val="1200"/>
              </a:spcBef>
              <a:spcAft>
                <a:spcPts val="0"/>
              </a:spcAft>
              <a:buSzPct val="100000"/>
              <a:buChar char="●"/>
            </a:pPr>
            <a:r>
              <a:rPr b="1" lang="en"/>
              <a:t>Kernel 1</a:t>
            </a:r>
            <a:r>
              <a:rPr lang="en"/>
              <a:t>: Find positions of first 4-mer in the substring, left-shift by 32, and save it to </a:t>
            </a:r>
            <a:r>
              <a:rPr i="1" lang="en"/>
              <a:t>posArray. </a:t>
            </a:r>
            <a:r>
              <a:rPr lang="en"/>
              <a:t>Find start and end positions from offset table; each thread writes one position to </a:t>
            </a:r>
            <a:r>
              <a:rPr i="1" lang="en"/>
              <a:t>posArray.</a:t>
            </a:r>
            <a:endParaRPr i="1"/>
          </a:p>
          <a:p>
            <a:pPr indent="-334327" lvl="0" marL="457200" rtl="0" algn="l">
              <a:spcBef>
                <a:spcPts val="0"/>
              </a:spcBef>
              <a:spcAft>
                <a:spcPts val="0"/>
              </a:spcAft>
              <a:buSzPct val="100000"/>
              <a:buChar char="●"/>
            </a:pPr>
            <a:r>
              <a:rPr lang="en"/>
              <a:t>Repeat </a:t>
            </a:r>
            <a:r>
              <a:rPr b="1" lang="en"/>
              <a:t>Kernel 2</a:t>
            </a:r>
            <a:r>
              <a:rPr lang="en"/>
              <a:t> (L / 4) times</a:t>
            </a:r>
            <a:endParaRPr/>
          </a:p>
          <a:p>
            <a:pPr indent="-334327" lvl="0" marL="457200" rtl="0" algn="l">
              <a:spcBef>
                <a:spcPts val="0"/>
              </a:spcBef>
              <a:spcAft>
                <a:spcPts val="0"/>
              </a:spcAft>
              <a:buSzPct val="100000"/>
              <a:buChar char="●"/>
            </a:pPr>
            <a:r>
              <a:rPr b="1" lang="en"/>
              <a:t>Kernel 2</a:t>
            </a:r>
            <a:r>
              <a:rPr lang="en"/>
              <a:t>: </a:t>
            </a:r>
            <a:endParaRPr/>
          </a:p>
          <a:p>
            <a:pPr indent="-316622" lvl="1" marL="914400" rtl="0" algn="l">
              <a:spcBef>
                <a:spcPts val="0"/>
              </a:spcBef>
              <a:spcAft>
                <a:spcPts val="0"/>
              </a:spcAft>
              <a:buSzPct val="100000"/>
              <a:buChar char="○"/>
            </a:pPr>
            <a:r>
              <a:rPr lang="en" sz="1498"/>
              <a:t>Take next 4-mer in the substring, find its positions with individual threads. </a:t>
            </a:r>
            <a:endParaRPr sz="1498"/>
          </a:p>
          <a:p>
            <a:pPr indent="-316622" lvl="1" marL="914400" rtl="0" algn="l">
              <a:spcBef>
                <a:spcPts val="0"/>
              </a:spcBef>
              <a:spcAft>
                <a:spcPts val="0"/>
              </a:spcAft>
              <a:buSzPct val="100000"/>
              <a:buChar char="○"/>
            </a:pPr>
            <a:r>
              <a:rPr lang="en" sz="1498"/>
              <a:t>If L % 4 != 0, the last 4-mer is the last 4 characters of the substring. </a:t>
            </a:r>
            <a:endParaRPr sz="1498"/>
          </a:p>
          <a:p>
            <a:pPr indent="-316622" lvl="1" marL="914400" rtl="0" algn="l">
              <a:spcBef>
                <a:spcPts val="0"/>
              </a:spcBef>
              <a:spcAft>
                <a:spcPts val="0"/>
              </a:spcAft>
              <a:buSzPct val="100000"/>
              <a:buChar char="○"/>
            </a:pPr>
            <a:r>
              <a:rPr lang="en" sz="1498"/>
              <a:t>Each block corresponds to one element of </a:t>
            </a:r>
            <a:r>
              <a:rPr i="1" lang="en" sz="1498"/>
              <a:t>posArray </a:t>
            </a:r>
            <a:r>
              <a:rPr lang="en" sz="1498"/>
              <a:t>right shifted by 32, </a:t>
            </a:r>
            <a:r>
              <a:rPr i="1" lang="en" sz="1498"/>
              <a:t>pos. </a:t>
            </a:r>
            <a:endParaRPr i="1" sz="1498"/>
          </a:p>
          <a:p>
            <a:pPr indent="-316622" lvl="1" marL="914400" rtl="0" algn="l">
              <a:spcBef>
                <a:spcPts val="0"/>
              </a:spcBef>
              <a:spcAft>
                <a:spcPts val="0"/>
              </a:spcAft>
              <a:buSzPct val="100000"/>
              <a:buChar char="○"/>
            </a:pPr>
            <a:r>
              <a:rPr lang="en" sz="1498"/>
              <a:t>Calculate an offset value </a:t>
            </a:r>
            <a:r>
              <a:rPr i="1" lang="en" sz="1498"/>
              <a:t>off </a:t>
            </a:r>
            <a:r>
              <a:rPr lang="en" sz="1498"/>
              <a:t>(if substring length not a multiple of 4). </a:t>
            </a:r>
            <a:endParaRPr sz="1498"/>
          </a:p>
          <a:p>
            <a:pPr indent="-310832" lvl="1" marL="914400" rtl="0" algn="l">
              <a:spcBef>
                <a:spcPts val="0"/>
              </a:spcBef>
              <a:spcAft>
                <a:spcPts val="0"/>
              </a:spcAft>
              <a:buSzPct val="93422"/>
              <a:buChar char="○"/>
            </a:pPr>
            <a:r>
              <a:rPr lang="en" sz="1498"/>
              <a:t>If position of current 4-mer = </a:t>
            </a:r>
            <a:r>
              <a:rPr i="1" lang="en" sz="1498"/>
              <a:t>pos + 4 - off</a:t>
            </a:r>
            <a:r>
              <a:rPr lang="en" sz="1498"/>
              <a:t>, increment the original value in </a:t>
            </a:r>
            <a:r>
              <a:rPr i="1" lang="en" sz="1498"/>
              <a:t>posArray[blockId]</a:t>
            </a:r>
            <a:r>
              <a:rPr lang="en" sz="1498"/>
              <a:t> by 1. </a:t>
            </a:r>
            <a:r>
              <a:rPr lang="en"/>
              <a:t> </a:t>
            </a:r>
            <a:endParaRPr/>
          </a:p>
          <a:p>
            <a:pPr indent="-334327" lvl="0" marL="457200" rtl="0" algn="l">
              <a:spcBef>
                <a:spcPts val="0"/>
              </a:spcBef>
              <a:spcAft>
                <a:spcPts val="0"/>
              </a:spcAft>
              <a:buSzPct val="100000"/>
              <a:buChar char="●"/>
            </a:pPr>
            <a:r>
              <a:rPr b="1" lang="en"/>
              <a:t>Kernel 3: </a:t>
            </a:r>
            <a:r>
              <a:rPr lang="en"/>
              <a:t>Each thread checks individual elements of </a:t>
            </a:r>
            <a:r>
              <a:rPr i="1" lang="en"/>
              <a:t>posArray</a:t>
            </a:r>
            <a:r>
              <a:rPr lang="en"/>
              <a:t>. If the 32 LSBs correspond to the number of iterations of </a:t>
            </a:r>
            <a:r>
              <a:rPr b="1" lang="en"/>
              <a:t>Kernel 2</a:t>
            </a:r>
            <a:r>
              <a:rPr lang="en"/>
              <a:t>, then there was a complete match, and that position (32 MSBs) is saved, else it is made 0.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a:t>
            </a:r>
            <a:endParaRPr/>
          </a:p>
        </p:txBody>
      </p:sp>
      <p:sp>
        <p:nvSpPr>
          <p:cNvPr id="62" name="Google Shape;62;p14"/>
          <p:cNvSpPr txBox="1"/>
          <p:nvPr>
            <p:ph idx="1" type="body"/>
          </p:nvPr>
        </p:nvSpPr>
        <p:spPr>
          <a:xfrm>
            <a:off x="293625" y="1413625"/>
            <a:ext cx="5163600" cy="3653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Bioinformatics deals with large DNA sequences consisting of billions of base pairs. </a:t>
            </a:r>
            <a:br>
              <a:rPr lang="en" sz="1500">
                <a:solidFill>
                  <a:srgbClr val="000000"/>
                </a:solidFill>
                <a:latin typeface="Roboto Slab"/>
                <a:ea typeface="Roboto Slab"/>
                <a:cs typeface="Roboto Slab"/>
                <a:sym typeface="Roboto Slab"/>
              </a:rPr>
            </a:br>
            <a:endParaRPr sz="1500">
              <a:solidFill>
                <a:srgbClr val="000000"/>
              </a:solidFill>
              <a:latin typeface="Roboto Slab"/>
              <a:ea typeface="Roboto Slab"/>
              <a:cs typeface="Roboto Slab"/>
              <a:sym typeface="Roboto Slab"/>
            </a:endParaRPr>
          </a:p>
          <a:p>
            <a:pPr indent="-323850" lvl="0" marL="457200" rtl="0" algn="l">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Algorithms like BLAST, LASTZ are used to search for substrings of length k (called kmers) in these sequences. </a:t>
            </a:r>
            <a:br>
              <a:rPr lang="en" sz="1500">
                <a:solidFill>
                  <a:srgbClr val="000000"/>
                </a:solidFill>
                <a:latin typeface="Roboto Slab"/>
                <a:ea typeface="Roboto Slab"/>
                <a:cs typeface="Roboto Slab"/>
                <a:sym typeface="Roboto Slab"/>
              </a:rPr>
            </a:br>
            <a:endParaRPr sz="1500">
              <a:solidFill>
                <a:srgbClr val="000000"/>
              </a:solidFill>
            </a:endParaRPr>
          </a:p>
          <a:p>
            <a:pPr indent="-323850" lvl="0" marL="457200" rtl="0" algn="l">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Seed table is essentially a look-up table of possible substrings of length k, so that substrings can be found in O(1) time. </a:t>
            </a:r>
            <a:br>
              <a:rPr lang="en" sz="1500">
                <a:solidFill>
                  <a:srgbClr val="000000"/>
                </a:solidFill>
                <a:latin typeface="Roboto Slab"/>
                <a:ea typeface="Roboto Slab"/>
                <a:cs typeface="Roboto Slab"/>
                <a:sym typeface="Roboto Slab"/>
              </a:rPr>
            </a:br>
            <a:endParaRPr sz="1500">
              <a:solidFill>
                <a:srgbClr val="000000"/>
              </a:solidFill>
              <a:latin typeface="Roboto Slab"/>
              <a:ea typeface="Roboto Slab"/>
              <a:cs typeface="Roboto Slab"/>
              <a:sym typeface="Roboto Slab"/>
            </a:endParaRPr>
          </a:p>
          <a:p>
            <a:pPr indent="-323850" lvl="0" marL="457200" rtl="0" algn="l">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Our goal is to parallelize this seed table construction and then use it to find sequences of arbitrary length in parallel. </a:t>
            </a:r>
            <a:endParaRPr sz="1500">
              <a:solidFill>
                <a:srgbClr val="000000"/>
              </a:solidFill>
              <a:latin typeface="Roboto Slab"/>
              <a:ea typeface="Roboto Slab"/>
              <a:cs typeface="Roboto Slab"/>
              <a:sym typeface="Roboto Slab"/>
            </a:endParaRPr>
          </a:p>
        </p:txBody>
      </p:sp>
      <p:pic>
        <p:nvPicPr>
          <p:cNvPr id="63" name="Google Shape;63;p14"/>
          <p:cNvPicPr preferRelativeResize="0"/>
          <p:nvPr/>
        </p:nvPicPr>
        <p:blipFill>
          <a:blip r:embed="rId3">
            <a:alphaModFix/>
          </a:blip>
          <a:stretch>
            <a:fillRect/>
          </a:stretch>
        </p:blipFill>
        <p:spPr>
          <a:xfrm>
            <a:off x="5453662" y="423400"/>
            <a:ext cx="3533976" cy="1767000"/>
          </a:xfrm>
          <a:prstGeom prst="rect">
            <a:avLst/>
          </a:prstGeom>
          <a:noFill/>
          <a:ln>
            <a:noFill/>
          </a:ln>
        </p:spPr>
      </p:pic>
      <p:pic>
        <p:nvPicPr>
          <p:cNvPr id="64" name="Google Shape;64;p14"/>
          <p:cNvPicPr preferRelativeResize="0"/>
          <p:nvPr/>
        </p:nvPicPr>
        <p:blipFill rotWithShape="1">
          <a:blip r:embed="rId4">
            <a:alphaModFix/>
          </a:blip>
          <a:srcRect b="0" l="0" r="0" t="0"/>
          <a:stretch/>
        </p:blipFill>
        <p:spPr>
          <a:xfrm>
            <a:off x="5621175" y="2507525"/>
            <a:ext cx="3198976" cy="241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 and Sample Outputs</a:t>
            </a:r>
            <a:endParaRPr/>
          </a:p>
        </p:txBody>
      </p:sp>
      <p:pic>
        <p:nvPicPr>
          <p:cNvPr id="187" name="Google Shape;187;p32"/>
          <p:cNvPicPr preferRelativeResize="0"/>
          <p:nvPr/>
        </p:nvPicPr>
        <p:blipFill>
          <a:blip r:embed="rId3">
            <a:alphaModFix/>
          </a:blip>
          <a:stretch>
            <a:fillRect/>
          </a:stretch>
        </p:blipFill>
        <p:spPr>
          <a:xfrm>
            <a:off x="1047249" y="1171925"/>
            <a:ext cx="7049501" cy="379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Profiler</a:t>
            </a:r>
            <a:endParaRPr/>
          </a:p>
        </p:txBody>
      </p:sp>
      <p:pic>
        <p:nvPicPr>
          <p:cNvPr id="193" name="Google Shape;193;p33"/>
          <p:cNvPicPr preferRelativeResize="0"/>
          <p:nvPr/>
        </p:nvPicPr>
        <p:blipFill>
          <a:blip r:embed="rId3">
            <a:alphaModFix/>
          </a:blip>
          <a:stretch>
            <a:fillRect/>
          </a:stretch>
        </p:blipFill>
        <p:spPr>
          <a:xfrm>
            <a:off x="381125" y="1773587"/>
            <a:ext cx="8451177" cy="1596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and Improvements</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Currently, we create a seed table of kmer size 4. We can modify the </a:t>
            </a:r>
            <a:r>
              <a:rPr lang="en"/>
              <a:t>code</a:t>
            </a:r>
            <a:r>
              <a:rPr lang="en"/>
              <a:t> to take variable kmer lengths, </a:t>
            </a:r>
            <a:r>
              <a:rPr lang="en"/>
              <a:t>which</a:t>
            </a:r>
            <a:r>
              <a:rPr lang="en"/>
              <a:t> can be adjusted to trade-off between memory footprint and  computation complexity (current code is mostly scalable by defining </a:t>
            </a:r>
            <a:r>
              <a:rPr i="1" lang="en"/>
              <a:t>kmerSize</a:t>
            </a:r>
            <a:r>
              <a:rPr lang="en"/>
              <a:t>, and most functions are generalized for variable </a:t>
            </a:r>
            <a:r>
              <a:rPr i="1" lang="en"/>
              <a:t>kmerSize</a:t>
            </a:r>
            <a:r>
              <a:rPr lang="en"/>
              <a:t>) </a:t>
            </a:r>
            <a:endParaRPr/>
          </a:p>
          <a:p>
            <a:pPr indent="-342900" lvl="0" marL="457200" rtl="0" algn="l">
              <a:spcBef>
                <a:spcPts val="0"/>
              </a:spcBef>
              <a:spcAft>
                <a:spcPts val="0"/>
              </a:spcAft>
              <a:buSzPts val="1800"/>
              <a:buChar char="●"/>
            </a:pPr>
            <a:r>
              <a:rPr lang="en"/>
              <a:t>Each of the CUDA kernel calls of </a:t>
            </a:r>
            <a:r>
              <a:rPr b="1" lang="en"/>
              <a:t>Kernel 2</a:t>
            </a:r>
            <a:r>
              <a:rPr lang="en"/>
              <a:t> </a:t>
            </a:r>
            <a:r>
              <a:rPr lang="en"/>
              <a:t>works on independent kmers. So they can also be called in parallel instead of sequentially from CPU (we can declare a 2D block where </a:t>
            </a:r>
            <a:r>
              <a:rPr i="1" lang="en"/>
              <a:t>threadIdx.x</a:t>
            </a:r>
            <a:r>
              <a:rPr lang="en"/>
              <a:t> corresponds to one position of </a:t>
            </a:r>
            <a:r>
              <a:rPr i="1" lang="en"/>
              <a:t>posArray</a:t>
            </a:r>
            <a:r>
              <a:rPr lang="en"/>
              <a:t> and </a:t>
            </a:r>
            <a:r>
              <a:rPr i="1" lang="en"/>
              <a:t>threadIdx.y</a:t>
            </a:r>
            <a:r>
              <a:rPr lang="en"/>
              <a:t> corresponds to positions of the current 4-mer in question, and each block can compute different 4-mers; need more time to think about exact implementation)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oboto Slab"/>
                <a:ea typeface="Roboto Slab"/>
                <a:cs typeface="Roboto Slab"/>
                <a:sym typeface="Roboto Slab"/>
              </a:rPr>
              <a:t>Thank You</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Motivation</a:t>
            </a:r>
            <a:endParaRPr>
              <a:solidFill>
                <a:srgbClr val="000000"/>
              </a:solidFill>
            </a:endParaRPr>
          </a:p>
        </p:txBody>
      </p:sp>
      <p:sp>
        <p:nvSpPr>
          <p:cNvPr id="70" name="Google Shape;70;p15"/>
          <p:cNvSpPr txBox="1"/>
          <p:nvPr>
            <p:ph idx="1" type="body"/>
          </p:nvPr>
        </p:nvSpPr>
        <p:spPr>
          <a:xfrm>
            <a:off x="387900" y="1489825"/>
            <a:ext cx="8368200" cy="3515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Roboto Slab"/>
              <a:buChar char="●"/>
            </a:pPr>
            <a:r>
              <a:rPr lang="en" sz="2000">
                <a:solidFill>
                  <a:srgbClr val="000000"/>
                </a:solidFill>
                <a:latin typeface="Roboto Slab"/>
                <a:ea typeface="Roboto Slab"/>
                <a:cs typeface="Roboto Slab"/>
                <a:sym typeface="Roboto Slab"/>
              </a:rPr>
              <a:t>DNA sequences made up of a combination of four letters (A, C, G, T)</a:t>
            </a:r>
            <a:endParaRPr sz="2000">
              <a:solidFill>
                <a:srgbClr val="000000"/>
              </a:solidFill>
              <a:latin typeface="Roboto Slab"/>
              <a:ea typeface="Roboto Slab"/>
              <a:cs typeface="Roboto Slab"/>
              <a:sym typeface="Roboto Slab"/>
            </a:endParaRPr>
          </a:p>
          <a:p>
            <a:pPr indent="-355600" lvl="0" marL="457200" rtl="0" algn="l">
              <a:spcBef>
                <a:spcPts val="0"/>
              </a:spcBef>
              <a:spcAft>
                <a:spcPts val="0"/>
              </a:spcAft>
              <a:buClr>
                <a:srgbClr val="000000"/>
              </a:buClr>
              <a:buSzPts val="2000"/>
              <a:buFont typeface="Roboto Slab"/>
              <a:buChar char="●"/>
            </a:pPr>
            <a:r>
              <a:rPr lang="en" sz="2000">
                <a:solidFill>
                  <a:srgbClr val="000000"/>
                </a:solidFill>
                <a:latin typeface="Roboto Slab"/>
                <a:ea typeface="Roboto Slab"/>
                <a:cs typeface="Roboto Slab"/>
                <a:sym typeface="Roboto Slab"/>
              </a:rPr>
              <a:t>A seed table creates two arrays to look-up</a:t>
            </a:r>
            <a:endParaRPr sz="2000">
              <a:solidFill>
                <a:srgbClr val="000000"/>
              </a:solidFill>
              <a:latin typeface="Roboto Slab"/>
              <a:ea typeface="Roboto Slab"/>
              <a:cs typeface="Roboto Slab"/>
              <a:sym typeface="Roboto Slab"/>
            </a:endParaRPr>
          </a:p>
          <a:p>
            <a:pPr indent="-330200" lvl="1" marL="914400" rtl="0" algn="l">
              <a:spcBef>
                <a:spcPts val="0"/>
              </a:spcBef>
              <a:spcAft>
                <a:spcPts val="0"/>
              </a:spcAft>
              <a:buClr>
                <a:srgbClr val="000000"/>
              </a:buClr>
              <a:buSzPts val="1600"/>
              <a:buFont typeface="Roboto Slab"/>
              <a:buChar char="○"/>
            </a:pPr>
            <a:r>
              <a:rPr lang="en" sz="1600">
                <a:solidFill>
                  <a:srgbClr val="000000"/>
                </a:solidFill>
                <a:latin typeface="Roboto Slab"/>
                <a:ea typeface="Roboto Slab"/>
                <a:cs typeface="Roboto Slab"/>
                <a:sym typeface="Roboto Slab"/>
              </a:rPr>
              <a:t>An offset array of length 4^k where each element </a:t>
            </a:r>
            <a:r>
              <a:rPr lang="en" sz="1600">
                <a:solidFill>
                  <a:srgbClr val="000000"/>
                </a:solidFill>
                <a:latin typeface="Roboto Slab"/>
                <a:ea typeface="Roboto Slab"/>
                <a:cs typeface="Roboto Slab"/>
                <a:sym typeface="Roboto Slab"/>
              </a:rPr>
              <a:t>contains the last position of the corresponding kmer in the sorted position array. </a:t>
            </a:r>
            <a:endParaRPr sz="1600">
              <a:solidFill>
                <a:srgbClr val="000000"/>
              </a:solidFill>
              <a:latin typeface="Roboto Slab"/>
              <a:ea typeface="Roboto Slab"/>
              <a:cs typeface="Roboto Slab"/>
              <a:sym typeface="Roboto Slab"/>
            </a:endParaRPr>
          </a:p>
          <a:p>
            <a:pPr indent="-330200" lvl="1" marL="914400" rtl="0" algn="l">
              <a:spcBef>
                <a:spcPts val="0"/>
              </a:spcBef>
              <a:spcAft>
                <a:spcPts val="0"/>
              </a:spcAft>
              <a:buClr>
                <a:srgbClr val="000000"/>
              </a:buClr>
              <a:buSzPts val="1600"/>
              <a:buFont typeface="Roboto Slab"/>
              <a:buChar char="○"/>
            </a:pPr>
            <a:r>
              <a:rPr lang="en" sz="1600">
                <a:solidFill>
                  <a:srgbClr val="000000"/>
                </a:solidFill>
                <a:latin typeface="Roboto Slab"/>
                <a:ea typeface="Roboto Slab"/>
                <a:cs typeface="Roboto Slab"/>
                <a:sym typeface="Roboto Slab"/>
              </a:rPr>
              <a:t>A position array of length (seq_l - kmerSize + 1) of positions of sorted kmers in the original sequence. </a:t>
            </a:r>
            <a:endParaRPr sz="1600">
              <a:solidFill>
                <a:srgbClr val="000000"/>
              </a:solidFill>
              <a:latin typeface="Roboto Slab"/>
              <a:ea typeface="Roboto Slab"/>
              <a:cs typeface="Roboto Slab"/>
              <a:sym typeface="Roboto Slab"/>
            </a:endParaRPr>
          </a:p>
          <a:p>
            <a:pPr indent="-355600" lvl="0" marL="457200" rtl="0" algn="l">
              <a:spcBef>
                <a:spcPts val="0"/>
              </a:spcBef>
              <a:spcAft>
                <a:spcPts val="0"/>
              </a:spcAft>
              <a:buClr>
                <a:srgbClr val="000000"/>
              </a:buClr>
              <a:buSzPts val="2000"/>
              <a:buFont typeface="Roboto Slab"/>
              <a:buChar char="●"/>
            </a:pPr>
            <a:r>
              <a:rPr lang="en" sz="2000">
                <a:solidFill>
                  <a:srgbClr val="000000"/>
                </a:solidFill>
                <a:latin typeface="Roboto Slab"/>
                <a:ea typeface="Roboto Slab"/>
                <a:cs typeface="Roboto Slab"/>
                <a:sym typeface="Roboto Slab"/>
              </a:rPr>
              <a:t>Since the substrings are independent, lot of operations of the seed table construction and searching can be done in parallel</a:t>
            </a:r>
            <a:endParaRPr sz="2000">
              <a:solidFill>
                <a:srgbClr val="000000"/>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CUDA overview</a:t>
            </a:r>
            <a:endParaRPr/>
          </a:p>
        </p:txBody>
      </p:sp>
      <p:sp>
        <p:nvSpPr>
          <p:cNvPr id="76" name="Google Shape;76;p16"/>
          <p:cNvSpPr txBox="1"/>
          <p:nvPr>
            <p:ph idx="1" type="body"/>
          </p:nvPr>
        </p:nvSpPr>
        <p:spPr>
          <a:xfrm>
            <a:off x="311700" y="1489825"/>
            <a:ext cx="4438800" cy="337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CUDA is a parallel computing </a:t>
            </a:r>
            <a:br>
              <a:rPr lang="en">
                <a:solidFill>
                  <a:srgbClr val="000000"/>
                </a:solidFill>
                <a:latin typeface="Roboto Slab"/>
                <a:ea typeface="Roboto Slab"/>
                <a:cs typeface="Roboto Slab"/>
                <a:sym typeface="Roboto Slab"/>
              </a:rPr>
            </a:br>
            <a:r>
              <a:rPr lang="en">
                <a:solidFill>
                  <a:srgbClr val="000000"/>
                </a:solidFill>
                <a:latin typeface="Roboto Slab"/>
                <a:ea typeface="Roboto Slab"/>
                <a:cs typeface="Roboto Slab"/>
                <a:sym typeface="Roboto Slab"/>
              </a:rPr>
              <a:t>platform and application </a:t>
            </a:r>
            <a:br>
              <a:rPr lang="en">
                <a:solidFill>
                  <a:srgbClr val="000000"/>
                </a:solidFill>
                <a:latin typeface="Roboto Slab"/>
                <a:ea typeface="Roboto Slab"/>
                <a:cs typeface="Roboto Slab"/>
                <a:sym typeface="Roboto Slab"/>
              </a:rPr>
            </a:br>
            <a:r>
              <a:rPr lang="en">
                <a:solidFill>
                  <a:srgbClr val="000000"/>
                </a:solidFill>
                <a:latin typeface="Roboto Slab"/>
                <a:ea typeface="Roboto Slab"/>
                <a:cs typeface="Roboto Slab"/>
                <a:sym typeface="Roboto Slab"/>
              </a:rPr>
              <a:t>programming interface that allows </a:t>
            </a:r>
            <a:br>
              <a:rPr lang="en">
                <a:solidFill>
                  <a:srgbClr val="000000"/>
                </a:solidFill>
                <a:latin typeface="Roboto Slab"/>
                <a:ea typeface="Roboto Slab"/>
                <a:cs typeface="Roboto Slab"/>
                <a:sym typeface="Roboto Slab"/>
              </a:rPr>
            </a:br>
            <a:r>
              <a:rPr lang="en">
                <a:solidFill>
                  <a:srgbClr val="000000"/>
                </a:solidFill>
                <a:latin typeface="Roboto Slab"/>
                <a:ea typeface="Roboto Slab"/>
                <a:cs typeface="Roboto Slab"/>
                <a:sym typeface="Roboto Slab"/>
              </a:rPr>
              <a:t>software to use </a:t>
            </a:r>
            <a:r>
              <a:rPr lang="en">
                <a:solidFill>
                  <a:srgbClr val="000000"/>
                </a:solidFill>
              </a:rPr>
              <a:t>NVIDIA</a:t>
            </a:r>
            <a:r>
              <a:rPr lang="en">
                <a:solidFill>
                  <a:srgbClr val="000000"/>
                </a:solidFill>
                <a:latin typeface="Roboto Slab"/>
                <a:ea typeface="Roboto Slab"/>
                <a:cs typeface="Roboto Slab"/>
                <a:sym typeface="Roboto Slab"/>
              </a:rPr>
              <a:t> </a:t>
            </a:r>
            <a:r>
              <a:rPr lang="en">
                <a:solidFill>
                  <a:srgbClr val="000000"/>
                </a:solidFill>
              </a:rPr>
              <a:t>GPUs</a:t>
            </a:r>
            <a:r>
              <a:rPr lang="en">
                <a:solidFill>
                  <a:srgbClr val="000000"/>
                </a:solidFill>
                <a:latin typeface="Roboto Slab"/>
                <a:ea typeface="Roboto Slab"/>
                <a:cs typeface="Roboto Slab"/>
                <a:sym typeface="Roboto Slab"/>
              </a:rPr>
              <a:t> for general purpose processing</a:t>
            </a:r>
            <a:r>
              <a:rPr lang="en">
                <a:solidFill>
                  <a:srgbClr val="000000"/>
                </a:solidFill>
                <a:latin typeface="Roboto Slab"/>
                <a:ea typeface="Roboto Slab"/>
                <a:cs typeface="Roboto Slab"/>
                <a:sym typeface="Roboto Slab"/>
              </a:rPr>
              <a:t> </a:t>
            </a:r>
            <a:endParaRPr>
              <a:solidFill>
                <a:srgbClr val="000000"/>
              </a:solidFill>
              <a:latin typeface="Roboto Slab"/>
              <a:ea typeface="Roboto Slab"/>
              <a:cs typeface="Roboto Slab"/>
              <a:sym typeface="Roboto Slab"/>
            </a:endParaRPr>
          </a:p>
          <a:p>
            <a:pPr indent="-342900" lvl="0" marL="457200" rtl="0" algn="l">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GPU is a powerhouse of lots of </a:t>
            </a:r>
            <a:br>
              <a:rPr lang="en">
                <a:solidFill>
                  <a:srgbClr val="000000"/>
                </a:solidFill>
                <a:latin typeface="Roboto Slab"/>
                <a:ea typeface="Roboto Slab"/>
                <a:cs typeface="Roboto Slab"/>
                <a:sym typeface="Roboto Slab"/>
              </a:rPr>
            </a:br>
            <a:r>
              <a:rPr lang="en">
                <a:solidFill>
                  <a:srgbClr val="000000"/>
                </a:solidFill>
                <a:latin typeface="Roboto Slab"/>
                <a:ea typeface="Roboto Slab"/>
                <a:cs typeface="Roboto Slab"/>
                <a:sym typeface="Roboto Slab"/>
              </a:rPr>
              <a:t>computing cores and high memory bandwidth to allow parallel processing of data</a:t>
            </a:r>
            <a:endParaRPr>
              <a:solidFill>
                <a:srgbClr val="000000"/>
              </a:solidFill>
              <a:latin typeface="Roboto Slab"/>
              <a:ea typeface="Roboto Slab"/>
              <a:cs typeface="Roboto Slab"/>
              <a:sym typeface="Roboto Slab"/>
            </a:endParaRPr>
          </a:p>
        </p:txBody>
      </p:sp>
      <p:pic>
        <p:nvPicPr>
          <p:cNvPr id="77" name="Google Shape;77;p16"/>
          <p:cNvPicPr preferRelativeResize="0"/>
          <p:nvPr/>
        </p:nvPicPr>
        <p:blipFill>
          <a:blip r:embed="rId3">
            <a:alphaModFix/>
          </a:blip>
          <a:stretch>
            <a:fillRect/>
          </a:stretch>
        </p:blipFill>
        <p:spPr>
          <a:xfrm>
            <a:off x="4979100" y="1985450"/>
            <a:ext cx="3956975" cy="1934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Programming flow</a:t>
            </a:r>
            <a:endParaRPr/>
          </a:p>
        </p:txBody>
      </p:sp>
      <p:sp>
        <p:nvSpPr>
          <p:cNvPr id="83" name="Google Shape;83;p17"/>
          <p:cNvSpPr txBox="1"/>
          <p:nvPr>
            <p:ph idx="1" type="body"/>
          </p:nvPr>
        </p:nvSpPr>
        <p:spPr>
          <a:xfrm>
            <a:off x="311700" y="1381075"/>
            <a:ext cx="5388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CPU copies data from host (CPU) memory</a:t>
            </a:r>
            <a:r>
              <a:rPr lang="en">
                <a:solidFill>
                  <a:schemeClr val="dk1"/>
                </a:solidFill>
              </a:rPr>
              <a:t> t</a:t>
            </a:r>
            <a:r>
              <a:rPr lang="en">
                <a:solidFill>
                  <a:schemeClr val="dk1"/>
                </a:solidFill>
                <a:latin typeface="Roboto Slab"/>
                <a:ea typeface="Roboto Slab"/>
                <a:cs typeface="Roboto Slab"/>
                <a:sym typeface="Roboto Slab"/>
              </a:rPr>
              <a:t>o device (GPU) memory.</a:t>
            </a:r>
            <a:endParaRPr>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a:solidFill>
                  <a:schemeClr val="dk1"/>
                </a:solidFill>
              </a:rPr>
              <a:t>CPU calls CUDA kernels with a specified number of blocks and threads per block.</a:t>
            </a:r>
            <a:endParaRPr>
              <a:solidFill>
                <a:schemeClr val="dk1"/>
              </a:solidFill>
            </a:endParaRPr>
          </a:p>
          <a:p>
            <a:pPr indent="-342900" lvl="0" marL="457200" rtl="0" algn="l">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GPU executes instructions in groups of</a:t>
            </a:r>
            <a:br>
              <a:rPr lang="en">
                <a:solidFill>
                  <a:schemeClr val="dk1"/>
                </a:solidFill>
                <a:latin typeface="Roboto Slab"/>
                <a:ea typeface="Roboto Slab"/>
                <a:cs typeface="Roboto Slab"/>
                <a:sym typeface="Roboto Slab"/>
              </a:rPr>
            </a:br>
            <a:r>
              <a:rPr lang="en">
                <a:solidFill>
                  <a:schemeClr val="dk1"/>
                </a:solidFill>
              </a:rPr>
              <a:t>t</a:t>
            </a:r>
            <a:r>
              <a:rPr lang="en">
                <a:solidFill>
                  <a:schemeClr val="dk1"/>
                </a:solidFill>
                <a:latin typeface="Roboto Slab"/>
                <a:ea typeface="Roboto Slab"/>
                <a:cs typeface="Roboto Slab"/>
                <a:sym typeface="Roboto Slab"/>
              </a:rPr>
              <a:t>hreads called warps, that execute on</a:t>
            </a:r>
            <a:br>
              <a:rPr lang="en">
                <a:solidFill>
                  <a:schemeClr val="dk1"/>
                </a:solidFill>
                <a:latin typeface="Roboto Slab"/>
                <a:ea typeface="Roboto Slab"/>
                <a:cs typeface="Roboto Slab"/>
                <a:sym typeface="Roboto Slab"/>
              </a:rPr>
            </a:br>
            <a:r>
              <a:rPr lang="en">
                <a:solidFill>
                  <a:schemeClr val="dk1"/>
                </a:solidFill>
                <a:latin typeface="Roboto Slab"/>
                <a:ea typeface="Roboto Slab"/>
                <a:cs typeface="Roboto Slab"/>
                <a:sym typeface="Roboto Slab"/>
              </a:rPr>
              <a:t>same instruction but different data (SIM</a:t>
            </a:r>
            <a:r>
              <a:rPr lang="en">
                <a:solidFill>
                  <a:schemeClr val="dk1"/>
                </a:solidFill>
              </a:rPr>
              <a:t>D</a:t>
            </a:r>
            <a:r>
              <a:rPr lang="en">
                <a:solidFill>
                  <a:schemeClr val="dk1"/>
                </a:solidFill>
                <a:latin typeface="Roboto Slab"/>
                <a:ea typeface="Roboto Slab"/>
                <a:cs typeface="Roboto Slab"/>
                <a:sym typeface="Roboto Slab"/>
              </a:rPr>
              <a:t>)</a:t>
            </a:r>
            <a:endParaRPr>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CPU copies data from device memory</a:t>
            </a:r>
            <a:br>
              <a:rPr lang="en">
                <a:solidFill>
                  <a:schemeClr val="dk1"/>
                </a:solidFill>
                <a:latin typeface="Roboto Slab"/>
                <a:ea typeface="Roboto Slab"/>
                <a:cs typeface="Roboto Slab"/>
                <a:sym typeface="Roboto Slab"/>
              </a:rPr>
            </a:br>
            <a:r>
              <a:rPr lang="en">
                <a:solidFill>
                  <a:schemeClr val="dk1"/>
                </a:solidFill>
                <a:latin typeface="Roboto Slab"/>
                <a:ea typeface="Roboto Slab"/>
                <a:cs typeface="Roboto Slab"/>
                <a:sym typeface="Roboto Slab"/>
              </a:rPr>
              <a:t>to host memory</a:t>
            </a:r>
            <a:endParaRPr>
              <a:solidFill>
                <a:schemeClr val="dk1"/>
              </a:solidFill>
              <a:latin typeface="Roboto Slab"/>
              <a:ea typeface="Roboto Slab"/>
              <a:cs typeface="Roboto Slab"/>
              <a:sym typeface="Roboto Slab"/>
            </a:endParaRPr>
          </a:p>
        </p:txBody>
      </p:sp>
      <p:pic>
        <p:nvPicPr>
          <p:cNvPr id="84" name="Google Shape;84;p17"/>
          <p:cNvPicPr preferRelativeResize="0"/>
          <p:nvPr/>
        </p:nvPicPr>
        <p:blipFill>
          <a:blip r:embed="rId3">
            <a:alphaModFix/>
          </a:blip>
          <a:stretch>
            <a:fillRect/>
          </a:stretch>
        </p:blipFill>
        <p:spPr>
          <a:xfrm>
            <a:off x="5898600" y="1648150"/>
            <a:ext cx="2857500" cy="276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0" name="Google Shape;90;p18"/>
          <p:cNvSpPr txBox="1"/>
          <p:nvPr>
            <p:ph idx="1" type="body"/>
          </p:nvPr>
        </p:nvSpPr>
        <p:spPr>
          <a:xfrm>
            <a:off x="387900" y="1261225"/>
            <a:ext cx="8368200" cy="36537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Font typeface="Roboto Slab"/>
              <a:buChar char="●"/>
            </a:pPr>
            <a:r>
              <a:rPr lang="en" sz="1600">
                <a:latin typeface="Roboto Slab"/>
                <a:ea typeface="Roboto Slab"/>
                <a:cs typeface="Roboto Slab"/>
                <a:sym typeface="Roboto Slab"/>
              </a:rPr>
              <a:t>To find a substring of length L, we can create a seed table with </a:t>
            </a:r>
            <a:r>
              <a:rPr lang="en" sz="1600"/>
              <a:t>kmers of length L.</a:t>
            </a:r>
            <a:r>
              <a:rPr lang="en" sz="1600">
                <a:latin typeface="Roboto Slab"/>
                <a:ea typeface="Roboto Slab"/>
                <a:cs typeface="Roboto Slab"/>
                <a:sym typeface="Roboto Slab"/>
              </a:rPr>
              <a:t> Or we can create a seed ta</a:t>
            </a:r>
            <a:r>
              <a:rPr lang="en" sz="1600"/>
              <a:t>ble of smaller kmer size and run multiple iterations to find positions. </a:t>
            </a:r>
            <a:r>
              <a:rPr lang="en" sz="1600">
                <a:latin typeface="Roboto Slab"/>
                <a:ea typeface="Roboto Slab"/>
                <a:cs typeface="Roboto Slab"/>
                <a:sym typeface="Roboto Slab"/>
              </a:rPr>
              <a:t>We can then reference</a:t>
            </a:r>
            <a:r>
              <a:rPr lang="en" sz="1600"/>
              <a:t> this seed table to find hits using the offset array and position array</a:t>
            </a:r>
            <a:r>
              <a:rPr lang="en" sz="1600">
                <a:latin typeface="Roboto Slab"/>
                <a:ea typeface="Roboto Slab"/>
                <a:cs typeface="Roboto Slab"/>
                <a:sym typeface="Roboto Slab"/>
              </a:rPr>
              <a:t>. </a:t>
            </a:r>
            <a:endParaRPr sz="1600"/>
          </a:p>
          <a:p>
            <a:pPr indent="-330200" lvl="0" marL="457200" rtl="0" algn="l">
              <a:lnSpc>
                <a:spcPct val="95000"/>
              </a:lnSpc>
              <a:spcBef>
                <a:spcPts val="0"/>
              </a:spcBef>
              <a:spcAft>
                <a:spcPts val="0"/>
              </a:spcAft>
              <a:buSzPts val="1600"/>
              <a:buFont typeface="Roboto Slab"/>
              <a:buChar char="●"/>
            </a:pPr>
            <a:r>
              <a:rPr lang="en" sz="1600">
                <a:latin typeface="Roboto Slab"/>
                <a:ea typeface="Roboto Slab"/>
                <a:cs typeface="Roboto Slab"/>
                <a:sym typeface="Roboto Slab"/>
              </a:rPr>
              <a:t>If substring is large, the offset </a:t>
            </a:r>
            <a:r>
              <a:rPr lang="en" sz="1600"/>
              <a:t>array</a:t>
            </a:r>
            <a:r>
              <a:rPr lang="en" sz="1600">
                <a:latin typeface="Roboto Slab"/>
                <a:ea typeface="Roboto Slab"/>
                <a:cs typeface="Roboto Slab"/>
                <a:sym typeface="Roboto Slab"/>
              </a:rPr>
              <a:t> sizes increase exponentially</a:t>
            </a:r>
            <a:endParaRPr sz="1600"/>
          </a:p>
          <a:p>
            <a:pPr indent="-330200" lvl="0" marL="457200" rtl="0" algn="l">
              <a:lnSpc>
                <a:spcPct val="95000"/>
              </a:lnSpc>
              <a:spcBef>
                <a:spcPts val="0"/>
              </a:spcBef>
              <a:spcAft>
                <a:spcPts val="0"/>
              </a:spcAft>
              <a:buSzPts val="1600"/>
              <a:buFont typeface="Roboto Slab"/>
              <a:buChar char="●"/>
            </a:pPr>
            <a:r>
              <a:rPr lang="en" sz="1600">
                <a:latin typeface="Roboto Slab"/>
                <a:ea typeface="Roboto Slab"/>
                <a:cs typeface="Roboto Slab"/>
                <a:sym typeface="Roboto Slab"/>
              </a:rPr>
              <a:t>For e</a:t>
            </a:r>
            <a:r>
              <a:rPr lang="en" sz="1600"/>
              <a:t>xample, if the reference string has length 64,</a:t>
            </a:r>
            <a:endParaRPr sz="1600"/>
          </a:p>
          <a:p>
            <a:pPr indent="-323850" lvl="1" marL="914400" rtl="0" algn="l">
              <a:lnSpc>
                <a:spcPct val="95000"/>
              </a:lnSpc>
              <a:spcBef>
                <a:spcPts val="0"/>
              </a:spcBef>
              <a:spcAft>
                <a:spcPts val="0"/>
              </a:spcAft>
              <a:buSzPts val="1500"/>
              <a:buFont typeface="Roboto Slab"/>
              <a:buChar char="○"/>
            </a:pPr>
            <a:r>
              <a:rPr lang="en" sz="1500"/>
              <a:t>With </a:t>
            </a:r>
            <a:r>
              <a:rPr b="1" lang="en" sz="1500"/>
              <a:t>kmer size of 2</a:t>
            </a:r>
            <a:r>
              <a:rPr b="1" lang="en" sz="1500">
                <a:latin typeface="Roboto Slab"/>
                <a:ea typeface="Roboto Slab"/>
                <a:cs typeface="Roboto Slab"/>
                <a:sym typeface="Roboto Slab"/>
              </a:rPr>
              <a:t>,</a:t>
            </a:r>
            <a:r>
              <a:rPr lang="en" sz="1500">
                <a:latin typeface="Roboto Slab"/>
                <a:ea typeface="Roboto Slab"/>
                <a:cs typeface="Roboto Slab"/>
                <a:sym typeface="Roboto Slab"/>
              </a:rPr>
              <a:t> </a:t>
            </a:r>
            <a:r>
              <a:rPr lang="en" sz="1500">
                <a:latin typeface="Roboto Slab"/>
                <a:ea typeface="Roboto Slab"/>
                <a:cs typeface="Roboto Slab"/>
                <a:sym typeface="Roboto Slab"/>
              </a:rPr>
              <a:t>we need </a:t>
            </a:r>
            <a:r>
              <a:rPr b="1" lang="en" sz="1500">
                <a:latin typeface="Roboto Slab"/>
                <a:ea typeface="Roboto Slab"/>
                <a:cs typeface="Roboto Slab"/>
                <a:sym typeface="Roboto Slab"/>
              </a:rPr>
              <a:t>1</a:t>
            </a:r>
            <a:r>
              <a:rPr b="1" lang="en" sz="1500">
                <a:latin typeface="Roboto Slab"/>
                <a:ea typeface="Roboto Slab"/>
                <a:cs typeface="Roboto Slab"/>
                <a:sym typeface="Roboto Slab"/>
              </a:rPr>
              <a:t>6 entry offset table</a:t>
            </a:r>
            <a:r>
              <a:rPr lang="en" sz="1500">
                <a:latin typeface="Roboto Slab"/>
                <a:ea typeface="Roboto Slab"/>
                <a:cs typeface="Roboto Slab"/>
                <a:sym typeface="Roboto Slab"/>
              </a:rPr>
              <a:t> and </a:t>
            </a:r>
            <a:r>
              <a:rPr b="1" lang="en" sz="1500">
                <a:latin typeface="Roboto Slab"/>
                <a:ea typeface="Roboto Slab"/>
                <a:cs typeface="Roboto Slab"/>
                <a:sym typeface="Roboto Slab"/>
              </a:rPr>
              <a:t>63 entry position table</a:t>
            </a:r>
            <a:r>
              <a:rPr lang="en" sz="1500">
                <a:latin typeface="Roboto Slab"/>
                <a:ea typeface="Roboto Slab"/>
                <a:cs typeface="Roboto Slab"/>
                <a:sym typeface="Roboto Slab"/>
              </a:rPr>
              <a:t>. </a:t>
            </a:r>
            <a:r>
              <a:rPr lang="en" sz="1500"/>
              <a:t>T</a:t>
            </a:r>
            <a:r>
              <a:rPr lang="en" sz="1500">
                <a:latin typeface="Roboto Slab"/>
                <a:ea typeface="Roboto Slab"/>
                <a:cs typeface="Roboto Slab"/>
                <a:sym typeface="Roboto Slab"/>
              </a:rPr>
              <a:t>he calculation of a bigger string (say of length 10) requires to loop over 5 times to find a match.</a:t>
            </a:r>
            <a:endParaRPr sz="1500"/>
          </a:p>
          <a:p>
            <a:pPr indent="-323850" lvl="1" marL="914400" rtl="0" algn="l">
              <a:lnSpc>
                <a:spcPct val="95000"/>
              </a:lnSpc>
              <a:spcBef>
                <a:spcPts val="0"/>
              </a:spcBef>
              <a:spcAft>
                <a:spcPts val="0"/>
              </a:spcAft>
              <a:buSzPts val="1500"/>
              <a:buFont typeface="Roboto Slab"/>
              <a:buChar char="○"/>
            </a:pPr>
            <a:r>
              <a:rPr lang="en" sz="1500"/>
              <a:t>With </a:t>
            </a:r>
            <a:r>
              <a:rPr b="1" lang="en" sz="1500"/>
              <a:t>kmer size of 4</a:t>
            </a:r>
            <a:r>
              <a:rPr b="1" lang="en" sz="1500">
                <a:latin typeface="Roboto Slab"/>
                <a:ea typeface="Roboto Slab"/>
                <a:cs typeface="Roboto Slab"/>
                <a:sym typeface="Roboto Slab"/>
              </a:rPr>
              <a:t>,</a:t>
            </a:r>
            <a:r>
              <a:rPr lang="en" sz="1500">
                <a:latin typeface="Roboto Slab"/>
                <a:ea typeface="Roboto Slab"/>
                <a:cs typeface="Roboto Slab"/>
                <a:sym typeface="Roboto Slab"/>
              </a:rPr>
              <a:t> we need </a:t>
            </a:r>
            <a:r>
              <a:rPr b="1" lang="en" sz="1500">
                <a:latin typeface="Roboto Slab"/>
                <a:ea typeface="Roboto Slab"/>
                <a:cs typeface="Roboto Slab"/>
                <a:sym typeface="Roboto Slab"/>
              </a:rPr>
              <a:t>256 entry offset table</a:t>
            </a:r>
            <a:r>
              <a:rPr lang="en" sz="1500">
                <a:latin typeface="Roboto Slab"/>
                <a:ea typeface="Roboto Slab"/>
                <a:cs typeface="Roboto Slab"/>
                <a:sym typeface="Roboto Slab"/>
              </a:rPr>
              <a:t> and </a:t>
            </a:r>
            <a:r>
              <a:rPr b="1" lang="en" sz="1500">
                <a:latin typeface="Roboto Slab"/>
                <a:ea typeface="Roboto Slab"/>
                <a:cs typeface="Roboto Slab"/>
                <a:sym typeface="Roboto Slab"/>
              </a:rPr>
              <a:t>60 entry position table</a:t>
            </a:r>
            <a:r>
              <a:rPr lang="en" sz="1500">
                <a:latin typeface="Roboto Slab"/>
                <a:ea typeface="Roboto Slab"/>
                <a:cs typeface="Roboto Slab"/>
                <a:sym typeface="Roboto Slab"/>
              </a:rPr>
              <a:t>. </a:t>
            </a:r>
            <a:r>
              <a:rPr lang="en" sz="1500"/>
              <a:t>T</a:t>
            </a:r>
            <a:r>
              <a:rPr lang="en" sz="1500">
                <a:latin typeface="Roboto Slab"/>
                <a:ea typeface="Roboto Slab"/>
                <a:cs typeface="Roboto Slab"/>
                <a:sym typeface="Roboto Slab"/>
              </a:rPr>
              <a:t>he calculation of a bigger string (say of length 10) requires to loop over 3 times to find a match.</a:t>
            </a:r>
            <a:endParaRPr sz="1500"/>
          </a:p>
          <a:p>
            <a:pPr indent="-323850" lvl="1" marL="914400" rtl="0" algn="l">
              <a:lnSpc>
                <a:spcPct val="95000"/>
              </a:lnSpc>
              <a:spcBef>
                <a:spcPts val="0"/>
              </a:spcBef>
              <a:spcAft>
                <a:spcPts val="0"/>
              </a:spcAft>
              <a:buSzPts val="1500"/>
              <a:buFont typeface="Roboto Slab"/>
              <a:buChar char="○"/>
            </a:pPr>
            <a:r>
              <a:rPr lang="en" sz="1500"/>
              <a:t>With </a:t>
            </a:r>
            <a:r>
              <a:rPr b="1" lang="en" sz="1500"/>
              <a:t>kmer size of 8</a:t>
            </a:r>
            <a:r>
              <a:rPr lang="en" sz="1500"/>
              <a:t>,</a:t>
            </a:r>
            <a:r>
              <a:rPr lang="en" sz="1500">
                <a:latin typeface="Roboto Slab"/>
                <a:ea typeface="Roboto Slab"/>
                <a:cs typeface="Roboto Slab"/>
                <a:sym typeface="Roboto Slab"/>
              </a:rPr>
              <a:t> we need </a:t>
            </a:r>
            <a:r>
              <a:rPr b="1" lang="en" sz="1500">
                <a:latin typeface="Roboto Slab"/>
                <a:ea typeface="Roboto Slab"/>
                <a:cs typeface="Roboto Slab"/>
                <a:sym typeface="Roboto Slab"/>
              </a:rPr>
              <a:t>65536 entry offset table</a:t>
            </a:r>
            <a:r>
              <a:rPr lang="en" sz="1500">
                <a:latin typeface="Roboto Slab"/>
                <a:ea typeface="Roboto Slab"/>
                <a:cs typeface="Roboto Slab"/>
                <a:sym typeface="Roboto Slab"/>
              </a:rPr>
              <a:t> and </a:t>
            </a:r>
            <a:r>
              <a:rPr b="1" lang="en" sz="1500">
                <a:latin typeface="Roboto Slab"/>
                <a:ea typeface="Roboto Slab"/>
                <a:cs typeface="Roboto Slab"/>
                <a:sym typeface="Roboto Slab"/>
              </a:rPr>
              <a:t>57 entry position table</a:t>
            </a:r>
            <a:r>
              <a:rPr lang="en" sz="1500">
                <a:latin typeface="Roboto Slab"/>
                <a:ea typeface="Roboto Slab"/>
                <a:cs typeface="Roboto Slab"/>
                <a:sym typeface="Roboto Slab"/>
              </a:rPr>
              <a:t>. </a:t>
            </a:r>
            <a:r>
              <a:rPr lang="en" sz="1500"/>
              <a:t>T</a:t>
            </a:r>
            <a:r>
              <a:rPr lang="en" sz="1500">
                <a:latin typeface="Roboto Slab"/>
                <a:ea typeface="Roboto Slab"/>
                <a:cs typeface="Roboto Slab"/>
                <a:sym typeface="Roboto Slab"/>
              </a:rPr>
              <a:t>he calculation of a bigger string (say of length 10) requires to loop over 2 times to find a match.</a:t>
            </a:r>
            <a:endParaRPr sz="1600">
              <a:latin typeface="Roboto Slab"/>
              <a:ea typeface="Roboto Slab"/>
              <a:cs typeface="Roboto Slab"/>
              <a:sym typeface="Roboto Slab"/>
            </a:endParaRPr>
          </a:p>
          <a:p>
            <a:pPr indent="0" lvl="0" marL="0" rtl="0" algn="l">
              <a:lnSpc>
                <a:spcPct val="95000"/>
              </a:lnSpc>
              <a:spcBef>
                <a:spcPts val="1200"/>
              </a:spcBef>
              <a:spcAft>
                <a:spcPts val="1200"/>
              </a:spcAft>
              <a:buSzPts val="935"/>
              <a:buNone/>
            </a:pPr>
            <a:r>
              <a:t/>
            </a:r>
            <a:endParaRPr sz="16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6" name="Google Shape;96;p19"/>
          <p:cNvSpPr txBox="1"/>
          <p:nvPr>
            <p:ph idx="1" type="body"/>
          </p:nvPr>
        </p:nvSpPr>
        <p:spPr>
          <a:xfrm>
            <a:off x="387900" y="1185025"/>
            <a:ext cx="8368200" cy="3941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Offset </a:t>
            </a:r>
            <a:r>
              <a:rPr lang="en">
                <a:latin typeface="Roboto Slab"/>
                <a:ea typeface="Roboto Slab"/>
                <a:cs typeface="Roboto Slab"/>
                <a:sym typeface="Roboto Slab"/>
              </a:rPr>
              <a:t>table</a:t>
            </a:r>
            <a:r>
              <a:rPr lang="en">
                <a:latin typeface="Roboto Slab"/>
                <a:ea typeface="Roboto Slab"/>
                <a:cs typeface="Roboto Slab"/>
                <a:sym typeface="Roboto Slab"/>
              </a:rPr>
              <a:t> is a table of </a:t>
            </a:r>
            <a:r>
              <a:rPr lang="en"/>
              <a:t>all possible kmers and their last position in the sorted position array. </a:t>
            </a:r>
            <a:endParaRPr/>
          </a:p>
          <a:p>
            <a:pPr indent="-317500" lvl="1" marL="914400" rtl="0" algn="l">
              <a:spcBef>
                <a:spcPts val="0"/>
              </a:spcBef>
              <a:spcAft>
                <a:spcPts val="0"/>
              </a:spcAft>
              <a:buSzPts val="1400"/>
              <a:buFont typeface="Roboto Slab"/>
              <a:buChar char="○"/>
            </a:pPr>
            <a:r>
              <a:rPr lang="en"/>
              <a:t>Entry 1</a:t>
            </a:r>
            <a:r>
              <a:rPr lang="en">
                <a:latin typeface="Roboto Slab"/>
                <a:ea typeface="Roboto Slab"/>
                <a:cs typeface="Roboto Slab"/>
                <a:sym typeface="Roboto Slab"/>
              </a:rPr>
              <a:t> corresponds to </a:t>
            </a:r>
            <a:r>
              <a:rPr lang="en"/>
              <a:t>AAAA</a:t>
            </a:r>
            <a:endParaRPr/>
          </a:p>
          <a:p>
            <a:pPr indent="-317500" lvl="1" marL="914400" rtl="0" algn="l">
              <a:spcBef>
                <a:spcPts val="0"/>
              </a:spcBef>
              <a:spcAft>
                <a:spcPts val="0"/>
              </a:spcAft>
              <a:buSzPts val="1400"/>
              <a:buFont typeface="Roboto Slab"/>
              <a:buChar char="○"/>
            </a:pPr>
            <a:r>
              <a:rPr lang="en"/>
              <a:t>Entry 2</a:t>
            </a:r>
            <a:r>
              <a:rPr lang="en">
                <a:latin typeface="Roboto Slab"/>
                <a:ea typeface="Roboto Slab"/>
                <a:cs typeface="Roboto Slab"/>
                <a:sym typeface="Roboto Slab"/>
              </a:rPr>
              <a:t> corresponds to </a:t>
            </a:r>
            <a:r>
              <a:rPr lang="en"/>
              <a:t>AAAC</a:t>
            </a:r>
            <a:endParaRPr/>
          </a:p>
          <a:p>
            <a:pPr indent="-317500" lvl="1" marL="914400" rtl="0" algn="l">
              <a:spcBef>
                <a:spcPts val="0"/>
              </a:spcBef>
              <a:spcAft>
                <a:spcPts val="0"/>
              </a:spcAft>
              <a:buSzPts val="1400"/>
              <a:buFont typeface="Roboto Slab"/>
              <a:buChar char="○"/>
            </a:pPr>
            <a:r>
              <a:rPr lang="en"/>
              <a:t>Entry 10</a:t>
            </a:r>
            <a:r>
              <a:rPr lang="en">
                <a:latin typeface="Roboto Slab"/>
                <a:ea typeface="Roboto Slab"/>
                <a:cs typeface="Roboto Slab"/>
                <a:sym typeface="Roboto Slab"/>
              </a:rPr>
              <a:t> corresponds to </a:t>
            </a:r>
            <a:r>
              <a:rPr lang="en"/>
              <a:t>AAGC</a:t>
            </a:r>
            <a:endParaRPr/>
          </a:p>
          <a:p>
            <a:pPr indent="-317500" lvl="1" marL="914400" rtl="0" algn="l">
              <a:spcBef>
                <a:spcPts val="0"/>
              </a:spcBef>
              <a:spcAft>
                <a:spcPts val="0"/>
              </a:spcAft>
              <a:buSzPts val="1400"/>
              <a:buFont typeface="Roboto Slab"/>
              <a:buChar char="○"/>
            </a:pPr>
            <a:r>
              <a:rPr lang="en"/>
              <a:t>Entry 256</a:t>
            </a:r>
            <a:r>
              <a:rPr lang="en">
                <a:latin typeface="Roboto Slab"/>
                <a:ea typeface="Roboto Slab"/>
                <a:cs typeface="Roboto Slab"/>
                <a:sym typeface="Roboto Slab"/>
              </a:rPr>
              <a:t> corresponds to </a:t>
            </a:r>
            <a:r>
              <a:rPr lang="en"/>
              <a:t>TTTT</a:t>
            </a:r>
            <a:endParaRPr/>
          </a:p>
          <a:p>
            <a:pPr indent="-342900" lvl="0" marL="457200" rtl="0" algn="l">
              <a:lnSpc>
                <a:spcPct val="95000"/>
              </a:lnSpc>
              <a:spcBef>
                <a:spcPts val="0"/>
              </a:spcBef>
              <a:spcAft>
                <a:spcPts val="0"/>
              </a:spcAft>
              <a:buSzPts val="1800"/>
              <a:buChar char="●"/>
            </a:pPr>
            <a:r>
              <a:rPr lang="en"/>
              <a:t>T</a:t>
            </a:r>
            <a:r>
              <a:rPr lang="en"/>
              <a:t>he bottleneck is offset table size which increases exponentially with kmer size, and sparse (many kmers may not be present in the reference sequence)</a:t>
            </a:r>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Sorting is a difficult task to parallelize as general </a:t>
            </a:r>
            <a:br>
              <a:rPr lang="en">
                <a:latin typeface="Roboto Slab"/>
                <a:ea typeface="Roboto Slab"/>
                <a:cs typeface="Roboto Slab"/>
                <a:sym typeface="Roboto Slab"/>
              </a:rPr>
            </a:br>
            <a:r>
              <a:rPr lang="en">
                <a:latin typeface="Roboto Slab"/>
                <a:ea typeface="Roboto Slab"/>
                <a:cs typeface="Roboto Slab"/>
                <a:sym typeface="Roboto Slab"/>
              </a:rPr>
              <a:t>sorting techniques have relied on comparing </a:t>
            </a:r>
            <a:br>
              <a:rPr lang="en">
                <a:latin typeface="Roboto Slab"/>
                <a:ea typeface="Roboto Slab"/>
                <a:cs typeface="Roboto Slab"/>
                <a:sym typeface="Roboto Slab"/>
              </a:rPr>
            </a:br>
            <a:r>
              <a:rPr lang="en">
                <a:latin typeface="Roboto Slab"/>
                <a:ea typeface="Roboto Slab"/>
                <a:cs typeface="Roboto Slab"/>
                <a:sym typeface="Roboto Slab"/>
              </a:rPr>
              <a:t>element to the next element and swapping</a:t>
            </a:r>
            <a:endParaRPr>
              <a:latin typeface="Roboto Slab"/>
              <a:ea typeface="Roboto Slab"/>
              <a:cs typeface="Roboto Slab"/>
              <a:sym typeface="Roboto Slab"/>
            </a:endParaRPr>
          </a:p>
          <a:p>
            <a:pPr indent="-317500" lvl="1" marL="914400" rtl="0" algn="l">
              <a:spcBef>
                <a:spcPts val="0"/>
              </a:spcBef>
              <a:spcAft>
                <a:spcPts val="0"/>
              </a:spcAft>
              <a:buSzPts val="1400"/>
              <a:buFont typeface="Roboto Slab"/>
              <a:buChar char="○"/>
            </a:pPr>
            <a:r>
              <a:rPr lang="en"/>
              <a:t>T</a:t>
            </a:r>
            <a:r>
              <a:rPr lang="en">
                <a:latin typeface="Roboto Slab"/>
                <a:ea typeface="Roboto Slab"/>
                <a:cs typeface="Roboto Slab"/>
                <a:sym typeface="Roboto Slab"/>
              </a:rPr>
              <a:t>here are algorithms that allow to parallelize on </a:t>
            </a:r>
            <a:br>
              <a:rPr lang="en">
                <a:latin typeface="Roboto Slab"/>
                <a:ea typeface="Roboto Slab"/>
                <a:cs typeface="Roboto Slab"/>
                <a:sym typeface="Roboto Slab"/>
              </a:rPr>
            </a:br>
            <a:r>
              <a:rPr lang="en">
                <a:latin typeface="Roboto Slab"/>
                <a:ea typeface="Roboto Slab"/>
                <a:cs typeface="Roboto Slab"/>
                <a:sym typeface="Roboto Slab"/>
              </a:rPr>
              <a:t>GPUs </a:t>
            </a:r>
            <a:r>
              <a:rPr lang="en">
                <a:latin typeface="Roboto Slab"/>
                <a:ea typeface="Roboto Slab"/>
                <a:cs typeface="Roboto Slab"/>
                <a:sym typeface="Roboto Slab"/>
              </a:rPr>
              <a:t>efficiently</a:t>
            </a:r>
            <a:r>
              <a:rPr lang="en">
                <a:latin typeface="Roboto Slab"/>
                <a:ea typeface="Roboto Slab"/>
                <a:cs typeface="Roboto Slab"/>
                <a:sym typeface="Roboto Slab"/>
              </a:rPr>
              <a:t> like Radix Sort, Quick Sort, </a:t>
            </a:r>
            <a:r>
              <a:rPr lang="en"/>
              <a:t>Merge</a:t>
            </a:r>
            <a:r>
              <a:rPr lang="en">
                <a:latin typeface="Roboto Slab"/>
                <a:ea typeface="Roboto Slab"/>
                <a:cs typeface="Roboto Slab"/>
                <a:sym typeface="Roboto Slab"/>
              </a:rPr>
              <a:t> Sort</a:t>
            </a:r>
            <a:endParaRPr>
              <a:latin typeface="Roboto Slab"/>
              <a:ea typeface="Roboto Slab"/>
              <a:cs typeface="Roboto Slab"/>
              <a:sym typeface="Roboto Slab"/>
            </a:endParaRPr>
          </a:p>
        </p:txBody>
      </p:sp>
      <p:pic>
        <p:nvPicPr>
          <p:cNvPr id="97" name="Google Shape;97;p19"/>
          <p:cNvPicPr preferRelativeResize="0"/>
          <p:nvPr/>
        </p:nvPicPr>
        <p:blipFill>
          <a:blip r:embed="rId3">
            <a:alphaModFix/>
          </a:blip>
          <a:stretch>
            <a:fillRect/>
          </a:stretch>
        </p:blipFill>
        <p:spPr>
          <a:xfrm>
            <a:off x="6366475" y="3374825"/>
            <a:ext cx="2405198" cy="1352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0:</a:t>
            </a:r>
            <a:r>
              <a:rPr lang="en"/>
              <a:t> CPU Compression</a:t>
            </a:r>
            <a:endParaRPr/>
          </a:p>
        </p:txBody>
      </p:sp>
      <p:sp>
        <p:nvSpPr>
          <p:cNvPr id="103" name="Google Shape;103;p20"/>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Letters are stored as characters (1 byte per character) on CPU in </a:t>
            </a:r>
            <a:r>
              <a:rPr lang="en"/>
              <a:t>the</a:t>
            </a:r>
            <a:r>
              <a:rPr lang="en">
                <a:latin typeface="Roboto Slab"/>
                <a:ea typeface="Roboto Slab"/>
                <a:cs typeface="Roboto Slab"/>
                <a:sym typeface="Roboto Slab"/>
              </a:rPr>
              <a:t> original reference string. </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Transferring 1 Million characters requires ~ 1MB transfer</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Since the string consists of only 4 letters (A, C, G, T), we can encode the string using 2 bits.</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We can now group 16 such letters to form a 4</a:t>
            </a:r>
            <a:r>
              <a:rPr lang="en"/>
              <a:t>-b</a:t>
            </a:r>
            <a:r>
              <a:rPr lang="en">
                <a:latin typeface="Roboto Slab"/>
                <a:ea typeface="Roboto Slab"/>
                <a:cs typeface="Roboto Slab"/>
                <a:sym typeface="Roboto Slab"/>
              </a:rPr>
              <a:t>yte </a:t>
            </a:r>
            <a:r>
              <a:rPr lang="en"/>
              <a:t>32-bit unsigned integer</a:t>
            </a:r>
            <a:r>
              <a:rPr lang="en">
                <a:latin typeface="Roboto Slab"/>
                <a:ea typeface="Roboto Slab"/>
                <a:cs typeface="Roboto Slab"/>
                <a:sym typeface="Roboto Slab"/>
              </a:rPr>
              <a:t> and transfer </a:t>
            </a:r>
            <a:r>
              <a:rPr lang="en"/>
              <a:t>to</a:t>
            </a:r>
            <a:r>
              <a:rPr lang="en">
                <a:latin typeface="Roboto Slab"/>
                <a:ea typeface="Roboto Slab"/>
                <a:cs typeface="Roboto Slab"/>
                <a:sym typeface="Roboto Slab"/>
              </a:rPr>
              <a:t> GPU.</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By compression, we save </a:t>
            </a:r>
            <a:r>
              <a:rPr lang="en"/>
              <a:t>75</a:t>
            </a:r>
            <a:r>
              <a:rPr lang="en">
                <a:latin typeface="Roboto Slab"/>
                <a:ea typeface="Roboto Slab"/>
                <a:cs typeface="Roboto Slab"/>
                <a:sym typeface="Roboto Slab"/>
              </a:rPr>
              <a:t>% of </a:t>
            </a:r>
            <a:r>
              <a:rPr lang="en"/>
              <a:t>memory utilization and cudaMemcpy overhead</a:t>
            </a:r>
            <a:r>
              <a:rPr lang="en">
                <a:latin typeface="Roboto Slab"/>
                <a:ea typeface="Roboto Slab"/>
                <a:cs typeface="Roboto Slab"/>
                <a:sym typeface="Roboto Slab"/>
              </a:rPr>
              <a:t> (1M letters now take </a:t>
            </a:r>
            <a:r>
              <a:rPr lang="en"/>
              <a:t>250</a:t>
            </a:r>
            <a:r>
              <a:rPr lang="en">
                <a:latin typeface="Roboto Slab"/>
                <a:ea typeface="Roboto Slab"/>
                <a:cs typeface="Roboto Slab"/>
                <a:sym typeface="Roboto Slab"/>
              </a:rPr>
              <a:t>KB).</a:t>
            </a:r>
            <a:endParaRPr/>
          </a:p>
          <a:p>
            <a:pPr indent="-342900" lvl="0" marL="457200" rtl="0" algn="l">
              <a:spcBef>
                <a:spcPts val="0"/>
              </a:spcBef>
              <a:spcAft>
                <a:spcPts val="0"/>
              </a:spcAft>
              <a:buSzPts val="1800"/>
              <a:buFont typeface="Roboto Slab"/>
              <a:buChar char="●"/>
            </a:pPr>
            <a:r>
              <a:rPr lang="en">
                <a:latin typeface="Roboto Slab"/>
                <a:ea typeface="Roboto Slab"/>
                <a:cs typeface="Roboto Slab"/>
                <a:sym typeface="Roboto Slab"/>
              </a:rPr>
              <a:t>ACGT=&gt; 00 | 01 | 10 | 11</a:t>
            </a:r>
            <a:br>
              <a:rPr lang="en"/>
            </a:br>
            <a:r>
              <a:rPr lang="en">
                <a:latin typeface="Roboto Slab"/>
                <a:ea typeface="Roboto Slab"/>
                <a:cs typeface="Roboto Slab"/>
                <a:sym typeface="Roboto Slab"/>
              </a:rPr>
              <a:t>(Instead of 01000001 | 1100100 |  01000111 | 01110100)</a:t>
            </a:r>
            <a:endParaRPr>
              <a:latin typeface="Roboto Slab"/>
              <a:ea typeface="Roboto Slab"/>
              <a:cs typeface="Roboto Slab"/>
              <a:sym typeface="Roboto Slab"/>
            </a:endParaRPr>
          </a:p>
        </p:txBody>
      </p:sp>
      <p:pic>
        <p:nvPicPr>
          <p:cNvPr id="104" name="Google Shape;104;p20"/>
          <p:cNvPicPr preferRelativeResize="0"/>
          <p:nvPr/>
        </p:nvPicPr>
        <p:blipFill>
          <a:blip r:embed="rId3">
            <a:alphaModFix/>
          </a:blip>
          <a:stretch>
            <a:fillRect/>
          </a:stretch>
        </p:blipFill>
        <p:spPr>
          <a:xfrm>
            <a:off x="6613000" y="3686625"/>
            <a:ext cx="2219299" cy="127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Algorithm Overview</a:t>
            </a:r>
            <a:endParaRPr/>
          </a:p>
        </p:txBody>
      </p:sp>
      <p:pic>
        <p:nvPicPr>
          <p:cNvPr id="110" name="Google Shape;110;p21"/>
          <p:cNvPicPr preferRelativeResize="0"/>
          <p:nvPr/>
        </p:nvPicPr>
        <p:blipFill>
          <a:blip r:embed="rId3">
            <a:alphaModFix/>
          </a:blip>
          <a:stretch>
            <a:fillRect/>
          </a:stretch>
        </p:blipFill>
        <p:spPr>
          <a:xfrm>
            <a:off x="1273075" y="1109700"/>
            <a:ext cx="6597846"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