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63" r:id="rId14"/>
    <p:sldId id="267" r:id="rId15"/>
    <p:sldId id="281" r:id="rId16"/>
    <p:sldId id="268" r:id="rId17"/>
    <p:sldId id="280" r:id="rId18"/>
    <p:sldId id="269" r:id="rId19"/>
    <p:sldId id="270" r:id="rId20"/>
    <p:sldId id="264" r:id="rId21"/>
    <p:sldId id="271" r:id="rId22"/>
    <p:sldId id="272" r:id="rId23"/>
    <p:sldId id="283" r:id="rId24"/>
    <p:sldId id="275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12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SMARTROOTS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SHAHNA S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MES24MCA2051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21/08/2025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4255DE-4C16-6C97-F412-09A55B8ACE8C}"/>
              </a:ext>
            </a:extLst>
          </p:cNvPr>
          <p:cNvSpPr txBox="1"/>
          <p:nvPr/>
        </p:nvSpPr>
        <p:spPr>
          <a:xfrm>
            <a:off x="3505200" y="3581400"/>
            <a:ext cx="230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ookman Old Style" panose="02050604050505020204" pitchFamily="18" charset="0"/>
              </a:rPr>
              <a:t>SCRUM MASTER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936" y="954534"/>
            <a:ext cx="8636160" cy="4948932"/>
          </a:xfrm>
        </p:spPr>
        <p:txBody>
          <a:bodyPr>
            <a:noAutofit/>
          </a:bodyPr>
          <a:lstStyle/>
          <a:p>
            <a:pPr marL="457200" lvl="0" indent="-4572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/>
              <a:t>Age &amp; Difficulty Filtering</a:t>
            </a:r>
            <a:r>
              <a:rPr lang="en-US" altLang="en-US" sz="2000" dirty="0"/>
              <a:t> Users can select activities based on the child’s age and skill level for personalized learning.</a:t>
            </a:r>
          </a:p>
          <a:p>
            <a:pPr marL="457200" lvl="0" indent="-4572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/>
              <a:t>Printable Activities</a:t>
            </a:r>
            <a:r>
              <a:rPr lang="en-US" altLang="en-US" sz="2000" dirty="0"/>
              <a:t> All learning content is designed to be printable, supporting offline, hands-on engagement.</a:t>
            </a:r>
          </a:p>
          <a:p>
            <a:pPr marL="457200" lvl="0" indent="-4572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/>
              <a:t>Offline Accessibility</a:t>
            </a:r>
            <a:r>
              <a:rPr lang="en-US" altLang="en-US" sz="2000" dirty="0"/>
              <a:t> Activities can be downloaded and used without internet—ideal for low-connectivity environments.</a:t>
            </a:r>
          </a:p>
          <a:p>
            <a:pPr marL="457200" lvl="0" indent="-4572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/>
              <a:t>Parent-Led Rating System</a:t>
            </a:r>
            <a:r>
              <a:rPr lang="en-US" altLang="en-US" sz="2000" dirty="0"/>
              <a:t> Parents assess their child’s skills (e.g., speaking, writing, reading) before each session to guide personalized activity recommendations.</a:t>
            </a:r>
          </a:p>
          <a:p>
            <a:pPr marL="457200" lvl="0" indent="-4572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/>
              <a:t>Categorized Types</a:t>
            </a:r>
            <a:r>
              <a:rPr lang="en-US" altLang="en-US" sz="2000" dirty="0"/>
              <a:t> Tasks are grouped to </a:t>
            </a:r>
            <a:r>
              <a:rPr lang="en-US" sz="2000" dirty="0"/>
              <a:t>Behavioral, Memory, Attention, Language, Speaking, Writing, Creative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E70FBE-679F-5A63-A2C7-D47E9777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68470B-5F44-DD36-14A2-4214DB19A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78D52-AB04-F0E0-48FF-01D993F73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A626-0335-C645-AEE2-6800C342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D75A-EDFA-229B-2DDE-764F0BD4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2" y="1219200"/>
            <a:ext cx="8915400" cy="5715000"/>
          </a:xfrm>
        </p:spPr>
        <p:txBody>
          <a:bodyPr>
            <a:no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Homepage with Child-Friendly Design</a:t>
            </a:r>
            <a:r>
              <a:rPr lang="en-US" altLang="en-US" sz="2000" dirty="0"/>
              <a:t> Playful, responsive layout featuring rounded cards, gradients, and cartoon elements to engage kids.</a:t>
            </a:r>
            <a:endParaRPr lang="en-US" altLang="en-US" sz="2000" b="1" dirty="0"/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Admin Dashboard</a:t>
            </a:r>
            <a:r>
              <a:rPr lang="en-US" altLang="en-US" sz="2000" dirty="0"/>
              <a:t> Simple interface for uploading, editing, and organizing activities—designed for non-technical users.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User Authentication</a:t>
            </a:r>
            <a:r>
              <a:rPr lang="en-US" altLang="en-US" sz="2000" dirty="0"/>
              <a:t> Secure login system for parents, educators, and admins to manage access and content.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Community Contribution (Planned)</a:t>
            </a:r>
            <a:r>
              <a:rPr lang="en-US" altLang="en-US" sz="2000" dirty="0"/>
              <a:t> Future support for</a:t>
            </a:r>
          </a:p>
          <a:p>
            <a:pPr marL="0" lv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/>
              <a:t>     educators and parents to share custom activities and ideas.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66ECC-4EF8-37AF-BAC1-BF0C7052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1E4CD-785B-ECD9-46DE-2F94AC27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38D132-80DB-1E42-C924-F479613D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30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82449"/>
            <a:ext cx="8458200" cy="5375968"/>
          </a:xfrm>
        </p:spPr>
        <p:txBody>
          <a:bodyPr>
            <a:noAutofit/>
          </a:bodyPr>
          <a:lstStyle/>
          <a:p>
            <a:pPr marL="0" lv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Parent Module</a:t>
            </a:r>
            <a:r>
              <a:rPr lang="en-US" altLang="en-US" sz="2000" dirty="0"/>
              <a:t> Enables parents to browse, rate, and download categorized learning activities. Tracks child progress and provides feedback to improve content. Supports offline access and personalized recommendations.</a:t>
            </a:r>
          </a:p>
          <a:p>
            <a:pPr marL="0" lv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Child Module</a:t>
            </a:r>
            <a:r>
              <a:rPr lang="en-US" altLang="en-US" sz="2000" dirty="0"/>
              <a:t> Offers a playful dashboard with printable activities and badge rewards. Tracks completion and progress visually. Designed for independent exploration and gamified learning.</a:t>
            </a:r>
          </a:p>
          <a:p>
            <a:pPr marL="0" lv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/>
              <a:t>Admin Module</a:t>
            </a:r>
            <a:r>
              <a:rPr lang="en-US" altLang="en-US" sz="2000" dirty="0"/>
              <a:t> Manages user roles, content approval, and system oversight. Organizes activities by age and difficulty. Future-ready for educator and parent contribution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102"/>
            <a:ext cx="8229600" cy="4948932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2000" b="1" dirty="0"/>
              <a:t>Framework:</a:t>
            </a:r>
            <a:r>
              <a:rPr lang="en-IN" sz="2000" dirty="0"/>
              <a:t> Django (Python) for backend development, user authentication, and admin features.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Editor:</a:t>
            </a:r>
            <a:r>
              <a:rPr lang="en-IN" sz="2000" dirty="0"/>
              <a:t> Visual Studio Code for writing, debugging, and managing your project efficiently.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2000" b="1" dirty="0"/>
              <a:t>Frontend Stack:</a:t>
            </a:r>
            <a:r>
              <a:rPr lang="en-IN" sz="2000" dirty="0"/>
              <a:t> HTML, CSS, and JavaScript for building responsive, playful, and child-friendly interfaces.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Database:</a:t>
            </a:r>
            <a:r>
              <a:rPr lang="en-IN" sz="2000" dirty="0"/>
              <a:t> SQL to store user data and activity content.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2000" b="1" dirty="0"/>
              <a:t>Version Control:</a:t>
            </a:r>
            <a:r>
              <a:rPr lang="en-IN" sz="2000" dirty="0"/>
              <a:t> Git with GitHub for collaboration</a:t>
            </a:r>
            <a:r>
              <a:rPr lang="en-US" altLang="en-US" sz="2000" dirty="0"/>
              <a:t>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67E5A3-318D-191A-9B6A-EFD540C0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41AA21D-1DCB-20DC-6290-6DA4240F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3191"/>
            <a:ext cx="8229600" cy="724531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580003794"/>
              </p:ext>
            </p:extLst>
          </p:nvPr>
        </p:nvGraphicFramePr>
        <p:xfrm>
          <a:off x="457200" y="655410"/>
          <a:ext cx="8229602" cy="54405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 REG&amp; 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ACTIVITY FILTERING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PRE ACTIVITY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RATING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LOGIN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ACTIVITY UPLOAD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BF815-49B5-CB2D-7DA0-11CED9B1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FACF-1797-B8F3-33B6-EFE57F57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23191"/>
            <a:ext cx="8229600" cy="724531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0E427-78CA-3D47-DADD-67EB7302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7F1B1-D407-0765-4B29-6DFB1E18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6624EAEB-15D1-1FE6-FEC9-8326C767D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6718476"/>
              </p:ext>
            </p:extLst>
          </p:nvPr>
        </p:nvGraphicFramePr>
        <p:xfrm>
          <a:off x="457200" y="655410"/>
          <a:ext cx="8229602" cy="54405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1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FEEDBACK MONITORING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CHILD 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PROGRESS TRACKER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BADGE SYSTEM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CATEGORIZED ACTIVITY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09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694776250"/>
              </p:ext>
            </p:extLst>
          </p:nvPr>
        </p:nvGraphicFramePr>
        <p:xfrm>
          <a:off x="515964" y="1247240"/>
          <a:ext cx="8143125" cy="4737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0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 in and register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</a:t>
                      </a:r>
                      <a:r>
                        <a:rPr lang="en-IN" sz="1100" dirty="0" err="1"/>
                        <a:t>SmartRoots</a:t>
                      </a:r>
                      <a:r>
                        <a:rPr lang="en-IN" sz="1100" dirty="0"/>
                        <a:t> securely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browse activities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</a:t>
                      </a:r>
                      <a:r>
                        <a:rPr lang="en-US" sz="1100" dirty="0"/>
                        <a:t>find what suits my child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rate activities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choose what excites my child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download printables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support offline learning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 activity 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track completed tasks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CHILD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 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my 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60C82-FC85-CD91-ED3E-96F43B12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99C4-EFBA-CC28-7E38-E9727CD5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0DF0E-3BF9-011E-409C-4802643E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27388-D3EE-A46F-E4BF-226F67B1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DC645079-A70E-3528-6EB2-96827BC06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120847"/>
              </p:ext>
            </p:extLst>
          </p:nvPr>
        </p:nvGraphicFramePr>
        <p:xfrm>
          <a:off x="515964" y="1247240"/>
          <a:ext cx="8491419" cy="41577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0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2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CHILD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 fun tasks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 </a:t>
                      </a:r>
                      <a:r>
                        <a:rPr lang="en-US" sz="1100" dirty="0"/>
                        <a:t>enjoy learning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CHILD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track my progress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see how much I’ve completed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41485"/>
                  </a:ext>
                </a:extLst>
              </a:tr>
              <a:tr h="5852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CHILD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earn badges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feel proud of my progress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 users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keep the system secure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6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approve content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Ensure quality for families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 child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Monitor  learning engagement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46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687909347"/>
              </p:ext>
            </p:extLst>
          </p:nvPr>
        </p:nvGraphicFramePr>
        <p:xfrm>
          <a:off x="502150" y="1353308"/>
          <a:ext cx="8139700" cy="47593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19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96290"/>
                  </a:ext>
                </a:extLst>
              </a:tr>
              <a:tr h="6262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797664230"/>
              </p:ext>
            </p:extLst>
          </p:nvPr>
        </p:nvGraphicFramePr>
        <p:xfrm>
          <a:off x="505690" y="1504644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25/11/2025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868408257"/>
              </p:ext>
            </p:extLst>
          </p:nvPr>
        </p:nvGraphicFramePr>
        <p:xfrm>
          <a:off x="762001" y="2057400"/>
          <a:ext cx="7619997" cy="32434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4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5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35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359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35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35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35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237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Backlog tem </a:t>
                      </a:r>
                      <a:endParaRPr sz="1000" b="1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Status And Completion Date</a:t>
                      </a:r>
                      <a:endParaRPr sz="1000" b="1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Original Estimation in Hours </a:t>
                      </a:r>
                      <a:endParaRPr sz="1000" b="1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1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Day 2</a:t>
                      </a:r>
                      <a:endParaRPr sz="9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hrs</a:t>
                      </a:r>
                      <a:endParaRPr sz="900" b="1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Day </a:t>
                      </a:r>
                      <a:endParaRPr sz="9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3</a:t>
                      </a:r>
                      <a:endParaRPr sz="9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/>
                        <a:t>hrs</a:t>
                      </a:r>
                      <a:endParaRPr sz="900" b="1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4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5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6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7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8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9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Day 10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hrs</a:t>
                      </a:r>
                      <a:endParaRPr sz="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08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SPRINT1</a:t>
                      </a:r>
                      <a:endParaRPr sz="1100" dirty="0"/>
                    </a:p>
                  </a:txBody>
                  <a:tcPr marL="74920" marR="74920" marT="37460" marB="3746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2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Parent login</a:t>
                      </a:r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19/8/2025</a:t>
                      </a:r>
                      <a:endParaRPr sz="8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2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3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Child login</a:t>
                      </a:r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21/8/2025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0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0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2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Home page</a:t>
                      </a:r>
                      <a:endParaRPr lang="en" sz="9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21/8/2025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1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0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0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0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</a:t>
                      </a:r>
                      <a:endParaRPr sz="150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0</a:t>
                      </a:r>
                      <a:endParaRPr sz="1500" dirty="0"/>
                    </a:p>
                  </a:txBody>
                  <a:tcPr marL="74908" marR="74908" marT="74908" marB="7490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08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74920" marR="74920" marT="37460" marB="3746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08AEC-E02B-A4DF-8CF2-166196999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2599185"/>
            <a:ext cx="534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57900-EED3-14BD-3D7C-2904FD0E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1281112"/>
            <a:ext cx="4495800" cy="47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A23B-6D8B-FFB0-07C6-F7A84875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5680-8F3A-05D8-4431-4E240B13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9E19-9F32-B3F1-A574-D6B3FA84B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720AF-5A38-01A5-4C7D-12C09840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42D01-3470-9606-8125-82AC1854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C1944-7EDE-2851-29BB-2B2A8AC9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19572"/>
            <a:ext cx="5343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6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3B5FC-108B-430E-342E-20D8A1DE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2471737"/>
            <a:ext cx="52959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84A183-DC21-FDF4-F573-053C8758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" y="1643905"/>
            <a:ext cx="8980523" cy="35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SMARTROOTS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373"/>
            <a:ext cx="8229600" cy="4948932"/>
          </a:xfrm>
        </p:spPr>
        <p:txBody>
          <a:bodyPr>
            <a:normAutofit fontScale="92500" lnSpcReduction="20000"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Mission</a:t>
            </a:r>
            <a:r>
              <a:rPr lang="en-US" altLang="en-US" sz="2000" dirty="0"/>
              <a:t>: Reduce screen time and spark creativity through printable, hands-on activities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Audience</a:t>
            </a:r>
            <a:r>
              <a:rPr lang="en-US" altLang="en-US" sz="2000" dirty="0"/>
              <a:t>: Children (3–12), parents, educators in underserved communities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Key Features</a:t>
            </a:r>
            <a:r>
              <a:rPr lang="en-US" altLang="en-US" sz="2000" dirty="0"/>
              <a:t>: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Parent-led pre-activity rating system for personalized recommendations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Categorized activity types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Age/difficulty-based activity filtering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Printable worksheets &amp; DIY offline tasks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Admin dashboard for content control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/>
              <a:t>Playful, accessible frontend for children and parents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213F4-B71B-CDB5-EB90-CC6DFED93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932-2CD6-255A-78EF-08F15EE4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SMARTROOTS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42F6-B53B-9AC8-8C98-1BE5349F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534400" cy="5179118"/>
          </a:xfrm>
        </p:spPr>
        <p:txBody>
          <a:bodyPr>
            <a:normAutofit fontScale="47500" lnSpcReduction="20000"/>
          </a:bodyPr>
          <a:lstStyle/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b="1" dirty="0"/>
              <a:t>Impact Goals</a:t>
            </a:r>
            <a:r>
              <a:rPr lang="en-US" altLang="en-US" sz="4200" dirty="0"/>
              <a:t>: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dirty="0"/>
              <a:t>Bridge the digital divide with low-tech solutions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dirty="0"/>
              <a:t>Support community-led, offline education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dirty="0"/>
              <a:t>Empower parents to guide learning through personalized input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dirty="0"/>
              <a:t>Foster inclusive, screen-free environments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b="1" dirty="0"/>
              <a:t>Vision</a:t>
            </a:r>
            <a:r>
              <a:rPr lang="en-US" altLang="en-US" sz="4200" dirty="0"/>
              <a:t>: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dirty="0"/>
              <a:t>Grow into a scalable ecosystem for families worldwide</a:t>
            </a:r>
          </a:p>
          <a:p>
            <a:pPr lvl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200" dirty="0"/>
              <a:t>Reframe simplicity as strategic strength with future-ready enhancements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EE983-DAF1-E346-3828-1C24562D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A5544-2627-D10C-CE13-1ACC182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534400" cy="4948932"/>
          </a:xfrm>
        </p:spPr>
        <p:txBody>
          <a:bodyPr>
            <a:normAutofit fontScale="85000" lnSpcReduction="10000"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Promote Offline Learning</a:t>
            </a:r>
            <a:r>
              <a:rPr lang="en-US" altLang="en-US" sz="2000" dirty="0"/>
              <a:t> Deliver printable, hands-on activities that reduce screen time and encourage real-world exploration.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Ensure Inclusive Accessibility</a:t>
            </a:r>
            <a:r>
              <a:rPr lang="en-US" altLang="en-US" sz="2000" dirty="0"/>
              <a:t> Design content and interfaces usable by children, parents, and educators—regardless of technical background or internet access.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Empower Parent-Led Personalization</a:t>
            </a:r>
            <a:r>
              <a:rPr lang="en-US" altLang="en-US" sz="2000" dirty="0"/>
              <a:t> Introduce a pre-activity rating system where parents assess their child’s skills to guide tailored activity recommendations.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Organize by Age, Skill &amp; Activity Type</a:t>
            </a:r>
            <a:r>
              <a:rPr lang="en-US" altLang="en-US" sz="2000" dirty="0"/>
              <a:t> Filter content by age and difficulty, and categorize tasks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Simplify Admin &amp; Content Management</a:t>
            </a:r>
            <a:r>
              <a:rPr lang="en-US" altLang="en-US" sz="2000" dirty="0"/>
              <a:t> Provide backend tools for uploading, organizing, and customizing content with ease for educators and admins.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418"/>
            <a:ext cx="8229600" cy="4948932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Screen Dependency</a:t>
            </a:r>
            <a:r>
              <a:rPr lang="en-US" altLang="en-US" sz="2000" dirty="0"/>
              <a:t> Relies heavily on devices and internet connectivity for learning.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Limited Offline Options</a:t>
            </a:r>
            <a:r>
              <a:rPr lang="en-US" altLang="en-US" sz="2000" dirty="0"/>
              <a:t> Offers few printable or hands-on activities for real-world engagement.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Generic Content Delivery</a:t>
            </a:r>
            <a:r>
              <a:rPr lang="en-US" altLang="en-US" sz="2000" dirty="0"/>
              <a:t> Lacks age-specific or skill-based customization for learners.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Complex Admin Interfaces</a:t>
            </a:r>
            <a:r>
              <a:rPr lang="en-US" altLang="en-US" sz="2000" dirty="0"/>
              <a:t> Backend tools are not intuitive for parents or educators.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Minimal Parent-Child Interaction</a:t>
            </a:r>
            <a:r>
              <a:rPr lang="en-US" altLang="en-US" sz="2000" dirty="0"/>
              <a:t> Learning activities do not actively involve parental input or collaboration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7E53939-8915-D9D5-E362-983AA8E4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Offline, Printable Learning</a:t>
            </a:r>
            <a:r>
              <a:rPr lang="en-US" altLang="en-US" sz="2000" dirty="0"/>
              <a:t> Provides hands-on worksheets and DIY tasks to reduce screen time.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Parent-Led Personalization</a:t>
            </a:r>
            <a:r>
              <a:rPr lang="en-US" altLang="en-US" sz="2000" dirty="0"/>
              <a:t> Uses a pre-activity rating system to tailor recommendations based on child’s skills.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Age &amp; Skill-Based Filtering</a:t>
            </a:r>
            <a:r>
              <a:rPr lang="en-US" altLang="en-US" sz="2000" dirty="0"/>
              <a:t> Filters content by age group, difficulty level, and learning domain.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Simple Admin Dashboard</a:t>
            </a:r>
            <a:r>
              <a:rPr lang="en-US" altLang="en-US" sz="2000" dirty="0"/>
              <a:t> Offers user-friendly backend tools for easy content management.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Engaging, Inclusive Design</a:t>
            </a:r>
            <a:r>
              <a:rPr lang="en-US" altLang="en-US" sz="2000" dirty="0"/>
              <a:t> Encourages parent-child interaction through playful, accessible interfaces and shared activity planning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B73F68-5E55-2584-B5E9-EA0439474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534400" cy="4948932"/>
          </a:xfrm>
        </p:spPr>
        <p:txBody>
          <a:bodyPr>
            <a:normAutofit fontScale="92500"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 help parents</a:t>
            </a:r>
            <a:r>
              <a:rPr lang="en-US" altLang="en-US" sz="2000" dirty="0"/>
              <a:t> support their child’s learning in a simple and easy way.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 reach families</a:t>
            </a:r>
            <a:r>
              <a:rPr lang="en-US" altLang="en-US" sz="2000" dirty="0"/>
              <a:t> who don’t always have internet or digital tools.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 build strong skills</a:t>
            </a:r>
            <a:r>
              <a:rPr lang="en-US" altLang="en-US" sz="2000" dirty="0"/>
              <a:t> like memory, behavior, and attention through fun activities.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 keep things simple</a:t>
            </a:r>
            <a:r>
              <a:rPr lang="en-US" altLang="en-US" sz="2000" dirty="0"/>
              <a:t>, but still smart and useful for future growth.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 make learning fun</a:t>
            </a:r>
            <a:r>
              <a:rPr lang="en-US" altLang="en-US" sz="2000" dirty="0"/>
              <a:t> for children with games, badges, and colorful progress.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 share progress</a:t>
            </a:r>
            <a:r>
              <a:rPr lang="en-US" altLang="en-US" sz="2000" dirty="0"/>
              <a:t> clearly between parents and teachers or admins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201555F-376F-4CC5-F887-50AEBC52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1429</Words>
  <Application>Microsoft Office PowerPoint</Application>
  <PresentationFormat>On-screen Show (4:3)</PresentationFormat>
  <Paragraphs>425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Times New Roman</vt:lpstr>
      <vt:lpstr>Wingdings</vt:lpstr>
      <vt:lpstr>Office Theme</vt:lpstr>
      <vt:lpstr>SMARTROOTS</vt:lpstr>
      <vt:lpstr>PRODUCT OWNER  RESHMI K  ASSISTANT PROFESSOR DEPARTMENT OF COMPUTER APPLICATIONS MES COLLEGE OF ENGINEERING, KUTTIPPURAM</vt:lpstr>
      <vt:lpstr>TABLE OF CONTENTS</vt:lpstr>
      <vt:lpstr>SMARTROOTS</vt:lpstr>
      <vt:lpstr>SMARTROOTS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sanan</cp:lastModifiedBy>
  <cp:revision>46</cp:revision>
  <dcterms:created xsi:type="dcterms:W3CDTF">2024-09-27T10:56:22Z</dcterms:created>
  <dcterms:modified xsi:type="dcterms:W3CDTF">2025-08-20T18:01:52Z</dcterms:modified>
</cp:coreProperties>
</file>