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82" r:id="rId11"/>
    <p:sldId id="283" r:id="rId12"/>
    <p:sldId id="284" r:id="rId13"/>
    <p:sldId id="285" r:id="rId14"/>
    <p:sldId id="286" r:id="rId15"/>
    <p:sldId id="287" r:id="rId16"/>
    <p:sldId id="288" r:id="rId17"/>
    <p:sldId id="289" r:id="rId18"/>
    <p:sldId id="290" r:id="rId19"/>
    <p:sldId id="2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Lst>
        </p14:section>
        <p14:section name="Position and Rotate Your 3D Model" id="{A08F0015-E7F5-4E26-BBAF-AEE4F9A16AD2}">
          <p14:sldIdLst>
            <p14:sldId id="261"/>
            <p14:sldId id="262"/>
          </p14:sldIdLst>
        </p14:section>
        <p14:section name="Animate Your 3D Model" id="{B62868DA-F525-4AC5-9E3E-39ECA0154BBD}">
          <p14:sldIdLst>
            <p14:sldId id="263"/>
            <p14:sldId id="264"/>
          </p14:sldIdLst>
        </p14:section>
        <p14:section name="Learn More" id="{62756D7E-964E-493A-83A1-13BC0B6B5E47}">
          <p14:sldIdLst>
            <p14:sldId id="282"/>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dirty="0"/>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4/28/2023</a:t>
            </a:fld>
            <a:endParaRPr lang="en-US" dirty="0"/>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dirty="0"/>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371599" y="1031680"/>
            <a:ext cx="9152965" cy="2397319"/>
          </a:xfrm>
        </p:spPr>
        <p:txBody>
          <a:bodyPr/>
          <a:lstStyle/>
          <a:p>
            <a:r>
              <a:rPr lang="en-IN" sz="4800" b="1" dirty="0">
                <a:latin typeface="Playfair Display"/>
                <a:ea typeface="Playfair Display"/>
                <a:cs typeface="Playfair Display"/>
                <a:sym typeface="Playfair Display"/>
              </a:rPr>
              <a:t>Web Development for Online                   Voting System</a:t>
            </a:r>
            <a:endParaRPr lang="en-US" dirty="0"/>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sp>
        <p:nvSpPr>
          <p:cNvPr id="7" name="Subtitle 6">
            <a:extLst>
              <a:ext uri="{FF2B5EF4-FFF2-40B4-BE49-F238E27FC236}">
                <a16:creationId xmlns:a16="http://schemas.microsoft.com/office/drawing/2014/main" id="{E87573E7-C875-A2E3-7755-61BB96144A06}"/>
              </a:ext>
            </a:extLst>
          </p:cNvPr>
          <p:cNvSpPr>
            <a:spLocks noGrp="1"/>
          </p:cNvSpPr>
          <p:nvPr>
            <p:ph type="subTitle" idx="1"/>
          </p:nvPr>
        </p:nvSpPr>
        <p:spPr>
          <a:xfrm>
            <a:off x="1255059" y="2923353"/>
            <a:ext cx="9144000" cy="3111427"/>
          </a:xfrm>
        </p:spPr>
        <p:txBody>
          <a:bodyPr/>
          <a:lstStyle/>
          <a:p>
            <a:pPr marL="0" lvl="0" indent="0" algn="ctr" rtl="0">
              <a:lnSpc>
                <a:spcPct val="100000"/>
              </a:lnSpc>
              <a:spcBef>
                <a:spcPts val="2100"/>
              </a:spcBef>
              <a:spcAft>
                <a:spcPts val="0"/>
              </a:spcAft>
              <a:buSzPts val="1700"/>
              <a:buNone/>
            </a:pPr>
            <a:r>
              <a:rPr lang="en-IN" sz="2400" b="1" dirty="0">
                <a:latin typeface="Proxima Nova"/>
                <a:ea typeface="Proxima Nova"/>
                <a:cs typeface="Proxima Nova"/>
                <a:sym typeface="Proxima Nova"/>
              </a:rPr>
              <a:t>Team:</a:t>
            </a:r>
          </a:p>
          <a:p>
            <a:pPr marL="0" lvl="0" indent="0" algn="ctr" rtl="0">
              <a:lnSpc>
                <a:spcPct val="100000"/>
              </a:lnSpc>
              <a:spcBef>
                <a:spcPts val="2100"/>
              </a:spcBef>
              <a:spcAft>
                <a:spcPts val="0"/>
              </a:spcAft>
              <a:buSzPts val="1700"/>
              <a:buNone/>
            </a:pPr>
            <a:r>
              <a:rPr lang="en-IN" b="1" dirty="0">
                <a:latin typeface="Proxima Nova"/>
                <a:ea typeface="Proxima Nova"/>
                <a:cs typeface="Proxima Nova"/>
                <a:sym typeface="Proxima Nova"/>
              </a:rPr>
              <a:t>Md Shahnawaz</a:t>
            </a:r>
          </a:p>
          <a:p>
            <a:pPr marL="0" lvl="0" indent="0" algn="ctr" rtl="0">
              <a:lnSpc>
                <a:spcPct val="100000"/>
              </a:lnSpc>
              <a:spcBef>
                <a:spcPts val="2100"/>
              </a:spcBef>
              <a:spcAft>
                <a:spcPts val="0"/>
              </a:spcAft>
              <a:buSzPts val="1700"/>
              <a:buNone/>
            </a:pPr>
            <a:r>
              <a:rPr lang="en-IN" sz="2400" b="1" dirty="0">
                <a:latin typeface="Proxima Nova"/>
                <a:ea typeface="Proxima Nova"/>
                <a:cs typeface="Proxima Nova"/>
                <a:sym typeface="Proxima Nova"/>
              </a:rPr>
              <a:t>Ahad Wasim</a:t>
            </a:r>
          </a:p>
          <a:p>
            <a:pPr marL="0" lvl="0" indent="0" algn="ctr" rtl="0">
              <a:lnSpc>
                <a:spcPct val="100000"/>
              </a:lnSpc>
              <a:spcBef>
                <a:spcPts val="2100"/>
              </a:spcBef>
              <a:spcAft>
                <a:spcPts val="0"/>
              </a:spcAft>
              <a:buSzPts val="1700"/>
              <a:buNone/>
            </a:pPr>
            <a:endParaRPr lang="en-IN" sz="2400" b="1" dirty="0">
              <a:latin typeface="Proxima Nova"/>
              <a:ea typeface="Proxima Nova"/>
              <a:cs typeface="Proxima Nova"/>
              <a:sym typeface="Proxima Nova"/>
            </a:endParaRPr>
          </a:p>
          <a:p>
            <a:pPr marL="3657600" lvl="0" indent="0" algn="l" rtl="0">
              <a:lnSpc>
                <a:spcPct val="100000"/>
              </a:lnSpc>
              <a:spcBef>
                <a:spcPts val="2100"/>
              </a:spcBef>
              <a:spcAft>
                <a:spcPts val="0"/>
              </a:spcAft>
              <a:buSzPts val="1700"/>
              <a:buNone/>
            </a:pPr>
            <a:endParaRPr lang="en-IN" sz="2400" b="1" dirty="0">
              <a:latin typeface="Proxima Nova"/>
              <a:ea typeface="Proxima Nova"/>
              <a:cs typeface="Proxima Nova"/>
              <a:sym typeface="Proxima Nova"/>
            </a:endParaRPr>
          </a:p>
          <a:p>
            <a:endParaRPr lang="en-IN"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78800BD-49A8-3146-11FA-C6C643D83178}"/>
              </a:ext>
            </a:extLst>
          </p:cNvPr>
          <p:cNvSpPr>
            <a:spLocks noGrp="1"/>
          </p:cNvSpPr>
          <p:nvPr>
            <p:ph type="title"/>
          </p:nvPr>
        </p:nvSpPr>
        <p:spPr>
          <a:xfrm>
            <a:off x="4298397" y="322729"/>
            <a:ext cx="6876288" cy="831566"/>
          </a:xfrm>
        </p:spPr>
        <p:txBody>
          <a:bodyPr>
            <a:noAutofit/>
          </a:bodyPr>
          <a:lstStyle/>
          <a:p>
            <a:r>
              <a:rPr lang="en-IN" sz="4800" dirty="0">
                <a:latin typeface="Playfair Display"/>
                <a:ea typeface="Playfair Display"/>
                <a:cs typeface="Playfair Display"/>
                <a:sym typeface="Playfair Display"/>
              </a:rPr>
              <a:t>                                                           </a:t>
            </a:r>
            <a:endParaRPr lang="en-IN" sz="4800" dirty="0"/>
          </a:p>
        </p:txBody>
      </p:sp>
      <p:sp>
        <p:nvSpPr>
          <p:cNvPr id="13" name="Google Shape;199;p25">
            <a:extLst>
              <a:ext uri="{FF2B5EF4-FFF2-40B4-BE49-F238E27FC236}">
                <a16:creationId xmlns:a16="http://schemas.microsoft.com/office/drawing/2014/main" id="{180EEE68-6053-8BA4-6F6A-5FF4B959F824}"/>
              </a:ext>
            </a:extLst>
          </p:cNvPr>
          <p:cNvSpPr txBox="1">
            <a:spLocks noGrp="1"/>
          </p:cNvSpPr>
          <p:nvPr/>
        </p:nvSpPr>
        <p:spPr>
          <a:xfrm>
            <a:off x="475119" y="981823"/>
            <a:ext cx="10007700" cy="159452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9pPr>
          </a:lstStyle>
          <a:p>
            <a:pPr marL="0" lvl="0" indent="0" algn="ctr" rtl="0">
              <a:lnSpc>
                <a:spcPct val="100000"/>
              </a:lnSpc>
              <a:spcBef>
                <a:spcPts val="0"/>
              </a:spcBef>
              <a:spcAft>
                <a:spcPts val="0"/>
              </a:spcAft>
              <a:buSzPts val="4000"/>
              <a:buNone/>
            </a:pPr>
            <a:r>
              <a:rPr lang="en-IN" sz="3700" dirty="0">
                <a:latin typeface="Playfair Display"/>
                <a:ea typeface="Playfair Display"/>
                <a:cs typeface="Playfair Display"/>
                <a:sym typeface="Playfair Display"/>
              </a:rPr>
              <a:t>Snapshots</a:t>
            </a:r>
            <a:endParaRPr sz="3000" dirty="0"/>
          </a:p>
        </p:txBody>
      </p:sp>
      <p:sp>
        <p:nvSpPr>
          <p:cNvPr id="14" name="Google Shape;200;p25">
            <a:extLst>
              <a:ext uri="{FF2B5EF4-FFF2-40B4-BE49-F238E27FC236}">
                <a16:creationId xmlns:a16="http://schemas.microsoft.com/office/drawing/2014/main" id="{F3A3E210-CEBA-3A79-1620-BAC2E552F0E9}"/>
              </a:ext>
            </a:extLst>
          </p:cNvPr>
          <p:cNvSpPr txBox="1">
            <a:spLocks noGrp="1"/>
          </p:cNvSpPr>
          <p:nvPr/>
        </p:nvSpPr>
        <p:spPr>
          <a:xfrm>
            <a:off x="555800" y="6142269"/>
            <a:ext cx="10007700" cy="91569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Calibri"/>
              <a:buChar char="●"/>
              <a:defRPr sz="1700" b="0" i="0" u="none" strike="noStrike" cap="none">
                <a:solidFill>
                  <a:schemeClr val="dk2"/>
                </a:solidFill>
                <a:latin typeface="Calibri"/>
                <a:ea typeface="Calibri"/>
                <a:cs typeface="Calibri"/>
                <a:sym typeface="Calibri"/>
              </a:defRPr>
            </a:lvl1pPr>
            <a:lvl2pPr marL="914400" marR="0" lvl="1"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2pPr>
            <a:lvl3pPr marL="1371600" marR="0" lvl="2"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3pPr>
            <a:lvl4pPr marL="1828800" marR="0" lvl="3"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4pPr>
            <a:lvl5pPr marL="2286000" marR="0" lvl="4"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5pPr>
            <a:lvl6pPr marL="2743200" marR="0" lvl="5"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6pPr>
            <a:lvl7pPr marL="3200400" marR="0" lvl="6"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7pPr>
            <a:lvl8pPr marL="3657600" marR="0" lvl="7"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8pPr>
            <a:lvl9pPr marL="4114800" marR="0" lvl="8" indent="-323850" algn="l" rtl="0">
              <a:lnSpc>
                <a:spcPct val="115000"/>
              </a:lnSpc>
              <a:spcBef>
                <a:spcPts val="2100"/>
              </a:spcBef>
              <a:spcAft>
                <a:spcPts val="210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9pPr>
          </a:lstStyle>
          <a:p>
            <a:pPr marL="0" lvl="0" indent="0" algn="ctr" rtl="0">
              <a:lnSpc>
                <a:spcPct val="115000"/>
              </a:lnSpc>
              <a:spcBef>
                <a:spcPts val="0"/>
              </a:spcBef>
              <a:spcAft>
                <a:spcPts val="2100"/>
              </a:spcAft>
              <a:buSzPts val="1700"/>
              <a:buNone/>
            </a:pPr>
            <a:r>
              <a:rPr lang="en-IN" dirty="0"/>
              <a:t>figure 1: Login Page</a:t>
            </a:r>
            <a:endParaRPr dirty="0"/>
          </a:p>
        </p:txBody>
      </p:sp>
      <p:pic>
        <p:nvPicPr>
          <p:cNvPr id="3" name="Picture 2">
            <a:extLst>
              <a:ext uri="{FF2B5EF4-FFF2-40B4-BE49-F238E27FC236}">
                <a16:creationId xmlns:a16="http://schemas.microsoft.com/office/drawing/2014/main" id="{7831A016-B8FD-BACD-5A8B-4BCB4BD4DD9F}"/>
              </a:ext>
            </a:extLst>
          </p:cNvPr>
          <p:cNvPicPr>
            <a:picLocks noChangeAspect="1"/>
          </p:cNvPicPr>
          <p:nvPr/>
        </p:nvPicPr>
        <p:blipFill>
          <a:blip r:embed="rId3"/>
          <a:stretch>
            <a:fillRect/>
          </a:stretch>
        </p:blipFill>
        <p:spPr>
          <a:xfrm>
            <a:off x="246530" y="1779083"/>
            <a:ext cx="11698940" cy="4342786"/>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6;p26">
            <a:extLst>
              <a:ext uri="{FF2B5EF4-FFF2-40B4-BE49-F238E27FC236}">
                <a16:creationId xmlns:a16="http://schemas.microsoft.com/office/drawing/2014/main" id="{BB35A4AE-DBA0-238E-8AA3-6E59C8E0E44C}"/>
              </a:ext>
            </a:extLst>
          </p:cNvPr>
          <p:cNvSpPr txBox="1">
            <a:spLocks noGrp="1"/>
          </p:cNvSpPr>
          <p:nvPr/>
        </p:nvSpPr>
        <p:spPr>
          <a:xfrm>
            <a:off x="533400" y="5926376"/>
            <a:ext cx="10293026" cy="409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9pPr>
          </a:lstStyle>
          <a:p>
            <a:pPr marL="0" lvl="0" indent="0" algn="ctr" rtl="0">
              <a:lnSpc>
                <a:spcPct val="100000"/>
              </a:lnSpc>
              <a:spcBef>
                <a:spcPts val="0"/>
              </a:spcBef>
              <a:spcAft>
                <a:spcPts val="0"/>
              </a:spcAft>
              <a:buSzPts val="4000"/>
              <a:buNone/>
            </a:pPr>
            <a:r>
              <a:rPr lang="en-IN" sz="1700" dirty="0">
                <a:solidFill>
                  <a:srgbClr val="000000"/>
                </a:solidFill>
              </a:rPr>
              <a:t>figure 2: Voting page</a:t>
            </a:r>
            <a:endParaRPr sz="1700" dirty="0">
              <a:solidFill>
                <a:srgbClr val="000000"/>
              </a:solidFill>
            </a:endParaRPr>
          </a:p>
        </p:txBody>
      </p:sp>
      <p:pic>
        <p:nvPicPr>
          <p:cNvPr id="7" name="Picture 6">
            <a:extLst>
              <a:ext uri="{FF2B5EF4-FFF2-40B4-BE49-F238E27FC236}">
                <a16:creationId xmlns:a16="http://schemas.microsoft.com/office/drawing/2014/main" id="{57C1272D-9AF7-2CC6-EE33-C0029FD0E7BC}"/>
              </a:ext>
            </a:extLst>
          </p:cNvPr>
          <p:cNvPicPr>
            <a:picLocks noChangeAspect="1"/>
          </p:cNvPicPr>
          <p:nvPr/>
        </p:nvPicPr>
        <p:blipFill rotWithShape="1">
          <a:blip r:embed="rId2"/>
          <a:srcRect l="2728" t="8331" r="989" b="7173"/>
          <a:stretch/>
        </p:blipFill>
        <p:spPr>
          <a:xfrm>
            <a:off x="533400" y="631603"/>
            <a:ext cx="11125200" cy="5169267"/>
          </a:xfrm>
          <a:prstGeom prst="rect">
            <a:avLst/>
          </a:prstGeom>
        </p:spPr>
      </p:pic>
    </p:spTree>
    <p:extLst>
      <p:ext uri="{BB962C8B-B14F-4D97-AF65-F5344CB8AC3E}">
        <p14:creationId xmlns:p14="http://schemas.microsoft.com/office/powerpoint/2010/main" val="271164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4;p29">
            <a:extLst>
              <a:ext uri="{FF2B5EF4-FFF2-40B4-BE49-F238E27FC236}">
                <a16:creationId xmlns:a16="http://schemas.microsoft.com/office/drawing/2014/main" id="{4EC16010-C465-3DAE-F0A1-F6AB77B17888}"/>
              </a:ext>
            </a:extLst>
          </p:cNvPr>
          <p:cNvSpPr txBox="1">
            <a:spLocks noGrp="1"/>
          </p:cNvSpPr>
          <p:nvPr/>
        </p:nvSpPr>
        <p:spPr>
          <a:xfrm>
            <a:off x="1092150" y="6039458"/>
            <a:ext cx="10007700" cy="488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9pPr>
          </a:lstStyle>
          <a:p>
            <a:pPr marL="0" lvl="0" indent="0" algn="ctr" rtl="0">
              <a:lnSpc>
                <a:spcPct val="100000"/>
              </a:lnSpc>
              <a:spcBef>
                <a:spcPts val="0"/>
              </a:spcBef>
              <a:spcAft>
                <a:spcPts val="0"/>
              </a:spcAft>
              <a:buSzPts val="4000"/>
              <a:buNone/>
            </a:pPr>
            <a:endParaRPr sz="1700" dirty="0">
              <a:solidFill>
                <a:srgbClr val="000000"/>
              </a:solidFill>
            </a:endParaRPr>
          </a:p>
        </p:txBody>
      </p:sp>
      <p:sp>
        <p:nvSpPr>
          <p:cNvPr id="4" name="Google Shape;212;p27">
            <a:extLst>
              <a:ext uri="{FF2B5EF4-FFF2-40B4-BE49-F238E27FC236}">
                <a16:creationId xmlns:a16="http://schemas.microsoft.com/office/drawing/2014/main" id="{704A2F08-2163-5FEC-F5AA-40E07D2C2D61}"/>
              </a:ext>
            </a:extLst>
          </p:cNvPr>
          <p:cNvSpPr txBox="1">
            <a:spLocks noGrp="1"/>
          </p:cNvSpPr>
          <p:nvPr/>
        </p:nvSpPr>
        <p:spPr>
          <a:xfrm>
            <a:off x="-842682" y="6039458"/>
            <a:ext cx="12765740" cy="384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9pPr>
          </a:lstStyle>
          <a:p>
            <a:pPr marL="0" lvl="0" indent="0" algn="ctr" rtl="0">
              <a:lnSpc>
                <a:spcPct val="100000"/>
              </a:lnSpc>
              <a:spcBef>
                <a:spcPts val="0"/>
              </a:spcBef>
              <a:spcAft>
                <a:spcPts val="0"/>
              </a:spcAft>
              <a:buSzPts val="4000"/>
              <a:buNone/>
            </a:pPr>
            <a:r>
              <a:rPr lang="en-IN" sz="1700" dirty="0">
                <a:solidFill>
                  <a:srgbClr val="000000"/>
                </a:solidFill>
              </a:rPr>
              <a:t>figure 3: Completion Page</a:t>
            </a:r>
            <a:endParaRPr sz="1700" dirty="0">
              <a:solidFill>
                <a:srgbClr val="000000"/>
              </a:solidFill>
            </a:endParaRPr>
          </a:p>
        </p:txBody>
      </p:sp>
      <p:pic>
        <p:nvPicPr>
          <p:cNvPr id="7" name="Picture 6">
            <a:extLst>
              <a:ext uri="{FF2B5EF4-FFF2-40B4-BE49-F238E27FC236}">
                <a16:creationId xmlns:a16="http://schemas.microsoft.com/office/drawing/2014/main" id="{D538A69F-854B-0857-1CEF-FD6FB1341712}"/>
              </a:ext>
            </a:extLst>
          </p:cNvPr>
          <p:cNvPicPr>
            <a:picLocks noChangeAspect="1"/>
          </p:cNvPicPr>
          <p:nvPr/>
        </p:nvPicPr>
        <p:blipFill rotWithShape="1">
          <a:blip r:embed="rId2"/>
          <a:srcRect l="2347" t="8059" r="992" b="5584"/>
          <a:stretch/>
        </p:blipFill>
        <p:spPr>
          <a:xfrm>
            <a:off x="510988" y="626542"/>
            <a:ext cx="11098305" cy="5297109"/>
          </a:xfrm>
          <a:prstGeom prst="rect">
            <a:avLst/>
          </a:prstGeom>
        </p:spPr>
      </p:pic>
    </p:spTree>
    <p:extLst>
      <p:ext uri="{BB962C8B-B14F-4D97-AF65-F5344CB8AC3E}">
        <p14:creationId xmlns:p14="http://schemas.microsoft.com/office/powerpoint/2010/main" val="791324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8;p28">
            <a:extLst>
              <a:ext uri="{FF2B5EF4-FFF2-40B4-BE49-F238E27FC236}">
                <a16:creationId xmlns:a16="http://schemas.microsoft.com/office/drawing/2014/main" id="{0563B185-966E-3A08-7ED0-6AB66F52BC67}"/>
              </a:ext>
            </a:extLst>
          </p:cNvPr>
          <p:cNvSpPr txBox="1">
            <a:spLocks noGrp="1"/>
          </p:cNvSpPr>
          <p:nvPr/>
        </p:nvSpPr>
        <p:spPr>
          <a:xfrm>
            <a:off x="71252" y="5717316"/>
            <a:ext cx="11028599" cy="506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9pPr>
          </a:lstStyle>
          <a:p>
            <a:pPr marL="0" lvl="0" indent="0" algn="ctr" rtl="0">
              <a:lnSpc>
                <a:spcPct val="100000"/>
              </a:lnSpc>
              <a:spcBef>
                <a:spcPts val="0"/>
              </a:spcBef>
              <a:spcAft>
                <a:spcPts val="0"/>
              </a:spcAft>
              <a:buSzPts val="4000"/>
              <a:buNone/>
            </a:pPr>
            <a:r>
              <a:rPr lang="en-IN" sz="1700">
                <a:solidFill>
                  <a:srgbClr val="000000"/>
                </a:solidFill>
              </a:rPr>
              <a:t>figure 4: Admin login page</a:t>
            </a:r>
            <a:endParaRPr sz="1700">
              <a:solidFill>
                <a:srgbClr val="000000"/>
              </a:solidFill>
            </a:endParaRPr>
          </a:p>
        </p:txBody>
      </p:sp>
      <p:pic>
        <p:nvPicPr>
          <p:cNvPr id="3" name="Google Shape;219;p28">
            <a:extLst>
              <a:ext uri="{FF2B5EF4-FFF2-40B4-BE49-F238E27FC236}">
                <a16:creationId xmlns:a16="http://schemas.microsoft.com/office/drawing/2014/main" id="{E8494361-ADD0-36DA-91BB-5269D0FBA15B}"/>
              </a:ext>
            </a:extLst>
          </p:cNvPr>
          <p:cNvPicPr preferRelativeResize="0"/>
          <p:nvPr/>
        </p:nvPicPr>
        <p:blipFill rotWithShape="1">
          <a:blip r:embed="rId2">
            <a:alphaModFix/>
          </a:blip>
          <a:srcRect/>
          <a:stretch/>
        </p:blipFill>
        <p:spPr>
          <a:xfrm>
            <a:off x="429803" y="358588"/>
            <a:ext cx="11332394" cy="5230003"/>
          </a:xfrm>
          <a:prstGeom prst="rect">
            <a:avLst/>
          </a:prstGeom>
          <a:noFill/>
          <a:ln>
            <a:noFill/>
          </a:ln>
        </p:spPr>
      </p:pic>
    </p:spTree>
    <p:extLst>
      <p:ext uri="{BB962C8B-B14F-4D97-AF65-F5344CB8AC3E}">
        <p14:creationId xmlns:p14="http://schemas.microsoft.com/office/powerpoint/2010/main" val="3855774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4;p29">
            <a:extLst>
              <a:ext uri="{FF2B5EF4-FFF2-40B4-BE49-F238E27FC236}">
                <a16:creationId xmlns:a16="http://schemas.microsoft.com/office/drawing/2014/main" id="{06D83317-CA0F-94EC-FC43-43C21081E6BB}"/>
              </a:ext>
            </a:extLst>
          </p:cNvPr>
          <p:cNvSpPr txBox="1">
            <a:spLocks noGrp="1"/>
          </p:cNvSpPr>
          <p:nvPr/>
        </p:nvSpPr>
        <p:spPr>
          <a:xfrm>
            <a:off x="1092150" y="5967162"/>
            <a:ext cx="10007700" cy="4887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9pPr>
          </a:lstStyle>
          <a:p>
            <a:pPr marL="0" lvl="0" indent="0" algn="ctr" rtl="0">
              <a:lnSpc>
                <a:spcPct val="100000"/>
              </a:lnSpc>
              <a:spcBef>
                <a:spcPts val="0"/>
              </a:spcBef>
              <a:spcAft>
                <a:spcPts val="0"/>
              </a:spcAft>
              <a:buSzPts val="4000"/>
              <a:buNone/>
            </a:pPr>
            <a:r>
              <a:rPr lang="en-IN" sz="1700" dirty="0">
                <a:solidFill>
                  <a:srgbClr val="000000"/>
                </a:solidFill>
              </a:rPr>
              <a:t>figure 5 : Scoreboard</a:t>
            </a:r>
            <a:endParaRPr sz="1700" dirty="0">
              <a:solidFill>
                <a:srgbClr val="000000"/>
              </a:solidFill>
            </a:endParaRPr>
          </a:p>
        </p:txBody>
      </p:sp>
      <p:pic>
        <p:nvPicPr>
          <p:cNvPr id="5" name="Picture 4">
            <a:extLst>
              <a:ext uri="{FF2B5EF4-FFF2-40B4-BE49-F238E27FC236}">
                <a16:creationId xmlns:a16="http://schemas.microsoft.com/office/drawing/2014/main" id="{C8D4F97B-F0AD-69D4-B2C1-43301348138D}"/>
              </a:ext>
            </a:extLst>
          </p:cNvPr>
          <p:cNvPicPr>
            <a:picLocks noChangeAspect="1"/>
          </p:cNvPicPr>
          <p:nvPr/>
        </p:nvPicPr>
        <p:blipFill>
          <a:blip r:embed="rId2"/>
          <a:stretch>
            <a:fillRect/>
          </a:stretch>
        </p:blipFill>
        <p:spPr>
          <a:xfrm>
            <a:off x="313765" y="600635"/>
            <a:ext cx="11367248" cy="5186069"/>
          </a:xfrm>
          <a:prstGeom prst="rect">
            <a:avLst/>
          </a:prstGeom>
        </p:spPr>
      </p:pic>
    </p:spTree>
    <p:extLst>
      <p:ext uri="{BB962C8B-B14F-4D97-AF65-F5344CB8AC3E}">
        <p14:creationId xmlns:p14="http://schemas.microsoft.com/office/powerpoint/2010/main" val="1002906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29B677-F537-8157-BAE2-AF58B8FFC54C}"/>
              </a:ext>
            </a:extLst>
          </p:cNvPr>
          <p:cNvPicPr>
            <a:picLocks noChangeAspect="1"/>
          </p:cNvPicPr>
          <p:nvPr/>
        </p:nvPicPr>
        <p:blipFill rotWithShape="1">
          <a:blip r:embed="rId2"/>
          <a:srcRect t="1664" r="360"/>
          <a:stretch/>
        </p:blipFill>
        <p:spPr>
          <a:xfrm>
            <a:off x="407893" y="502024"/>
            <a:ext cx="11174507" cy="5261658"/>
          </a:xfrm>
          <a:prstGeom prst="rect">
            <a:avLst/>
          </a:prstGeom>
        </p:spPr>
      </p:pic>
      <p:sp>
        <p:nvSpPr>
          <p:cNvPr id="6" name="Title 5">
            <a:extLst>
              <a:ext uri="{FF2B5EF4-FFF2-40B4-BE49-F238E27FC236}">
                <a16:creationId xmlns:a16="http://schemas.microsoft.com/office/drawing/2014/main" id="{324B5DBD-AE52-F259-26DB-C8F8B65F4EE5}"/>
              </a:ext>
            </a:extLst>
          </p:cNvPr>
          <p:cNvSpPr>
            <a:spLocks noGrp="1"/>
          </p:cNvSpPr>
          <p:nvPr>
            <p:ph type="title"/>
          </p:nvPr>
        </p:nvSpPr>
        <p:spPr>
          <a:xfrm>
            <a:off x="-98612" y="5432612"/>
            <a:ext cx="11982013" cy="1518103"/>
          </a:xfrm>
        </p:spPr>
        <p:txBody>
          <a:bodyPr>
            <a:normAutofit/>
          </a:bodyPr>
          <a:lstStyle/>
          <a:p>
            <a:pPr algn="ctr"/>
            <a:r>
              <a:rPr lang="en-IN" sz="1700" dirty="0">
                <a:solidFill>
                  <a:srgbClr val="000000"/>
                </a:solidFill>
              </a:rPr>
              <a:t>figure 6 : Live Update</a:t>
            </a:r>
            <a:br>
              <a:rPr lang="en-IN" sz="1700" dirty="0">
                <a:solidFill>
                  <a:srgbClr val="000000"/>
                </a:solidFill>
              </a:rPr>
            </a:br>
            <a:endParaRPr lang="en-IN" sz="1700" dirty="0"/>
          </a:p>
        </p:txBody>
      </p:sp>
    </p:spTree>
    <p:extLst>
      <p:ext uri="{BB962C8B-B14F-4D97-AF65-F5344CB8AC3E}">
        <p14:creationId xmlns:p14="http://schemas.microsoft.com/office/powerpoint/2010/main" val="180111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2;p32">
            <a:extLst>
              <a:ext uri="{FF2B5EF4-FFF2-40B4-BE49-F238E27FC236}">
                <a16:creationId xmlns:a16="http://schemas.microsoft.com/office/drawing/2014/main" id="{98AEFAED-5861-06CD-C355-F290C2012F68}"/>
              </a:ext>
            </a:extLst>
          </p:cNvPr>
          <p:cNvSpPr txBox="1">
            <a:spLocks noGrp="1"/>
          </p:cNvSpPr>
          <p:nvPr/>
        </p:nvSpPr>
        <p:spPr>
          <a:xfrm>
            <a:off x="1364912" y="5803661"/>
            <a:ext cx="9887337" cy="4999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9pPr>
          </a:lstStyle>
          <a:p>
            <a:pPr marL="0" lvl="0" indent="0" algn="ctr" rtl="0">
              <a:lnSpc>
                <a:spcPct val="100000"/>
              </a:lnSpc>
              <a:spcBef>
                <a:spcPts val="0"/>
              </a:spcBef>
              <a:spcAft>
                <a:spcPts val="0"/>
              </a:spcAft>
              <a:buSzPts val="4000"/>
              <a:buNone/>
            </a:pPr>
            <a:r>
              <a:rPr lang="en-IN" sz="1700" dirty="0">
                <a:solidFill>
                  <a:srgbClr val="000000"/>
                </a:solidFill>
              </a:rPr>
              <a:t>figure 7 : Protected Access</a:t>
            </a:r>
            <a:endParaRPr sz="1700" dirty="0">
              <a:solidFill>
                <a:srgbClr val="000000"/>
              </a:solidFill>
            </a:endParaRPr>
          </a:p>
        </p:txBody>
      </p:sp>
      <p:pic>
        <p:nvPicPr>
          <p:cNvPr id="4" name="Google Shape;243;p32">
            <a:extLst>
              <a:ext uri="{FF2B5EF4-FFF2-40B4-BE49-F238E27FC236}">
                <a16:creationId xmlns:a16="http://schemas.microsoft.com/office/drawing/2014/main" id="{5C0CF479-8ED1-2D34-DC2F-65725B44A4B7}"/>
              </a:ext>
            </a:extLst>
          </p:cNvPr>
          <p:cNvPicPr preferRelativeResize="0"/>
          <p:nvPr/>
        </p:nvPicPr>
        <p:blipFill rotWithShape="1">
          <a:blip r:embed="rId2">
            <a:alphaModFix/>
          </a:blip>
          <a:srcRect/>
          <a:stretch/>
        </p:blipFill>
        <p:spPr>
          <a:xfrm>
            <a:off x="502024" y="537882"/>
            <a:ext cx="11325825" cy="5121468"/>
          </a:xfrm>
          <a:prstGeom prst="rect">
            <a:avLst/>
          </a:prstGeom>
          <a:noFill/>
          <a:ln>
            <a:noFill/>
          </a:ln>
        </p:spPr>
      </p:pic>
    </p:spTree>
    <p:extLst>
      <p:ext uri="{BB962C8B-B14F-4D97-AF65-F5344CB8AC3E}">
        <p14:creationId xmlns:p14="http://schemas.microsoft.com/office/powerpoint/2010/main" val="1066623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EB79-7711-A766-7296-D7E0928F4D3C}"/>
              </a:ext>
            </a:extLst>
          </p:cNvPr>
          <p:cNvSpPr>
            <a:spLocks noGrp="1"/>
          </p:cNvSpPr>
          <p:nvPr>
            <p:ph type="title"/>
          </p:nvPr>
        </p:nvSpPr>
        <p:spPr>
          <a:xfrm>
            <a:off x="604434" y="421734"/>
            <a:ext cx="10983132" cy="747763"/>
          </a:xfrm>
        </p:spPr>
        <p:txBody>
          <a:bodyPr>
            <a:normAutofit/>
          </a:bodyPr>
          <a:lstStyle/>
          <a:p>
            <a:pPr marL="0" lvl="0" indent="0" algn="ctr" rtl="0">
              <a:lnSpc>
                <a:spcPct val="100000"/>
              </a:lnSpc>
              <a:spcBef>
                <a:spcPts val="0"/>
              </a:spcBef>
              <a:spcAft>
                <a:spcPts val="0"/>
              </a:spcAft>
              <a:buClr>
                <a:schemeClr val="lt2"/>
              </a:buClr>
              <a:buSzPts val="4000"/>
              <a:buFont typeface="Lustria"/>
              <a:buNone/>
            </a:pPr>
            <a:r>
              <a:rPr lang="en-IN" sz="3700" dirty="0">
                <a:solidFill>
                  <a:srgbClr val="FF0000"/>
                </a:solidFill>
                <a:latin typeface="Playfair Display"/>
                <a:ea typeface="Playfair Display"/>
                <a:cs typeface="Playfair Display"/>
                <a:sym typeface="Playfair Display"/>
              </a:rPr>
              <a:t>Significance of </a:t>
            </a:r>
            <a:r>
              <a:rPr lang="en-IN" sz="3700" dirty="0" err="1">
                <a:solidFill>
                  <a:srgbClr val="FF0000"/>
                </a:solidFill>
                <a:latin typeface="Playfair Display"/>
                <a:ea typeface="Playfair Display"/>
                <a:cs typeface="Playfair Display"/>
                <a:sym typeface="Playfair Display"/>
              </a:rPr>
              <a:t>eVoting</a:t>
            </a:r>
            <a:endParaRPr lang="en-IN" sz="3700" dirty="0">
              <a:solidFill>
                <a:srgbClr val="FF0000"/>
              </a:solidFill>
            </a:endParaRPr>
          </a:p>
        </p:txBody>
      </p:sp>
      <p:sp>
        <p:nvSpPr>
          <p:cNvPr id="4" name="TextBox 3">
            <a:extLst>
              <a:ext uri="{FF2B5EF4-FFF2-40B4-BE49-F238E27FC236}">
                <a16:creationId xmlns:a16="http://schemas.microsoft.com/office/drawing/2014/main" id="{4F6E2749-ED1C-8783-DFE0-5D34E74DAECB}"/>
              </a:ext>
            </a:extLst>
          </p:cNvPr>
          <p:cNvSpPr txBox="1"/>
          <p:nvPr/>
        </p:nvSpPr>
        <p:spPr>
          <a:xfrm>
            <a:off x="851647" y="1874388"/>
            <a:ext cx="10632141" cy="3734292"/>
          </a:xfrm>
          <a:prstGeom prst="rect">
            <a:avLst/>
          </a:prstGeom>
          <a:noFill/>
        </p:spPr>
        <p:txBody>
          <a:bodyPr wrap="square">
            <a:spAutoFit/>
          </a:bodyPr>
          <a:lstStyle/>
          <a:p>
            <a:pPr marL="342900" lvl="0" indent="-306000" algn="just" rtl="0">
              <a:lnSpc>
                <a:spcPct val="115000"/>
              </a:lnSpc>
              <a:spcBef>
                <a:spcPts val="0"/>
              </a:spcBef>
              <a:spcAft>
                <a:spcPts val="0"/>
              </a:spcAft>
              <a:buSzPts val="1680"/>
              <a:buFont typeface="Wingdings" panose="05000000000000000000" pitchFamily="2" charset="2"/>
              <a:buChar char="v"/>
            </a:pPr>
            <a:r>
              <a:rPr lang="en-US" sz="2400" dirty="0"/>
              <a:t>The system is more secured with OTP implementation</a:t>
            </a:r>
          </a:p>
          <a:p>
            <a:pPr marL="342900" lvl="0" indent="-306000" algn="just" rtl="0">
              <a:lnSpc>
                <a:spcPct val="115000"/>
              </a:lnSpc>
              <a:spcBef>
                <a:spcPts val="1080"/>
              </a:spcBef>
              <a:spcAft>
                <a:spcPts val="0"/>
              </a:spcAft>
              <a:buSzPts val="1680"/>
              <a:buFont typeface="Wingdings" panose="05000000000000000000" pitchFamily="2" charset="2"/>
              <a:buChar char="v"/>
            </a:pPr>
            <a:r>
              <a:rPr lang="en-US" sz="2400" dirty="0"/>
              <a:t>Increase counting speed</a:t>
            </a:r>
          </a:p>
          <a:p>
            <a:pPr marL="342900" lvl="0" indent="-306000" algn="just" rtl="0">
              <a:lnSpc>
                <a:spcPct val="115000"/>
              </a:lnSpc>
              <a:spcBef>
                <a:spcPts val="1080"/>
              </a:spcBef>
              <a:spcAft>
                <a:spcPts val="0"/>
              </a:spcAft>
              <a:buSzPts val="1680"/>
              <a:buFont typeface="Wingdings" panose="05000000000000000000" pitchFamily="2" charset="2"/>
              <a:buChar char="v"/>
            </a:pPr>
            <a:r>
              <a:rPr lang="en-US" sz="2400" dirty="0"/>
              <a:t>Reduce human effort</a:t>
            </a:r>
          </a:p>
          <a:p>
            <a:pPr marL="342900" lvl="0" indent="-306000" algn="just" rtl="0">
              <a:lnSpc>
                <a:spcPct val="115000"/>
              </a:lnSpc>
              <a:spcBef>
                <a:spcPts val="1080"/>
              </a:spcBef>
              <a:spcAft>
                <a:spcPts val="0"/>
              </a:spcAft>
              <a:buSzPts val="1680"/>
              <a:buFont typeface="Wingdings" panose="05000000000000000000" pitchFamily="2" charset="2"/>
              <a:buChar char="v"/>
            </a:pPr>
            <a:r>
              <a:rPr lang="en-US" sz="2400" dirty="0"/>
              <a:t>No extra votes</a:t>
            </a:r>
          </a:p>
          <a:p>
            <a:pPr marL="342900" lvl="0" indent="-306000" algn="just" rtl="0">
              <a:lnSpc>
                <a:spcPct val="115000"/>
              </a:lnSpc>
              <a:spcBef>
                <a:spcPts val="1080"/>
              </a:spcBef>
              <a:spcAft>
                <a:spcPts val="0"/>
              </a:spcAft>
              <a:buSzPts val="1680"/>
              <a:buFont typeface="Wingdings" panose="05000000000000000000" pitchFamily="2" charset="2"/>
              <a:buChar char="v"/>
            </a:pPr>
            <a:r>
              <a:rPr lang="en-US" sz="2400" dirty="0"/>
              <a:t>Saves lot of time</a:t>
            </a:r>
          </a:p>
          <a:p>
            <a:pPr marL="285750" lvl="0" indent="-285750" algn="just" rtl="0">
              <a:lnSpc>
                <a:spcPct val="115000"/>
              </a:lnSpc>
              <a:spcBef>
                <a:spcPts val="1080"/>
              </a:spcBef>
              <a:spcAft>
                <a:spcPts val="0"/>
              </a:spcAft>
              <a:buSzPts val="1700"/>
              <a:buFont typeface="Wingdings" panose="05000000000000000000" pitchFamily="2" charset="2"/>
              <a:buChar char="v"/>
            </a:pPr>
            <a:endParaRPr lang="en-US" sz="2400" dirty="0"/>
          </a:p>
          <a:p>
            <a:pPr marL="285750" lvl="0" indent="-285750" algn="just" rtl="0">
              <a:lnSpc>
                <a:spcPct val="115000"/>
              </a:lnSpc>
              <a:spcBef>
                <a:spcPts val="0"/>
              </a:spcBef>
              <a:spcAft>
                <a:spcPts val="2100"/>
              </a:spcAft>
              <a:buSzPts val="1700"/>
              <a:buFont typeface="Wingdings" panose="05000000000000000000" pitchFamily="2" charset="2"/>
              <a:buChar char="v"/>
            </a:pPr>
            <a:endParaRPr lang="en-US" sz="2400" dirty="0"/>
          </a:p>
        </p:txBody>
      </p:sp>
    </p:spTree>
    <p:extLst>
      <p:ext uri="{BB962C8B-B14F-4D97-AF65-F5344CB8AC3E}">
        <p14:creationId xmlns:p14="http://schemas.microsoft.com/office/powerpoint/2010/main" val="2299328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6514F4-C7AB-E414-00D5-AF6D915194C0}"/>
              </a:ext>
            </a:extLst>
          </p:cNvPr>
          <p:cNvSpPr txBox="1"/>
          <p:nvPr/>
        </p:nvSpPr>
        <p:spPr>
          <a:xfrm>
            <a:off x="4329951" y="528028"/>
            <a:ext cx="6096000" cy="661720"/>
          </a:xfrm>
          <a:prstGeom prst="rect">
            <a:avLst/>
          </a:prstGeom>
          <a:noFill/>
        </p:spPr>
        <p:txBody>
          <a:bodyPr wrap="square">
            <a:spAutoFit/>
          </a:bodyPr>
          <a:lstStyle/>
          <a:p>
            <a:r>
              <a:rPr lang="en-IN" sz="3700" dirty="0">
                <a:solidFill>
                  <a:srgbClr val="FF0000"/>
                </a:solidFill>
                <a:latin typeface="Playfair Display"/>
                <a:ea typeface="Playfair Display"/>
                <a:cs typeface="Playfair Display"/>
                <a:sym typeface="Playfair Display"/>
              </a:rPr>
              <a:t>Conclusion</a:t>
            </a:r>
            <a:endParaRPr lang="en-IN" sz="3700" dirty="0">
              <a:solidFill>
                <a:srgbClr val="FF0000"/>
              </a:solidFill>
            </a:endParaRPr>
          </a:p>
        </p:txBody>
      </p:sp>
      <p:sp>
        <p:nvSpPr>
          <p:cNvPr id="9" name="TextBox 8">
            <a:extLst>
              <a:ext uri="{FF2B5EF4-FFF2-40B4-BE49-F238E27FC236}">
                <a16:creationId xmlns:a16="http://schemas.microsoft.com/office/drawing/2014/main" id="{FFF975D7-5E70-6EE7-1951-4DCC2DC7FFC4}"/>
              </a:ext>
            </a:extLst>
          </p:cNvPr>
          <p:cNvSpPr txBox="1"/>
          <p:nvPr/>
        </p:nvSpPr>
        <p:spPr>
          <a:xfrm>
            <a:off x="528917" y="1694331"/>
            <a:ext cx="11134165" cy="3792513"/>
          </a:xfrm>
          <a:prstGeom prst="rect">
            <a:avLst/>
          </a:prstGeom>
          <a:noFill/>
        </p:spPr>
        <p:txBody>
          <a:bodyPr wrap="square">
            <a:spAutoFit/>
          </a:bodyPr>
          <a:lstStyle/>
          <a:p>
            <a:pPr marL="464820" marR="0" lvl="0" indent="-342900" algn="just" defTabSz="914400" rtl="0" eaLnBrk="1" fontAlgn="auto" latinLnBrk="0" hangingPunct="1">
              <a:lnSpc>
                <a:spcPct val="115000"/>
              </a:lnSpc>
              <a:spcBef>
                <a:spcPts val="1000"/>
              </a:spcBef>
              <a:spcAft>
                <a:spcPts val="0"/>
              </a:spcAft>
              <a:buClr>
                <a:srgbClr val="233A44"/>
              </a:buClr>
              <a:buSzPts val="1680"/>
              <a:buFont typeface="Wingdings" panose="05000000000000000000" pitchFamily="2" charset="2"/>
              <a:buChar char="v"/>
              <a:tabLst/>
              <a:defRPr/>
            </a:pPr>
            <a:r>
              <a:rPr kumimoji="0" lang="en-US" sz="2400" b="0" i="0" u="none" strike="noStrike" kern="0" cap="none" spc="0" normalizeH="0" baseline="0" noProof="0" dirty="0">
                <a:ln>
                  <a:noFill/>
                </a:ln>
                <a:solidFill>
                  <a:srgbClr val="233A44"/>
                </a:solidFill>
                <a:effectLst/>
                <a:uLnTx/>
                <a:uFillTx/>
                <a:latin typeface="Calibri"/>
                <a:cs typeface="Calibri"/>
                <a:sym typeface="Calibri"/>
              </a:rPr>
              <a:t>This website can be used at any place to make election computerized such as </a:t>
            </a:r>
            <a:r>
              <a:rPr lang="en-US" sz="2400" kern="0" dirty="0">
                <a:solidFill>
                  <a:srgbClr val="233A44"/>
                </a:solidFill>
                <a:latin typeface="Calibri"/>
                <a:cs typeface="Calibri"/>
                <a:sym typeface="Calibri"/>
              </a:rPr>
              <a:t>University</a:t>
            </a:r>
            <a:r>
              <a:rPr kumimoji="0" lang="en-US" sz="2400" b="0" i="0" u="none" strike="noStrike" kern="0" cap="none" spc="0" normalizeH="0" baseline="0" noProof="0" dirty="0">
                <a:ln>
                  <a:noFill/>
                </a:ln>
                <a:solidFill>
                  <a:srgbClr val="233A44"/>
                </a:solidFill>
                <a:effectLst/>
                <a:uLnTx/>
                <a:uFillTx/>
                <a:latin typeface="Calibri"/>
                <a:cs typeface="Calibri"/>
                <a:sym typeface="Calibri"/>
              </a:rPr>
              <a:t> election, Lok Sabha, etc.</a:t>
            </a:r>
          </a:p>
          <a:p>
            <a:pPr marL="464820" marR="0" lvl="0" indent="-342900" algn="just" defTabSz="914400" rtl="0" eaLnBrk="1" fontAlgn="auto" latinLnBrk="0" hangingPunct="1">
              <a:lnSpc>
                <a:spcPct val="115000"/>
              </a:lnSpc>
              <a:spcBef>
                <a:spcPts val="1000"/>
              </a:spcBef>
              <a:spcAft>
                <a:spcPts val="0"/>
              </a:spcAft>
              <a:buClr>
                <a:srgbClr val="233A44"/>
              </a:buClr>
              <a:buSzPts val="1680"/>
              <a:buFont typeface="Wingdings" panose="05000000000000000000" pitchFamily="2" charset="2"/>
              <a:buChar char="v"/>
              <a:tabLst/>
              <a:defRPr/>
            </a:pPr>
            <a:r>
              <a:rPr kumimoji="0" lang="en-US" sz="2400" b="0" i="0" u="none" strike="noStrike" kern="0" cap="none" spc="0" normalizeH="0" baseline="0" noProof="0" dirty="0">
                <a:ln>
                  <a:noFill/>
                </a:ln>
                <a:solidFill>
                  <a:srgbClr val="233A44"/>
                </a:solidFill>
                <a:effectLst/>
                <a:uLnTx/>
                <a:uFillTx/>
                <a:latin typeface="Calibri"/>
                <a:cs typeface="Calibri"/>
                <a:sym typeface="Calibri"/>
              </a:rPr>
              <a:t>Our proposal enables a voter to cast his/her vote through internet without going to voting booth and additionally registering himself/herself for voting in advance.</a:t>
            </a:r>
          </a:p>
          <a:p>
            <a:pPr marL="464820" marR="0" lvl="0" indent="-342900" algn="just" defTabSz="914400" rtl="0" eaLnBrk="1" fontAlgn="auto" latinLnBrk="0" hangingPunct="1">
              <a:lnSpc>
                <a:spcPct val="115000"/>
              </a:lnSpc>
              <a:spcBef>
                <a:spcPts val="1000"/>
              </a:spcBef>
              <a:spcAft>
                <a:spcPts val="0"/>
              </a:spcAft>
              <a:buClr>
                <a:srgbClr val="233A44"/>
              </a:buClr>
              <a:buSzPts val="1680"/>
              <a:buFont typeface="Wingdings" panose="05000000000000000000" pitchFamily="2" charset="2"/>
              <a:buChar char="v"/>
              <a:tabLst/>
              <a:defRPr/>
            </a:pPr>
            <a:r>
              <a:rPr kumimoji="0" lang="en-US" sz="2400" b="0" i="0" u="none" strike="noStrike" kern="0" cap="none" spc="0" normalizeH="0" baseline="0" noProof="0" dirty="0">
                <a:ln>
                  <a:noFill/>
                </a:ln>
                <a:solidFill>
                  <a:srgbClr val="233A44"/>
                </a:solidFill>
                <a:effectLst/>
                <a:uLnTx/>
                <a:uFillTx/>
                <a:latin typeface="Calibri"/>
                <a:cs typeface="Calibri"/>
                <a:sym typeface="Calibri"/>
              </a:rPr>
              <a:t>Proxy vote or double voting is not possible, fast to access, highly secure, easy to maintain all information of voting, highly efficient and flexible. Hence, by this voting percentage will increase drastically.</a:t>
            </a:r>
          </a:p>
          <a:p>
            <a:pPr marL="800100" marR="0" lvl="0" indent="-342900" algn="just" defTabSz="914400" rtl="0" eaLnBrk="1" fontAlgn="auto" latinLnBrk="0" hangingPunct="1">
              <a:lnSpc>
                <a:spcPct val="115000"/>
              </a:lnSpc>
              <a:spcBef>
                <a:spcPts val="0"/>
              </a:spcBef>
              <a:spcAft>
                <a:spcPts val="0"/>
              </a:spcAft>
              <a:buClr>
                <a:srgbClr val="233A44"/>
              </a:buClr>
              <a:buSzPts val="1700"/>
              <a:buFont typeface="Wingdings" panose="05000000000000000000" pitchFamily="2" charset="2"/>
              <a:buChar char="v"/>
              <a:tabLst/>
              <a:defRPr/>
            </a:pPr>
            <a:endParaRPr kumimoji="0" lang="en-US" sz="2400" b="0" i="0" u="none" strike="noStrike" kern="0" cap="none" spc="0" normalizeH="0" baseline="0" noProof="0" dirty="0">
              <a:ln>
                <a:noFill/>
              </a:ln>
              <a:solidFill>
                <a:srgbClr val="233A44"/>
              </a:solidFill>
              <a:effectLst/>
              <a:uLnTx/>
              <a:uFillTx/>
              <a:latin typeface="Calibri"/>
              <a:cs typeface="Calibri"/>
              <a:sym typeface="Calibri"/>
            </a:endParaRPr>
          </a:p>
        </p:txBody>
      </p:sp>
    </p:spTree>
    <p:extLst>
      <p:ext uri="{BB962C8B-B14F-4D97-AF65-F5344CB8AC3E}">
        <p14:creationId xmlns:p14="http://schemas.microsoft.com/office/powerpoint/2010/main" val="3330047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AED389-92E1-9B14-9334-7A1D3033ADBF}"/>
              </a:ext>
            </a:extLst>
          </p:cNvPr>
          <p:cNvSpPr txBox="1"/>
          <p:nvPr/>
        </p:nvSpPr>
        <p:spPr>
          <a:xfrm>
            <a:off x="2357717" y="3145286"/>
            <a:ext cx="6096000" cy="1015663"/>
          </a:xfrm>
          <a:prstGeom prst="rect">
            <a:avLst/>
          </a:prstGeom>
          <a:noFill/>
        </p:spPr>
        <p:txBody>
          <a:bodyPr wrap="square">
            <a:spAutoFit/>
          </a:bodyPr>
          <a:lstStyle/>
          <a:p>
            <a:pPr algn="r"/>
            <a:r>
              <a:rPr kumimoji="0" lang="en-IN" sz="6000" b="0" i="0" u="none" strike="noStrike" kern="0" cap="none" spc="0" normalizeH="0" baseline="0" noProof="0" dirty="0">
                <a:ln>
                  <a:noFill/>
                </a:ln>
                <a:solidFill>
                  <a:srgbClr val="AF7B51"/>
                </a:solidFill>
                <a:effectLst/>
                <a:uLnTx/>
                <a:uFillTx/>
                <a:latin typeface="Merriweather"/>
                <a:ea typeface="Merriweather"/>
                <a:cs typeface="Merriweather"/>
                <a:sym typeface="Merriweather"/>
              </a:rPr>
              <a:t>THANK YOU</a:t>
            </a:r>
            <a:endParaRPr lang="en-IN" dirty="0"/>
          </a:p>
        </p:txBody>
      </p:sp>
    </p:spTree>
    <p:extLst>
      <p:ext uri="{BB962C8B-B14F-4D97-AF65-F5344CB8AC3E}">
        <p14:creationId xmlns:p14="http://schemas.microsoft.com/office/powerpoint/2010/main" val="1573058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87053394-D172-B95E-D6C8-C5C9E6E8F7F2}"/>
              </a:ext>
            </a:extLst>
          </p:cNvPr>
          <p:cNvSpPr>
            <a:spLocks noGrp="1"/>
          </p:cNvSpPr>
          <p:nvPr>
            <p:ph type="title"/>
          </p:nvPr>
        </p:nvSpPr>
        <p:spPr/>
        <p:txBody>
          <a:bodyPr/>
          <a:lstStyle/>
          <a:p>
            <a:pPr algn="just"/>
            <a:r>
              <a:rPr lang="en-IN" sz="2800" dirty="0">
                <a:solidFill>
                  <a:srgbClr val="FF0000"/>
                </a:solidFill>
                <a:latin typeface="Playfair Display"/>
                <a:ea typeface="Playfair Display"/>
                <a:cs typeface="Playfair Display"/>
                <a:sym typeface="Playfair Display"/>
              </a:rPr>
              <a:t>                                        </a:t>
            </a:r>
            <a:r>
              <a:rPr lang="en-IN" sz="4000" dirty="0">
                <a:solidFill>
                  <a:srgbClr val="FF0000"/>
                </a:solidFill>
                <a:latin typeface="Playfair Display"/>
                <a:ea typeface="Playfair Display"/>
                <a:cs typeface="Playfair Display"/>
                <a:sym typeface="Playfair Display"/>
              </a:rPr>
              <a:t>Contents</a:t>
            </a:r>
            <a:endParaRPr lang="en-IN" sz="4000" dirty="0">
              <a:solidFill>
                <a:srgbClr val="FF0000"/>
              </a:solidFill>
            </a:endParaRPr>
          </a:p>
        </p:txBody>
      </p:sp>
      <p:sp>
        <p:nvSpPr>
          <p:cNvPr id="36" name="TextBox 35">
            <a:extLst>
              <a:ext uri="{FF2B5EF4-FFF2-40B4-BE49-F238E27FC236}">
                <a16:creationId xmlns:a16="http://schemas.microsoft.com/office/drawing/2014/main" id="{7CA4FBD3-8D1E-47BA-FEE0-1C2C372D8511}"/>
              </a:ext>
            </a:extLst>
          </p:cNvPr>
          <p:cNvSpPr txBox="1"/>
          <p:nvPr/>
        </p:nvSpPr>
        <p:spPr>
          <a:xfrm>
            <a:off x="1353671" y="1479178"/>
            <a:ext cx="7790329" cy="6204584"/>
          </a:xfrm>
          <a:prstGeom prst="rect">
            <a:avLst/>
          </a:prstGeom>
          <a:noFill/>
        </p:spPr>
        <p:txBody>
          <a:bodyPr wrap="square">
            <a:spAutoFit/>
          </a:bodyPr>
          <a:lstStyle/>
          <a:p>
            <a:pPr marL="342900" lvl="0" indent="-306000" algn="l" rtl="0">
              <a:lnSpc>
                <a:spcPct val="115000"/>
              </a:lnSpc>
              <a:spcBef>
                <a:spcPts val="0"/>
              </a:spcBef>
              <a:spcAft>
                <a:spcPts val="0"/>
              </a:spcAft>
              <a:buSzPts val="1680"/>
              <a:buFont typeface="Noto Sans Symbols"/>
              <a:buChar char="❖"/>
            </a:pPr>
            <a:r>
              <a:rPr lang="en-US" sz="1800" dirty="0"/>
              <a:t>Problem Statement</a:t>
            </a:r>
            <a:endParaRPr lang="en-US" dirty="0"/>
          </a:p>
          <a:p>
            <a:pPr marL="342900" lvl="0" indent="-306000" algn="l" rtl="0">
              <a:lnSpc>
                <a:spcPct val="115000"/>
              </a:lnSpc>
              <a:spcBef>
                <a:spcPts val="1080"/>
              </a:spcBef>
              <a:spcAft>
                <a:spcPts val="0"/>
              </a:spcAft>
              <a:buSzPts val="1680"/>
              <a:buFont typeface="Noto Sans Symbols"/>
              <a:buChar char="❖"/>
            </a:pPr>
            <a:r>
              <a:rPr lang="en-US" sz="1800" dirty="0"/>
              <a:t>Introduction</a:t>
            </a:r>
            <a:endParaRPr lang="en-US" dirty="0"/>
          </a:p>
          <a:p>
            <a:pPr marL="342900" lvl="0" indent="-306000" algn="l" rtl="0">
              <a:lnSpc>
                <a:spcPct val="115000"/>
              </a:lnSpc>
              <a:spcBef>
                <a:spcPts val="1080"/>
              </a:spcBef>
              <a:spcAft>
                <a:spcPts val="0"/>
              </a:spcAft>
              <a:buSzPts val="1680"/>
              <a:buFont typeface="Noto Sans Symbols"/>
              <a:buChar char="❖"/>
            </a:pPr>
            <a:r>
              <a:rPr lang="en-US" sz="1800" dirty="0"/>
              <a:t>Objective</a:t>
            </a:r>
            <a:endParaRPr lang="en-US" dirty="0"/>
          </a:p>
          <a:p>
            <a:pPr marL="342900" lvl="0" indent="-306000" algn="l" rtl="0">
              <a:lnSpc>
                <a:spcPct val="115000"/>
              </a:lnSpc>
              <a:spcBef>
                <a:spcPts val="1080"/>
              </a:spcBef>
              <a:spcAft>
                <a:spcPts val="0"/>
              </a:spcAft>
              <a:buSzPts val="1680"/>
              <a:buFont typeface="Noto Sans Symbols"/>
              <a:buChar char="❖"/>
            </a:pPr>
            <a:r>
              <a:rPr lang="en-US" sz="1800" dirty="0"/>
              <a:t>Data Flow Diagram</a:t>
            </a:r>
            <a:endParaRPr lang="en-US" dirty="0"/>
          </a:p>
          <a:p>
            <a:pPr marL="342900" lvl="0" indent="-306000" algn="l" rtl="0">
              <a:lnSpc>
                <a:spcPct val="115000"/>
              </a:lnSpc>
              <a:spcBef>
                <a:spcPts val="1080"/>
              </a:spcBef>
              <a:spcAft>
                <a:spcPts val="0"/>
              </a:spcAft>
              <a:buSzPts val="1680"/>
              <a:buFont typeface="Noto Sans Symbols"/>
              <a:buChar char="❖"/>
            </a:pPr>
            <a:r>
              <a:rPr lang="en-US" sz="1800" dirty="0"/>
              <a:t>ER Diagram</a:t>
            </a:r>
            <a:endParaRPr lang="en-US" dirty="0"/>
          </a:p>
          <a:p>
            <a:pPr marL="342900" lvl="0" indent="-306000" algn="l" rtl="0">
              <a:lnSpc>
                <a:spcPct val="115000"/>
              </a:lnSpc>
              <a:spcBef>
                <a:spcPts val="1080"/>
              </a:spcBef>
              <a:spcAft>
                <a:spcPts val="0"/>
              </a:spcAft>
              <a:buSzPts val="1680"/>
              <a:buFont typeface="Noto Sans Symbols"/>
              <a:buChar char="❖"/>
            </a:pPr>
            <a:r>
              <a:rPr lang="en-US" sz="1800" dirty="0"/>
              <a:t>Language Used</a:t>
            </a:r>
          </a:p>
          <a:p>
            <a:pPr marL="342900" lvl="0" indent="-306000" algn="l" rtl="0">
              <a:lnSpc>
                <a:spcPct val="115000"/>
              </a:lnSpc>
              <a:spcBef>
                <a:spcPts val="0"/>
              </a:spcBef>
              <a:spcAft>
                <a:spcPts val="0"/>
              </a:spcAft>
              <a:buSzPts val="1680"/>
              <a:buFont typeface="Noto Sans Symbols"/>
              <a:buChar char="❖"/>
            </a:pPr>
            <a:r>
              <a:rPr lang="en-US" sz="1800" dirty="0"/>
              <a:t>Software Used</a:t>
            </a:r>
            <a:endParaRPr lang="en-US" dirty="0"/>
          </a:p>
          <a:p>
            <a:pPr marL="342900" lvl="0" indent="-306000" algn="l" rtl="0">
              <a:lnSpc>
                <a:spcPct val="115000"/>
              </a:lnSpc>
              <a:spcBef>
                <a:spcPts val="1080"/>
              </a:spcBef>
              <a:spcAft>
                <a:spcPts val="0"/>
              </a:spcAft>
              <a:buSzPts val="1680"/>
              <a:buFont typeface="Noto Sans Symbols"/>
              <a:buChar char="❖"/>
            </a:pPr>
            <a:r>
              <a:rPr lang="en-US" sz="1800" dirty="0"/>
              <a:t>Snapshots</a:t>
            </a:r>
            <a:endParaRPr lang="en-US" dirty="0"/>
          </a:p>
          <a:p>
            <a:pPr marL="342900" lvl="0" indent="-306000" algn="l" rtl="0">
              <a:lnSpc>
                <a:spcPct val="115000"/>
              </a:lnSpc>
              <a:spcBef>
                <a:spcPts val="1080"/>
              </a:spcBef>
              <a:spcAft>
                <a:spcPts val="0"/>
              </a:spcAft>
              <a:buSzPts val="1680"/>
              <a:buFont typeface="Noto Sans Symbols"/>
              <a:buChar char="❖"/>
            </a:pPr>
            <a:r>
              <a:rPr lang="en-US" sz="1800" dirty="0"/>
              <a:t>Significance of </a:t>
            </a:r>
            <a:r>
              <a:rPr lang="en-US" sz="1800" dirty="0" err="1"/>
              <a:t>eVoting</a:t>
            </a:r>
            <a:endParaRPr lang="en-US" dirty="0"/>
          </a:p>
          <a:p>
            <a:pPr marL="342900" lvl="0" indent="-306000" algn="l" rtl="0">
              <a:lnSpc>
                <a:spcPct val="115000"/>
              </a:lnSpc>
              <a:spcBef>
                <a:spcPts val="1080"/>
              </a:spcBef>
              <a:spcAft>
                <a:spcPts val="0"/>
              </a:spcAft>
              <a:buSzPts val="1680"/>
              <a:buFont typeface="Noto Sans Symbols"/>
              <a:buChar char="❖"/>
            </a:pPr>
            <a:r>
              <a:rPr lang="en-US" sz="1800" dirty="0"/>
              <a:t>Conclusion</a:t>
            </a:r>
            <a:endParaRPr lang="en-US" dirty="0"/>
          </a:p>
          <a:p>
            <a:pPr marL="457200" lvl="0" indent="0" algn="l" rtl="0">
              <a:lnSpc>
                <a:spcPct val="115000"/>
              </a:lnSpc>
              <a:spcBef>
                <a:spcPts val="1080"/>
              </a:spcBef>
              <a:spcAft>
                <a:spcPts val="0"/>
              </a:spcAft>
              <a:buSzPts val="1700"/>
              <a:buNone/>
            </a:pPr>
            <a:endParaRPr lang="en-US" sz="1800" dirty="0"/>
          </a:p>
          <a:p>
            <a:pPr marL="0" lvl="0" indent="0" algn="l" rtl="0">
              <a:lnSpc>
                <a:spcPct val="115000"/>
              </a:lnSpc>
              <a:spcBef>
                <a:spcPts val="0"/>
              </a:spcBef>
              <a:spcAft>
                <a:spcPts val="2100"/>
              </a:spcAft>
              <a:buSzPts val="1700"/>
              <a:buNone/>
            </a:pPr>
            <a:endParaRPr lang="en-US" dirty="0"/>
          </a:p>
          <a:p>
            <a:pPr marL="342900" lvl="0" indent="-306000" algn="l" rtl="0">
              <a:lnSpc>
                <a:spcPct val="115000"/>
              </a:lnSpc>
              <a:spcBef>
                <a:spcPts val="1080"/>
              </a:spcBef>
              <a:spcAft>
                <a:spcPts val="0"/>
              </a:spcAft>
              <a:buSzPts val="1680"/>
              <a:buFont typeface="Noto Sans Symbols"/>
              <a:buChar char="❖"/>
            </a:pPr>
            <a:endParaRPr lang="en-US" sz="1800" dirty="0"/>
          </a:p>
          <a:p>
            <a:pPr marL="0" lvl="0" indent="0" algn="l" rtl="0">
              <a:lnSpc>
                <a:spcPct val="115000"/>
              </a:lnSpc>
              <a:spcBef>
                <a:spcPts val="0"/>
              </a:spcBef>
              <a:spcAft>
                <a:spcPts val="2100"/>
              </a:spcAft>
              <a:buSzPts val="1700"/>
              <a:buNone/>
            </a:pPr>
            <a:endParaRPr lang="en-US" dirty="0"/>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C6E5679-4BB8-6173-0CFC-29B51B1DEC38}"/>
              </a:ext>
            </a:extLst>
          </p:cNvPr>
          <p:cNvSpPr>
            <a:spLocks noGrp="1"/>
          </p:cNvSpPr>
          <p:nvPr>
            <p:ph type="title"/>
          </p:nvPr>
        </p:nvSpPr>
        <p:spPr>
          <a:xfrm>
            <a:off x="604434" y="421734"/>
            <a:ext cx="10983132" cy="747763"/>
          </a:xfrm>
        </p:spPr>
        <p:txBody>
          <a:bodyPr>
            <a:normAutofit/>
          </a:bodyPr>
          <a:lstStyle/>
          <a:p>
            <a:r>
              <a:rPr lang="en-IN" sz="3600" dirty="0">
                <a:solidFill>
                  <a:srgbClr val="FF0000"/>
                </a:solidFill>
                <a:latin typeface="Playfair Display"/>
                <a:ea typeface="Playfair Display"/>
                <a:cs typeface="Playfair Display"/>
                <a:sym typeface="Playfair Display"/>
              </a:rPr>
              <a:t>                          Problem Statement</a:t>
            </a:r>
            <a:endParaRPr lang="en-IN" sz="3600" dirty="0">
              <a:solidFill>
                <a:srgbClr val="FF0000"/>
              </a:solidFill>
            </a:endParaRPr>
          </a:p>
        </p:txBody>
      </p:sp>
      <p:sp>
        <p:nvSpPr>
          <p:cNvPr id="12" name="TextBox 11">
            <a:extLst>
              <a:ext uri="{FF2B5EF4-FFF2-40B4-BE49-F238E27FC236}">
                <a16:creationId xmlns:a16="http://schemas.microsoft.com/office/drawing/2014/main" id="{82CD7C90-532A-4F2C-70CB-1047FFCC05D9}"/>
              </a:ext>
            </a:extLst>
          </p:cNvPr>
          <p:cNvSpPr txBox="1"/>
          <p:nvPr/>
        </p:nvSpPr>
        <p:spPr>
          <a:xfrm>
            <a:off x="376518" y="1789320"/>
            <a:ext cx="11438964" cy="3279359"/>
          </a:xfrm>
          <a:prstGeom prst="rect">
            <a:avLst/>
          </a:prstGeom>
          <a:noFill/>
        </p:spPr>
        <p:txBody>
          <a:bodyPr wrap="square">
            <a:spAutoFit/>
          </a:bodyPr>
          <a:lstStyle/>
          <a:p>
            <a:pPr marL="457200" lvl="0" indent="-303530" algn="just" rtl="0">
              <a:lnSpc>
                <a:spcPct val="115000"/>
              </a:lnSpc>
              <a:spcBef>
                <a:spcPts val="1000"/>
              </a:spcBef>
              <a:spcAft>
                <a:spcPts val="0"/>
              </a:spcAft>
              <a:buSzPts val="1180"/>
              <a:buFont typeface="Arial"/>
              <a:buChar char="●"/>
            </a:pPr>
            <a:r>
              <a:rPr lang="en-US" sz="2800" dirty="0"/>
              <a:t>The major problem with current system is that it involves a lot of manual operations which are prone to errors and are definitely slow.</a:t>
            </a:r>
          </a:p>
          <a:p>
            <a:pPr marL="457200" lvl="0" indent="-303530" algn="just" rtl="0">
              <a:lnSpc>
                <a:spcPct val="115000"/>
              </a:lnSpc>
              <a:spcBef>
                <a:spcPts val="1000"/>
              </a:spcBef>
              <a:spcAft>
                <a:spcPts val="0"/>
              </a:spcAft>
              <a:buSzPts val="1180"/>
              <a:buFont typeface="Arial"/>
              <a:buChar char="●"/>
            </a:pPr>
            <a:r>
              <a:rPr lang="en-US" sz="2800" dirty="0"/>
              <a:t>The whole election process is not environment friendly since the amount of paper required for single day is humongous.</a:t>
            </a:r>
          </a:p>
          <a:p>
            <a:pPr marL="457200" lvl="0" indent="-303530" algn="just" rtl="0">
              <a:lnSpc>
                <a:spcPct val="115000"/>
              </a:lnSpc>
              <a:spcBef>
                <a:spcPts val="1000"/>
              </a:spcBef>
              <a:spcAft>
                <a:spcPts val="0"/>
              </a:spcAft>
              <a:buSzPts val="1180"/>
              <a:buFont typeface="Arial"/>
              <a:buChar char="●"/>
            </a:pPr>
            <a:r>
              <a:rPr lang="en-US" sz="2800" dirty="0"/>
              <a:t>Also, The whole process is so expensive because a lot of paper has to be bought, ballot boxes, and also the printing of the ballot papers.</a:t>
            </a: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604434" y="565169"/>
            <a:ext cx="10983132" cy="747763"/>
          </a:xfrm>
        </p:spPr>
        <p:txBody>
          <a:bodyPr>
            <a:noAutofit/>
          </a:bodyPr>
          <a:lstStyle/>
          <a:p>
            <a:r>
              <a:rPr lang="en-IN" sz="3600" dirty="0">
                <a:solidFill>
                  <a:srgbClr val="FF0000"/>
                </a:solidFill>
                <a:latin typeface="Playfair Display"/>
                <a:ea typeface="Playfair Display"/>
                <a:cs typeface="Playfair Display"/>
                <a:sym typeface="Playfair Display"/>
              </a:rPr>
              <a:t>                               </a:t>
            </a:r>
            <a:br>
              <a:rPr lang="en-IN" sz="3600" dirty="0">
                <a:solidFill>
                  <a:srgbClr val="FF0000"/>
                </a:solidFill>
                <a:latin typeface="Playfair Display"/>
                <a:ea typeface="Playfair Display"/>
                <a:cs typeface="Playfair Display"/>
                <a:sym typeface="Playfair Display"/>
              </a:rPr>
            </a:br>
            <a:r>
              <a:rPr lang="en-IN" sz="3600" dirty="0">
                <a:solidFill>
                  <a:srgbClr val="FF0000"/>
                </a:solidFill>
                <a:latin typeface="Playfair Display"/>
                <a:ea typeface="Playfair Display"/>
                <a:cs typeface="Playfair Display"/>
                <a:sym typeface="Playfair Display"/>
              </a:rPr>
              <a:t>                             Introduction</a:t>
            </a:r>
            <a:br>
              <a:rPr lang="en-IN" sz="3600" dirty="0"/>
            </a:br>
            <a:endParaRPr lang="en-US" sz="3600" dirty="0"/>
          </a:p>
        </p:txBody>
      </p:sp>
      <p:sp>
        <p:nvSpPr>
          <p:cNvPr id="15" name="TextBox 14">
            <a:extLst>
              <a:ext uri="{FF2B5EF4-FFF2-40B4-BE49-F238E27FC236}">
                <a16:creationId xmlns:a16="http://schemas.microsoft.com/office/drawing/2014/main" id="{2F34F07E-4D0D-58F6-099A-E17D87546F1A}"/>
              </a:ext>
            </a:extLst>
          </p:cNvPr>
          <p:cNvSpPr txBox="1"/>
          <p:nvPr/>
        </p:nvSpPr>
        <p:spPr>
          <a:xfrm>
            <a:off x="357220" y="1714074"/>
            <a:ext cx="10906248" cy="4919808"/>
          </a:xfrm>
          <a:prstGeom prst="rect">
            <a:avLst/>
          </a:prstGeom>
          <a:noFill/>
        </p:spPr>
        <p:txBody>
          <a:bodyPr wrap="square">
            <a:spAutoFit/>
          </a:bodyPr>
          <a:lstStyle/>
          <a:p>
            <a:pPr marL="342900" lvl="0" indent="-306000" algn="just" rtl="0">
              <a:lnSpc>
                <a:spcPct val="115000"/>
              </a:lnSpc>
              <a:spcBef>
                <a:spcPts val="0"/>
              </a:spcBef>
              <a:spcAft>
                <a:spcPts val="0"/>
              </a:spcAft>
              <a:buSzPts val="1680"/>
              <a:buFont typeface="Arial"/>
              <a:buChar char="•"/>
            </a:pPr>
            <a:r>
              <a:rPr lang="en-US" sz="2800" dirty="0"/>
              <a:t>The purpose of this system is to implement the computerization of voter’s details, polling results, current polling and candidates.</a:t>
            </a:r>
          </a:p>
          <a:p>
            <a:pPr marL="342900" lvl="0" indent="-306000" algn="just" rtl="0">
              <a:lnSpc>
                <a:spcPct val="115000"/>
              </a:lnSpc>
              <a:spcBef>
                <a:spcPts val="1080"/>
              </a:spcBef>
              <a:spcAft>
                <a:spcPts val="0"/>
              </a:spcAft>
              <a:buSzPts val="1680"/>
              <a:buFont typeface="Arial"/>
              <a:buChar char="•"/>
            </a:pPr>
            <a:r>
              <a:rPr lang="en-US" sz="2800" dirty="0"/>
              <a:t>The online polling system is supported through the college student records system. This allows students to login and be authenticated as an entitled voter for election purpose.</a:t>
            </a:r>
          </a:p>
          <a:p>
            <a:pPr marL="342900" marR="0" lvl="0" indent="-306000" algn="just" rtl="0">
              <a:lnSpc>
                <a:spcPct val="115000"/>
              </a:lnSpc>
              <a:spcBef>
                <a:spcPts val="1080"/>
              </a:spcBef>
              <a:spcAft>
                <a:spcPts val="0"/>
              </a:spcAft>
              <a:buSzPts val="1680"/>
              <a:buFont typeface="Arial"/>
              <a:buChar char="•"/>
            </a:pPr>
            <a:r>
              <a:rPr lang="en-US" sz="2800" dirty="0"/>
              <a:t>The online polling system is recognized as secure and accurate in its ability to authenticate students and to tabulate voting results.</a:t>
            </a:r>
          </a:p>
          <a:p>
            <a:pPr marL="342900" lvl="0" indent="-208210" algn="just" rtl="0">
              <a:lnSpc>
                <a:spcPct val="115000"/>
              </a:lnSpc>
              <a:spcBef>
                <a:spcPts val="1040"/>
              </a:spcBef>
              <a:spcAft>
                <a:spcPts val="0"/>
              </a:spcAft>
              <a:buSzPts val="1700"/>
              <a:buNone/>
            </a:pPr>
            <a:endParaRPr lang="en-US" sz="2800" dirty="0"/>
          </a:p>
          <a:p>
            <a:pPr marL="0" lvl="0" indent="0" algn="just" rtl="0">
              <a:lnSpc>
                <a:spcPct val="115000"/>
              </a:lnSpc>
              <a:spcBef>
                <a:spcPts val="0"/>
              </a:spcBef>
              <a:spcAft>
                <a:spcPts val="2100"/>
              </a:spcAft>
              <a:buSzPts val="1700"/>
              <a:buNone/>
            </a:pPr>
            <a:endParaRPr lang="en-US" sz="2800" dirty="0"/>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a:xfrm>
            <a:off x="604434" y="547240"/>
            <a:ext cx="10983132" cy="747763"/>
          </a:xfrm>
        </p:spPr>
        <p:txBody>
          <a:bodyPr>
            <a:normAutofit/>
          </a:bodyPr>
          <a:lstStyle/>
          <a:p>
            <a:r>
              <a:rPr lang="en-IN" sz="3600" dirty="0">
                <a:latin typeface="Playfair Display"/>
                <a:ea typeface="Playfair Display"/>
                <a:cs typeface="Playfair Display"/>
                <a:sym typeface="Playfair Display"/>
              </a:rPr>
              <a:t>                                  </a:t>
            </a:r>
            <a:r>
              <a:rPr lang="en-IN" sz="3600" dirty="0">
                <a:solidFill>
                  <a:srgbClr val="FF0000"/>
                </a:solidFill>
                <a:latin typeface="Playfair Display"/>
                <a:ea typeface="Playfair Display"/>
                <a:cs typeface="Playfair Display"/>
                <a:sym typeface="Playfair Display"/>
              </a:rPr>
              <a:t>Objective</a:t>
            </a:r>
            <a:endParaRPr lang="en-US" sz="3600" dirty="0">
              <a:solidFill>
                <a:srgbClr val="FF0000"/>
              </a:solidFill>
            </a:endParaRPr>
          </a:p>
        </p:txBody>
      </p:sp>
      <p:sp>
        <p:nvSpPr>
          <p:cNvPr id="19" name="TextBox 18">
            <a:extLst>
              <a:ext uri="{FF2B5EF4-FFF2-40B4-BE49-F238E27FC236}">
                <a16:creationId xmlns:a16="http://schemas.microsoft.com/office/drawing/2014/main" id="{E305440B-3AD2-1FF7-BEB6-16D64927ACB6}"/>
              </a:ext>
            </a:extLst>
          </p:cNvPr>
          <p:cNvSpPr txBox="1"/>
          <p:nvPr/>
        </p:nvSpPr>
        <p:spPr>
          <a:xfrm>
            <a:off x="667870" y="1857849"/>
            <a:ext cx="10659036" cy="3800528"/>
          </a:xfrm>
          <a:prstGeom prst="rect">
            <a:avLst/>
          </a:prstGeom>
          <a:noFill/>
        </p:spPr>
        <p:txBody>
          <a:bodyPr wrap="square">
            <a:spAutoFit/>
          </a:bodyPr>
          <a:lstStyle/>
          <a:p>
            <a:pPr marL="342900" lvl="0" indent="-306000" algn="just" rtl="0">
              <a:lnSpc>
                <a:spcPct val="115000"/>
              </a:lnSpc>
              <a:spcBef>
                <a:spcPts val="0"/>
              </a:spcBef>
              <a:spcAft>
                <a:spcPts val="0"/>
              </a:spcAft>
              <a:buSzPts val="1680"/>
              <a:buFont typeface="Arial"/>
              <a:buChar char="•"/>
            </a:pPr>
            <a:r>
              <a:rPr lang="en-US" sz="2800" dirty="0"/>
              <a:t>To develop an online web-based voting system that can be used during the election period to vote for student leader.</a:t>
            </a:r>
          </a:p>
          <a:p>
            <a:pPr marL="342900" lvl="0" indent="-306000" algn="just" rtl="0">
              <a:lnSpc>
                <a:spcPct val="115000"/>
              </a:lnSpc>
              <a:spcBef>
                <a:spcPts val="1080"/>
              </a:spcBef>
              <a:spcAft>
                <a:spcPts val="0"/>
              </a:spcAft>
              <a:buSzPts val="1680"/>
              <a:buFont typeface="Arial"/>
              <a:buChar char="•"/>
            </a:pPr>
            <a:r>
              <a:rPr lang="en-US" sz="2800" dirty="0"/>
              <a:t>To come up with system documentation.</a:t>
            </a:r>
          </a:p>
          <a:p>
            <a:pPr marL="342900" lvl="0" indent="-306000" algn="just" rtl="0">
              <a:lnSpc>
                <a:spcPct val="115000"/>
              </a:lnSpc>
              <a:spcBef>
                <a:spcPts val="1080"/>
              </a:spcBef>
              <a:spcAft>
                <a:spcPts val="0"/>
              </a:spcAft>
              <a:buSzPts val="1680"/>
              <a:buFont typeface="Arial"/>
              <a:buChar char="•"/>
            </a:pPr>
            <a:r>
              <a:rPr lang="en-US" sz="2800" dirty="0"/>
              <a:t>To make a responsive and dynamic system which is connected to database and we the user can pull in information in variety of different ways depending on how we want to view them. </a:t>
            </a:r>
          </a:p>
          <a:p>
            <a:pPr marL="0" lvl="0" indent="0" algn="just" rtl="0">
              <a:lnSpc>
                <a:spcPct val="115000"/>
              </a:lnSpc>
              <a:spcBef>
                <a:spcPts val="0"/>
              </a:spcBef>
              <a:spcAft>
                <a:spcPts val="2100"/>
              </a:spcAft>
              <a:buSzPts val="1700"/>
              <a:buNone/>
            </a:pPr>
            <a:endParaRPr lang="en-US" sz="2800" dirty="0"/>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Google Shape;175;p21">
            <a:extLst>
              <a:ext uri="{FF2B5EF4-FFF2-40B4-BE49-F238E27FC236}">
                <a16:creationId xmlns:a16="http://schemas.microsoft.com/office/drawing/2014/main" id="{22E66CD1-C32D-FED1-C05E-72E669683C32}"/>
              </a:ext>
            </a:extLst>
          </p:cNvPr>
          <p:cNvSpPr txBox="1">
            <a:spLocks noGrp="1"/>
          </p:cNvSpPr>
          <p:nvPr/>
        </p:nvSpPr>
        <p:spPr>
          <a:xfrm>
            <a:off x="752234" y="461526"/>
            <a:ext cx="10072379" cy="231717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9pPr>
          </a:lstStyle>
          <a:p>
            <a:pPr marL="0" lvl="0" indent="0" algn="ctr" rtl="0">
              <a:lnSpc>
                <a:spcPct val="100000"/>
              </a:lnSpc>
              <a:spcBef>
                <a:spcPts val="0"/>
              </a:spcBef>
              <a:spcAft>
                <a:spcPts val="0"/>
              </a:spcAft>
              <a:buSzPts val="4000"/>
              <a:buNone/>
            </a:pPr>
            <a:r>
              <a:rPr lang="en-IN" sz="3700" dirty="0">
                <a:solidFill>
                  <a:srgbClr val="FF0000"/>
                </a:solidFill>
                <a:latin typeface="Playfair Display"/>
                <a:ea typeface="Playfair Display"/>
                <a:cs typeface="Playfair Display"/>
                <a:sym typeface="Playfair Display"/>
              </a:rPr>
              <a:t>Data Flow Diagram</a:t>
            </a:r>
            <a:endParaRPr dirty="0">
              <a:solidFill>
                <a:srgbClr val="FF0000"/>
              </a:solidFill>
            </a:endParaRPr>
          </a:p>
        </p:txBody>
      </p:sp>
      <p:pic>
        <p:nvPicPr>
          <p:cNvPr id="32" name="Google Shape;176;p21">
            <a:extLst>
              <a:ext uri="{FF2B5EF4-FFF2-40B4-BE49-F238E27FC236}">
                <a16:creationId xmlns:a16="http://schemas.microsoft.com/office/drawing/2014/main" id="{654368FC-93BE-36F2-D628-B5F62AC42123}"/>
              </a:ext>
            </a:extLst>
          </p:cNvPr>
          <p:cNvPicPr preferRelativeResize="0"/>
          <p:nvPr/>
        </p:nvPicPr>
        <p:blipFill rotWithShape="1">
          <a:blip r:embed="rId2">
            <a:alphaModFix/>
          </a:blip>
          <a:srcRect r="27803" b="26372"/>
          <a:stretch/>
        </p:blipFill>
        <p:spPr>
          <a:xfrm>
            <a:off x="2169459" y="963757"/>
            <a:ext cx="6449036" cy="5334105"/>
          </a:xfrm>
          <a:prstGeom prst="rect">
            <a:avLst/>
          </a:prstGeom>
          <a:noFill/>
          <a:ln>
            <a:noFill/>
          </a:ln>
        </p:spPr>
      </p:pic>
    </p:spTree>
    <p:extLst>
      <p:ext uri="{BB962C8B-B14F-4D97-AF65-F5344CB8AC3E}">
        <p14:creationId xmlns:p14="http://schemas.microsoft.com/office/powerpoint/2010/main" val="196958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81;p22">
            <a:extLst>
              <a:ext uri="{FF2B5EF4-FFF2-40B4-BE49-F238E27FC236}">
                <a16:creationId xmlns:a16="http://schemas.microsoft.com/office/drawing/2014/main" id="{B2E6FC47-7CCB-458D-00EA-10459F8F4375}"/>
              </a:ext>
            </a:extLst>
          </p:cNvPr>
          <p:cNvSpPr txBox="1">
            <a:spLocks noGrp="1"/>
          </p:cNvSpPr>
          <p:nvPr/>
        </p:nvSpPr>
        <p:spPr>
          <a:xfrm>
            <a:off x="724597" y="404214"/>
            <a:ext cx="10007700" cy="7488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9pPr>
          </a:lstStyle>
          <a:p>
            <a:pPr marL="0" marR="0" lvl="0" indent="0" algn="ctr" rtl="0">
              <a:lnSpc>
                <a:spcPct val="100000"/>
              </a:lnSpc>
              <a:spcBef>
                <a:spcPts val="0"/>
              </a:spcBef>
              <a:spcAft>
                <a:spcPts val="0"/>
              </a:spcAft>
              <a:buSzPts val="4000"/>
              <a:buNone/>
            </a:pPr>
            <a:r>
              <a:rPr lang="en-IN" sz="3700" dirty="0">
                <a:solidFill>
                  <a:srgbClr val="FF0000"/>
                </a:solidFill>
                <a:latin typeface="Playfair Display"/>
                <a:ea typeface="Playfair Display"/>
                <a:cs typeface="Playfair Display"/>
                <a:sym typeface="Playfair Display"/>
              </a:rPr>
              <a:t>ER Diagram</a:t>
            </a:r>
            <a:endParaRPr sz="3700" dirty="0">
              <a:solidFill>
                <a:srgbClr val="FF0000"/>
              </a:solidFill>
              <a:latin typeface="Playfair Display"/>
              <a:ea typeface="Playfair Display"/>
              <a:cs typeface="Playfair Display"/>
              <a:sym typeface="Playfair Display"/>
            </a:endParaRPr>
          </a:p>
        </p:txBody>
      </p:sp>
      <p:pic>
        <p:nvPicPr>
          <p:cNvPr id="19" name="Google Shape;182;p22">
            <a:extLst>
              <a:ext uri="{FF2B5EF4-FFF2-40B4-BE49-F238E27FC236}">
                <a16:creationId xmlns:a16="http://schemas.microsoft.com/office/drawing/2014/main" id="{58237579-8237-58B1-DE2C-F87599C17576}"/>
              </a:ext>
            </a:extLst>
          </p:cNvPr>
          <p:cNvPicPr preferRelativeResize="0"/>
          <p:nvPr/>
        </p:nvPicPr>
        <p:blipFill rotWithShape="1">
          <a:blip r:embed="rId2">
            <a:alphaModFix/>
          </a:blip>
          <a:srcRect b="13748"/>
          <a:stretch/>
        </p:blipFill>
        <p:spPr>
          <a:xfrm>
            <a:off x="1950706" y="1473334"/>
            <a:ext cx="7214817" cy="4810124"/>
          </a:xfrm>
          <a:prstGeom prst="rect">
            <a:avLst/>
          </a:prstGeom>
          <a:noFill/>
          <a:ln>
            <a:noFill/>
          </a:ln>
        </p:spPr>
      </p:pic>
    </p:spTree>
    <p:extLst>
      <p:ext uri="{BB962C8B-B14F-4D97-AF65-F5344CB8AC3E}">
        <p14:creationId xmlns:p14="http://schemas.microsoft.com/office/powerpoint/2010/main" val="17647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187;p23">
            <a:extLst>
              <a:ext uri="{FF2B5EF4-FFF2-40B4-BE49-F238E27FC236}">
                <a16:creationId xmlns:a16="http://schemas.microsoft.com/office/drawing/2014/main" id="{95FDC012-8343-4332-46B0-32F7851433B8}"/>
              </a:ext>
            </a:extLst>
          </p:cNvPr>
          <p:cNvSpPr txBox="1">
            <a:spLocks noGrp="1"/>
          </p:cNvSpPr>
          <p:nvPr/>
        </p:nvSpPr>
        <p:spPr>
          <a:xfrm>
            <a:off x="1092175" y="448235"/>
            <a:ext cx="10007700" cy="172828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9pPr>
          </a:lstStyle>
          <a:p>
            <a:pPr marL="0" lvl="0" indent="0" algn="ctr" rtl="0">
              <a:lnSpc>
                <a:spcPct val="100000"/>
              </a:lnSpc>
              <a:spcBef>
                <a:spcPts val="0"/>
              </a:spcBef>
              <a:spcAft>
                <a:spcPts val="0"/>
              </a:spcAft>
              <a:buClr>
                <a:schemeClr val="lt2"/>
              </a:buClr>
              <a:buSzPts val="4000"/>
              <a:buFont typeface="Lustria"/>
              <a:buNone/>
            </a:pPr>
            <a:r>
              <a:rPr lang="en-IN" sz="3600" dirty="0">
                <a:solidFill>
                  <a:srgbClr val="FF0000"/>
                </a:solidFill>
                <a:latin typeface="Playfair Display"/>
                <a:ea typeface="Playfair Display"/>
                <a:cs typeface="Playfair Display"/>
                <a:sym typeface="Playfair Display"/>
              </a:rPr>
              <a:t>Language Used</a:t>
            </a:r>
            <a:endParaRPr sz="3600" dirty="0">
              <a:solidFill>
                <a:srgbClr val="FF0000"/>
              </a:solidFill>
            </a:endParaRPr>
          </a:p>
          <a:p>
            <a:pPr marL="0" lvl="0" indent="0" algn="l" rtl="0">
              <a:lnSpc>
                <a:spcPct val="100000"/>
              </a:lnSpc>
              <a:spcBef>
                <a:spcPts val="0"/>
              </a:spcBef>
              <a:spcAft>
                <a:spcPts val="0"/>
              </a:spcAft>
              <a:buSzPts val="4000"/>
              <a:buNone/>
            </a:pPr>
            <a:endParaRPr sz="3700" dirty="0">
              <a:solidFill>
                <a:srgbClr val="FF0000"/>
              </a:solidFill>
            </a:endParaRPr>
          </a:p>
        </p:txBody>
      </p:sp>
      <p:sp>
        <p:nvSpPr>
          <p:cNvPr id="23" name="Google Shape;188;p23">
            <a:extLst>
              <a:ext uri="{FF2B5EF4-FFF2-40B4-BE49-F238E27FC236}">
                <a16:creationId xmlns:a16="http://schemas.microsoft.com/office/drawing/2014/main" id="{0E39B591-0498-9047-88DA-3422EBE5A252}"/>
              </a:ext>
            </a:extLst>
          </p:cNvPr>
          <p:cNvSpPr txBox="1">
            <a:spLocks noGrp="1"/>
          </p:cNvSpPr>
          <p:nvPr/>
        </p:nvSpPr>
        <p:spPr>
          <a:xfrm>
            <a:off x="1092125" y="1649506"/>
            <a:ext cx="10007700" cy="40738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Calibri"/>
              <a:buChar char="●"/>
              <a:defRPr sz="1700" b="0" i="0" u="none" strike="noStrike" cap="none">
                <a:solidFill>
                  <a:schemeClr val="dk2"/>
                </a:solidFill>
                <a:latin typeface="Calibri"/>
                <a:ea typeface="Calibri"/>
                <a:cs typeface="Calibri"/>
                <a:sym typeface="Calibri"/>
              </a:defRPr>
            </a:lvl1pPr>
            <a:lvl2pPr marL="914400" marR="0" lvl="1"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2pPr>
            <a:lvl3pPr marL="1371600" marR="0" lvl="2"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3pPr>
            <a:lvl4pPr marL="1828800" marR="0" lvl="3"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4pPr>
            <a:lvl5pPr marL="2286000" marR="0" lvl="4"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5pPr>
            <a:lvl6pPr marL="2743200" marR="0" lvl="5"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6pPr>
            <a:lvl7pPr marL="3200400" marR="0" lvl="6"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7pPr>
            <a:lvl8pPr marL="3657600" marR="0" lvl="7"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8pPr>
            <a:lvl9pPr marL="4114800" marR="0" lvl="8" indent="-323850" algn="l" rtl="0">
              <a:lnSpc>
                <a:spcPct val="115000"/>
              </a:lnSpc>
              <a:spcBef>
                <a:spcPts val="2100"/>
              </a:spcBef>
              <a:spcAft>
                <a:spcPts val="210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9pPr>
          </a:lstStyle>
          <a:p>
            <a:pPr marL="342900" lvl="0" indent="-306000" algn="just" rtl="0">
              <a:lnSpc>
                <a:spcPct val="115000"/>
              </a:lnSpc>
              <a:spcBef>
                <a:spcPts val="0"/>
              </a:spcBef>
              <a:spcAft>
                <a:spcPts val="0"/>
              </a:spcAft>
              <a:buSzPts val="1680"/>
              <a:buFont typeface="Arial"/>
              <a:buChar char="•"/>
            </a:pPr>
            <a:r>
              <a:rPr lang="en-IN" sz="2800" dirty="0"/>
              <a:t>HTML5 – It is standard </a:t>
            </a:r>
            <a:r>
              <a:rPr lang="en-IN" sz="2800" dirty="0" err="1"/>
              <a:t>markup</a:t>
            </a:r>
            <a:r>
              <a:rPr lang="en-IN" sz="2800" dirty="0"/>
              <a:t> language for creating web-pages. It provides the basic structure of sites.</a:t>
            </a:r>
            <a:endParaRPr sz="2800" dirty="0"/>
          </a:p>
          <a:p>
            <a:pPr marL="342900" lvl="0" indent="-306000" algn="just" rtl="0">
              <a:lnSpc>
                <a:spcPct val="115000"/>
              </a:lnSpc>
              <a:spcBef>
                <a:spcPts val="1080"/>
              </a:spcBef>
              <a:spcAft>
                <a:spcPts val="0"/>
              </a:spcAft>
              <a:buSzPts val="1680"/>
              <a:buFont typeface="Arial"/>
              <a:buChar char="•"/>
            </a:pPr>
            <a:r>
              <a:rPr lang="en-IN" sz="2800" dirty="0"/>
              <a:t>CSS3 – CSS makes the content of the web-pages presentable.</a:t>
            </a:r>
            <a:endParaRPr sz="2800" dirty="0"/>
          </a:p>
          <a:p>
            <a:pPr marL="342900" lvl="0" indent="-306000" algn="just" rtl="0">
              <a:lnSpc>
                <a:spcPct val="115000"/>
              </a:lnSpc>
              <a:spcBef>
                <a:spcPts val="1080"/>
              </a:spcBef>
              <a:spcAft>
                <a:spcPts val="0"/>
              </a:spcAft>
              <a:buSzPts val="1680"/>
              <a:buFont typeface="Arial"/>
              <a:buChar char="•"/>
            </a:pPr>
            <a:r>
              <a:rPr lang="en-IN" sz="2800" dirty="0"/>
              <a:t>JavaScript –  It is a client scripting language which is use to control the behaviour of different elements.</a:t>
            </a:r>
            <a:endParaRPr sz="2800" dirty="0"/>
          </a:p>
          <a:p>
            <a:pPr marL="342900" lvl="0" indent="-306000" algn="just" rtl="0">
              <a:lnSpc>
                <a:spcPct val="115000"/>
              </a:lnSpc>
              <a:spcBef>
                <a:spcPts val="1080"/>
              </a:spcBef>
              <a:spcAft>
                <a:spcPts val="0"/>
              </a:spcAft>
              <a:buSzPts val="1680"/>
              <a:buFont typeface="Arial"/>
              <a:buChar char="•"/>
            </a:pPr>
            <a:r>
              <a:rPr lang="en-IN" sz="2800" dirty="0"/>
              <a:t>PHP – PHP can generate dynamic page content. PHP can add, delete, modify data in our database.</a:t>
            </a:r>
            <a:endParaRPr sz="2800" dirty="0"/>
          </a:p>
          <a:p>
            <a:pPr marL="342900" lvl="0" indent="-199320" algn="just" rtl="0">
              <a:lnSpc>
                <a:spcPct val="115000"/>
              </a:lnSpc>
              <a:spcBef>
                <a:spcPts val="1080"/>
              </a:spcBef>
              <a:spcAft>
                <a:spcPts val="0"/>
              </a:spcAft>
              <a:buClr>
                <a:srgbClr val="000000"/>
              </a:buClr>
              <a:buSzPts val="1680"/>
              <a:buFont typeface="Arial"/>
              <a:buNone/>
            </a:pPr>
            <a:endParaRPr sz="2400" dirty="0"/>
          </a:p>
          <a:p>
            <a:pPr marL="0" lvl="0" indent="0" algn="just" rtl="0">
              <a:lnSpc>
                <a:spcPct val="115000"/>
              </a:lnSpc>
              <a:spcBef>
                <a:spcPts val="0"/>
              </a:spcBef>
              <a:spcAft>
                <a:spcPts val="2100"/>
              </a:spcAft>
              <a:buSzPts val="1700"/>
              <a:buNone/>
            </a:pPr>
            <a:endParaRPr dirty="0"/>
          </a:p>
        </p:txBody>
      </p:sp>
    </p:spTree>
    <p:extLst>
      <p:ext uri="{BB962C8B-B14F-4D97-AF65-F5344CB8AC3E}">
        <p14:creationId xmlns:p14="http://schemas.microsoft.com/office/powerpoint/2010/main" val="124910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193;p24">
            <a:extLst>
              <a:ext uri="{FF2B5EF4-FFF2-40B4-BE49-F238E27FC236}">
                <a16:creationId xmlns:a16="http://schemas.microsoft.com/office/drawing/2014/main" id="{B0E55677-AB13-5946-FD23-A2A15C991A7E}"/>
              </a:ext>
            </a:extLst>
          </p:cNvPr>
          <p:cNvSpPr txBox="1">
            <a:spLocks noGrp="1"/>
          </p:cNvSpPr>
          <p:nvPr/>
        </p:nvSpPr>
        <p:spPr>
          <a:xfrm>
            <a:off x="1092150" y="340659"/>
            <a:ext cx="10007700" cy="762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4000"/>
              <a:buFont typeface="Nunito"/>
              <a:buNone/>
              <a:defRPr sz="4000" b="0" i="0" u="none" strike="noStrike" cap="none">
                <a:solidFill>
                  <a:schemeClr val="lt1"/>
                </a:solidFill>
                <a:latin typeface="Nunito"/>
                <a:ea typeface="Nunito"/>
                <a:cs typeface="Nunito"/>
                <a:sym typeface="Nunito"/>
              </a:defRPr>
            </a:lvl9pPr>
          </a:lstStyle>
          <a:p>
            <a:pPr marL="0" marR="0" lvl="0" indent="0" algn="ctr" rtl="0">
              <a:lnSpc>
                <a:spcPct val="100000"/>
              </a:lnSpc>
              <a:spcBef>
                <a:spcPts val="0"/>
              </a:spcBef>
              <a:spcAft>
                <a:spcPts val="0"/>
              </a:spcAft>
              <a:buClr>
                <a:schemeClr val="lt2"/>
              </a:buClr>
              <a:buSzPts val="4000"/>
              <a:buFont typeface="Lustria"/>
              <a:buNone/>
            </a:pPr>
            <a:r>
              <a:rPr lang="en-IN" sz="3600" dirty="0" err="1">
                <a:solidFill>
                  <a:srgbClr val="FF0000"/>
                </a:solidFill>
                <a:latin typeface="Playfair Display"/>
                <a:ea typeface="Playfair Display"/>
                <a:cs typeface="Playfair Display"/>
                <a:sym typeface="Playfair Display"/>
              </a:rPr>
              <a:t>Softwares</a:t>
            </a:r>
            <a:r>
              <a:rPr lang="en-IN" sz="3600" dirty="0">
                <a:solidFill>
                  <a:srgbClr val="FF0000"/>
                </a:solidFill>
              </a:rPr>
              <a:t> </a:t>
            </a:r>
            <a:r>
              <a:rPr lang="en-IN" sz="3600" dirty="0">
                <a:solidFill>
                  <a:srgbClr val="FF0000"/>
                </a:solidFill>
                <a:latin typeface="Playfair Display"/>
                <a:ea typeface="Playfair Display"/>
                <a:cs typeface="Playfair Display"/>
                <a:sym typeface="Playfair Display"/>
              </a:rPr>
              <a:t>Used</a:t>
            </a:r>
            <a:endParaRPr sz="3600" dirty="0">
              <a:solidFill>
                <a:srgbClr val="FF0000"/>
              </a:solidFill>
            </a:endParaRPr>
          </a:p>
          <a:p>
            <a:pPr marL="0" lvl="0" indent="0" algn="l" rtl="0">
              <a:lnSpc>
                <a:spcPct val="100000"/>
              </a:lnSpc>
              <a:spcBef>
                <a:spcPts val="0"/>
              </a:spcBef>
              <a:spcAft>
                <a:spcPts val="0"/>
              </a:spcAft>
              <a:buSzPts val="4000"/>
              <a:buNone/>
            </a:pPr>
            <a:endParaRPr dirty="0"/>
          </a:p>
        </p:txBody>
      </p:sp>
      <p:sp>
        <p:nvSpPr>
          <p:cNvPr id="18" name="Google Shape;194;p24">
            <a:extLst>
              <a:ext uri="{FF2B5EF4-FFF2-40B4-BE49-F238E27FC236}">
                <a16:creationId xmlns:a16="http://schemas.microsoft.com/office/drawing/2014/main" id="{0F479910-39B3-4581-4671-C137D2C2D128}"/>
              </a:ext>
            </a:extLst>
          </p:cNvPr>
          <p:cNvSpPr txBox="1">
            <a:spLocks noGrp="1"/>
          </p:cNvSpPr>
          <p:nvPr/>
        </p:nvSpPr>
        <p:spPr>
          <a:xfrm>
            <a:off x="1092150" y="2124636"/>
            <a:ext cx="10007700" cy="350783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2"/>
              </a:buClr>
              <a:buSzPts val="1700"/>
              <a:buFont typeface="Calibri"/>
              <a:buChar char="●"/>
              <a:defRPr sz="1700" b="0" i="0" u="none" strike="noStrike" cap="none">
                <a:solidFill>
                  <a:schemeClr val="dk2"/>
                </a:solidFill>
                <a:latin typeface="Calibri"/>
                <a:ea typeface="Calibri"/>
                <a:cs typeface="Calibri"/>
                <a:sym typeface="Calibri"/>
              </a:defRPr>
            </a:lvl1pPr>
            <a:lvl2pPr marL="914400" marR="0" lvl="1"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2pPr>
            <a:lvl3pPr marL="1371600" marR="0" lvl="2"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3pPr>
            <a:lvl4pPr marL="1828800" marR="0" lvl="3"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4pPr>
            <a:lvl5pPr marL="2286000" marR="0" lvl="4"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5pPr>
            <a:lvl6pPr marL="2743200" marR="0" lvl="5"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6pPr>
            <a:lvl7pPr marL="3200400" marR="0" lvl="6"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7pPr>
            <a:lvl8pPr marL="3657600" marR="0" lvl="7" indent="-323850" algn="l" rtl="0">
              <a:lnSpc>
                <a:spcPct val="115000"/>
              </a:lnSpc>
              <a:spcBef>
                <a:spcPts val="2100"/>
              </a:spcBef>
              <a:spcAft>
                <a:spcPts val="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8pPr>
            <a:lvl9pPr marL="4114800" marR="0" lvl="8" indent="-323850" algn="l" rtl="0">
              <a:lnSpc>
                <a:spcPct val="115000"/>
              </a:lnSpc>
              <a:spcBef>
                <a:spcPts val="2100"/>
              </a:spcBef>
              <a:spcAft>
                <a:spcPts val="2100"/>
              </a:spcAft>
              <a:buClr>
                <a:schemeClr val="dk2"/>
              </a:buClr>
              <a:buSzPts val="1500"/>
              <a:buFont typeface="Calibri"/>
              <a:buChar char="■"/>
              <a:defRPr sz="1500" b="0" i="0" u="none" strike="noStrike" cap="none">
                <a:solidFill>
                  <a:schemeClr val="dk2"/>
                </a:solidFill>
                <a:latin typeface="Calibri"/>
                <a:ea typeface="Calibri"/>
                <a:cs typeface="Calibri"/>
                <a:sym typeface="Calibri"/>
              </a:defRPr>
            </a:lvl9pPr>
          </a:lstStyle>
          <a:p>
            <a:pPr marL="342900" lvl="0" indent="-306000" algn="just" rtl="0">
              <a:lnSpc>
                <a:spcPct val="115000"/>
              </a:lnSpc>
              <a:spcBef>
                <a:spcPts val="0"/>
              </a:spcBef>
              <a:spcAft>
                <a:spcPts val="0"/>
              </a:spcAft>
              <a:buSzPts val="1680"/>
              <a:buChar char="●"/>
            </a:pPr>
            <a:r>
              <a:rPr lang="en-IN" sz="2400" dirty="0"/>
              <a:t>Brackets:  It is a cross-platform text editor. It comes with a variety of great, helpful features for bunch of languages.</a:t>
            </a:r>
            <a:endParaRPr dirty="0"/>
          </a:p>
          <a:p>
            <a:pPr marL="342900" lvl="0" indent="-199320" algn="just" rtl="0">
              <a:lnSpc>
                <a:spcPct val="115000"/>
              </a:lnSpc>
              <a:spcBef>
                <a:spcPts val="1080"/>
              </a:spcBef>
              <a:spcAft>
                <a:spcPts val="0"/>
              </a:spcAft>
              <a:buClr>
                <a:srgbClr val="000000"/>
              </a:buClr>
              <a:buSzPts val="1680"/>
              <a:buFont typeface="Arial"/>
              <a:buNone/>
            </a:pPr>
            <a:endParaRPr sz="2400" dirty="0"/>
          </a:p>
          <a:p>
            <a:pPr marL="342900" lvl="0" indent="-306000" algn="just" rtl="0">
              <a:lnSpc>
                <a:spcPct val="115000"/>
              </a:lnSpc>
              <a:spcBef>
                <a:spcPts val="1080"/>
              </a:spcBef>
              <a:spcAft>
                <a:spcPts val="0"/>
              </a:spcAft>
              <a:buSzPts val="1680"/>
              <a:buChar char="●"/>
            </a:pPr>
            <a:r>
              <a:rPr lang="en-IN" sz="2400" dirty="0"/>
              <a:t>XAMPP: It allows us to work on local server and test a local copies of websites using PHP codes and MySQL database.</a:t>
            </a:r>
            <a:endParaRPr dirty="0"/>
          </a:p>
          <a:p>
            <a:pPr marL="342900" lvl="0" indent="-199320" algn="just" rtl="0">
              <a:lnSpc>
                <a:spcPct val="115000"/>
              </a:lnSpc>
              <a:spcBef>
                <a:spcPts val="1080"/>
              </a:spcBef>
              <a:spcAft>
                <a:spcPts val="0"/>
              </a:spcAft>
              <a:buClr>
                <a:srgbClr val="000000"/>
              </a:buClr>
              <a:buSzPts val="1680"/>
              <a:buFont typeface="Arial"/>
              <a:buNone/>
            </a:pPr>
            <a:endParaRPr sz="2400" dirty="0"/>
          </a:p>
          <a:p>
            <a:pPr marL="0" lvl="0" indent="0" algn="just" rtl="0">
              <a:lnSpc>
                <a:spcPct val="115000"/>
              </a:lnSpc>
              <a:spcBef>
                <a:spcPts val="0"/>
              </a:spcBef>
              <a:spcAft>
                <a:spcPts val="2100"/>
              </a:spcAft>
              <a:buSzPts val="1700"/>
              <a:buNone/>
            </a:pPr>
            <a:endParaRPr dirty="0"/>
          </a:p>
        </p:txBody>
      </p:sp>
    </p:spTree>
    <p:extLst>
      <p:ext uri="{BB962C8B-B14F-4D97-AF65-F5344CB8AC3E}">
        <p14:creationId xmlns:p14="http://schemas.microsoft.com/office/powerpoint/2010/main" val="142431416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{4EAB1D36-239B-4DD2-8B0B-9A7F146A2620}tf16411177_win32</Template>
  <TotalTime>101</TotalTime>
  <Words>535</Words>
  <Application>Microsoft Office PowerPoint</Application>
  <PresentationFormat>Widescreen</PresentationFormat>
  <Paragraphs>62</Paragraphs>
  <Slides>19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Calibri</vt:lpstr>
      <vt:lpstr>Lustria</vt:lpstr>
      <vt:lpstr>Merriweather</vt:lpstr>
      <vt:lpstr>Noto Sans Symbols</vt:lpstr>
      <vt:lpstr>Nunito</vt:lpstr>
      <vt:lpstr>Playfair Display</vt:lpstr>
      <vt:lpstr>Proxima Nova</vt:lpstr>
      <vt:lpstr>Segoe UI</vt:lpstr>
      <vt:lpstr>Segoe UI Light</vt:lpstr>
      <vt:lpstr>Wingdings</vt:lpstr>
      <vt:lpstr>Get Started with 3D</vt:lpstr>
      <vt:lpstr>Web Development for Online                   Voting System</vt:lpstr>
      <vt:lpstr>                                        Contents</vt:lpstr>
      <vt:lpstr>                          Problem Statement</vt:lpstr>
      <vt:lpstr>                                                             Introduction </vt:lpstr>
      <vt:lpstr>                                  Objective</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figure 6 : Live Update </vt:lpstr>
      <vt:lpstr>PowerPoint Presentation</vt:lpstr>
      <vt:lpstr>Significance of eVoting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for Online                   Voting System</dc:title>
  <dc:creator>MD Shahnawaz</dc:creator>
  <cp:lastModifiedBy>MD Shahnawaz</cp:lastModifiedBy>
  <cp:revision>4</cp:revision>
  <dcterms:created xsi:type="dcterms:W3CDTF">2022-10-31T19:42:47Z</dcterms:created>
  <dcterms:modified xsi:type="dcterms:W3CDTF">2023-04-28T06:44:13Z</dcterms:modified>
</cp:coreProperties>
</file>