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84" r:id="rId5"/>
    <p:sldId id="297" r:id="rId6"/>
    <p:sldId id="287" r:id="rId7"/>
    <p:sldId id="299" r:id="rId8"/>
    <p:sldId id="300" r:id="rId9"/>
    <p:sldId id="304" r:id="rId10"/>
    <p:sldId id="301" r:id="rId11"/>
    <p:sldId id="302" r:id="rId12"/>
    <p:sldId id="306" r:id="rId13"/>
    <p:sldId id="303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89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586" y="6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740" y="407801"/>
            <a:ext cx="8971878" cy="1879361"/>
          </a:xfrm>
        </p:spPr>
        <p:txBody>
          <a:bodyPr/>
          <a:lstStyle/>
          <a:p>
            <a:pPr>
              <a:tabLst>
                <a:tab pos="2509838" algn="l"/>
              </a:tabLst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PROCESS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Best Online Certification Course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Shahnawaz Akhtar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0552B3-EB06-A2BA-F845-8F7FFE6AE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7" r="15443"/>
          <a:stretch/>
        </p:blipFill>
        <p:spPr>
          <a:xfrm>
            <a:off x="6712772" y="2529786"/>
            <a:ext cx="4177553" cy="3117980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57EE0F9-8D6D-8726-70B7-61ADC23C8F00}"/>
              </a:ext>
            </a:extLst>
          </p:cNvPr>
          <p:cNvSpPr txBox="1">
            <a:spLocks/>
          </p:cNvSpPr>
          <p:nvPr/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0AFDD5-844D-364D-8AEC-50CF4D36D55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BF01-89D1-A1C5-E81A-D19C5077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619"/>
            <a:ext cx="3098673" cy="688086"/>
          </a:xfrm>
        </p:spPr>
        <p:txBody>
          <a:bodyPr/>
          <a:lstStyle/>
          <a:p>
            <a:pPr algn="l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B48262-338B-C844-ACAD-DF729D2F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2CC53-114D-2A86-6886-6B7221CCEFFA}"/>
              </a:ext>
            </a:extLst>
          </p:cNvPr>
          <p:cNvSpPr txBox="1"/>
          <p:nvPr/>
        </p:nvSpPr>
        <p:spPr>
          <a:xfrm>
            <a:off x="741269" y="1166842"/>
            <a:ext cx="11184031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six-step data analytics process—Plan, Prepare, Process, Analyze, Share, and Act—we can systematically identify the best online certification Courses. This approach ensures that decisions are data-driven and tailored to the needs of various stakeholders.</a:t>
            </a:r>
          </a:p>
          <a:p>
            <a:pPr marL="714375" marR="0" lvl="0" indent="-3524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Defined objectives, key questions, and identified stakeholders.</a:t>
            </a:r>
          </a:p>
          <a:p>
            <a:pPr marL="714375" marR="0" lvl="0" indent="-3524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Collected comprehensive data from reliable sources.</a:t>
            </a:r>
          </a:p>
          <a:p>
            <a:pPr marL="714375" marR="0" lvl="0" indent="-3524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Cleaned and transformed data for accuracy and consistency.</a:t>
            </a:r>
          </a:p>
          <a:p>
            <a:pPr marL="714375" marR="0" lvl="0" indent="-3524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Uncovered insights and trends through exploratory analysis.</a:t>
            </a:r>
          </a:p>
          <a:p>
            <a:pPr marL="714375" marR="0" lvl="0" indent="-3524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Communicated findings via visual dashboards and reports.</a:t>
            </a:r>
          </a:p>
          <a:p>
            <a:pPr marL="714375" marR="0" lvl="0" indent="-3524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Implemented insights, advised students, and refined recommendations.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8B73F7-DAF7-A72A-CEC7-E46D1B9A2E73}"/>
              </a:ext>
            </a:extLst>
          </p:cNvPr>
          <p:cNvSpPr txBox="1"/>
          <p:nvPr/>
        </p:nvSpPr>
        <p:spPr>
          <a:xfrm>
            <a:off x="741269" y="4974001"/>
            <a:ext cx="891988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I have decided to upskill myself by doing an online certification course in </a:t>
            </a:r>
            <a:r>
              <a:rPr lang="en-IN" b="1" dirty="0"/>
              <a:t>data analytics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I wanted a </a:t>
            </a:r>
            <a:r>
              <a:rPr lang="en-IN" b="1" dirty="0"/>
              <a:t>3-6 months</a:t>
            </a:r>
            <a:r>
              <a:rPr lang="en-IN" dirty="0"/>
              <a:t> duration </a:t>
            </a:r>
            <a:r>
              <a:rPr lang="en-IN" b="1" dirty="0"/>
              <a:t>budget friendly </a:t>
            </a:r>
            <a:r>
              <a:rPr lang="en-IN" dirty="0"/>
              <a:t>course with </a:t>
            </a:r>
            <a:r>
              <a:rPr lang="en-IN" b="1" dirty="0"/>
              <a:t>real life projects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I found </a:t>
            </a:r>
            <a:r>
              <a:rPr lang="en-IN" sz="18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Data Analytics Professional Certificate </a:t>
            </a:r>
            <a:r>
              <a:rPr lang="en-IN" dirty="0"/>
              <a:t>is the best fit for me </a:t>
            </a:r>
            <a:endParaRPr lang="en-IN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48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B48262-338B-C844-ACAD-DF729D2F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5695D0-8B4D-E6C5-693C-CA89D3B70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9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5E7E0F-F8CD-396C-0A96-C441A1BE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FA3D6-2661-70A6-F96D-B8F4815F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Best Online Certification Course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6729B-46D1-8846-9924-8F38BB15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02978-23BE-90AF-12E6-611FB5DC01C7}"/>
              </a:ext>
            </a:extLst>
          </p:cNvPr>
          <p:cNvSpPr txBox="1"/>
          <p:nvPr/>
        </p:nvSpPr>
        <p:spPr>
          <a:xfrm>
            <a:off x="412371" y="349619"/>
            <a:ext cx="3547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83516-38FF-DAD6-F727-DA830FF22016}"/>
              </a:ext>
            </a:extLst>
          </p:cNvPr>
          <p:cNvSpPr txBox="1"/>
          <p:nvPr/>
        </p:nvSpPr>
        <p:spPr>
          <a:xfrm>
            <a:off x="636491" y="1598369"/>
            <a:ext cx="35920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Steps: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6613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M Sans Medium"/>
              </a:rPr>
              <a:t>Objective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M Sans Medium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7" y="3054096"/>
            <a:ext cx="5877687" cy="213055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the best online certification Course using data analytics and explaining it with six steps data analytics process i.e. plan, prepare, process, analyze, share and act.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992" y="6391677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30EA1-D97F-DF94-19C5-62EE546B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33" r="15622"/>
          <a:stretch/>
        </p:blipFill>
        <p:spPr>
          <a:xfrm>
            <a:off x="7860099" y="1012112"/>
            <a:ext cx="4331901" cy="48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5542-C0FA-26E6-5D35-629AFB07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162" y="618552"/>
            <a:ext cx="9912096" cy="1014984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 with data analytics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0B213-C74E-3064-2441-9E465CE9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FC621-9283-9158-1CF5-ABB8F345D6B0}"/>
              </a:ext>
            </a:extLst>
          </p:cNvPr>
          <p:cNvSpPr txBox="1"/>
          <p:nvPr/>
        </p:nvSpPr>
        <p:spPr>
          <a:xfrm>
            <a:off x="1086162" y="1961697"/>
            <a:ext cx="9912096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Plan-</a:t>
            </a:r>
          </a:p>
          <a:p>
            <a:pPr marL="898525" indent="-898525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top online certification Course by examining factors like cost, duration, content quality,  industry reputation, and user reviews.</a:t>
            </a:r>
          </a:p>
          <a:p>
            <a:pPr marL="898525" indent="-898525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Individuals looking for certifications, educational institutions, employers, and career advisors.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Questions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15963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Courses are the most cost-effective?</a:t>
            </a:r>
          </a:p>
          <a:p>
            <a:pPr marL="715963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Courses have the best user satisfaction ratings?</a:t>
            </a:r>
          </a:p>
          <a:p>
            <a:pPr marL="715963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lengths and comprehensiveness of these Courses?</a:t>
            </a:r>
          </a:p>
          <a:p>
            <a:pPr marL="715963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well-recognized are these certifications in the industry?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07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75674D-CC04-E676-C591-01BACB6B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13AC0-0AA6-FD7C-5824-1BF4340DE383}"/>
              </a:ext>
            </a:extLst>
          </p:cNvPr>
          <p:cNvSpPr txBox="1"/>
          <p:nvPr/>
        </p:nvSpPr>
        <p:spPr>
          <a:xfrm>
            <a:off x="838201" y="743524"/>
            <a:ext cx="10502152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Prepare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9263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Online education platforms like Coursera, Udemy, edX, LinkedIn Learning.</a:t>
            </a:r>
          </a:p>
          <a:p>
            <a:pPr marL="449263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Course costs, user reviews and ratings, Course durations, curriculum details, and industry recognition.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Gathering Methods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9263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 from websites, reviews, and industry reports.</a:t>
            </a:r>
          </a:p>
          <a:p>
            <a:pPr marL="449263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APIs or web scraping tools to collect information systematically.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37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75674D-CC04-E676-C591-01BACB6B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13AC0-0AA6-FD7C-5824-1BF4340DE383}"/>
              </a:ext>
            </a:extLst>
          </p:cNvPr>
          <p:cNvSpPr txBox="1"/>
          <p:nvPr/>
        </p:nvSpPr>
        <p:spPr>
          <a:xfrm>
            <a:off x="838201" y="743524"/>
            <a:ext cx="10502152" cy="3368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Process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9263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any duplicate or irrelevant data.</a:t>
            </a:r>
          </a:p>
          <a:p>
            <a:pPr marL="449263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 (e.g., fill in missing ratings or durations).</a:t>
            </a:r>
          </a:p>
          <a:p>
            <a:pPr marL="449263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 data formats (e.g., ensure all costs are in the same currency).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92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categorical data (e.g., Course types) into numerical formats if needed.</a:t>
            </a:r>
          </a:p>
          <a:p>
            <a:pPr marL="4492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numerical data for comparison.</a:t>
            </a:r>
          </a:p>
        </p:txBody>
      </p:sp>
    </p:spTree>
    <p:extLst>
      <p:ext uri="{BB962C8B-B14F-4D97-AF65-F5344CB8AC3E}">
        <p14:creationId xmlns:p14="http://schemas.microsoft.com/office/powerpoint/2010/main" val="376100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61440-63AF-B2C3-E826-050E745E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6028" y="5558609"/>
            <a:ext cx="394490" cy="268689"/>
          </a:xfrm>
        </p:spPr>
        <p:txBody>
          <a:bodyPr/>
          <a:lstStyle/>
          <a:p>
            <a:fld id="{8D0AFDD5-844D-364D-8AEC-50CF4D36D55D}" type="slidenum">
              <a:rPr lang="en-US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38FEE-EF62-3BE6-C658-B29C6AC92211}"/>
              </a:ext>
            </a:extLst>
          </p:cNvPr>
          <p:cNvSpPr txBox="1"/>
          <p:nvPr/>
        </p:nvSpPr>
        <p:spPr>
          <a:xfrm>
            <a:off x="838200" y="210208"/>
            <a:ext cx="10552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Analyze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41338" indent="-187325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statistical methods to identify patterns and trends.</a:t>
            </a:r>
          </a:p>
          <a:p>
            <a:pPr marL="541338" indent="-187325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data with charts and graphs to understand distributions and relationships.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41338" indent="-187325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ranking algorithms to compare Courses based on multiple criteria.</a:t>
            </a:r>
          </a:p>
          <a:p>
            <a:pPr marL="541338" indent="-187325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clustering to group similar Courses together.</a:t>
            </a:r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132CE3C4-D2CA-0033-A646-1E4E51D78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61892"/>
              </p:ext>
            </p:extLst>
          </p:nvPr>
        </p:nvGraphicFramePr>
        <p:xfrm>
          <a:off x="636029" y="2343222"/>
          <a:ext cx="10919942" cy="3601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02">
                  <a:extLst>
                    <a:ext uri="{9D8B030D-6E8A-4147-A177-3AD203B41FA5}">
                      <a16:colId xmlns:a16="http://schemas.microsoft.com/office/drawing/2014/main" val="224578652"/>
                    </a:ext>
                  </a:extLst>
                </a:gridCol>
                <a:gridCol w="3006197">
                  <a:extLst>
                    <a:ext uri="{9D8B030D-6E8A-4147-A177-3AD203B41FA5}">
                      <a16:colId xmlns:a16="http://schemas.microsoft.com/office/drawing/2014/main" val="1694724769"/>
                    </a:ext>
                  </a:extLst>
                </a:gridCol>
                <a:gridCol w="2972846">
                  <a:extLst>
                    <a:ext uri="{9D8B030D-6E8A-4147-A177-3AD203B41FA5}">
                      <a16:colId xmlns:a16="http://schemas.microsoft.com/office/drawing/2014/main" val="3090027196"/>
                    </a:ext>
                  </a:extLst>
                </a:gridCol>
                <a:gridCol w="2954597">
                  <a:extLst>
                    <a:ext uri="{9D8B030D-6E8A-4147-A177-3AD203B41FA5}">
                      <a16:colId xmlns:a16="http://schemas.microsoft.com/office/drawing/2014/main" val="2798548025"/>
                    </a:ext>
                  </a:extLst>
                </a:gridCol>
              </a:tblGrid>
              <a:tr h="69660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Data Analytics Professional Certificate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 Data Science Professional Certificate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Coursera Data Science Specialization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132226"/>
                  </a:ext>
                </a:extLst>
              </a:tr>
              <a:tr h="398058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9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93646"/>
                  </a:ext>
                </a:extLst>
              </a:tr>
              <a:tr h="279416">
                <a:tc>
                  <a:txBody>
                    <a:bodyPr/>
                    <a:lstStyle/>
                    <a:p>
                      <a:r>
                        <a:rPr lang="en-IN" b="1" dirty="0"/>
                        <a:t> </a:t>
                      </a:r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Cost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₹1000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/month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₹1500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₹2500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/month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60916"/>
                  </a:ext>
                </a:extLst>
              </a:tr>
              <a:tr h="449457">
                <a:tc>
                  <a:txBody>
                    <a:bodyPr/>
                    <a:lstStyle/>
                    <a:p>
                      <a:r>
                        <a:rPr lang="en-IN" b="1" dirty="0"/>
                        <a:t>Career prospects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6314"/>
                  </a:ext>
                </a:extLst>
              </a:tr>
              <a:tr h="449457">
                <a:tc>
                  <a:txBody>
                    <a:bodyPr/>
                    <a:lstStyle/>
                    <a:p>
                      <a:r>
                        <a:rPr lang="en-IN" b="1" dirty="0"/>
                        <a:t>Real life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46026"/>
                  </a:ext>
                </a:extLst>
              </a:tr>
              <a:tr h="630259">
                <a:tc>
                  <a:txBody>
                    <a:bodyPr/>
                    <a:lstStyle/>
                    <a:p>
                      <a:r>
                        <a:rPr lang="en-IN" b="1" dirty="0"/>
                        <a:t>Instructor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Employees and 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Industry Experts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 Employees and </a:t>
                      </a:r>
                    </a:p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Industry Experts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Coursera Faculty and</a:t>
                      </a:r>
                    </a:p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Industry Experts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756302"/>
                  </a:ext>
                </a:extLst>
              </a:tr>
              <a:tr h="398058">
                <a:tc>
                  <a:txBody>
                    <a:bodyPr/>
                    <a:lstStyle/>
                    <a:p>
                      <a:r>
                        <a:rPr lang="en-IN" b="1" dirty="0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4.8/5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4.6/5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4.4/5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06417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7322ABB-3F4A-72E0-0C26-1FEC05A5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358" y="3127402"/>
            <a:ext cx="349655" cy="23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AD052-1D20-EF55-8C29-C4B1F8F8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358" y="3520071"/>
            <a:ext cx="349655" cy="239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897E3C-F12B-AFC7-E96A-E9F6CE02C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358" y="4150306"/>
            <a:ext cx="349655" cy="23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648A7E-42A8-5BD4-CB15-C1F16543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709" y="4611545"/>
            <a:ext cx="349655" cy="239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F2EB2B-5FA4-AA5E-D9FA-092B3CCA1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358" y="5133616"/>
            <a:ext cx="349655" cy="2395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6D4F279-E744-179C-D479-FB4D75C5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70" y="5672735"/>
            <a:ext cx="349655" cy="2395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81F847D-CB02-351A-1301-9ED2846BE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567" y="3068764"/>
            <a:ext cx="374669" cy="2567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39E7FB4-E147-97CC-2C96-39F777B5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567" y="4165770"/>
            <a:ext cx="374669" cy="2567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4C0350-78D7-A837-1459-3259104D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397" y="4607781"/>
            <a:ext cx="374669" cy="2567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F6DBC32-DF21-9AA9-5F69-B825F961A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397" y="5173219"/>
            <a:ext cx="374669" cy="2567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CBFAD2A-C8D6-517A-7492-7248CB711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103" y="5664165"/>
            <a:ext cx="374669" cy="256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B8964AD-F2BC-8358-9854-8F2EB15C4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946" y="4104811"/>
            <a:ext cx="374669" cy="25671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8A4494A-862E-941C-0D84-621BD79DF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142" y="4574108"/>
            <a:ext cx="374669" cy="25671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0E5BD1C-F2F5-28BD-AFCF-6BEF471F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5" y="5133616"/>
            <a:ext cx="374669" cy="25671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9BD5534-9F2B-4052-95F0-E7778396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707" y="3561712"/>
            <a:ext cx="373976" cy="26020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804FB2F-03AE-E975-208D-093D35A4B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142" y="3592682"/>
            <a:ext cx="355290" cy="2472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C744757-0A39-7C18-DFA2-F74E8644E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104" y="5642883"/>
            <a:ext cx="355290" cy="24720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D815A02-0927-5218-0A01-AA487D71A0EF}"/>
              </a:ext>
            </a:extLst>
          </p:cNvPr>
          <p:cNvSpPr txBox="1"/>
          <p:nvPr/>
        </p:nvSpPr>
        <p:spPr>
          <a:xfrm>
            <a:off x="2015395" y="6052919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From above analysis I found </a:t>
            </a:r>
            <a:r>
              <a:rPr lang="en-IN" sz="18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Data Analytics Professional Certificate </a:t>
            </a:r>
            <a:r>
              <a:rPr lang="en-IN" dirty="0"/>
              <a:t>is the best fit for me.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951ED5D-D93E-FA7A-48F3-20BDCA7E8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286" y="3100414"/>
            <a:ext cx="355290" cy="247206"/>
          </a:xfrm>
          <a:prstGeom prst="rect">
            <a:avLst/>
          </a:prstGeom>
        </p:spPr>
      </p:pic>
      <p:sp>
        <p:nvSpPr>
          <p:cNvPr id="45" name="Slide Number Placeholder 2">
            <a:extLst>
              <a:ext uri="{FF2B5EF4-FFF2-40B4-BE49-F238E27FC236}">
                <a16:creationId xmlns:a16="http://schemas.microsoft.com/office/drawing/2014/main" id="{6EF1213F-BFC6-A355-20F1-3F7EC7300AA0}"/>
              </a:ext>
            </a:extLst>
          </p:cNvPr>
          <p:cNvSpPr txBox="1">
            <a:spLocks/>
          </p:cNvSpPr>
          <p:nvPr/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0AFDD5-844D-364D-8AEC-50CF4D36D55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9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B00D2-ED8D-E5D1-AE1A-E70A5266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85398-D948-4BFA-63B9-109974FD7DB5}"/>
              </a:ext>
            </a:extLst>
          </p:cNvPr>
          <p:cNvSpPr txBox="1"/>
          <p:nvPr/>
        </p:nvSpPr>
        <p:spPr>
          <a:xfrm>
            <a:off x="770965" y="735106"/>
            <a:ext cx="9858179" cy="3783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5. Share</a:t>
            </a:r>
          </a:p>
          <a:p>
            <a:pPr>
              <a:lnSpc>
                <a:spcPct val="150000"/>
              </a:lnSpc>
            </a:pPr>
            <a:r>
              <a:rPr lang="en-US" b="1" u="sng" dirty="0"/>
              <a:t>Communication of Results</a:t>
            </a:r>
            <a:r>
              <a:rPr lang="en-US" u="sng" dirty="0"/>
              <a:t>:</a:t>
            </a:r>
          </a:p>
          <a:p>
            <a:pPr marL="5413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visual dashboards to present the findings.</a:t>
            </a:r>
          </a:p>
          <a:p>
            <a:pPr marL="5413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Prepare reports summarizing the top certification Courses.</a:t>
            </a:r>
          </a:p>
          <a:p>
            <a:pPr marL="5413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Highlight key insights and recommendations for different stakeholder groups.</a:t>
            </a:r>
          </a:p>
          <a:p>
            <a:pPr>
              <a:lnSpc>
                <a:spcPct val="150000"/>
              </a:lnSpc>
            </a:pPr>
            <a:r>
              <a:rPr lang="en-US" b="1" u="sng" dirty="0"/>
              <a:t>Presentation:</a:t>
            </a:r>
          </a:p>
          <a:p>
            <a:pPr marL="541338" indent="-187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visual aids like bar charts, pie charts, and scatter plots to make the data easily understandable.</a:t>
            </a:r>
          </a:p>
          <a:p>
            <a:pPr marL="541338" indent="-187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clear and concise summaries of the findings.</a:t>
            </a:r>
            <a:br>
              <a:rPr lang="en-US" dirty="0"/>
            </a:b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900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B00D2-ED8D-E5D1-AE1A-E70A5266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85398-D948-4BFA-63B9-109974FD7DB5}"/>
              </a:ext>
            </a:extLst>
          </p:cNvPr>
          <p:cNvSpPr txBox="1"/>
          <p:nvPr/>
        </p:nvSpPr>
        <p:spPr>
          <a:xfrm>
            <a:off x="770965" y="735106"/>
            <a:ext cx="9858179" cy="1844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6. Act</a:t>
            </a:r>
          </a:p>
          <a:p>
            <a:r>
              <a:rPr lang="en-US" b="1" u="sng" dirty="0"/>
              <a:t>Implementation</a:t>
            </a:r>
            <a:r>
              <a:rPr lang="en-US" u="sng" dirty="0"/>
              <a:t>:</a:t>
            </a:r>
          </a:p>
          <a:p>
            <a:pPr marL="5413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Advise prospective students on the best certification Courses based on their needs and goals.</a:t>
            </a:r>
          </a:p>
          <a:p>
            <a:pPr marL="5413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Collaborate with educational institutions to improve their offerings based on feedback and analysis.</a:t>
            </a:r>
          </a:p>
          <a:p>
            <a:pPr marL="5413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Monitor the outcomes and continuously gather feedback to refine the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85176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{BA5CDF13-4DCB-413C-B484-9C32B793E083}tf11429527_win32</Template>
  <TotalTime>1305</TotalTime>
  <Words>708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Karla</vt:lpstr>
      <vt:lpstr>Times New Roman</vt:lpstr>
      <vt:lpstr>Univers Condensed Light</vt:lpstr>
      <vt:lpstr>Wingdings</vt:lpstr>
      <vt:lpstr>Office Theme</vt:lpstr>
      <vt:lpstr>DATA ANALYTICS PROCESS  Finding Best Online Certification Course </vt:lpstr>
      <vt:lpstr>PowerPoint Presentation</vt:lpstr>
      <vt:lpstr>Objective </vt:lpstr>
      <vt:lpstr>Proceeding with data analytics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PROCESS Finding Best Online Certification Program</dc:title>
  <dc:creator>sudhansukumar2556@gmail.com</dc:creator>
  <cp:lastModifiedBy>Shahnawaz Akhtar</cp:lastModifiedBy>
  <cp:revision>25</cp:revision>
  <dcterms:created xsi:type="dcterms:W3CDTF">2023-05-12T13:42:04Z</dcterms:created>
  <dcterms:modified xsi:type="dcterms:W3CDTF">2024-06-25T03:16:57Z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