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56" r:id="rId2"/>
    <p:sldId id="258" r:id="rId3"/>
    <p:sldId id="259" r:id="rId4"/>
    <p:sldId id="260" r:id="rId5"/>
    <p:sldId id="261" r:id="rId6"/>
    <p:sldId id="262" r:id="rId7"/>
    <p:sldId id="263" r:id="rId8"/>
    <p:sldId id="309" r:id="rId9"/>
    <p:sldId id="264" r:id="rId10"/>
    <p:sldId id="265" r:id="rId11"/>
    <p:sldId id="312" r:id="rId12"/>
    <p:sldId id="266" r:id="rId13"/>
    <p:sldId id="267" r:id="rId14"/>
    <p:sldId id="310" r:id="rId15"/>
    <p:sldId id="311" r:id="rId16"/>
    <p:sldId id="313" r:id="rId17"/>
  </p:sldIdLst>
  <p:sldSz cx="9144000" cy="5143500" type="screen16x9"/>
  <p:notesSz cx="6858000" cy="9144000"/>
  <p:embeddedFontLst>
    <p:embeddedFont>
      <p:font typeface="Fira Sans Extra Condensed Medium" panose="020B0603050000020004" pitchFamily="34" charset="0"/>
      <p:regular r:id="rId19"/>
      <p:bold r:id="rId20"/>
      <p:italic r:id="rId21"/>
      <p:boldItalic r:id="rId22"/>
    </p:embeddedFont>
    <p:embeddedFont>
      <p:font typeface="Montserrat"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6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40A053-9AC7-45E9-BF87-9899E0DBAF5A}">
  <a:tblStyle styleId="{D540A053-9AC7-45E9-BF87-9899E0DBAF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9"/>
    <p:restoredTop sz="94694"/>
  </p:normalViewPr>
  <p:slideViewPr>
    <p:cSldViewPr snapToGrid="0">
      <p:cViewPr>
        <p:scale>
          <a:sx n="107" d="100"/>
          <a:sy n="107" d="100"/>
        </p:scale>
        <p:origin x="2352"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a:extLst>
            <a:ext uri="{FF2B5EF4-FFF2-40B4-BE49-F238E27FC236}">
              <a16:creationId xmlns:a16="http://schemas.microsoft.com/office/drawing/2014/main" id="{7E4450B9-50DD-F53C-74BC-0B53122CDD1C}"/>
            </a:ext>
          </a:extLst>
        </p:cNvPr>
        <p:cNvGrpSpPr/>
        <p:nvPr/>
      </p:nvGrpSpPr>
      <p:grpSpPr>
        <a:xfrm>
          <a:off x="0" y="0"/>
          <a:ext cx="0" cy="0"/>
          <a:chOff x="0" y="0"/>
          <a:chExt cx="0" cy="0"/>
        </a:xfrm>
      </p:grpSpPr>
      <p:sp>
        <p:nvSpPr>
          <p:cNvPr id="219" name="Google Shape;219;ga9469d1f40_0_61:notes">
            <a:extLst>
              <a:ext uri="{FF2B5EF4-FFF2-40B4-BE49-F238E27FC236}">
                <a16:creationId xmlns:a16="http://schemas.microsoft.com/office/drawing/2014/main" id="{96A32D4C-B00B-6C6D-D210-F4390A9C15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a:extLst>
              <a:ext uri="{FF2B5EF4-FFF2-40B4-BE49-F238E27FC236}">
                <a16:creationId xmlns:a16="http://schemas.microsoft.com/office/drawing/2014/main" id="{C0625B06-C060-A4C3-3DA2-DB72CBF692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453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9fa94098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9fa94098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9fa940987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9fa940987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FD0477F7-8987-8E61-B240-D7CEDC00DB7A}"/>
            </a:ext>
          </a:extLst>
        </p:cNvPr>
        <p:cNvGrpSpPr/>
        <p:nvPr/>
      </p:nvGrpSpPr>
      <p:grpSpPr>
        <a:xfrm>
          <a:off x="0" y="0"/>
          <a:ext cx="0" cy="0"/>
          <a:chOff x="0" y="0"/>
          <a:chExt cx="0" cy="0"/>
        </a:xfrm>
      </p:grpSpPr>
      <p:sp>
        <p:nvSpPr>
          <p:cNvPr id="325" name="Google Shape;325;ga9fa940987_1_95:notes">
            <a:extLst>
              <a:ext uri="{FF2B5EF4-FFF2-40B4-BE49-F238E27FC236}">
                <a16:creationId xmlns:a16="http://schemas.microsoft.com/office/drawing/2014/main" id="{D3970D86-5D72-4E1D-71ED-180DD95D76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9fa940987_1_95:notes">
            <a:extLst>
              <a:ext uri="{FF2B5EF4-FFF2-40B4-BE49-F238E27FC236}">
                <a16:creationId xmlns:a16="http://schemas.microsoft.com/office/drawing/2014/main" id="{E205EE8A-C37E-9F2F-C6C5-015E5D8EB9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153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C9126E1D-942D-E477-21F7-A8731CA4703B}"/>
            </a:ext>
          </a:extLst>
        </p:cNvPr>
        <p:cNvGrpSpPr/>
        <p:nvPr/>
      </p:nvGrpSpPr>
      <p:grpSpPr>
        <a:xfrm>
          <a:off x="0" y="0"/>
          <a:ext cx="0" cy="0"/>
          <a:chOff x="0" y="0"/>
          <a:chExt cx="0" cy="0"/>
        </a:xfrm>
      </p:grpSpPr>
      <p:sp>
        <p:nvSpPr>
          <p:cNvPr id="325" name="Google Shape;325;ga9fa940987_1_95:notes">
            <a:extLst>
              <a:ext uri="{FF2B5EF4-FFF2-40B4-BE49-F238E27FC236}">
                <a16:creationId xmlns:a16="http://schemas.microsoft.com/office/drawing/2014/main" id="{0E4462DC-8C8D-6467-D754-5C667605CE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9fa940987_1_95:notes">
            <a:extLst>
              <a:ext uri="{FF2B5EF4-FFF2-40B4-BE49-F238E27FC236}">
                <a16:creationId xmlns:a16="http://schemas.microsoft.com/office/drawing/2014/main" id="{FB650DC3-F2C2-90B7-018A-B940DCF1E5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055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09BB4922-F430-B4B0-82CF-12E67818D035}"/>
            </a:ext>
          </a:extLst>
        </p:cNvPr>
        <p:cNvGrpSpPr/>
        <p:nvPr/>
      </p:nvGrpSpPr>
      <p:grpSpPr>
        <a:xfrm>
          <a:off x="0" y="0"/>
          <a:ext cx="0" cy="0"/>
          <a:chOff x="0" y="0"/>
          <a:chExt cx="0" cy="0"/>
        </a:xfrm>
      </p:grpSpPr>
      <p:sp>
        <p:nvSpPr>
          <p:cNvPr id="325" name="Google Shape;325;ga9fa940987_1_95:notes">
            <a:extLst>
              <a:ext uri="{FF2B5EF4-FFF2-40B4-BE49-F238E27FC236}">
                <a16:creationId xmlns:a16="http://schemas.microsoft.com/office/drawing/2014/main" id="{ACF657BB-248F-464D-5B8B-8E171D2F74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9fa940987_1_95:notes">
            <a:extLst>
              <a:ext uri="{FF2B5EF4-FFF2-40B4-BE49-F238E27FC236}">
                <a16:creationId xmlns:a16="http://schemas.microsoft.com/office/drawing/2014/main" id="{677BFE69-2293-C84A-AD8F-E4178F6485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564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a:extLst>
            <a:ext uri="{FF2B5EF4-FFF2-40B4-BE49-F238E27FC236}">
              <a16:creationId xmlns:a16="http://schemas.microsoft.com/office/drawing/2014/main" id="{1D59D70F-75AC-98F7-2180-8DCC47FFE965}"/>
            </a:ext>
          </a:extLst>
        </p:cNvPr>
        <p:cNvGrpSpPr/>
        <p:nvPr/>
      </p:nvGrpSpPr>
      <p:grpSpPr>
        <a:xfrm>
          <a:off x="0" y="0"/>
          <a:ext cx="0" cy="0"/>
          <a:chOff x="0" y="0"/>
          <a:chExt cx="0" cy="0"/>
        </a:xfrm>
      </p:grpSpPr>
      <p:sp>
        <p:nvSpPr>
          <p:cNvPr id="219" name="Google Shape;219;ga9469d1f40_0_61:notes">
            <a:extLst>
              <a:ext uri="{FF2B5EF4-FFF2-40B4-BE49-F238E27FC236}">
                <a16:creationId xmlns:a16="http://schemas.microsoft.com/office/drawing/2014/main" id="{62778E81-A278-6E3B-A532-1274B86020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a:extLst>
              <a:ext uri="{FF2B5EF4-FFF2-40B4-BE49-F238E27FC236}">
                <a16:creationId xmlns:a16="http://schemas.microsoft.com/office/drawing/2014/main" id="{478460DD-6350-396D-5D83-544D9957EA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886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9fa94098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9fa94098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
  <p:cSld name="CUSTOM_3">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04" name="Google Shape;104;p18"/>
          <p:cNvSpPr txBox="1">
            <a:spLocks noGrp="1"/>
          </p:cNvSpPr>
          <p:nvPr>
            <p:ph type="subTitle" idx="1"/>
          </p:nvPr>
        </p:nvSpPr>
        <p:spPr>
          <a:xfrm>
            <a:off x="1878275" y="1251675"/>
            <a:ext cx="2787600" cy="4239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05" name="Google Shape;105;p18"/>
          <p:cNvSpPr txBox="1">
            <a:spLocks noGrp="1"/>
          </p:cNvSpPr>
          <p:nvPr>
            <p:ph type="subTitle" idx="2"/>
          </p:nvPr>
        </p:nvSpPr>
        <p:spPr>
          <a:xfrm>
            <a:off x="1878275" y="1744345"/>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06" name="Google Shape;106;p18"/>
          <p:cNvSpPr txBox="1">
            <a:spLocks noGrp="1"/>
          </p:cNvSpPr>
          <p:nvPr>
            <p:ph type="subTitle" idx="3"/>
          </p:nvPr>
        </p:nvSpPr>
        <p:spPr>
          <a:xfrm>
            <a:off x="5351497" y="1251675"/>
            <a:ext cx="2787600" cy="4239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07" name="Google Shape;107;p18"/>
          <p:cNvSpPr txBox="1">
            <a:spLocks noGrp="1"/>
          </p:cNvSpPr>
          <p:nvPr>
            <p:ph type="subTitle" idx="4"/>
          </p:nvPr>
        </p:nvSpPr>
        <p:spPr>
          <a:xfrm>
            <a:off x="5351493" y="1744282"/>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08" name="Google Shape;108;p18"/>
          <p:cNvSpPr txBox="1">
            <a:spLocks noGrp="1"/>
          </p:cNvSpPr>
          <p:nvPr>
            <p:ph type="subTitle" idx="5"/>
          </p:nvPr>
        </p:nvSpPr>
        <p:spPr>
          <a:xfrm>
            <a:off x="1878275" y="2898148"/>
            <a:ext cx="2787600" cy="3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09" name="Google Shape;109;p18"/>
          <p:cNvSpPr txBox="1">
            <a:spLocks noGrp="1"/>
          </p:cNvSpPr>
          <p:nvPr>
            <p:ph type="subTitle" idx="6"/>
          </p:nvPr>
        </p:nvSpPr>
        <p:spPr>
          <a:xfrm>
            <a:off x="1878275" y="3390754"/>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10" name="Google Shape;110;p18"/>
          <p:cNvSpPr txBox="1">
            <a:spLocks noGrp="1"/>
          </p:cNvSpPr>
          <p:nvPr>
            <p:ph type="subTitle" idx="7"/>
          </p:nvPr>
        </p:nvSpPr>
        <p:spPr>
          <a:xfrm>
            <a:off x="5351425" y="2898156"/>
            <a:ext cx="2787600" cy="3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11" name="Google Shape;111;p18"/>
          <p:cNvSpPr txBox="1">
            <a:spLocks noGrp="1"/>
          </p:cNvSpPr>
          <p:nvPr>
            <p:ph type="subTitle" idx="8"/>
          </p:nvPr>
        </p:nvSpPr>
        <p:spPr>
          <a:xfrm>
            <a:off x="5351425" y="3390754"/>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12" name="Google Shape;112;p18"/>
          <p:cNvSpPr txBox="1">
            <a:spLocks noGrp="1"/>
          </p:cNvSpPr>
          <p:nvPr>
            <p:ph type="subTitle" idx="9"/>
          </p:nvPr>
        </p:nvSpPr>
        <p:spPr>
          <a:xfrm rot="-5400803">
            <a:off x="609009" y="1779468"/>
            <a:ext cx="1284300" cy="492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a:endParaRPr/>
          </a:p>
        </p:txBody>
      </p:sp>
      <p:sp>
        <p:nvSpPr>
          <p:cNvPr id="113" name="Google Shape;113;p18"/>
          <p:cNvSpPr txBox="1">
            <a:spLocks noGrp="1"/>
          </p:cNvSpPr>
          <p:nvPr>
            <p:ph type="subTitle" idx="13"/>
          </p:nvPr>
        </p:nvSpPr>
        <p:spPr>
          <a:xfrm rot="-5400000">
            <a:off x="609075" y="3422400"/>
            <a:ext cx="1284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0" r:id="rId6"/>
    <p:sldLayoutId id="2147483663" r:id="rId7"/>
    <p:sldLayoutId id="2147483664" r:id="rId8"/>
    <p:sldLayoutId id="2147483666"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2" y="347472"/>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1"/>
                </a:solidFill>
              </a:rPr>
              <a:t>Internship Studio </a:t>
            </a:r>
            <a:r>
              <a:rPr lang="en-US" sz="3200" dirty="0">
                <a:solidFill>
                  <a:schemeClr val="accent1"/>
                </a:solidFill>
              </a:rPr>
              <a:t>Final Project Report</a:t>
            </a:r>
            <a:endParaRPr dirty="0">
              <a:solidFill>
                <a:schemeClr val="dk2"/>
              </a:solidFill>
            </a:endParaRPr>
          </a:p>
        </p:txBody>
      </p:sp>
      <p:sp>
        <p:nvSpPr>
          <p:cNvPr id="186" name="Google Shape;186;p30"/>
          <p:cNvSpPr txBox="1">
            <a:spLocks noGrp="1"/>
          </p:cNvSpPr>
          <p:nvPr>
            <p:ph type="subTitle" idx="1"/>
          </p:nvPr>
        </p:nvSpPr>
        <p:spPr>
          <a:xfrm>
            <a:off x="451546" y="4174122"/>
            <a:ext cx="6770700" cy="5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Mohd</a:t>
            </a:r>
            <a:r>
              <a:rPr lang="en-US" dirty="0"/>
              <a:t> Shahnawaz </a:t>
            </a:r>
            <a:r>
              <a:rPr lang="en-US" dirty="0" err="1"/>
              <a:t>Aadil</a:t>
            </a:r>
            <a:endParaRPr dirty="0"/>
          </a:p>
          <a:p>
            <a:pPr marL="0" lvl="0" indent="0" algn="r" rtl="0">
              <a:spcBef>
                <a:spcPts val="0"/>
              </a:spcBef>
              <a:spcAft>
                <a:spcPts val="0"/>
              </a:spcAft>
              <a:buNone/>
            </a:pPr>
            <a:endParaRPr dirty="0"/>
          </a:p>
        </p:txBody>
      </p:sp>
      <p:sp>
        <p:nvSpPr>
          <p:cNvPr id="2" name="TextBox 1">
            <a:extLst>
              <a:ext uri="{FF2B5EF4-FFF2-40B4-BE49-F238E27FC236}">
                <a16:creationId xmlns:a16="http://schemas.microsoft.com/office/drawing/2014/main" id="{250E1A34-B9F3-9A8F-BA56-C1F6982CC1E6}"/>
              </a:ext>
            </a:extLst>
          </p:cNvPr>
          <p:cNvSpPr txBox="1"/>
          <p:nvPr/>
        </p:nvSpPr>
        <p:spPr>
          <a:xfrm>
            <a:off x="2411512" y="2461591"/>
            <a:ext cx="5994077" cy="369332"/>
          </a:xfrm>
          <a:prstGeom prst="rect">
            <a:avLst/>
          </a:prstGeom>
          <a:noFill/>
        </p:spPr>
        <p:txBody>
          <a:bodyPr wrap="square" rtlCol="0">
            <a:spAutoFit/>
          </a:bodyPr>
          <a:lstStyle/>
          <a:p>
            <a:pPr algn="r"/>
            <a:r>
              <a:rPr lang="en-IN" sz="1800" b="1" dirty="0">
                <a:solidFill>
                  <a:schemeClr val="tx1"/>
                </a:solidFill>
                <a:effectLst/>
                <a:latin typeface="Arial" panose="020B0604020202020204" pitchFamily="34" charset="0"/>
              </a:rPr>
              <a:t>Sales Data Analysis and Reporting for a Retail Chain </a:t>
            </a:r>
            <a:endParaRPr lang="en-IN" dirty="0">
              <a:solidFill>
                <a:schemeClr val="tx1"/>
              </a:solidFill>
              <a:effectLst/>
            </a:endParaRPr>
          </a:p>
        </p:txBody>
      </p:sp>
      <p:cxnSp>
        <p:nvCxnSpPr>
          <p:cNvPr id="4" name="Straight Connector 3">
            <a:extLst>
              <a:ext uri="{FF2B5EF4-FFF2-40B4-BE49-F238E27FC236}">
                <a16:creationId xmlns:a16="http://schemas.microsoft.com/office/drawing/2014/main" id="{77549D0E-338D-25CF-6AC6-D1FA8913E4D5}"/>
              </a:ext>
            </a:extLst>
          </p:cNvPr>
          <p:cNvCxnSpPr/>
          <p:nvPr/>
        </p:nvCxnSpPr>
        <p:spPr>
          <a:xfrm>
            <a:off x="2139258" y="2400072"/>
            <a:ext cx="627529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15" name="TextBox 14">
            <a:extLst>
              <a:ext uri="{FF2B5EF4-FFF2-40B4-BE49-F238E27FC236}">
                <a16:creationId xmlns:a16="http://schemas.microsoft.com/office/drawing/2014/main" id="{4BA4DE6D-A3A0-9F0F-ADD3-AF82916A56D6}"/>
              </a:ext>
            </a:extLst>
          </p:cNvPr>
          <p:cNvSpPr txBox="1"/>
          <p:nvPr/>
        </p:nvSpPr>
        <p:spPr>
          <a:xfrm>
            <a:off x="514350" y="2561689"/>
            <a:ext cx="4057650" cy="861774"/>
          </a:xfrm>
          <a:prstGeom prst="rect">
            <a:avLst/>
          </a:prstGeom>
          <a:noFill/>
        </p:spPr>
        <p:txBody>
          <a:bodyPr wrap="square" rtlCol="0">
            <a:spAutoFit/>
          </a:bodyPr>
          <a:lstStyle/>
          <a:p>
            <a:pPr algn="l"/>
            <a:r>
              <a:rPr lang="en-IN" sz="1200" b="1" i="0" u="none" strike="noStrike" dirty="0">
                <a:solidFill>
                  <a:schemeClr val="tx1"/>
                </a:solidFill>
                <a:effectLst/>
                <a:latin typeface="Söhne"/>
              </a:rPr>
              <a:t>Explanation:</a:t>
            </a:r>
          </a:p>
          <a:p>
            <a:pPr algn="l"/>
            <a:endParaRPr lang="en-IN" sz="1200" b="0" i="0" u="none" strike="noStrike" dirty="0">
              <a:solidFill>
                <a:schemeClr val="tx1"/>
              </a:solidFill>
              <a:effectLst/>
              <a:latin typeface="Söhne"/>
            </a:endParaRPr>
          </a:p>
          <a:p>
            <a:pPr algn="l">
              <a:buFont typeface="Arial" panose="020B0604020202020204" pitchFamily="34" charset="0"/>
              <a:buChar char="•"/>
            </a:pPr>
            <a:r>
              <a:rPr lang="en-IN" sz="1200" b="0" i="0" u="none" strike="noStrike" dirty="0">
                <a:solidFill>
                  <a:schemeClr val="tx1"/>
                </a:solidFill>
                <a:effectLst/>
                <a:latin typeface="Söhne"/>
              </a:rPr>
              <a:t>Examining data types, shape, and the tail of the </a:t>
            </a:r>
            <a:r>
              <a:rPr lang="en-IN" sz="1200" b="0" i="0" u="none" strike="noStrike" dirty="0" err="1">
                <a:solidFill>
                  <a:schemeClr val="tx1"/>
                </a:solidFill>
                <a:effectLst/>
                <a:latin typeface="Söhne"/>
              </a:rPr>
              <a:t>dataframe</a:t>
            </a:r>
            <a:r>
              <a:rPr lang="en-IN" sz="1200" b="0" i="0" u="none" strike="noStrike" dirty="0">
                <a:solidFill>
                  <a:schemeClr val="tx1"/>
                </a:solidFill>
                <a:effectLst/>
                <a:latin typeface="Söhne"/>
              </a:rPr>
              <a:t>.</a:t>
            </a:r>
          </a:p>
          <a:p>
            <a:pPr algn="l">
              <a:buFont typeface="Arial" panose="020B0604020202020204" pitchFamily="34" charset="0"/>
              <a:buChar char="•"/>
            </a:pPr>
            <a:r>
              <a:rPr lang="en-IN" sz="1200" b="0" i="0" u="none" strike="noStrike" dirty="0">
                <a:solidFill>
                  <a:schemeClr val="tx1"/>
                </a:solidFill>
                <a:effectLst/>
                <a:latin typeface="Söhne"/>
              </a:rPr>
              <a:t>Checking for and handling null values.</a:t>
            </a:r>
          </a:p>
        </p:txBody>
      </p:sp>
      <p:sp>
        <p:nvSpPr>
          <p:cNvPr id="16" name="Title 2">
            <a:extLst>
              <a:ext uri="{FF2B5EF4-FFF2-40B4-BE49-F238E27FC236}">
                <a16:creationId xmlns:a16="http://schemas.microsoft.com/office/drawing/2014/main" id="{B851F7B1-CCE8-2599-3E18-F8C403C672CB}"/>
              </a:ext>
            </a:extLst>
          </p:cNvPr>
          <p:cNvSpPr txBox="1">
            <a:spLocks/>
          </p:cNvSpPr>
          <p:nvPr/>
        </p:nvSpPr>
        <p:spPr>
          <a:xfrm>
            <a:off x="845250" y="45066"/>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dirty="0"/>
              <a:t>Data Preparation</a:t>
            </a:r>
          </a:p>
        </p:txBody>
      </p:sp>
      <p:sp>
        <p:nvSpPr>
          <p:cNvPr id="17" name="TextBox 16">
            <a:extLst>
              <a:ext uri="{FF2B5EF4-FFF2-40B4-BE49-F238E27FC236}">
                <a16:creationId xmlns:a16="http://schemas.microsoft.com/office/drawing/2014/main" id="{AEA430A7-E2EF-E367-9B61-9D26DCBB4C9A}"/>
              </a:ext>
            </a:extLst>
          </p:cNvPr>
          <p:cNvSpPr txBox="1"/>
          <p:nvPr/>
        </p:nvSpPr>
        <p:spPr>
          <a:xfrm>
            <a:off x="525780" y="952500"/>
            <a:ext cx="5958840" cy="1323439"/>
          </a:xfrm>
          <a:prstGeom prst="rect">
            <a:avLst/>
          </a:prstGeom>
          <a:noFill/>
        </p:spPr>
        <p:txBody>
          <a:bodyPr wrap="square" rtlCol="0">
            <a:spAutoFit/>
          </a:bodyPr>
          <a:lstStyle/>
          <a:p>
            <a:r>
              <a:rPr lang="en-US" sz="800" dirty="0">
                <a:solidFill>
                  <a:schemeClr val="tx1"/>
                </a:solidFill>
              </a:rPr>
              <a:t># Exploring data types, shapes, and tail of the </a:t>
            </a:r>
            <a:r>
              <a:rPr lang="en-US" sz="800" dirty="0" err="1">
                <a:solidFill>
                  <a:schemeClr val="tx1"/>
                </a:solidFill>
              </a:rPr>
              <a:t>dataframe</a:t>
            </a:r>
            <a:endParaRPr lang="en-US" sz="800" dirty="0">
              <a:solidFill>
                <a:schemeClr val="tx1"/>
              </a:solidFill>
            </a:endParaRPr>
          </a:p>
          <a:p>
            <a:r>
              <a:rPr lang="en-US" sz="800" dirty="0" err="1">
                <a:solidFill>
                  <a:schemeClr val="tx1"/>
                </a:solidFill>
              </a:rPr>
              <a:t>df.dtypes</a:t>
            </a:r>
            <a:endParaRPr lang="en-US" sz="800" dirty="0">
              <a:solidFill>
                <a:schemeClr val="tx1"/>
              </a:solidFill>
            </a:endParaRPr>
          </a:p>
          <a:p>
            <a:r>
              <a:rPr lang="en-US" sz="800" dirty="0" err="1">
                <a:solidFill>
                  <a:schemeClr val="tx1"/>
                </a:solidFill>
              </a:rPr>
              <a:t>df.shape</a:t>
            </a:r>
            <a:endParaRPr lang="en-US" sz="800" dirty="0">
              <a:solidFill>
                <a:schemeClr val="tx1"/>
              </a:solidFill>
            </a:endParaRPr>
          </a:p>
          <a:p>
            <a:r>
              <a:rPr lang="en-US" sz="800" dirty="0" err="1">
                <a:solidFill>
                  <a:schemeClr val="tx1"/>
                </a:solidFill>
              </a:rPr>
              <a:t>df.tail</a:t>
            </a:r>
            <a:r>
              <a:rPr lang="en-US" sz="800" dirty="0">
                <a:solidFill>
                  <a:schemeClr val="tx1"/>
                </a:solidFill>
              </a:rPr>
              <a:t>()</a:t>
            </a:r>
          </a:p>
          <a:p>
            <a:endParaRPr lang="en-US" sz="800" dirty="0">
              <a:solidFill>
                <a:schemeClr val="tx1"/>
              </a:solidFill>
            </a:endParaRPr>
          </a:p>
          <a:p>
            <a:r>
              <a:rPr lang="en-US" sz="800" dirty="0">
                <a:solidFill>
                  <a:schemeClr val="tx1"/>
                </a:solidFill>
              </a:rPr>
              <a:t># Checking for null values</a:t>
            </a:r>
          </a:p>
          <a:p>
            <a:r>
              <a:rPr lang="en-US" sz="800" dirty="0" err="1">
                <a:solidFill>
                  <a:schemeClr val="tx1"/>
                </a:solidFill>
              </a:rPr>
              <a:t>df.isnull</a:t>
            </a:r>
            <a:r>
              <a:rPr lang="en-US" sz="800" dirty="0">
                <a:solidFill>
                  <a:schemeClr val="tx1"/>
                </a:solidFill>
              </a:rPr>
              <a:t>().sum()</a:t>
            </a:r>
          </a:p>
          <a:p>
            <a:endParaRPr lang="en-US" sz="800" dirty="0">
              <a:solidFill>
                <a:schemeClr val="tx1"/>
              </a:solidFill>
            </a:endParaRPr>
          </a:p>
          <a:p>
            <a:r>
              <a:rPr lang="en-US" sz="800" dirty="0">
                <a:solidFill>
                  <a:schemeClr val="tx1"/>
                </a:solidFill>
              </a:rPr>
              <a:t># Removing null values</a:t>
            </a:r>
          </a:p>
          <a:p>
            <a:r>
              <a:rPr lang="en-US" sz="800" dirty="0" err="1">
                <a:solidFill>
                  <a:schemeClr val="tx1"/>
                </a:solidFill>
              </a:rPr>
              <a:t>df</a:t>
            </a:r>
            <a:r>
              <a:rPr lang="en-US" sz="800" dirty="0">
                <a:solidFill>
                  <a:schemeClr val="tx1"/>
                </a:solidFill>
              </a:rPr>
              <a:t> = </a:t>
            </a:r>
            <a:r>
              <a:rPr lang="en-US" sz="800" dirty="0" err="1">
                <a:solidFill>
                  <a:schemeClr val="tx1"/>
                </a:solidFill>
              </a:rPr>
              <a:t>df.dropna</a:t>
            </a:r>
            <a:r>
              <a:rPr lang="en-US" sz="800" dirty="0">
                <a:solidFill>
                  <a:schemeClr val="tx1"/>
                </a:solidFill>
              </a:rPr>
              <a:t>()</a:t>
            </a:r>
          </a:p>
        </p:txBody>
      </p:sp>
      <p:pic>
        <p:nvPicPr>
          <p:cNvPr id="19" name="Picture 18" descr="A table with numbers and letters&#10;&#10;Description automatically generated">
            <a:extLst>
              <a:ext uri="{FF2B5EF4-FFF2-40B4-BE49-F238E27FC236}">
                <a16:creationId xmlns:a16="http://schemas.microsoft.com/office/drawing/2014/main" id="{BAC7DEFB-4564-F0C9-FF1A-A82DEE104F2B}"/>
              </a:ext>
            </a:extLst>
          </p:cNvPr>
          <p:cNvPicPr>
            <a:picLocks noChangeAspect="1"/>
          </p:cNvPicPr>
          <p:nvPr/>
        </p:nvPicPr>
        <p:blipFill>
          <a:blip r:embed="rId3"/>
          <a:stretch>
            <a:fillRect/>
          </a:stretch>
        </p:blipFill>
        <p:spPr>
          <a:xfrm>
            <a:off x="5012540" y="891540"/>
            <a:ext cx="3617110" cy="3140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a:extLst>
            <a:ext uri="{FF2B5EF4-FFF2-40B4-BE49-F238E27FC236}">
              <a16:creationId xmlns:a16="http://schemas.microsoft.com/office/drawing/2014/main" id="{05FC034E-D1A0-52D8-2A5D-4C87FC721685}"/>
            </a:ext>
          </a:extLst>
        </p:cNvPr>
        <p:cNvGrpSpPr/>
        <p:nvPr/>
      </p:nvGrpSpPr>
      <p:grpSpPr>
        <a:xfrm>
          <a:off x="0" y="0"/>
          <a:ext cx="0" cy="0"/>
          <a:chOff x="0" y="0"/>
          <a:chExt cx="0" cy="0"/>
        </a:xfrm>
      </p:grpSpPr>
      <p:sp>
        <p:nvSpPr>
          <p:cNvPr id="222" name="Google Shape;222;p34">
            <a:extLst>
              <a:ext uri="{FF2B5EF4-FFF2-40B4-BE49-F238E27FC236}">
                <a16:creationId xmlns:a16="http://schemas.microsoft.com/office/drawing/2014/main" id="{D2B6EF53-9290-7A0F-2DCB-76AC6E7593A7}"/>
              </a:ext>
            </a:extLst>
          </p:cNvPr>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Phase 3</a:t>
            </a:r>
            <a:endParaRPr dirty="0"/>
          </a:p>
        </p:txBody>
      </p:sp>
      <p:sp>
        <p:nvSpPr>
          <p:cNvPr id="223" name="Google Shape;223;p34">
            <a:extLst>
              <a:ext uri="{FF2B5EF4-FFF2-40B4-BE49-F238E27FC236}">
                <a16:creationId xmlns:a16="http://schemas.microsoft.com/office/drawing/2014/main" id="{2AF9B6CC-7330-6015-73BC-EB011007A9EA}"/>
              </a:ext>
            </a:extLst>
          </p:cNvPr>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p>
            <a:r>
              <a:rPr lang="en-IN" sz="1800" dirty="0">
                <a:solidFill>
                  <a:srgbClr val="E26B07"/>
                </a:solidFill>
                <a:effectLst/>
                <a:latin typeface="ArialMT"/>
              </a:rPr>
              <a:t>Data Analysis </a:t>
            </a:r>
            <a:endParaRPr lang="en-IN" dirty="0">
              <a:effectLst/>
            </a:endParaRPr>
          </a:p>
        </p:txBody>
      </p:sp>
      <p:sp>
        <p:nvSpPr>
          <p:cNvPr id="224" name="Google Shape;224;p34">
            <a:extLst>
              <a:ext uri="{FF2B5EF4-FFF2-40B4-BE49-F238E27FC236}">
                <a16:creationId xmlns:a16="http://schemas.microsoft.com/office/drawing/2014/main" id="{16FEC75C-B150-9C76-1220-F11B5EBFA8BB}"/>
              </a:ext>
            </a:extLst>
          </p:cNvPr>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77393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6" name="Title 2">
            <a:extLst>
              <a:ext uri="{FF2B5EF4-FFF2-40B4-BE49-F238E27FC236}">
                <a16:creationId xmlns:a16="http://schemas.microsoft.com/office/drawing/2014/main" id="{002F5A82-DD5A-A26E-AB45-F0DCEC85C9C4}"/>
              </a:ext>
            </a:extLst>
          </p:cNvPr>
          <p:cNvSpPr txBox="1">
            <a:spLocks/>
          </p:cNvSpPr>
          <p:nvPr/>
        </p:nvSpPr>
        <p:spPr>
          <a:xfrm>
            <a:off x="845250" y="45066"/>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dirty="0"/>
              <a:t>Data Exploration</a:t>
            </a:r>
          </a:p>
        </p:txBody>
      </p:sp>
      <p:sp>
        <p:nvSpPr>
          <p:cNvPr id="27" name="TextBox 26">
            <a:extLst>
              <a:ext uri="{FF2B5EF4-FFF2-40B4-BE49-F238E27FC236}">
                <a16:creationId xmlns:a16="http://schemas.microsoft.com/office/drawing/2014/main" id="{048336B5-86D1-1E57-E5EE-162CE741202B}"/>
              </a:ext>
            </a:extLst>
          </p:cNvPr>
          <p:cNvSpPr txBox="1"/>
          <p:nvPr/>
        </p:nvSpPr>
        <p:spPr>
          <a:xfrm>
            <a:off x="525780" y="2842441"/>
            <a:ext cx="5090160" cy="646331"/>
          </a:xfrm>
          <a:prstGeom prst="rect">
            <a:avLst/>
          </a:prstGeom>
          <a:noFill/>
        </p:spPr>
        <p:txBody>
          <a:bodyPr wrap="square" rtlCol="0">
            <a:spAutoFit/>
          </a:bodyPr>
          <a:lstStyle/>
          <a:p>
            <a:pPr algn="l"/>
            <a:r>
              <a:rPr lang="en-IN" sz="1200" b="1" i="0" u="none" strike="noStrike" dirty="0">
                <a:solidFill>
                  <a:schemeClr val="tx1"/>
                </a:solidFill>
                <a:effectLst/>
                <a:latin typeface="Söhne"/>
              </a:rPr>
              <a:t>Explanation:</a:t>
            </a:r>
          </a:p>
          <a:p>
            <a:pPr algn="l"/>
            <a:endParaRPr lang="en-IN" sz="1200" b="0" i="0" u="none" strike="noStrike" dirty="0">
              <a:solidFill>
                <a:schemeClr val="tx1"/>
              </a:solidFill>
              <a:effectLst/>
              <a:latin typeface="Söhne"/>
            </a:endParaRPr>
          </a:p>
          <a:p>
            <a:pPr algn="l">
              <a:buFont typeface="Arial" panose="020B0604020202020204" pitchFamily="34" charset="0"/>
              <a:buChar char="•"/>
            </a:pPr>
            <a:r>
              <a:rPr lang="en-IN" sz="1200" b="0" i="0" u="none" strike="noStrike" dirty="0">
                <a:solidFill>
                  <a:schemeClr val="tx1"/>
                </a:solidFill>
                <a:effectLst/>
                <a:latin typeface="Söhne"/>
              </a:rPr>
              <a:t>Descriptive statistics, checking for outliers using Z-scores, and visualization.</a:t>
            </a:r>
          </a:p>
        </p:txBody>
      </p:sp>
      <p:sp>
        <p:nvSpPr>
          <p:cNvPr id="28" name="TextBox 27">
            <a:extLst>
              <a:ext uri="{FF2B5EF4-FFF2-40B4-BE49-F238E27FC236}">
                <a16:creationId xmlns:a16="http://schemas.microsoft.com/office/drawing/2014/main" id="{AD5AFCF8-C72E-7FC2-3737-7796670FCF45}"/>
              </a:ext>
            </a:extLst>
          </p:cNvPr>
          <p:cNvSpPr txBox="1"/>
          <p:nvPr/>
        </p:nvSpPr>
        <p:spPr>
          <a:xfrm>
            <a:off x="525780" y="823253"/>
            <a:ext cx="5958840" cy="1938992"/>
          </a:xfrm>
          <a:prstGeom prst="rect">
            <a:avLst/>
          </a:prstGeom>
          <a:noFill/>
        </p:spPr>
        <p:txBody>
          <a:bodyPr wrap="square" rtlCol="0">
            <a:spAutoFit/>
          </a:bodyPr>
          <a:lstStyle/>
          <a:p>
            <a:r>
              <a:rPr lang="en-US" sz="800" dirty="0">
                <a:solidFill>
                  <a:schemeClr val="tx1"/>
                </a:solidFill>
              </a:rPr>
              <a:t># Descriptive statistics</a:t>
            </a:r>
          </a:p>
          <a:p>
            <a:r>
              <a:rPr lang="en-US" sz="800" dirty="0" err="1">
                <a:solidFill>
                  <a:schemeClr val="tx1"/>
                </a:solidFill>
              </a:rPr>
              <a:t>df.describe</a:t>
            </a:r>
            <a:r>
              <a:rPr lang="en-US" sz="800" dirty="0">
                <a:solidFill>
                  <a:schemeClr val="tx1"/>
                </a:solidFill>
              </a:rPr>
              <a:t>()</a:t>
            </a:r>
          </a:p>
          <a:p>
            <a:endParaRPr lang="en-US" sz="800" dirty="0">
              <a:solidFill>
                <a:schemeClr val="tx1"/>
              </a:solidFill>
            </a:endParaRPr>
          </a:p>
          <a:p>
            <a:r>
              <a:rPr lang="en-US" sz="800" dirty="0">
                <a:solidFill>
                  <a:schemeClr val="tx1"/>
                </a:solidFill>
              </a:rPr>
              <a:t># Checking for outliers using Z-scores</a:t>
            </a:r>
          </a:p>
          <a:p>
            <a:r>
              <a:rPr lang="en-US" sz="800" dirty="0" err="1">
                <a:solidFill>
                  <a:schemeClr val="tx1"/>
                </a:solidFill>
              </a:rPr>
              <a:t>z_scores</a:t>
            </a:r>
            <a:r>
              <a:rPr lang="en-US" sz="800" dirty="0">
                <a:solidFill>
                  <a:schemeClr val="tx1"/>
                </a:solidFill>
              </a:rPr>
              <a:t> = </a:t>
            </a:r>
            <a:r>
              <a:rPr lang="en-US" sz="800" dirty="0" err="1">
                <a:solidFill>
                  <a:schemeClr val="tx1"/>
                </a:solidFill>
              </a:rPr>
              <a:t>np.abs</a:t>
            </a:r>
            <a:r>
              <a:rPr lang="en-US" sz="800" dirty="0">
                <a:solidFill>
                  <a:schemeClr val="tx1"/>
                </a:solidFill>
              </a:rPr>
              <a:t>(</a:t>
            </a:r>
            <a:r>
              <a:rPr lang="en-US" sz="800" dirty="0" err="1">
                <a:solidFill>
                  <a:schemeClr val="tx1"/>
                </a:solidFill>
              </a:rPr>
              <a:t>stats.zscore</a:t>
            </a:r>
            <a:r>
              <a:rPr lang="en-US" sz="800" dirty="0">
                <a:solidFill>
                  <a:schemeClr val="tx1"/>
                </a:solidFill>
              </a:rPr>
              <a:t>(</a:t>
            </a:r>
            <a:r>
              <a:rPr lang="en-US" sz="800" dirty="0" err="1">
                <a:solidFill>
                  <a:schemeClr val="tx1"/>
                </a:solidFill>
              </a:rPr>
              <a:t>df</a:t>
            </a:r>
            <a:r>
              <a:rPr lang="en-US" sz="800" dirty="0">
                <a:solidFill>
                  <a:schemeClr val="tx1"/>
                </a:solidFill>
              </a:rPr>
              <a:t>['</a:t>
            </a:r>
            <a:r>
              <a:rPr lang="en-US" sz="800" dirty="0" err="1">
                <a:solidFill>
                  <a:schemeClr val="tx1"/>
                </a:solidFill>
              </a:rPr>
              <a:t>tran_amount</a:t>
            </a:r>
            <a:r>
              <a:rPr lang="en-US" sz="800" dirty="0">
                <a:solidFill>
                  <a:schemeClr val="tx1"/>
                </a:solidFill>
              </a:rPr>
              <a:t>']))</a:t>
            </a:r>
          </a:p>
          <a:p>
            <a:r>
              <a:rPr lang="en-US" sz="800" dirty="0">
                <a:solidFill>
                  <a:schemeClr val="tx1"/>
                </a:solidFill>
              </a:rPr>
              <a:t>outliers = </a:t>
            </a:r>
            <a:r>
              <a:rPr lang="en-US" sz="800" dirty="0" err="1">
                <a:solidFill>
                  <a:schemeClr val="tx1"/>
                </a:solidFill>
              </a:rPr>
              <a:t>z_scores</a:t>
            </a:r>
            <a:r>
              <a:rPr lang="en-US" sz="800" dirty="0">
                <a:solidFill>
                  <a:schemeClr val="tx1"/>
                </a:solidFill>
              </a:rPr>
              <a:t> &gt; threshold</a:t>
            </a:r>
          </a:p>
          <a:p>
            <a:r>
              <a:rPr lang="en-US" sz="800" dirty="0">
                <a:solidFill>
                  <a:schemeClr val="tx1"/>
                </a:solidFill>
              </a:rPr>
              <a:t>print(</a:t>
            </a:r>
            <a:r>
              <a:rPr lang="en-US" sz="800" dirty="0" err="1">
                <a:solidFill>
                  <a:schemeClr val="tx1"/>
                </a:solidFill>
              </a:rPr>
              <a:t>df</a:t>
            </a:r>
            <a:r>
              <a:rPr lang="en-US" sz="800" dirty="0">
                <a:solidFill>
                  <a:schemeClr val="tx1"/>
                </a:solidFill>
              </a:rPr>
              <a:t>[outliers])</a:t>
            </a:r>
          </a:p>
          <a:p>
            <a:endParaRPr lang="en-US" sz="800" dirty="0">
              <a:solidFill>
                <a:schemeClr val="tx1"/>
              </a:solidFill>
            </a:endParaRPr>
          </a:p>
          <a:p>
            <a:r>
              <a:rPr lang="en-US" sz="800" dirty="0">
                <a:solidFill>
                  <a:schemeClr val="tx1"/>
                </a:solidFill>
              </a:rPr>
              <a:t># Visualizing data using boxplot and </a:t>
            </a:r>
            <a:r>
              <a:rPr lang="en-US" sz="800" dirty="0" err="1">
                <a:solidFill>
                  <a:schemeClr val="tx1"/>
                </a:solidFill>
              </a:rPr>
              <a:t>barplot</a:t>
            </a:r>
            <a:endParaRPr lang="en-US" sz="800" dirty="0">
              <a:solidFill>
                <a:schemeClr val="tx1"/>
              </a:solidFill>
            </a:endParaRPr>
          </a:p>
          <a:p>
            <a:r>
              <a:rPr lang="en-US" sz="800" dirty="0" err="1">
                <a:solidFill>
                  <a:schemeClr val="tx1"/>
                </a:solidFill>
              </a:rPr>
              <a:t>sns.boxplot</a:t>
            </a:r>
            <a:r>
              <a:rPr lang="en-US" sz="800" dirty="0">
                <a:solidFill>
                  <a:schemeClr val="tx1"/>
                </a:solidFill>
              </a:rPr>
              <a:t>(x=</a:t>
            </a:r>
            <a:r>
              <a:rPr lang="en-US" sz="800" dirty="0" err="1">
                <a:solidFill>
                  <a:schemeClr val="tx1"/>
                </a:solidFill>
              </a:rPr>
              <a:t>df</a:t>
            </a:r>
            <a:r>
              <a:rPr lang="en-US" sz="800" dirty="0">
                <a:solidFill>
                  <a:schemeClr val="tx1"/>
                </a:solidFill>
              </a:rPr>
              <a:t>['</a:t>
            </a:r>
            <a:r>
              <a:rPr lang="en-US" sz="800" dirty="0" err="1">
                <a:solidFill>
                  <a:schemeClr val="tx1"/>
                </a:solidFill>
              </a:rPr>
              <a:t>tran_amount</a:t>
            </a:r>
            <a:r>
              <a:rPr lang="en-US" sz="800" dirty="0">
                <a:solidFill>
                  <a:schemeClr val="tx1"/>
                </a:solidFill>
              </a:rPr>
              <a:t>'])</a:t>
            </a:r>
          </a:p>
          <a:p>
            <a:r>
              <a:rPr lang="en-US" sz="800" dirty="0" err="1">
                <a:solidFill>
                  <a:schemeClr val="tx1"/>
                </a:solidFill>
              </a:rPr>
              <a:t>sns.barplot</a:t>
            </a:r>
            <a:r>
              <a:rPr lang="en-US" sz="800" dirty="0">
                <a:solidFill>
                  <a:schemeClr val="tx1"/>
                </a:solidFill>
              </a:rPr>
              <a:t>(x='</a:t>
            </a:r>
            <a:r>
              <a:rPr lang="en-US" sz="800" dirty="0" err="1">
                <a:solidFill>
                  <a:schemeClr val="tx1"/>
                </a:solidFill>
              </a:rPr>
              <a:t>customer_id</a:t>
            </a:r>
            <a:r>
              <a:rPr lang="en-US" sz="800" dirty="0">
                <a:solidFill>
                  <a:schemeClr val="tx1"/>
                </a:solidFill>
              </a:rPr>
              <a:t>', y='count', data=top_5_cus)</a:t>
            </a:r>
          </a:p>
          <a:p>
            <a:r>
              <a:rPr lang="en-US" sz="800" dirty="0" err="1">
                <a:solidFill>
                  <a:schemeClr val="tx1"/>
                </a:solidFill>
              </a:rPr>
              <a:t>sns.barplot</a:t>
            </a:r>
            <a:r>
              <a:rPr lang="en-US" sz="800" dirty="0">
                <a:solidFill>
                  <a:schemeClr val="tx1"/>
                </a:solidFill>
              </a:rPr>
              <a:t>(x='</a:t>
            </a:r>
            <a:r>
              <a:rPr lang="en-US" sz="800" dirty="0" err="1">
                <a:solidFill>
                  <a:schemeClr val="tx1"/>
                </a:solidFill>
              </a:rPr>
              <a:t>customer_id</a:t>
            </a:r>
            <a:r>
              <a:rPr lang="en-US" sz="800" dirty="0">
                <a:solidFill>
                  <a:schemeClr val="tx1"/>
                </a:solidFill>
              </a:rPr>
              <a:t>', y='</a:t>
            </a:r>
            <a:r>
              <a:rPr lang="en-US" sz="800" dirty="0" err="1">
                <a:solidFill>
                  <a:schemeClr val="tx1"/>
                </a:solidFill>
              </a:rPr>
              <a:t>tran_amount</a:t>
            </a:r>
            <a:r>
              <a:rPr lang="en-US" sz="800" dirty="0">
                <a:solidFill>
                  <a:schemeClr val="tx1"/>
                </a:solidFill>
              </a:rPr>
              <a:t>', data=top_5_sal)</a:t>
            </a:r>
          </a:p>
          <a:p>
            <a:endParaRPr lang="en-US" sz="800" dirty="0">
              <a:solidFill>
                <a:schemeClr val="tx1"/>
              </a:solidFill>
            </a:endParaRPr>
          </a:p>
          <a:p>
            <a:r>
              <a:rPr lang="en-US" sz="800" dirty="0">
                <a:solidFill>
                  <a:schemeClr val="tx1"/>
                </a:solidFill>
              </a:rPr>
              <a:t># Visualizing monthly sales</a:t>
            </a:r>
          </a:p>
          <a:p>
            <a:r>
              <a:rPr lang="en-US" sz="800" dirty="0" err="1">
                <a:solidFill>
                  <a:schemeClr val="tx1"/>
                </a:solidFill>
              </a:rPr>
              <a:t>plt.plot</a:t>
            </a:r>
            <a:r>
              <a:rPr lang="en-US" sz="800" dirty="0">
                <a:solidFill>
                  <a:schemeClr val="tx1"/>
                </a:solidFill>
              </a:rPr>
              <a:t>(</a:t>
            </a:r>
            <a:r>
              <a:rPr lang="en-US" sz="800" dirty="0" err="1">
                <a:solidFill>
                  <a:schemeClr val="tx1"/>
                </a:solidFill>
              </a:rPr>
              <a:t>monthly_sales.index</a:t>
            </a:r>
            <a:r>
              <a:rPr lang="en-US" sz="800" dirty="0">
                <a:solidFill>
                  <a:schemeClr val="tx1"/>
                </a:solidFill>
              </a:rPr>
              <a:t>, </a:t>
            </a:r>
            <a:r>
              <a:rPr lang="en-US" sz="800" dirty="0" err="1">
                <a:solidFill>
                  <a:schemeClr val="tx1"/>
                </a:solidFill>
              </a:rPr>
              <a:t>monthly_sales.values</a:t>
            </a:r>
            <a:r>
              <a:rPr lang="en-US" sz="800" dirty="0">
                <a:solidFill>
                  <a:schemeClr val="tx1"/>
                </a:solidFill>
              </a:rPr>
              <a:t>)</a:t>
            </a:r>
          </a:p>
        </p:txBody>
      </p:sp>
      <p:pic>
        <p:nvPicPr>
          <p:cNvPr id="30" name="Picture 29" descr="A graph with a blue rectangle&#10;&#10;Description automatically generated">
            <a:extLst>
              <a:ext uri="{FF2B5EF4-FFF2-40B4-BE49-F238E27FC236}">
                <a16:creationId xmlns:a16="http://schemas.microsoft.com/office/drawing/2014/main" id="{04AFE811-F0E7-7EEE-E208-894A0357D4DE}"/>
              </a:ext>
            </a:extLst>
          </p:cNvPr>
          <p:cNvPicPr>
            <a:picLocks noChangeAspect="1"/>
          </p:cNvPicPr>
          <p:nvPr/>
        </p:nvPicPr>
        <p:blipFill>
          <a:blip r:embed="rId3"/>
          <a:stretch>
            <a:fillRect/>
          </a:stretch>
        </p:blipFill>
        <p:spPr>
          <a:xfrm>
            <a:off x="5615940" y="823253"/>
            <a:ext cx="2532030" cy="2105511"/>
          </a:xfrm>
          <a:prstGeom prst="rect">
            <a:avLst/>
          </a:prstGeom>
        </p:spPr>
      </p:pic>
      <p:pic>
        <p:nvPicPr>
          <p:cNvPr id="32" name="Picture 31" descr="A bar graph with different colored bars&#10;&#10;Description automatically generated">
            <a:extLst>
              <a:ext uri="{FF2B5EF4-FFF2-40B4-BE49-F238E27FC236}">
                <a16:creationId xmlns:a16="http://schemas.microsoft.com/office/drawing/2014/main" id="{376C9ED3-AE64-B35C-A0B2-D7FB2388FA46}"/>
              </a:ext>
            </a:extLst>
          </p:cNvPr>
          <p:cNvPicPr>
            <a:picLocks noChangeAspect="1"/>
          </p:cNvPicPr>
          <p:nvPr/>
        </p:nvPicPr>
        <p:blipFill>
          <a:blip r:embed="rId4"/>
          <a:stretch>
            <a:fillRect/>
          </a:stretch>
        </p:blipFill>
        <p:spPr>
          <a:xfrm>
            <a:off x="3781566" y="3578640"/>
            <a:ext cx="1979154" cy="1476059"/>
          </a:xfrm>
          <a:prstGeom prst="rect">
            <a:avLst/>
          </a:prstGeom>
        </p:spPr>
      </p:pic>
      <p:pic>
        <p:nvPicPr>
          <p:cNvPr id="34" name="Picture 33" descr="A bar graph with different colored rectangles&#10;&#10;Description automatically generated">
            <a:extLst>
              <a:ext uri="{FF2B5EF4-FFF2-40B4-BE49-F238E27FC236}">
                <a16:creationId xmlns:a16="http://schemas.microsoft.com/office/drawing/2014/main" id="{0BFEFD30-0864-6388-7EDC-2134CA25D9DF}"/>
              </a:ext>
            </a:extLst>
          </p:cNvPr>
          <p:cNvPicPr>
            <a:picLocks noChangeAspect="1"/>
          </p:cNvPicPr>
          <p:nvPr/>
        </p:nvPicPr>
        <p:blipFill>
          <a:blip r:embed="rId5"/>
          <a:stretch>
            <a:fillRect/>
          </a:stretch>
        </p:blipFill>
        <p:spPr>
          <a:xfrm>
            <a:off x="6228570" y="3578640"/>
            <a:ext cx="1979154" cy="15197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 name="Title 2">
            <a:extLst>
              <a:ext uri="{FF2B5EF4-FFF2-40B4-BE49-F238E27FC236}">
                <a16:creationId xmlns:a16="http://schemas.microsoft.com/office/drawing/2014/main" id="{B54CDAD2-1857-701D-9751-A1F00FAC7957}"/>
              </a:ext>
            </a:extLst>
          </p:cNvPr>
          <p:cNvSpPr>
            <a:spLocks noGrp="1"/>
          </p:cNvSpPr>
          <p:nvPr>
            <p:ph type="title"/>
          </p:nvPr>
        </p:nvSpPr>
        <p:spPr>
          <a:xfrm>
            <a:off x="717900" y="131715"/>
            <a:ext cx="7708200" cy="647700"/>
          </a:xfrm>
        </p:spPr>
        <p:txBody>
          <a:bodyPr/>
          <a:lstStyle/>
          <a:p>
            <a:pPr algn="ctr"/>
            <a:r>
              <a:rPr lang="en-IN" b="1" i="0" u="none" strike="noStrike" dirty="0">
                <a:effectLst/>
                <a:latin typeface="Söhne"/>
              </a:rPr>
              <a:t>Advanced Analysis</a:t>
            </a:r>
            <a:endParaRPr lang="en-US" dirty="0"/>
          </a:p>
        </p:txBody>
      </p:sp>
      <p:sp>
        <p:nvSpPr>
          <p:cNvPr id="4" name="TextBox 3">
            <a:extLst>
              <a:ext uri="{FF2B5EF4-FFF2-40B4-BE49-F238E27FC236}">
                <a16:creationId xmlns:a16="http://schemas.microsoft.com/office/drawing/2014/main" id="{17FCA772-14BD-0D39-2017-76615A225B0F}"/>
              </a:ext>
            </a:extLst>
          </p:cNvPr>
          <p:cNvSpPr txBox="1"/>
          <p:nvPr/>
        </p:nvSpPr>
        <p:spPr>
          <a:xfrm>
            <a:off x="525780" y="2828389"/>
            <a:ext cx="4057650" cy="830997"/>
          </a:xfrm>
          <a:prstGeom prst="rect">
            <a:avLst/>
          </a:prstGeom>
          <a:noFill/>
        </p:spPr>
        <p:txBody>
          <a:bodyPr wrap="square" rtlCol="0">
            <a:spAutoFit/>
          </a:bodyPr>
          <a:lstStyle/>
          <a:p>
            <a:pPr algn="l"/>
            <a:r>
              <a:rPr lang="en-IN" sz="1200" b="1" i="0" u="none" strike="noStrike" dirty="0">
                <a:solidFill>
                  <a:schemeClr val="tx1"/>
                </a:solidFill>
                <a:effectLst/>
                <a:latin typeface="Söhne"/>
              </a:rPr>
              <a:t>Explanation:</a:t>
            </a:r>
          </a:p>
          <a:p>
            <a:pPr algn="l"/>
            <a:endParaRPr lang="en-IN" sz="1200" b="0" i="0" u="none" strike="noStrike" dirty="0">
              <a:solidFill>
                <a:schemeClr val="tx1"/>
              </a:solidFill>
              <a:effectLst/>
              <a:latin typeface="Söhne"/>
            </a:endParaRPr>
          </a:p>
          <a:p>
            <a:pPr algn="l">
              <a:buFont typeface="Arial" panose="020B0604020202020204" pitchFamily="34" charset="0"/>
              <a:buChar char="•"/>
            </a:pPr>
            <a:r>
              <a:rPr lang="en-IN" sz="1200" b="0" i="0" u="none" strike="noStrike" dirty="0">
                <a:solidFill>
                  <a:schemeClr val="tx1"/>
                </a:solidFill>
                <a:effectLst/>
                <a:latin typeface="Söhne"/>
              </a:rPr>
              <a:t>Advanced analysis includes monthly sales, customer counts, top 5 customers, and top 5 customers' sales.</a:t>
            </a:r>
          </a:p>
        </p:txBody>
      </p:sp>
      <p:sp>
        <p:nvSpPr>
          <p:cNvPr id="5" name="TextBox 4">
            <a:extLst>
              <a:ext uri="{FF2B5EF4-FFF2-40B4-BE49-F238E27FC236}">
                <a16:creationId xmlns:a16="http://schemas.microsoft.com/office/drawing/2014/main" id="{981879D5-1CCE-66BE-D95B-6FCDC15509E3}"/>
              </a:ext>
            </a:extLst>
          </p:cNvPr>
          <p:cNvSpPr txBox="1"/>
          <p:nvPr/>
        </p:nvSpPr>
        <p:spPr>
          <a:xfrm>
            <a:off x="525780" y="952500"/>
            <a:ext cx="5958840" cy="1815882"/>
          </a:xfrm>
          <a:prstGeom prst="rect">
            <a:avLst/>
          </a:prstGeom>
          <a:noFill/>
        </p:spPr>
        <p:txBody>
          <a:bodyPr wrap="square" rtlCol="0">
            <a:spAutoFit/>
          </a:bodyPr>
          <a:lstStyle/>
          <a:p>
            <a:r>
              <a:rPr lang="en-US" sz="800" dirty="0">
                <a:solidFill>
                  <a:schemeClr val="tx1"/>
                </a:solidFill>
              </a:rPr>
              <a:t># Grouping by month and summing transaction amounts</a:t>
            </a:r>
          </a:p>
          <a:p>
            <a:r>
              <a:rPr lang="en-US" sz="800" dirty="0" err="1">
                <a:solidFill>
                  <a:schemeClr val="tx1"/>
                </a:solidFill>
              </a:rPr>
              <a:t>monthly_Sales</a:t>
            </a:r>
            <a:r>
              <a:rPr lang="en-US" sz="800" dirty="0">
                <a:solidFill>
                  <a:schemeClr val="tx1"/>
                </a:solidFill>
              </a:rPr>
              <a:t> = </a:t>
            </a:r>
            <a:r>
              <a:rPr lang="en-US" sz="800" dirty="0" err="1">
                <a:solidFill>
                  <a:schemeClr val="tx1"/>
                </a:solidFill>
              </a:rPr>
              <a:t>df.groupby</a:t>
            </a:r>
            <a:r>
              <a:rPr lang="en-US" sz="800" dirty="0">
                <a:solidFill>
                  <a:schemeClr val="tx1"/>
                </a:solidFill>
              </a:rPr>
              <a:t>('month')['</a:t>
            </a:r>
            <a:r>
              <a:rPr lang="en-US" sz="800" dirty="0" err="1">
                <a:solidFill>
                  <a:schemeClr val="tx1"/>
                </a:solidFill>
              </a:rPr>
              <a:t>tran_amount</a:t>
            </a:r>
            <a:r>
              <a:rPr lang="en-US" sz="800" dirty="0">
                <a:solidFill>
                  <a:schemeClr val="tx1"/>
                </a:solidFill>
              </a:rPr>
              <a:t>'].sum()</a:t>
            </a:r>
          </a:p>
          <a:p>
            <a:endParaRPr lang="en-US" sz="800" dirty="0">
              <a:solidFill>
                <a:schemeClr val="tx1"/>
              </a:solidFill>
            </a:endParaRPr>
          </a:p>
          <a:p>
            <a:r>
              <a:rPr lang="en-US" sz="800" dirty="0">
                <a:solidFill>
                  <a:schemeClr val="tx1"/>
                </a:solidFill>
              </a:rPr>
              <a:t># Analyzing customer counts, top 5 customers, and top 5 customers' sales</a:t>
            </a:r>
          </a:p>
          <a:p>
            <a:r>
              <a:rPr lang="en-US" sz="800" dirty="0" err="1">
                <a:solidFill>
                  <a:schemeClr val="tx1"/>
                </a:solidFill>
              </a:rPr>
              <a:t>customer_counts</a:t>
            </a:r>
            <a:r>
              <a:rPr lang="en-US" sz="800" dirty="0">
                <a:solidFill>
                  <a:schemeClr val="tx1"/>
                </a:solidFill>
              </a:rPr>
              <a:t> = </a:t>
            </a:r>
            <a:r>
              <a:rPr lang="en-US" sz="800" dirty="0" err="1">
                <a:solidFill>
                  <a:schemeClr val="tx1"/>
                </a:solidFill>
              </a:rPr>
              <a:t>df</a:t>
            </a:r>
            <a:r>
              <a:rPr lang="en-US" sz="800" dirty="0">
                <a:solidFill>
                  <a:schemeClr val="tx1"/>
                </a:solidFill>
              </a:rPr>
              <a:t>['</a:t>
            </a:r>
            <a:r>
              <a:rPr lang="en-US" sz="800" dirty="0" err="1">
                <a:solidFill>
                  <a:schemeClr val="tx1"/>
                </a:solidFill>
              </a:rPr>
              <a:t>customer_id</a:t>
            </a:r>
            <a:r>
              <a:rPr lang="en-US" sz="800" dirty="0">
                <a:solidFill>
                  <a:schemeClr val="tx1"/>
                </a:solidFill>
              </a:rPr>
              <a:t>'].</a:t>
            </a:r>
            <a:r>
              <a:rPr lang="en-US" sz="800" dirty="0" err="1">
                <a:solidFill>
                  <a:schemeClr val="tx1"/>
                </a:solidFill>
              </a:rPr>
              <a:t>value_counts</a:t>
            </a:r>
            <a:r>
              <a:rPr lang="en-US" sz="800" dirty="0">
                <a:solidFill>
                  <a:schemeClr val="tx1"/>
                </a:solidFill>
              </a:rPr>
              <a:t>().</a:t>
            </a:r>
            <a:r>
              <a:rPr lang="en-US" sz="800" dirty="0" err="1">
                <a:solidFill>
                  <a:schemeClr val="tx1"/>
                </a:solidFill>
              </a:rPr>
              <a:t>reset_index</a:t>
            </a:r>
            <a:r>
              <a:rPr lang="en-US" sz="800" dirty="0">
                <a:solidFill>
                  <a:schemeClr val="tx1"/>
                </a:solidFill>
              </a:rPr>
              <a:t>()</a:t>
            </a:r>
          </a:p>
          <a:p>
            <a:r>
              <a:rPr lang="en-US" sz="800" dirty="0">
                <a:solidFill>
                  <a:schemeClr val="tx1"/>
                </a:solidFill>
              </a:rPr>
              <a:t>top_5_cus = </a:t>
            </a:r>
            <a:r>
              <a:rPr lang="en-US" sz="800" dirty="0" err="1">
                <a:solidFill>
                  <a:schemeClr val="tx1"/>
                </a:solidFill>
              </a:rPr>
              <a:t>customer_counts.sort_values</a:t>
            </a:r>
            <a:r>
              <a:rPr lang="en-US" sz="800" dirty="0">
                <a:solidFill>
                  <a:schemeClr val="tx1"/>
                </a:solidFill>
              </a:rPr>
              <a:t>(by='count', ascending=False).head(5)</a:t>
            </a:r>
          </a:p>
          <a:p>
            <a:endParaRPr lang="en-US" sz="800" dirty="0">
              <a:solidFill>
                <a:schemeClr val="tx1"/>
              </a:solidFill>
            </a:endParaRPr>
          </a:p>
          <a:p>
            <a:r>
              <a:rPr lang="en-US" sz="800" dirty="0" err="1">
                <a:solidFill>
                  <a:schemeClr val="tx1"/>
                </a:solidFill>
              </a:rPr>
              <a:t>customer_sales</a:t>
            </a:r>
            <a:r>
              <a:rPr lang="en-US" sz="800" dirty="0">
                <a:solidFill>
                  <a:schemeClr val="tx1"/>
                </a:solidFill>
              </a:rPr>
              <a:t> = </a:t>
            </a:r>
            <a:r>
              <a:rPr lang="en-US" sz="800" dirty="0" err="1">
                <a:solidFill>
                  <a:schemeClr val="tx1"/>
                </a:solidFill>
              </a:rPr>
              <a:t>df.groupby</a:t>
            </a:r>
            <a:r>
              <a:rPr lang="en-US" sz="800" dirty="0">
                <a:solidFill>
                  <a:schemeClr val="tx1"/>
                </a:solidFill>
              </a:rPr>
              <a:t>('</a:t>
            </a:r>
            <a:r>
              <a:rPr lang="en-US" sz="800" dirty="0" err="1">
                <a:solidFill>
                  <a:schemeClr val="tx1"/>
                </a:solidFill>
              </a:rPr>
              <a:t>customer_id</a:t>
            </a:r>
            <a:r>
              <a:rPr lang="en-US" sz="800" dirty="0">
                <a:solidFill>
                  <a:schemeClr val="tx1"/>
                </a:solidFill>
              </a:rPr>
              <a:t>')['</a:t>
            </a:r>
            <a:r>
              <a:rPr lang="en-US" sz="800" dirty="0" err="1">
                <a:solidFill>
                  <a:schemeClr val="tx1"/>
                </a:solidFill>
              </a:rPr>
              <a:t>tran_amount</a:t>
            </a:r>
            <a:r>
              <a:rPr lang="en-US" sz="800" dirty="0">
                <a:solidFill>
                  <a:schemeClr val="tx1"/>
                </a:solidFill>
              </a:rPr>
              <a:t>'].sum().</a:t>
            </a:r>
            <a:r>
              <a:rPr lang="en-US" sz="800" dirty="0" err="1">
                <a:solidFill>
                  <a:schemeClr val="tx1"/>
                </a:solidFill>
              </a:rPr>
              <a:t>reset_index</a:t>
            </a:r>
            <a:r>
              <a:rPr lang="en-US" sz="800" dirty="0">
                <a:solidFill>
                  <a:schemeClr val="tx1"/>
                </a:solidFill>
              </a:rPr>
              <a:t>()</a:t>
            </a:r>
          </a:p>
          <a:p>
            <a:r>
              <a:rPr lang="en-US" sz="800" dirty="0">
                <a:solidFill>
                  <a:schemeClr val="tx1"/>
                </a:solidFill>
              </a:rPr>
              <a:t>top_5_sal = </a:t>
            </a:r>
            <a:r>
              <a:rPr lang="en-US" sz="800" dirty="0" err="1">
                <a:solidFill>
                  <a:schemeClr val="tx1"/>
                </a:solidFill>
              </a:rPr>
              <a:t>customer_sales.sort_values</a:t>
            </a:r>
            <a:r>
              <a:rPr lang="en-US" sz="800" dirty="0">
                <a:solidFill>
                  <a:schemeClr val="tx1"/>
                </a:solidFill>
              </a:rPr>
              <a:t>(by='</a:t>
            </a:r>
            <a:r>
              <a:rPr lang="en-US" sz="800" dirty="0" err="1">
                <a:solidFill>
                  <a:schemeClr val="tx1"/>
                </a:solidFill>
              </a:rPr>
              <a:t>tran_amount</a:t>
            </a:r>
            <a:r>
              <a:rPr lang="en-US" sz="800" dirty="0">
                <a:solidFill>
                  <a:schemeClr val="tx1"/>
                </a:solidFill>
              </a:rPr>
              <a:t>', ascending=False).head(5)</a:t>
            </a:r>
          </a:p>
          <a:p>
            <a:endParaRPr lang="en-US" sz="800" dirty="0">
              <a:solidFill>
                <a:schemeClr val="tx1"/>
              </a:solidFill>
            </a:endParaRPr>
          </a:p>
          <a:p>
            <a:r>
              <a:rPr lang="en-US" sz="800" dirty="0">
                <a:solidFill>
                  <a:schemeClr val="tx1"/>
                </a:solidFill>
              </a:rPr>
              <a:t># Creating a time-series plot for monthly sales</a:t>
            </a:r>
          </a:p>
          <a:p>
            <a:r>
              <a:rPr lang="en-US" sz="800" dirty="0" err="1">
                <a:solidFill>
                  <a:schemeClr val="tx1"/>
                </a:solidFill>
              </a:rPr>
              <a:t>df</a:t>
            </a:r>
            <a:r>
              <a:rPr lang="en-US" sz="800" dirty="0">
                <a:solidFill>
                  <a:schemeClr val="tx1"/>
                </a:solidFill>
              </a:rPr>
              <a:t>['</a:t>
            </a:r>
            <a:r>
              <a:rPr lang="en-US" sz="800" dirty="0" err="1">
                <a:solidFill>
                  <a:schemeClr val="tx1"/>
                </a:solidFill>
              </a:rPr>
              <a:t>month_year</a:t>
            </a:r>
            <a:r>
              <a:rPr lang="en-US" sz="800" dirty="0">
                <a:solidFill>
                  <a:schemeClr val="tx1"/>
                </a:solidFill>
              </a:rPr>
              <a:t>'] = </a:t>
            </a:r>
            <a:r>
              <a:rPr lang="en-US" sz="800" dirty="0" err="1">
                <a:solidFill>
                  <a:schemeClr val="tx1"/>
                </a:solidFill>
              </a:rPr>
              <a:t>df</a:t>
            </a:r>
            <a:r>
              <a:rPr lang="en-US" sz="800" dirty="0">
                <a:solidFill>
                  <a:schemeClr val="tx1"/>
                </a:solidFill>
              </a:rPr>
              <a:t>['</a:t>
            </a:r>
            <a:r>
              <a:rPr lang="en-US" sz="800" dirty="0" err="1">
                <a:solidFill>
                  <a:schemeClr val="tx1"/>
                </a:solidFill>
              </a:rPr>
              <a:t>trans_date</a:t>
            </a:r>
            <a:r>
              <a:rPr lang="en-US" sz="800" dirty="0">
                <a:solidFill>
                  <a:schemeClr val="tx1"/>
                </a:solidFill>
              </a:rPr>
              <a:t>'].</a:t>
            </a:r>
            <a:r>
              <a:rPr lang="en-US" sz="800" dirty="0" err="1">
                <a:solidFill>
                  <a:schemeClr val="tx1"/>
                </a:solidFill>
              </a:rPr>
              <a:t>dt.to_period</a:t>
            </a:r>
            <a:r>
              <a:rPr lang="en-US" sz="800" dirty="0">
                <a:solidFill>
                  <a:schemeClr val="tx1"/>
                </a:solidFill>
              </a:rPr>
              <a:t>('M')</a:t>
            </a:r>
          </a:p>
          <a:p>
            <a:r>
              <a:rPr lang="en-US" sz="800" dirty="0" err="1">
                <a:solidFill>
                  <a:schemeClr val="tx1"/>
                </a:solidFill>
              </a:rPr>
              <a:t>monthly_sales</a:t>
            </a:r>
            <a:r>
              <a:rPr lang="en-US" sz="800" dirty="0">
                <a:solidFill>
                  <a:schemeClr val="tx1"/>
                </a:solidFill>
              </a:rPr>
              <a:t> = </a:t>
            </a:r>
            <a:r>
              <a:rPr lang="en-US" sz="800" dirty="0" err="1">
                <a:solidFill>
                  <a:schemeClr val="tx1"/>
                </a:solidFill>
              </a:rPr>
              <a:t>df.groupby</a:t>
            </a:r>
            <a:r>
              <a:rPr lang="en-US" sz="800" dirty="0">
                <a:solidFill>
                  <a:schemeClr val="tx1"/>
                </a:solidFill>
              </a:rPr>
              <a:t>('</a:t>
            </a:r>
            <a:r>
              <a:rPr lang="en-US" sz="800" dirty="0" err="1">
                <a:solidFill>
                  <a:schemeClr val="tx1"/>
                </a:solidFill>
              </a:rPr>
              <a:t>month_year</a:t>
            </a:r>
            <a:r>
              <a:rPr lang="en-US" sz="800" dirty="0">
                <a:solidFill>
                  <a:schemeClr val="tx1"/>
                </a:solidFill>
              </a:rPr>
              <a:t>')['</a:t>
            </a:r>
            <a:r>
              <a:rPr lang="en-US" sz="800" dirty="0" err="1">
                <a:solidFill>
                  <a:schemeClr val="tx1"/>
                </a:solidFill>
              </a:rPr>
              <a:t>tran_amount</a:t>
            </a:r>
            <a:r>
              <a:rPr lang="en-US" sz="800" dirty="0">
                <a:solidFill>
                  <a:schemeClr val="tx1"/>
                </a:solidFill>
              </a:rPr>
              <a:t>'].sum()</a:t>
            </a:r>
          </a:p>
          <a:p>
            <a:r>
              <a:rPr lang="en-US" sz="800" dirty="0" err="1">
                <a:solidFill>
                  <a:schemeClr val="tx1"/>
                </a:solidFill>
              </a:rPr>
              <a:t>plt.plot</a:t>
            </a:r>
            <a:r>
              <a:rPr lang="en-US" sz="800" dirty="0">
                <a:solidFill>
                  <a:schemeClr val="tx1"/>
                </a:solidFill>
              </a:rPr>
              <a:t>(</a:t>
            </a:r>
            <a:r>
              <a:rPr lang="en-US" sz="800" dirty="0" err="1">
                <a:solidFill>
                  <a:schemeClr val="tx1"/>
                </a:solidFill>
              </a:rPr>
              <a:t>monthly_sales.index</a:t>
            </a:r>
            <a:r>
              <a:rPr lang="en-US" sz="800" dirty="0">
                <a:solidFill>
                  <a:schemeClr val="tx1"/>
                </a:solidFill>
              </a:rPr>
              <a:t>, </a:t>
            </a:r>
            <a:r>
              <a:rPr lang="en-US" sz="800" dirty="0" err="1">
                <a:solidFill>
                  <a:schemeClr val="tx1"/>
                </a:solidFill>
              </a:rPr>
              <a:t>monthly_sales.values</a:t>
            </a:r>
            <a:r>
              <a:rPr lang="en-US" sz="800" dirty="0">
                <a:solidFill>
                  <a:schemeClr val="tx1"/>
                </a:solidFill>
              </a:rPr>
              <a:t>)</a:t>
            </a:r>
          </a:p>
        </p:txBody>
      </p:sp>
      <p:pic>
        <p:nvPicPr>
          <p:cNvPr id="7" name="Picture 6" descr="A graph showing a line of sales&#10;&#10;Description automatically generated with medium confidence">
            <a:extLst>
              <a:ext uri="{FF2B5EF4-FFF2-40B4-BE49-F238E27FC236}">
                <a16:creationId xmlns:a16="http://schemas.microsoft.com/office/drawing/2014/main" id="{05A1FBEE-A3B8-28AD-4524-D4F441C6CF6E}"/>
              </a:ext>
            </a:extLst>
          </p:cNvPr>
          <p:cNvPicPr>
            <a:picLocks noChangeAspect="1"/>
          </p:cNvPicPr>
          <p:nvPr/>
        </p:nvPicPr>
        <p:blipFill>
          <a:blip r:embed="rId3"/>
          <a:stretch>
            <a:fillRect/>
          </a:stretch>
        </p:blipFill>
        <p:spPr>
          <a:xfrm>
            <a:off x="4572000" y="3087451"/>
            <a:ext cx="3884977" cy="19243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5806A13E-94DE-3E6B-6302-1CC34C4EE67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895AF7F-1F47-74A5-8BE4-C3059441607C}"/>
              </a:ext>
            </a:extLst>
          </p:cNvPr>
          <p:cNvSpPr>
            <a:spLocks noGrp="1"/>
          </p:cNvSpPr>
          <p:nvPr>
            <p:ph type="title"/>
          </p:nvPr>
        </p:nvSpPr>
        <p:spPr>
          <a:xfrm>
            <a:off x="717900" y="131715"/>
            <a:ext cx="7708200" cy="647700"/>
          </a:xfrm>
        </p:spPr>
        <p:txBody>
          <a:bodyPr/>
          <a:lstStyle/>
          <a:p>
            <a:pPr algn="ctr"/>
            <a:r>
              <a:rPr lang="en-IN" b="1" i="0" u="none" strike="noStrike" dirty="0">
                <a:effectLst/>
                <a:latin typeface="Söhne"/>
              </a:rPr>
              <a:t>Advanced Analysis</a:t>
            </a:r>
            <a:endParaRPr lang="en-US" dirty="0"/>
          </a:p>
        </p:txBody>
      </p:sp>
      <p:sp>
        <p:nvSpPr>
          <p:cNvPr id="4" name="TextBox 3">
            <a:extLst>
              <a:ext uri="{FF2B5EF4-FFF2-40B4-BE49-F238E27FC236}">
                <a16:creationId xmlns:a16="http://schemas.microsoft.com/office/drawing/2014/main" id="{548C7294-07F7-50D4-2ED6-909AEF938932}"/>
              </a:ext>
            </a:extLst>
          </p:cNvPr>
          <p:cNvSpPr txBox="1"/>
          <p:nvPr/>
        </p:nvSpPr>
        <p:spPr>
          <a:xfrm>
            <a:off x="525780" y="2159675"/>
            <a:ext cx="5958840" cy="830997"/>
          </a:xfrm>
          <a:prstGeom prst="rect">
            <a:avLst/>
          </a:prstGeom>
          <a:noFill/>
        </p:spPr>
        <p:txBody>
          <a:bodyPr wrap="square" rtlCol="0">
            <a:spAutoFit/>
          </a:bodyPr>
          <a:lstStyle/>
          <a:p>
            <a:pPr algn="l"/>
            <a:r>
              <a:rPr lang="en-IN" sz="1200" b="1" i="0" u="none" strike="noStrike" dirty="0">
                <a:solidFill>
                  <a:schemeClr val="tx1"/>
                </a:solidFill>
                <a:effectLst/>
                <a:latin typeface="Söhne"/>
              </a:rPr>
              <a:t>Explanation:</a:t>
            </a:r>
          </a:p>
          <a:p>
            <a:pPr algn="l"/>
            <a:endParaRPr lang="en-IN" sz="1200" b="0" i="0" u="none" strike="noStrike" dirty="0">
              <a:solidFill>
                <a:schemeClr val="tx1"/>
              </a:solidFill>
              <a:effectLst/>
              <a:latin typeface="Söhne"/>
            </a:endParaRPr>
          </a:p>
          <a:p>
            <a:pPr algn="l">
              <a:buFont typeface="Arial" panose="020B0604020202020204" pitchFamily="34" charset="0"/>
              <a:buChar char="•"/>
            </a:pPr>
            <a:r>
              <a:rPr lang="en-IN" sz="1200" b="0" i="0" u="none" strike="noStrike" dirty="0">
                <a:solidFill>
                  <a:schemeClr val="tx1"/>
                </a:solidFill>
                <a:effectLst/>
                <a:latin typeface="Söhne"/>
              </a:rPr>
              <a:t>Creating Recency-Frequency-Monetary (RFM) segments based on customer </a:t>
            </a:r>
            <a:r>
              <a:rPr lang="en-IN" sz="1200" b="0" i="0" u="none" strike="noStrike" dirty="0" err="1">
                <a:solidFill>
                  <a:schemeClr val="tx1"/>
                </a:solidFill>
                <a:effectLst/>
                <a:latin typeface="Söhne"/>
              </a:rPr>
              <a:t>behavior</a:t>
            </a:r>
            <a:r>
              <a:rPr lang="en-IN" sz="1200" b="0" i="0" u="none" strike="noStrike" dirty="0">
                <a:solidFill>
                  <a:schemeClr val="tx1"/>
                </a:solidFill>
                <a:effectLst/>
                <a:latin typeface="Söhne"/>
              </a:rPr>
              <a:t>.</a:t>
            </a:r>
          </a:p>
          <a:p>
            <a:pPr algn="l">
              <a:buFont typeface="Arial" panose="020B0604020202020204" pitchFamily="34" charset="0"/>
              <a:buChar char="•"/>
            </a:pPr>
            <a:r>
              <a:rPr lang="en-IN" sz="1200" b="0" i="0" u="none" strike="noStrike" dirty="0">
                <a:solidFill>
                  <a:schemeClr val="tx1"/>
                </a:solidFill>
                <a:effectLst/>
                <a:latin typeface="Söhne"/>
              </a:rPr>
              <a:t>Defining customer segments 'P0' and 'P2' based on RFM criteria.</a:t>
            </a:r>
          </a:p>
        </p:txBody>
      </p:sp>
      <p:sp>
        <p:nvSpPr>
          <p:cNvPr id="5" name="TextBox 4">
            <a:extLst>
              <a:ext uri="{FF2B5EF4-FFF2-40B4-BE49-F238E27FC236}">
                <a16:creationId xmlns:a16="http://schemas.microsoft.com/office/drawing/2014/main" id="{245FEBE5-5B1F-9E91-7E50-2282B2E0A536}"/>
              </a:ext>
            </a:extLst>
          </p:cNvPr>
          <p:cNvSpPr txBox="1"/>
          <p:nvPr/>
        </p:nvSpPr>
        <p:spPr>
          <a:xfrm>
            <a:off x="525780" y="952500"/>
            <a:ext cx="5958840" cy="1200329"/>
          </a:xfrm>
          <a:prstGeom prst="rect">
            <a:avLst/>
          </a:prstGeom>
          <a:noFill/>
        </p:spPr>
        <p:txBody>
          <a:bodyPr wrap="square" rtlCol="0">
            <a:spAutoFit/>
          </a:bodyPr>
          <a:lstStyle/>
          <a:p>
            <a:r>
              <a:rPr lang="en-US" sz="800" dirty="0">
                <a:solidFill>
                  <a:schemeClr val="tx1"/>
                </a:solidFill>
              </a:rPr>
              <a:t># Creating Recency-Frequency-Monetary (RFM) segments</a:t>
            </a:r>
          </a:p>
          <a:p>
            <a:r>
              <a:rPr lang="en-US" sz="800" dirty="0">
                <a:solidFill>
                  <a:schemeClr val="tx1"/>
                </a:solidFill>
              </a:rPr>
              <a:t>recency = </a:t>
            </a:r>
            <a:r>
              <a:rPr lang="en-US" sz="800" dirty="0" err="1">
                <a:solidFill>
                  <a:schemeClr val="tx1"/>
                </a:solidFill>
              </a:rPr>
              <a:t>df.groupby</a:t>
            </a:r>
            <a:r>
              <a:rPr lang="en-US" sz="800" dirty="0">
                <a:solidFill>
                  <a:schemeClr val="tx1"/>
                </a:solidFill>
              </a:rPr>
              <a:t>('</a:t>
            </a:r>
            <a:r>
              <a:rPr lang="en-US" sz="800" dirty="0" err="1">
                <a:solidFill>
                  <a:schemeClr val="tx1"/>
                </a:solidFill>
              </a:rPr>
              <a:t>customer_id</a:t>
            </a:r>
            <a:r>
              <a:rPr lang="en-US" sz="800" dirty="0">
                <a:solidFill>
                  <a:schemeClr val="tx1"/>
                </a:solidFill>
              </a:rPr>
              <a:t>')['</a:t>
            </a:r>
            <a:r>
              <a:rPr lang="en-US" sz="800" dirty="0" err="1">
                <a:solidFill>
                  <a:schemeClr val="tx1"/>
                </a:solidFill>
              </a:rPr>
              <a:t>trans_date</a:t>
            </a:r>
            <a:r>
              <a:rPr lang="en-US" sz="800" dirty="0">
                <a:solidFill>
                  <a:schemeClr val="tx1"/>
                </a:solidFill>
              </a:rPr>
              <a:t>'].max()</a:t>
            </a:r>
          </a:p>
          <a:p>
            <a:r>
              <a:rPr lang="en-US" sz="800" dirty="0">
                <a:solidFill>
                  <a:schemeClr val="tx1"/>
                </a:solidFill>
              </a:rPr>
              <a:t>frequency = </a:t>
            </a:r>
            <a:r>
              <a:rPr lang="en-US" sz="800" dirty="0" err="1">
                <a:solidFill>
                  <a:schemeClr val="tx1"/>
                </a:solidFill>
              </a:rPr>
              <a:t>df.groupby</a:t>
            </a:r>
            <a:r>
              <a:rPr lang="en-US" sz="800" dirty="0">
                <a:solidFill>
                  <a:schemeClr val="tx1"/>
                </a:solidFill>
              </a:rPr>
              <a:t>('</a:t>
            </a:r>
            <a:r>
              <a:rPr lang="en-US" sz="800" dirty="0" err="1">
                <a:solidFill>
                  <a:schemeClr val="tx1"/>
                </a:solidFill>
              </a:rPr>
              <a:t>customer_id</a:t>
            </a:r>
            <a:r>
              <a:rPr lang="en-US" sz="800" dirty="0">
                <a:solidFill>
                  <a:schemeClr val="tx1"/>
                </a:solidFill>
              </a:rPr>
              <a:t>')['</a:t>
            </a:r>
            <a:r>
              <a:rPr lang="en-US" sz="800" dirty="0" err="1">
                <a:solidFill>
                  <a:schemeClr val="tx1"/>
                </a:solidFill>
              </a:rPr>
              <a:t>trans_date</a:t>
            </a:r>
            <a:r>
              <a:rPr lang="en-US" sz="800" dirty="0">
                <a:solidFill>
                  <a:schemeClr val="tx1"/>
                </a:solidFill>
              </a:rPr>
              <a:t>'].count()</a:t>
            </a:r>
          </a:p>
          <a:p>
            <a:r>
              <a:rPr lang="en-US" sz="800" dirty="0">
                <a:solidFill>
                  <a:schemeClr val="tx1"/>
                </a:solidFill>
              </a:rPr>
              <a:t>monetary = </a:t>
            </a:r>
            <a:r>
              <a:rPr lang="en-US" sz="800" dirty="0" err="1">
                <a:solidFill>
                  <a:schemeClr val="tx1"/>
                </a:solidFill>
              </a:rPr>
              <a:t>df.groupby</a:t>
            </a:r>
            <a:r>
              <a:rPr lang="en-US" sz="800" dirty="0">
                <a:solidFill>
                  <a:schemeClr val="tx1"/>
                </a:solidFill>
              </a:rPr>
              <a:t>('</a:t>
            </a:r>
            <a:r>
              <a:rPr lang="en-US" sz="800" dirty="0" err="1">
                <a:solidFill>
                  <a:schemeClr val="tx1"/>
                </a:solidFill>
              </a:rPr>
              <a:t>customer_id</a:t>
            </a:r>
            <a:r>
              <a:rPr lang="en-US" sz="800" dirty="0">
                <a:solidFill>
                  <a:schemeClr val="tx1"/>
                </a:solidFill>
              </a:rPr>
              <a:t>')['</a:t>
            </a:r>
            <a:r>
              <a:rPr lang="en-US" sz="800" dirty="0" err="1">
                <a:solidFill>
                  <a:schemeClr val="tx1"/>
                </a:solidFill>
              </a:rPr>
              <a:t>tran_amount</a:t>
            </a:r>
            <a:r>
              <a:rPr lang="en-US" sz="800" dirty="0">
                <a:solidFill>
                  <a:schemeClr val="tx1"/>
                </a:solidFill>
              </a:rPr>
              <a:t>'].sum()</a:t>
            </a:r>
          </a:p>
          <a:p>
            <a:endParaRPr lang="en-US" sz="800" dirty="0">
              <a:solidFill>
                <a:schemeClr val="tx1"/>
              </a:solidFill>
            </a:endParaRPr>
          </a:p>
          <a:p>
            <a:r>
              <a:rPr lang="en-US" sz="800" dirty="0" err="1">
                <a:solidFill>
                  <a:schemeClr val="tx1"/>
                </a:solidFill>
              </a:rPr>
              <a:t>rfm</a:t>
            </a:r>
            <a:r>
              <a:rPr lang="en-US" sz="800" dirty="0">
                <a:solidFill>
                  <a:schemeClr val="tx1"/>
                </a:solidFill>
              </a:rPr>
              <a:t> = </a:t>
            </a:r>
            <a:r>
              <a:rPr lang="en-US" sz="800" dirty="0" err="1">
                <a:solidFill>
                  <a:schemeClr val="tx1"/>
                </a:solidFill>
              </a:rPr>
              <a:t>pd.DataFrame</a:t>
            </a:r>
            <a:r>
              <a:rPr lang="en-US" sz="800" dirty="0">
                <a:solidFill>
                  <a:schemeClr val="tx1"/>
                </a:solidFill>
              </a:rPr>
              <a:t>({'recency': recency, 'frequency': frequency, 'monetary': monetary})</a:t>
            </a:r>
          </a:p>
          <a:p>
            <a:endParaRPr lang="en-US" sz="800" dirty="0">
              <a:solidFill>
                <a:schemeClr val="tx1"/>
              </a:solidFill>
            </a:endParaRPr>
          </a:p>
          <a:p>
            <a:r>
              <a:rPr lang="en-US" sz="800" dirty="0">
                <a:solidFill>
                  <a:schemeClr val="tx1"/>
                </a:solidFill>
              </a:rPr>
              <a:t># Creating segments based on recency, frequency, and monetary</a:t>
            </a:r>
          </a:p>
          <a:p>
            <a:r>
              <a:rPr lang="en-US" sz="800" dirty="0" err="1">
                <a:solidFill>
                  <a:schemeClr val="tx1"/>
                </a:solidFill>
              </a:rPr>
              <a:t>rfm</a:t>
            </a:r>
            <a:r>
              <a:rPr lang="en-US" sz="800" dirty="0">
                <a:solidFill>
                  <a:schemeClr val="tx1"/>
                </a:solidFill>
              </a:rPr>
              <a:t>['Segment'] = </a:t>
            </a:r>
            <a:r>
              <a:rPr lang="en-US" sz="800" dirty="0" err="1">
                <a:solidFill>
                  <a:schemeClr val="tx1"/>
                </a:solidFill>
              </a:rPr>
              <a:t>rfm.apply</a:t>
            </a:r>
            <a:r>
              <a:rPr lang="en-US" sz="800" dirty="0">
                <a:solidFill>
                  <a:schemeClr val="tx1"/>
                </a:solidFill>
              </a:rPr>
              <a:t>(</a:t>
            </a:r>
            <a:r>
              <a:rPr lang="en-US" sz="800" dirty="0" err="1">
                <a:solidFill>
                  <a:schemeClr val="tx1"/>
                </a:solidFill>
              </a:rPr>
              <a:t>segment_customer</a:t>
            </a:r>
            <a:r>
              <a:rPr lang="en-US" sz="800" dirty="0">
                <a:solidFill>
                  <a:schemeClr val="tx1"/>
                </a:solidFill>
              </a:rPr>
              <a:t>, axis=1)</a:t>
            </a:r>
          </a:p>
        </p:txBody>
      </p:sp>
      <p:pic>
        <p:nvPicPr>
          <p:cNvPr id="8" name="Picture 7" descr="A screenshot of a table&#10;&#10;Description automatically generated">
            <a:extLst>
              <a:ext uri="{FF2B5EF4-FFF2-40B4-BE49-F238E27FC236}">
                <a16:creationId xmlns:a16="http://schemas.microsoft.com/office/drawing/2014/main" id="{7BAB2D63-80A6-3B3A-81B4-018E82B54AEF}"/>
              </a:ext>
            </a:extLst>
          </p:cNvPr>
          <p:cNvPicPr>
            <a:picLocks noChangeAspect="1"/>
          </p:cNvPicPr>
          <p:nvPr/>
        </p:nvPicPr>
        <p:blipFill>
          <a:blip r:embed="rId3"/>
          <a:stretch>
            <a:fillRect/>
          </a:stretch>
        </p:blipFill>
        <p:spPr>
          <a:xfrm>
            <a:off x="6035040" y="2609456"/>
            <a:ext cx="2673349" cy="2534043"/>
          </a:xfrm>
          <a:prstGeom prst="rect">
            <a:avLst/>
          </a:prstGeom>
        </p:spPr>
      </p:pic>
    </p:spTree>
    <p:extLst>
      <p:ext uri="{BB962C8B-B14F-4D97-AF65-F5344CB8AC3E}">
        <p14:creationId xmlns:p14="http://schemas.microsoft.com/office/powerpoint/2010/main" val="324304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88CF97FD-341A-91C2-28FD-3F961C03168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08AAC48-3840-F305-2BE8-A71613F673A2}"/>
              </a:ext>
            </a:extLst>
          </p:cNvPr>
          <p:cNvSpPr>
            <a:spLocks noGrp="1"/>
          </p:cNvSpPr>
          <p:nvPr>
            <p:ph type="title"/>
          </p:nvPr>
        </p:nvSpPr>
        <p:spPr>
          <a:xfrm>
            <a:off x="717900" y="131715"/>
            <a:ext cx="7708200" cy="647700"/>
          </a:xfrm>
        </p:spPr>
        <p:txBody>
          <a:bodyPr/>
          <a:lstStyle/>
          <a:p>
            <a:pPr algn="ctr"/>
            <a:r>
              <a:rPr lang="en-IN" b="1" i="0" u="none" strike="noStrike" dirty="0">
                <a:effectLst/>
                <a:latin typeface="Söhne"/>
              </a:rPr>
              <a:t>Advanced Analysis</a:t>
            </a:r>
            <a:endParaRPr lang="en-US" dirty="0"/>
          </a:p>
        </p:txBody>
      </p:sp>
      <p:sp>
        <p:nvSpPr>
          <p:cNvPr id="4" name="TextBox 3">
            <a:extLst>
              <a:ext uri="{FF2B5EF4-FFF2-40B4-BE49-F238E27FC236}">
                <a16:creationId xmlns:a16="http://schemas.microsoft.com/office/drawing/2014/main" id="{F7901CAE-5654-3D57-9C79-8AA03D4028A6}"/>
              </a:ext>
            </a:extLst>
          </p:cNvPr>
          <p:cNvSpPr txBox="1"/>
          <p:nvPr/>
        </p:nvSpPr>
        <p:spPr>
          <a:xfrm>
            <a:off x="525780" y="2874288"/>
            <a:ext cx="5958840" cy="1015663"/>
          </a:xfrm>
          <a:prstGeom prst="rect">
            <a:avLst/>
          </a:prstGeom>
          <a:noFill/>
        </p:spPr>
        <p:txBody>
          <a:bodyPr wrap="square" rtlCol="0">
            <a:spAutoFit/>
          </a:bodyPr>
          <a:lstStyle/>
          <a:p>
            <a:pPr algn="l"/>
            <a:r>
              <a:rPr lang="en-IN" sz="1200" b="1" i="0" u="none" strike="noStrike" dirty="0">
                <a:solidFill>
                  <a:schemeClr val="tx1"/>
                </a:solidFill>
                <a:effectLst/>
                <a:latin typeface="Söhne"/>
              </a:rPr>
              <a:t>Explanation:</a:t>
            </a:r>
          </a:p>
          <a:p>
            <a:pPr algn="l"/>
            <a:endParaRPr lang="en-IN" sz="1200" b="0" i="0" u="none" strike="noStrike" dirty="0">
              <a:solidFill>
                <a:schemeClr val="tx1"/>
              </a:solidFill>
              <a:effectLst/>
              <a:latin typeface="Söhne"/>
            </a:endParaRPr>
          </a:p>
          <a:p>
            <a:pPr algn="l">
              <a:buFont typeface="Arial" panose="020B0604020202020204" pitchFamily="34" charset="0"/>
              <a:buChar char="•"/>
            </a:pPr>
            <a:r>
              <a:rPr lang="en-IN" sz="1200" b="0" i="0" u="none" strike="noStrike" dirty="0">
                <a:solidFill>
                  <a:schemeClr val="tx1"/>
                </a:solidFill>
                <a:effectLst/>
                <a:latin typeface="Söhne"/>
              </a:rPr>
              <a:t>Additional steps include plotting a bar chart for customer segments, checking response distribution, exploring top 5 customers, and saving cleaned and </a:t>
            </a:r>
            <a:r>
              <a:rPr lang="en-IN" sz="1200" b="0" i="0" u="none" strike="noStrike" dirty="0" err="1">
                <a:solidFill>
                  <a:schemeClr val="tx1"/>
                </a:solidFill>
                <a:effectLst/>
                <a:latin typeface="Söhne"/>
              </a:rPr>
              <a:t>analyzed</a:t>
            </a:r>
            <a:r>
              <a:rPr lang="en-IN" sz="1200" b="0" i="0" u="none" strike="noStrike" dirty="0">
                <a:solidFill>
                  <a:schemeClr val="tx1"/>
                </a:solidFill>
                <a:effectLst/>
                <a:latin typeface="Söhne"/>
              </a:rPr>
              <a:t> </a:t>
            </a:r>
            <a:r>
              <a:rPr lang="en-IN" sz="1200" b="0" i="0" u="none" strike="noStrike" dirty="0" err="1">
                <a:solidFill>
                  <a:schemeClr val="tx1"/>
                </a:solidFill>
                <a:effectLst/>
                <a:latin typeface="Söhne"/>
              </a:rPr>
              <a:t>dataframes</a:t>
            </a:r>
            <a:r>
              <a:rPr lang="en-IN" sz="1200" b="0" i="0" u="none" strike="noStrike" dirty="0">
                <a:solidFill>
                  <a:schemeClr val="tx1"/>
                </a:solidFill>
                <a:effectLst/>
                <a:latin typeface="Söhne"/>
              </a:rPr>
              <a:t> to CSV files.</a:t>
            </a:r>
          </a:p>
        </p:txBody>
      </p:sp>
      <p:sp>
        <p:nvSpPr>
          <p:cNvPr id="5" name="TextBox 4">
            <a:extLst>
              <a:ext uri="{FF2B5EF4-FFF2-40B4-BE49-F238E27FC236}">
                <a16:creationId xmlns:a16="http://schemas.microsoft.com/office/drawing/2014/main" id="{F7BD46B1-8511-6A1D-963A-D4995BF40694}"/>
              </a:ext>
            </a:extLst>
          </p:cNvPr>
          <p:cNvSpPr txBox="1"/>
          <p:nvPr/>
        </p:nvSpPr>
        <p:spPr>
          <a:xfrm>
            <a:off x="525780" y="952500"/>
            <a:ext cx="5958840" cy="1815882"/>
          </a:xfrm>
          <a:prstGeom prst="rect">
            <a:avLst/>
          </a:prstGeom>
          <a:noFill/>
        </p:spPr>
        <p:txBody>
          <a:bodyPr wrap="square" rtlCol="0">
            <a:spAutoFit/>
          </a:bodyPr>
          <a:lstStyle/>
          <a:p>
            <a:r>
              <a:rPr lang="en-US" sz="800" dirty="0">
                <a:solidFill>
                  <a:schemeClr val="tx1"/>
                </a:solidFill>
              </a:rPr>
              <a:t># Additional steps like plotting a bar chart for customer segments and checking response distribution</a:t>
            </a:r>
          </a:p>
          <a:p>
            <a:r>
              <a:rPr lang="en-US" sz="800" dirty="0">
                <a:solidFill>
                  <a:schemeClr val="tx1"/>
                </a:solidFill>
              </a:rPr>
              <a:t>set(</a:t>
            </a:r>
            <a:r>
              <a:rPr lang="en-US" sz="800" dirty="0" err="1">
                <a:solidFill>
                  <a:schemeClr val="tx1"/>
                </a:solidFill>
              </a:rPr>
              <a:t>rfm</a:t>
            </a:r>
            <a:r>
              <a:rPr lang="en-US" sz="800" dirty="0">
                <a:solidFill>
                  <a:schemeClr val="tx1"/>
                </a:solidFill>
              </a:rPr>
              <a:t>['Segment'])</a:t>
            </a:r>
          </a:p>
          <a:p>
            <a:r>
              <a:rPr lang="en-US" sz="800" dirty="0" err="1">
                <a:solidFill>
                  <a:schemeClr val="tx1"/>
                </a:solidFill>
              </a:rPr>
              <a:t>churn_counts</a:t>
            </a:r>
            <a:r>
              <a:rPr lang="en-US" sz="800" dirty="0">
                <a:solidFill>
                  <a:schemeClr val="tx1"/>
                </a:solidFill>
              </a:rPr>
              <a:t> = </a:t>
            </a:r>
            <a:r>
              <a:rPr lang="en-US" sz="800" dirty="0" err="1">
                <a:solidFill>
                  <a:schemeClr val="tx1"/>
                </a:solidFill>
              </a:rPr>
              <a:t>df</a:t>
            </a:r>
            <a:r>
              <a:rPr lang="en-US" sz="800" dirty="0">
                <a:solidFill>
                  <a:schemeClr val="tx1"/>
                </a:solidFill>
              </a:rPr>
              <a:t>['response'].</a:t>
            </a:r>
            <a:r>
              <a:rPr lang="en-US" sz="800" dirty="0" err="1">
                <a:solidFill>
                  <a:schemeClr val="tx1"/>
                </a:solidFill>
              </a:rPr>
              <a:t>value_counts</a:t>
            </a:r>
            <a:r>
              <a:rPr lang="en-US" sz="800" dirty="0">
                <a:solidFill>
                  <a:schemeClr val="tx1"/>
                </a:solidFill>
              </a:rPr>
              <a:t>()</a:t>
            </a:r>
          </a:p>
          <a:p>
            <a:r>
              <a:rPr lang="en-US" sz="800" dirty="0" err="1">
                <a:solidFill>
                  <a:schemeClr val="tx1"/>
                </a:solidFill>
              </a:rPr>
              <a:t>churn_counts.plot</a:t>
            </a:r>
            <a:r>
              <a:rPr lang="en-US" sz="800" dirty="0">
                <a:solidFill>
                  <a:schemeClr val="tx1"/>
                </a:solidFill>
              </a:rPr>
              <a:t>(kind='bar')</a:t>
            </a:r>
          </a:p>
          <a:p>
            <a:endParaRPr lang="en-US" sz="800" dirty="0">
              <a:solidFill>
                <a:schemeClr val="tx1"/>
              </a:solidFill>
            </a:endParaRPr>
          </a:p>
          <a:p>
            <a:r>
              <a:rPr lang="en-US" sz="800" dirty="0">
                <a:solidFill>
                  <a:schemeClr val="tx1"/>
                </a:solidFill>
              </a:rPr>
              <a:t># Exploring top 5 customers and their sales over time</a:t>
            </a:r>
          </a:p>
          <a:p>
            <a:r>
              <a:rPr lang="en-US" sz="800" dirty="0">
                <a:solidFill>
                  <a:schemeClr val="tx1"/>
                </a:solidFill>
              </a:rPr>
              <a:t>top_5_customers = </a:t>
            </a:r>
            <a:r>
              <a:rPr lang="en-US" sz="800" dirty="0" err="1">
                <a:solidFill>
                  <a:schemeClr val="tx1"/>
                </a:solidFill>
              </a:rPr>
              <a:t>monetary.sort_values</a:t>
            </a:r>
            <a:r>
              <a:rPr lang="en-US" sz="800" dirty="0">
                <a:solidFill>
                  <a:schemeClr val="tx1"/>
                </a:solidFill>
              </a:rPr>
              <a:t>(ascending=False).head(5).index</a:t>
            </a:r>
          </a:p>
          <a:p>
            <a:r>
              <a:rPr lang="en-US" sz="800" dirty="0" err="1">
                <a:solidFill>
                  <a:schemeClr val="tx1"/>
                </a:solidFill>
              </a:rPr>
              <a:t>top_customers_df</a:t>
            </a:r>
            <a:r>
              <a:rPr lang="en-US" sz="800" dirty="0">
                <a:solidFill>
                  <a:schemeClr val="tx1"/>
                </a:solidFill>
              </a:rPr>
              <a:t> = </a:t>
            </a:r>
            <a:r>
              <a:rPr lang="en-US" sz="800" dirty="0" err="1">
                <a:solidFill>
                  <a:schemeClr val="tx1"/>
                </a:solidFill>
              </a:rPr>
              <a:t>df</a:t>
            </a:r>
            <a:r>
              <a:rPr lang="en-US" sz="800" dirty="0">
                <a:solidFill>
                  <a:schemeClr val="tx1"/>
                </a:solidFill>
              </a:rPr>
              <a:t>[</a:t>
            </a:r>
            <a:r>
              <a:rPr lang="en-US" sz="800" dirty="0" err="1">
                <a:solidFill>
                  <a:schemeClr val="tx1"/>
                </a:solidFill>
              </a:rPr>
              <a:t>df</a:t>
            </a:r>
            <a:r>
              <a:rPr lang="en-US" sz="800" dirty="0">
                <a:solidFill>
                  <a:schemeClr val="tx1"/>
                </a:solidFill>
              </a:rPr>
              <a:t>['</a:t>
            </a:r>
            <a:r>
              <a:rPr lang="en-US" sz="800" dirty="0" err="1">
                <a:solidFill>
                  <a:schemeClr val="tx1"/>
                </a:solidFill>
              </a:rPr>
              <a:t>customer_id</a:t>
            </a:r>
            <a:r>
              <a:rPr lang="en-US" sz="800" dirty="0">
                <a:solidFill>
                  <a:schemeClr val="tx1"/>
                </a:solidFill>
              </a:rPr>
              <a:t>'].</a:t>
            </a:r>
            <a:r>
              <a:rPr lang="en-US" sz="800" dirty="0" err="1">
                <a:solidFill>
                  <a:schemeClr val="tx1"/>
                </a:solidFill>
              </a:rPr>
              <a:t>isin</a:t>
            </a:r>
            <a:r>
              <a:rPr lang="en-US" sz="800" dirty="0">
                <a:solidFill>
                  <a:schemeClr val="tx1"/>
                </a:solidFill>
              </a:rPr>
              <a:t>(top_5_customers)]</a:t>
            </a:r>
          </a:p>
          <a:p>
            <a:r>
              <a:rPr lang="en-US" sz="800" dirty="0" err="1">
                <a:solidFill>
                  <a:schemeClr val="tx1"/>
                </a:solidFill>
              </a:rPr>
              <a:t>top_customers_sales</a:t>
            </a:r>
            <a:r>
              <a:rPr lang="en-US" sz="800" dirty="0">
                <a:solidFill>
                  <a:schemeClr val="tx1"/>
                </a:solidFill>
              </a:rPr>
              <a:t> = </a:t>
            </a:r>
            <a:r>
              <a:rPr lang="en-US" sz="800" dirty="0" err="1">
                <a:solidFill>
                  <a:schemeClr val="tx1"/>
                </a:solidFill>
              </a:rPr>
              <a:t>top_customers_df.groupby</a:t>
            </a:r>
            <a:r>
              <a:rPr lang="en-US" sz="800" dirty="0">
                <a:solidFill>
                  <a:schemeClr val="tx1"/>
                </a:solidFill>
              </a:rPr>
              <a:t>(['</a:t>
            </a:r>
            <a:r>
              <a:rPr lang="en-US" sz="800" dirty="0" err="1">
                <a:solidFill>
                  <a:schemeClr val="tx1"/>
                </a:solidFill>
              </a:rPr>
              <a:t>customer_id</a:t>
            </a:r>
            <a:r>
              <a:rPr lang="en-US" sz="800" dirty="0">
                <a:solidFill>
                  <a:schemeClr val="tx1"/>
                </a:solidFill>
              </a:rPr>
              <a:t>', '</a:t>
            </a:r>
            <a:r>
              <a:rPr lang="en-US" sz="800" dirty="0" err="1">
                <a:solidFill>
                  <a:schemeClr val="tx1"/>
                </a:solidFill>
              </a:rPr>
              <a:t>month_year</a:t>
            </a:r>
            <a:r>
              <a:rPr lang="en-US" sz="800" dirty="0">
                <a:solidFill>
                  <a:schemeClr val="tx1"/>
                </a:solidFill>
              </a:rPr>
              <a:t>'])['</a:t>
            </a:r>
            <a:r>
              <a:rPr lang="en-US" sz="800" dirty="0" err="1">
                <a:solidFill>
                  <a:schemeClr val="tx1"/>
                </a:solidFill>
              </a:rPr>
              <a:t>tran_amount</a:t>
            </a:r>
            <a:r>
              <a:rPr lang="en-US" sz="800" dirty="0">
                <a:solidFill>
                  <a:schemeClr val="tx1"/>
                </a:solidFill>
              </a:rPr>
              <a:t>'].sum().unstack(level=0)</a:t>
            </a:r>
          </a:p>
          <a:p>
            <a:r>
              <a:rPr lang="en-US" sz="800" dirty="0" err="1">
                <a:solidFill>
                  <a:schemeClr val="tx1"/>
                </a:solidFill>
              </a:rPr>
              <a:t>top_customers_sales.plot</a:t>
            </a:r>
            <a:r>
              <a:rPr lang="en-US" sz="800" dirty="0">
                <a:solidFill>
                  <a:schemeClr val="tx1"/>
                </a:solidFill>
              </a:rPr>
              <a:t>(kind='line')</a:t>
            </a:r>
          </a:p>
          <a:p>
            <a:endParaRPr lang="en-US" sz="800" dirty="0">
              <a:solidFill>
                <a:schemeClr val="tx1"/>
              </a:solidFill>
            </a:endParaRPr>
          </a:p>
          <a:p>
            <a:r>
              <a:rPr lang="en-US" sz="800" dirty="0">
                <a:solidFill>
                  <a:schemeClr val="tx1"/>
                </a:solidFill>
              </a:rPr>
              <a:t># Saving cleaned and analyzed </a:t>
            </a:r>
            <a:r>
              <a:rPr lang="en-US" sz="800" dirty="0" err="1">
                <a:solidFill>
                  <a:schemeClr val="tx1"/>
                </a:solidFill>
              </a:rPr>
              <a:t>dataframes</a:t>
            </a:r>
            <a:r>
              <a:rPr lang="en-US" sz="800" dirty="0">
                <a:solidFill>
                  <a:schemeClr val="tx1"/>
                </a:solidFill>
              </a:rPr>
              <a:t> to CSV files</a:t>
            </a:r>
          </a:p>
          <a:p>
            <a:r>
              <a:rPr lang="en-US" sz="800" dirty="0" err="1">
                <a:solidFill>
                  <a:schemeClr val="tx1"/>
                </a:solidFill>
              </a:rPr>
              <a:t>df.to_csv</a:t>
            </a:r>
            <a:r>
              <a:rPr lang="en-US" sz="800" dirty="0">
                <a:solidFill>
                  <a:schemeClr val="tx1"/>
                </a:solidFill>
              </a:rPr>
              <a:t>('</a:t>
            </a:r>
            <a:r>
              <a:rPr lang="en-US" sz="800" dirty="0" err="1">
                <a:solidFill>
                  <a:schemeClr val="tx1"/>
                </a:solidFill>
              </a:rPr>
              <a:t>MainData.csv</a:t>
            </a:r>
            <a:r>
              <a:rPr lang="en-US" sz="800" dirty="0">
                <a:solidFill>
                  <a:schemeClr val="tx1"/>
                </a:solidFill>
              </a:rPr>
              <a:t>')</a:t>
            </a:r>
          </a:p>
          <a:p>
            <a:r>
              <a:rPr lang="en-US" sz="800" dirty="0" err="1">
                <a:solidFill>
                  <a:schemeClr val="tx1"/>
                </a:solidFill>
              </a:rPr>
              <a:t>rfm.to_csv</a:t>
            </a:r>
            <a:r>
              <a:rPr lang="en-US" sz="800" dirty="0">
                <a:solidFill>
                  <a:schemeClr val="tx1"/>
                </a:solidFill>
              </a:rPr>
              <a:t>('</a:t>
            </a:r>
            <a:r>
              <a:rPr lang="en-US" sz="800" dirty="0" err="1">
                <a:solidFill>
                  <a:schemeClr val="tx1"/>
                </a:solidFill>
              </a:rPr>
              <a:t>AddAnlys.csv</a:t>
            </a:r>
            <a:r>
              <a:rPr lang="en-US" sz="800" dirty="0">
                <a:solidFill>
                  <a:schemeClr val="tx1"/>
                </a:solidFill>
              </a:rPr>
              <a:t>')</a:t>
            </a:r>
          </a:p>
        </p:txBody>
      </p:sp>
      <p:pic>
        <p:nvPicPr>
          <p:cNvPr id="6" name="Picture 5" descr="A graph with colorful lines and numbers&#10;&#10;Description automatically generated">
            <a:extLst>
              <a:ext uri="{FF2B5EF4-FFF2-40B4-BE49-F238E27FC236}">
                <a16:creationId xmlns:a16="http://schemas.microsoft.com/office/drawing/2014/main" id="{A2BB3EE2-B6FB-1D63-EA64-151F02543F57}"/>
              </a:ext>
            </a:extLst>
          </p:cNvPr>
          <p:cNvPicPr>
            <a:picLocks noChangeAspect="1"/>
          </p:cNvPicPr>
          <p:nvPr/>
        </p:nvPicPr>
        <p:blipFill>
          <a:blip r:embed="rId3"/>
          <a:stretch>
            <a:fillRect/>
          </a:stretch>
        </p:blipFill>
        <p:spPr>
          <a:xfrm>
            <a:off x="6401828" y="3095550"/>
            <a:ext cx="2347643" cy="1910047"/>
          </a:xfrm>
          <a:prstGeom prst="rect">
            <a:avLst/>
          </a:prstGeom>
        </p:spPr>
      </p:pic>
      <p:pic>
        <p:nvPicPr>
          <p:cNvPr id="9" name="Picture 8" descr="A blue and white bar graph&#10;&#10;Description automatically generated">
            <a:extLst>
              <a:ext uri="{FF2B5EF4-FFF2-40B4-BE49-F238E27FC236}">
                <a16:creationId xmlns:a16="http://schemas.microsoft.com/office/drawing/2014/main" id="{7BA4EE2F-307E-0944-8960-63B33DD5FFDD}"/>
              </a:ext>
            </a:extLst>
          </p:cNvPr>
          <p:cNvPicPr>
            <a:picLocks noChangeAspect="1"/>
          </p:cNvPicPr>
          <p:nvPr/>
        </p:nvPicPr>
        <p:blipFill>
          <a:blip r:embed="rId4"/>
          <a:stretch>
            <a:fillRect/>
          </a:stretch>
        </p:blipFill>
        <p:spPr>
          <a:xfrm>
            <a:off x="6040039" y="836267"/>
            <a:ext cx="2578181" cy="1815882"/>
          </a:xfrm>
          <a:prstGeom prst="rect">
            <a:avLst/>
          </a:prstGeom>
        </p:spPr>
      </p:pic>
    </p:spTree>
    <p:extLst>
      <p:ext uri="{BB962C8B-B14F-4D97-AF65-F5344CB8AC3E}">
        <p14:creationId xmlns:p14="http://schemas.microsoft.com/office/powerpoint/2010/main" val="534508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1ACD438B-1B16-10A0-D129-CEE9274D839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7ADB06-99FB-1E7A-6F76-4C9199C608A4}"/>
              </a:ext>
            </a:extLst>
          </p:cNvPr>
          <p:cNvSpPr>
            <a:spLocks noGrp="1"/>
          </p:cNvSpPr>
          <p:nvPr>
            <p:ph type="title"/>
          </p:nvPr>
        </p:nvSpPr>
        <p:spPr>
          <a:xfrm>
            <a:off x="717900" y="106915"/>
            <a:ext cx="7708200" cy="647700"/>
          </a:xfrm>
        </p:spPr>
        <p:txBody>
          <a:bodyPr/>
          <a:lstStyle/>
          <a:p>
            <a:pPr algn="ctr"/>
            <a:r>
              <a:rPr lang="en-IN" b="1" i="0" u="none" strike="noStrike" dirty="0">
                <a:effectLst/>
                <a:latin typeface="Söhne"/>
              </a:rPr>
              <a:t>My Conclusion</a:t>
            </a:r>
            <a:endParaRPr lang="en-US" dirty="0"/>
          </a:p>
        </p:txBody>
      </p:sp>
      <p:sp>
        <p:nvSpPr>
          <p:cNvPr id="5" name="TextBox 4">
            <a:extLst>
              <a:ext uri="{FF2B5EF4-FFF2-40B4-BE49-F238E27FC236}">
                <a16:creationId xmlns:a16="http://schemas.microsoft.com/office/drawing/2014/main" id="{80EA4303-6F8D-5969-B47C-3AF068F4D3DC}"/>
              </a:ext>
            </a:extLst>
          </p:cNvPr>
          <p:cNvSpPr txBox="1"/>
          <p:nvPr/>
        </p:nvSpPr>
        <p:spPr>
          <a:xfrm>
            <a:off x="262581" y="940466"/>
            <a:ext cx="8282736" cy="3662541"/>
          </a:xfrm>
          <a:prstGeom prst="rect">
            <a:avLst/>
          </a:prstGeom>
          <a:noFill/>
        </p:spPr>
        <p:txBody>
          <a:bodyPr wrap="square" rtlCol="0">
            <a:spAutoFit/>
          </a:bodyPr>
          <a:lstStyle/>
          <a:p>
            <a:r>
              <a:rPr lang="en-US" dirty="0">
                <a:solidFill>
                  <a:schemeClr val="tx1"/>
                </a:solidFill>
              </a:rPr>
              <a:t>In conclusion, the data science internship project focused on analyzing retail sales data has provided valuable insights into the underlying patterns and trends within the dataset. Through a systematic approach encompassing data cleaning, preparation, exploratory data analysis (EDA), and advanced analytics, we were able to extract meaningful information that can contribute to informed decision-making.</a:t>
            </a:r>
          </a:p>
          <a:p>
            <a:endParaRPr lang="en-US" sz="900" dirty="0">
              <a:solidFill>
                <a:schemeClr val="tx1"/>
              </a:solidFill>
            </a:endParaRPr>
          </a:p>
          <a:p>
            <a:r>
              <a:rPr lang="en-US" sz="1000" b="1" dirty="0">
                <a:solidFill>
                  <a:schemeClr val="tx1"/>
                </a:solidFill>
              </a:rPr>
              <a:t>Key Findings:</a:t>
            </a:r>
          </a:p>
          <a:p>
            <a:endParaRPr lang="en-US" sz="900" dirty="0">
              <a:solidFill>
                <a:schemeClr val="tx1"/>
              </a:solidFill>
            </a:endParaRPr>
          </a:p>
          <a:p>
            <a:r>
              <a:rPr lang="en-US" sz="900" dirty="0">
                <a:solidFill>
                  <a:schemeClr val="tx1"/>
                </a:solidFill>
              </a:rPr>
              <a:t>- Data Quality Enhancement: The process of cleaning and preparing the data ensured a high level of quality, addressing missing values and outliers.</a:t>
            </a:r>
          </a:p>
          <a:p>
            <a:r>
              <a:rPr lang="en-US" sz="900" dirty="0">
                <a:solidFill>
                  <a:schemeClr val="tx1"/>
                </a:solidFill>
              </a:rPr>
              <a:t>  </a:t>
            </a:r>
          </a:p>
          <a:p>
            <a:r>
              <a:rPr lang="en-US" sz="900" dirty="0">
                <a:solidFill>
                  <a:schemeClr val="tx1"/>
                </a:solidFill>
              </a:rPr>
              <a:t>- Exploratory Data Analysis (EDA): Our exploratory analysis uncovered significant patterns in sales data, offering a comprehensive understanding of customer behaviors, top-performing products, and notable trends over time.</a:t>
            </a:r>
          </a:p>
          <a:p>
            <a:endParaRPr lang="en-US" sz="900" dirty="0">
              <a:solidFill>
                <a:schemeClr val="tx1"/>
              </a:solidFill>
            </a:endParaRPr>
          </a:p>
          <a:p>
            <a:r>
              <a:rPr lang="en-US" sz="900" dirty="0">
                <a:solidFill>
                  <a:schemeClr val="tx1"/>
                </a:solidFill>
              </a:rPr>
              <a:t>- Advanced Analytics: The application of advanced analytics, including segmentation and clustering, allowed us to identify distinct customer segments and unveil hidden patterns that might not be apparent through traditional analysis.</a:t>
            </a:r>
          </a:p>
          <a:p>
            <a:endParaRPr lang="en-US" sz="900" dirty="0">
              <a:solidFill>
                <a:schemeClr val="tx1"/>
              </a:solidFill>
            </a:endParaRPr>
          </a:p>
          <a:p>
            <a:r>
              <a:rPr lang="en-US" sz="1000" b="1" dirty="0">
                <a:solidFill>
                  <a:schemeClr val="tx1"/>
                </a:solidFill>
              </a:rPr>
              <a:t>Acknowledgments:</a:t>
            </a:r>
          </a:p>
          <a:p>
            <a:endParaRPr lang="en-US" sz="900" dirty="0">
              <a:solidFill>
                <a:schemeClr val="tx1"/>
              </a:solidFill>
            </a:endParaRPr>
          </a:p>
          <a:p>
            <a:r>
              <a:rPr lang="en-US" sz="900" dirty="0">
                <a:solidFill>
                  <a:schemeClr val="tx1"/>
                </a:solidFill>
              </a:rPr>
              <a:t>I extend our gratitude to Internship studio for their guidance and support throughout this internship. Their expertise played a pivotal role in the success of this project.</a:t>
            </a:r>
          </a:p>
          <a:p>
            <a:endParaRPr lang="en-US" sz="900" dirty="0">
              <a:solidFill>
                <a:schemeClr val="tx1"/>
              </a:solidFill>
            </a:endParaRPr>
          </a:p>
          <a:p>
            <a:r>
              <a:rPr lang="en-US" sz="900" dirty="0">
                <a:solidFill>
                  <a:schemeClr val="tx1"/>
                </a:solidFill>
              </a:rPr>
              <a:t>This internship has been a rich learning experience, and the acquired skills and knowledge will undoubtedly contribute to future data science endeavors. We look forward to applying these insights to address complex challenges and drive positive outcomes in the realm of data-driven decision-making.</a:t>
            </a:r>
          </a:p>
        </p:txBody>
      </p:sp>
    </p:spTree>
    <p:extLst>
      <p:ext uri="{BB962C8B-B14F-4D97-AF65-F5344CB8AC3E}">
        <p14:creationId xmlns:p14="http://schemas.microsoft.com/office/powerpoint/2010/main" val="82982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98" name="Google Shape;198;p32"/>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1</a:t>
            </a:r>
            <a:endParaRPr dirty="0"/>
          </a:p>
        </p:txBody>
      </p:sp>
      <p:sp>
        <p:nvSpPr>
          <p:cNvPr id="199" name="Google Shape;199;p32"/>
          <p:cNvSpPr txBox="1">
            <a:spLocks noGrp="1"/>
          </p:cNvSpPr>
          <p:nvPr>
            <p:ph type="title" idx="3"/>
          </p:nvPr>
        </p:nvSpPr>
        <p:spPr>
          <a:xfrm>
            <a:off x="7178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00" name="Google Shape;200;p32"/>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Data Collection and Database Setup</a:t>
            </a:r>
            <a:endParaRPr dirty="0"/>
          </a:p>
        </p:txBody>
      </p:sp>
      <p:sp>
        <p:nvSpPr>
          <p:cNvPr id="201" name="Google Shape;201;p32"/>
          <p:cNvSpPr txBox="1">
            <a:spLocks noGrp="1"/>
          </p:cNvSpPr>
          <p:nvPr>
            <p:ph type="ctrTitle" idx="4"/>
          </p:nvPr>
        </p:nvSpPr>
        <p:spPr>
          <a:xfrm>
            <a:off x="6275800" y="1446813"/>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2</a:t>
            </a:r>
            <a:endParaRPr dirty="0"/>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03" name="Google Shape;203;p32"/>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Data Cleaning and Preparation</a:t>
            </a:r>
            <a:endParaRPr dirty="0"/>
          </a:p>
        </p:txBody>
      </p:sp>
      <p:sp>
        <p:nvSpPr>
          <p:cNvPr id="204" name="Google Shape;204;p32"/>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3</a:t>
            </a:r>
            <a:endParaRPr dirty="0"/>
          </a:p>
        </p:txBody>
      </p:sp>
      <p:sp>
        <p:nvSpPr>
          <p:cNvPr id="205" name="Google Shape;205;p32"/>
          <p:cNvSpPr txBox="1">
            <a:spLocks noGrp="1"/>
          </p:cNvSpPr>
          <p:nvPr>
            <p:ph type="title" idx="8"/>
          </p:nvPr>
        </p:nvSpPr>
        <p:spPr>
          <a:xfrm>
            <a:off x="7178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06" name="Google Shape;206;p32"/>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Data Analysis</a:t>
            </a:r>
            <a:endParaRPr dirty="0"/>
          </a:p>
          <a:p>
            <a:pPr marL="0" lvl="0" indent="0" algn="l" rtl="0">
              <a:spcBef>
                <a:spcPts val="0"/>
              </a:spcBef>
              <a:spcAft>
                <a:spcPts val="0"/>
              </a:spcAft>
              <a:buNone/>
            </a:pPr>
            <a:endParaRPr dirty="0"/>
          </a:p>
        </p:txBody>
      </p:sp>
      <p:sp>
        <p:nvSpPr>
          <p:cNvPr id="207" name="Google Shape;207;p32"/>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08" name="Google Shape;208;p32"/>
          <p:cNvSpPr txBox="1">
            <a:spLocks noGrp="1"/>
          </p:cNvSpPr>
          <p:nvPr>
            <p:ph type="title" idx="14"/>
          </p:nvPr>
        </p:nvSpPr>
        <p:spPr>
          <a:xfrm>
            <a:off x="46864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09" name="Google Shape;209;p32"/>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My conclusion</a:t>
            </a: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a:t>
            </a:r>
            <a:r>
              <a:rPr lang="en-IN" dirty="0"/>
              <a:t>b</a:t>
            </a:r>
            <a:r>
              <a:rPr lang="en" dirty="0"/>
              <a:t>out me</a:t>
            </a:r>
            <a:endParaRPr dirty="0"/>
          </a:p>
        </p:txBody>
      </p:sp>
      <p:sp>
        <p:nvSpPr>
          <p:cNvPr id="215" name="Google Shape;215;p33"/>
          <p:cNvSpPr txBox="1">
            <a:spLocks noGrp="1"/>
          </p:cNvSpPr>
          <p:nvPr>
            <p:ph type="body" idx="1"/>
          </p:nvPr>
        </p:nvSpPr>
        <p:spPr>
          <a:xfrm>
            <a:off x="1156525" y="2096100"/>
            <a:ext cx="5024018" cy="23557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b="0" i="0" u="none" strike="noStrike" dirty="0">
                <a:effectLst/>
                <a:latin typeface="-apple-system"/>
              </a:rPr>
              <a:t>Hello, I'm </a:t>
            </a:r>
            <a:r>
              <a:rPr lang="en-IN" b="0" i="0" u="none" strike="noStrike" dirty="0" err="1">
                <a:effectLst/>
                <a:latin typeface="-apple-system"/>
              </a:rPr>
              <a:t>Mohd</a:t>
            </a:r>
            <a:r>
              <a:rPr lang="en-IN" b="0" i="0" u="none" strike="noStrike" dirty="0">
                <a:effectLst/>
                <a:latin typeface="-apple-system"/>
              </a:rPr>
              <a:t> Shahnawaz </a:t>
            </a:r>
            <a:r>
              <a:rPr lang="en-IN" b="0" i="0" u="none" strike="noStrike" dirty="0" err="1">
                <a:effectLst/>
                <a:latin typeface="-apple-system"/>
              </a:rPr>
              <a:t>Aadil</a:t>
            </a:r>
            <a:r>
              <a:rPr lang="en-IN" b="0" i="0" u="none" strike="noStrike" dirty="0">
                <a:effectLst/>
                <a:latin typeface="-apple-system"/>
              </a:rPr>
              <a:t>, a passionate and ambitious student with a dual focus on data science. Currently, I am immersed in my academic journey, pursuing a BSc in Data Science at the prestigious IIT Madras. The world of data science, with its potential to unlock insights and drive innovation, has captivated my imagination. Simultaneously, I am dedicated to my pursuit of a B.E. in Data Science at Lords Institute of Engineering and Technology, Hyderabad, where I am gaining hands-on experience and building a strong foundation in this dynamic field.</a:t>
            </a:r>
            <a:br>
              <a:rPr lang="en-IN" dirty="0"/>
            </a:br>
            <a:endParaRPr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Phase 1</a:t>
            </a:r>
            <a:endParaRPr dirty="0"/>
          </a:p>
        </p:txBody>
      </p:sp>
      <p:sp>
        <p:nvSpPr>
          <p:cNvPr id="223" name="Google Shape;223;p34"/>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p>
            <a:r>
              <a:rPr lang="en-IN" sz="1800" dirty="0">
                <a:solidFill>
                  <a:srgbClr val="E26B07"/>
                </a:solidFill>
                <a:effectLst/>
                <a:latin typeface="ArialMT"/>
              </a:rPr>
              <a:t>Data Collection and Database Setup </a:t>
            </a:r>
            <a:endParaRPr lang="en-IN" dirty="0">
              <a:effectLst/>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 Collection</a:t>
            </a:r>
            <a:endParaRPr dirty="0"/>
          </a:p>
        </p:txBody>
      </p:sp>
      <p:sp>
        <p:nvSpPr>
          <p:cNvPr id="230" name="Google Shape;230;p35"/>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Here I downloaded the data</a:t>
            </a:r>
          </a:p>
          <a:p>
            <a:pPr marL="0" lvl="0" indent="0" algn="l" rtl="0">
              <a:spcBef>
                <a:spcPts val="0"/>
              </a:spcBef>
              <a:spcAft>
                <a:spcPts val="0"/>
              </a:spcAft>
              <a:buClr>
                <a:schemeClr val="dk1"/>
              </a:buClr>
              <a:buSzPts val="1100"/>
              <a:buFont typeface="Arial"/>
              <a:buNone/>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IN" dirty="0" err="1"/>
              <a:t>Retail_Data_Transactions.csv</a:t>
            </a:r>
            <a:endParaRPr lang="en-IN" dirty="0"/>
          </a:p>
          <a:p>
            <a:pPr marL="285750" lvl="0" indent="-285750" algn="l" rtl="0">
              <a:spcBef>
                <a:spcPts val="0"/>
              </a:spcBef>
              <a:spcAft>
                <a:spcPts val="0"/>
              </a:spcAft>
              <a:buClr>
                <a:schemeClr val="dk1"/>
              </a:buClr>
              <a:buSzPts val="1100"/>
              <a:buFont typeface="Arial" panose="020B0604020202020204" pitchFamily="34" charset="0"/>
              <a:buChar char="•"/>
            </a:pPr>
            <a:r>
              <a:rPr lang="en-IN" dirty="0" err="1"/>
              <a:t>Retail_Data_Response.csv</a:t>
            </a:r>
            <a:r>
              <a:rPr lang="en-IN" dirty="0"/>
              <a:t> </a:t>
            </a:r>
          </a:p>
          <a:p>
            <a:pPr marL="0" lvl="0" indent="0" algn="l" rtl="0">
              <a:spcBef>
                <a:spcPts val="0"/>
              </a:spcBef>
              <a:spcAft>
                <a:spcPts val="0"/>
              </a:spcAft>
              <a:buClr>
                <a:schemeClr val="dk1"/>
              </a:buClr>
              <a:buSzPts val="1100"/>
              <a:buFont typeface="Arial"/>
              <a:buNone/>
            </a:pPr>
            <a:endParaRPr lang="en-IN" dirty="0"/>
          </a:p>
          <a:p>
            <a:pPr marL="0" lvl="0" indent="0" algn="l" rtl="0">
              <a:spcBef>
                <a:spcPts val="0"/>
              </a:spcBef>
              <a:spcAft>
                <a:spcPts val="0"/>
              </a:spcAft>
              <a:buClr>
                <a:schemeClr val="dk1"/>
              </a:buClr>
              <a:buSzPts val="1100"/>
              <a:buFont typeface="Arial"/>
              <a:buNone/>
            </a:pPr>
            <a:r>
              <a:rPr lang="en" dirty="0"/>
              <a:t>from Kaggle as a csv file and placed it in the MySQL workbench Folder.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3" name="Title 2">
            <a:extLst>
              <a:ext uri="{FF2B5EF4-FFF2-40B4-BE49-F238E27FC236}">
                <a16:creationId xmlns:a16="http://schemas.microsoft.com/office/drawing/2014/main" id="{AFBC5263-715B-EF5E-17D1-E841D3ADE26E}"/>
              </a:ext>
            </a:extLst>
          </p:cNvPr>
          <p:cNvSpPr>
            <a:spLocks noGrp="1"/>
          </p:cNvSpPr>
          <p:nvPr>
            <p:ph type="title"/>
          </p:nvPr>
        </p:nvSpPr>
        <p:spPr>
          <a:xfrm>
            <a:off x="717900" y="180492"/>
            <a:ext cx="7708200" cy="572700"/>
          </a:xfrm>
        </p:spPr>
        <p:txBody>
          <a:bodyPr/>
          <a:lstStyle/>
          <a:p>
            <a:r>
              <a:rPr lang="en-US" dirty="0"/>
              <a:t>Database Setup</a:t>
            </a:r>
          </a:p>
        </p:txBody>
      </p:sp>
      <p:sp>
        <p:nvSpPr>
          <p:cNvPr id="2" name="TextBox 1">
            <a:extLst>
              <a:ext uri="{FF2B5EF4-FFF2-40B4-BE49-F238E27FC236}">
                <a16:creationId xmlns:a16="http://schemas.microsoft.com/office/drawing/2014/main" id="{07197BA6-D052-9C4C-4824-8A88CB910F86}"/>
              </a:ext>
            </a:extLst>
          </p:cNvPr>
          <p:cNvSpPr txBox="1"/>
          <p:nvPr/>
        </p:nvSpPr>
        <p:spPr>
          <a:xfrm>
            <a:off x="426720" y="806027"/>
            <a:ext cx="4639733" cy="523220"/>
          </a:xfrm>
          <a:prstGeom prst="rect">
            <a:avLst/>
          </a:prstGeom>
          <a:noFill/>
        </p:spPr>
        <p:txBody>
          <a:bodyPr wrap="square" rtlCol="0">
            <a:spAutoFit/>
          </a:bodyPr>
          <a:lstStyle/>
          <a:p>
            <a:r>
              <a:rPr lang="en-IN" b="1" i="0" u="none" strike="noStrike" dirty="0">
                <a:effectLst/>
                <a:latin typeface="Söhne"/>
              </a:rPr>
              <a:t>Section 1: Database Creation and Table Definition</a:t>
            </a:r>
          </a:p>
          <a:p>
            <a:endParaRPr lang="en-US" dirty="0"/>
          </a:p>
        </p:txBody>
      </p:sp>
      <p:sp>
        <p:nvSpPr>
          <p:cNvPr id="4" name="TextBox 3">
            <a:extLst>
              <a:ext uri="{FF2B5EF4-FFF2-40B4-BE49-F238E27FC236}">
                <a16:creationId xmlns:a16="http://schemas.microsoft.com/office/drawing/2014/main" id="{97E0CCCB-D290-2C5F-308F-60FE4EE18D8F}"/>
              </a:ext>
            </a:extLst>
          </p:cNvPr>
          <p:cNvSpPr txBox="1"/>
          <p:nvPr/>
        </p:nvSpPr>
        <p:spPr>
          <a:xfrm>
            <a:off x="426720" y="1128597"/>
            <a:ext cx="5967307" cy="2431435"/>
          </a:xfrm>
          <a:prstGeom prst="rect">
            <a:avLst/>
          </a:prstGeom>
          <a:noFill/>
        </p:spPr>
        <p:txBody>
          <a:bodyPr wrap="square" rtlCol="0">
            <a:spAutoFit/>
          </a:bodyPr>
          <a:lstStyle/>
          <a:p>
            <a:r>
              <a:rPr lang="en-IN" sz="1000" b="0" i="0" u="none" strike="noStrike" dirty="0">
                <a:effectLst/>
                <a:latin typeface="Söhne Mono"/>
              </a:rPr>
              <a:t>-- Creating the </a:t>
            </a:r>
            <a:r>
              <a:rPr lang="en-IN" sz="1000" b="0" i="0" u="none" strike="noStrike" dirty="0" err="1">
                <a:effectLst/>
                <a:latin typeface="Söhne Mono"/>
              </a:rPr>
              <a:t>RetailSalesData</a:t>
            </a:r>
            <a:r>
              <a:rPr lang="en-IN" sz="1000" b="0" i="0" u="none" strike="noStrike" dirty="0">
                <a:effectLst/>
                <a:latin typeface="Söhne Mono"/>
              </a:rPr>
              <a:t> database</a:t>
            </a:r>
            <a:endParaRPr lang="en-US" sz="800" dirty="0">
              <a:solidFill>
                <a:srgbClr val="00B0F0"/>
              </a:solidFill>
            </a:endParaRPr>
          </a:p>
          <a:p>
            <a:r>
              <a:rPr lang="en-US" sz="800" dirty="0">
                <a:solidFill>
                  <a:srgbClr val="00B0F0"/>
                </a:solidFill>
              </a:rPr>
              <a:t>CREATE database </a:t>
            </a:r>
            <a:r>
              <a:rPr lang="en-US" sz="800" dirty="0" err="1">
                <a:solidFill>
                  <a:schemeClr val="tx1"/>
                </a:solidFill>
              </a:rPr>
              <a:t>RetailSalesData</a:t>
            </a:r>
            <a:r>
              <a:rPr lang="en-US" sz="800" dirty="0">
                <a:solidFill>
                  <a:schemeClr val="tx1"/>
                </a:solidFill>
              </a:rPr>
              <a:t>;</a:t>
            </a:r>
          </a:p>
          <a:p>
            <a:r>
              <a:rPr lang="en-US" sz="800" dirty="0">
                <a:solidFill>
                  <a:srgbClr val="00B0F0"/>
                </a:solidFill>
              </a:rPr>
              <a:t>USE</a:t>
            </a:r>
            <a:r>
              <a:rPr lang="en-US" sz="800" dirty="0">
                <a:solidFill>
                  <a:schemeClr val="tx1"/>
                </a:solidFill>
              </a:rPr>
              <a:t> </a:t>
            </a:r>
            <a:r>
              <a:rPr lang="en-US" sz="800" dirty="0" err="1">
                <a:solidFill>
                  <a:schemeClr val="tx1"/>
                </a:solidFill>
              </a:rPr>
              <a:t>RetailSalesData</a:t>
            </a:r>
            <a:r>
              <a:rPr lang="en-US" sz="800" dirty="0">
                <a:solidFill>
                  <a:schemeClr val="tx1"/>
                </a:solidFill>
              </a:rPr>
              <a:t>;</a:t>
            </a:r>
            <a:endParaRPr lang="en-US" sz="800" dirty="0">
              <a:solidFill>
                <a:srgbClr val="00B0F0"/>
              </a:solidFill>
            </a:endParaRPr>
          </a:p>
          <a:p>
            <a:endParaRPr lang="en-US" sz="800" dirty="0">
              <a:solidFill>
                <a:srgbClr val="00B0F0"/>
              </a:solidFill>
            </a:endParaRPr>
          </a:p>
          <a:p>
            <a:r>
              <a:rPr lang="en-IN" sz="1000" b="0" i="0" u="none" strike="noStrike" dirty="0">
                <a:effectLst/>
                <a:latin typeface="Söhne Mono"/>
              </a:rPr>
              <a:t>-- Creating </a:t>
            </a:r>
            <a:r>
              <a:rPr lang="en-IN" sz="1000" b="0" i="0" u="none" strike="noStrike" dirty="0" err="1">
                <a:effectLst/>
                <a:latin typeface="Söhne Mono"/>
              </a:rPr>
              <a:t>Sales_Data_Transactions</a:t>
            </a:r>
            <a:r>
              <a:rPr lang="en-IN" sz="1000" b="0" i="0" u="none" strike="noStrike" dirty="0">
                <a:effectLst/>
                <a:latin typeface="Söhne Mono"/>
              </a:rPr>
              <a:t> table</a:t>
            </a:r>
            <a:endParaRPr lang="en-US" sz="800" dirty="0">
              <a:solidFill>
                <a:srgbClr val="00B0F0"/>
              </a:solidFill>
            </a:endParaRPr>
          </a:p>
          <a:p>
            <a:r>
              <a:rPr lang="en-US" sz="800" dirty="0">
                <a:solidFill>
                  <a:srgbClr val="00B0F0"/>
                </a:solidFill>
              </a:rPr>
              <a:t>CREATE TABLE</a:t>
            </a:r>
            <a:r>
              <a:rPr lang="en-US" sz="800" dirty="0"/>
              <a:t> </a:t>
            </a:r>
            <a:r>
              <a:rPr lang="en-US" sz="800" dirty="0" err="1"/>
              <a:t>Sales_Data_Transactions</a:t>
            </a:r>
            <a:r>
              <a:rPr lang="en-US" sz="800" dirty="0"/>
              <a:t> (</a:t>
            </a:r>
          </a:p>
          <a:p>
            <a:r>
              <a:rPr lang="en-US" sz="800" dirty="0" err="1"/>
              <a:t>Customer_id</a:t>
            </a:r>
            <a:r>
              <a:rPr lang="en-US" sz="800" dirty="0"/>
              <a:t> </a:t>
            </a:r>
            <a:r>
              <a:rPr lang="en-US" sz="800" dirty="0">
                <a:solidFill>
                  <a:srgbClr val="00B0F0"/>
                </a:solidFill>
              </a:rPr>
              <a:t>VARCHAR</a:t>
            </a:r>
            <a:r>
              <a:rPr lang="en-US" sz="800" dirty="0"/>
              <a:t>(</a:t>
            </a:r>
            <a:r>
              <a:rPr lang="en-US" sz="800" dirty="0">
                <a:solidFill>
                  <a:srgbClr val="FFFF00"/>
                </a:solidFill>
              </a:rPr>
              <a:t>255</a:t>
            </a:r>
            <a:r>
              <a:rPr lang="en-US" sz="800" dirty="0"/>
              <a:t>),</a:t>
            </a:r>
          </a:p>
          <a:p>
            <a:r>
              <a:rPr lang="en-US" sz="800" dirty="0" err="1"/>
              <a:t>Trans_date</a:t>
            </a:r>
            <a:r>
              <a:rPr lang="en-US" sz="800" dirty="0"/>
              <a:t> </a:t>
            </a:r>
            <a:r>
              <a:rPr lang="en-US" sz="800" dirty="0">
                <a:solidFill>
                  <a:srgbClr val="00B0F0"/>
                </a:solidFill>
              </a:rPr>
              <a:t>VARCHAR</a:t>
            </a:r>
            <a:r>
              <a:rPr lang="en-US" sz="800" dirty="0"/>
              <a:t>(</a:t>
            </a:r>
            <a:r>
              <a:rPr lang="en-US" sz="800" dirty="0">
                <a:solidFill>
                  <a:srgbClr val="FFFF00"/>
                </a:solidFill>
              </a:rPr>
              <a:t>255</a:t>
            </a:r>
            <a:r>
              <a:rPr lang="en-US" sz="800" dirty="0"/>
              <a:t>),</a:t>
            </a:r>
          </a:p>
          <a:p>
            <a:r>
              <a:rPr lang="en-US" sz="800" dirty="0" err="1"/>
              <a:t>Trans_amount</a:t>
            </a:r>
            <a:r>
              <a:rPr lang="en-US" sz="800" dirty="0"/>
              <a:t> </a:t>
            </a:r>
            <a:r>
              <a:rPr lang="en-US" sz="800" dirty="0">
                <a:solidFill>
                  <a:srgbClr val="00B0F0"/>
                </a:solidFill>
              </a:rPr>
              <a:t>INT</a:t>
            </a:r>
            <a:r>
              <a:rPr lang="en-US" sz="800" dirty="0"/>
              <a:t>);</a:t>
            </a:r>
          </a:p>
          <a:p>
            <a:endParaRPr lang="en-US" sz="800" dirty="0"/>
          </a:p>
          <a:p>
            <a:r>
              <a:rPr lang="en-IN" sz="1000" b="0" i="0" u="none" strike="noStrike" dirty="0">
                <a:effectLst/>
                <a:latin typeface="Söhne Mono"/>
              </a:rPr>
              <a:t>-- Dropping </a:t>
            </a:r>
            <a:r>
              <a:rPr lang="en-IN" sz="1000" b="0" i="0" u="none" strike="noStrike" dirty="0" err="1">
                <a:effectLst/>
                <a:latin typeface="Söhne Mono"/>
              </a:rPr>
              <a:t>Sales_Data_Transactions</a:t>
            </a:r>
            <a:r>
              <a:rPr lang="en-IN" sz="1000" b="0" i="0" u="none" strike="noStrike" dirty="0">
                <a:effectLst/>
                <a:latin typeface="Söhne Mono"/>
              </a:rPr>
              <a:t> table (for illustration, optional)</a:t>
            </a:r>
            <a:endParaRPr lang="en-US" sz="800" dirty="0">
              <a:solidFill>
                <a:srgbClr val="00B0F0"/>
              </a:solidFill>
            </a:endParaRPr>
          </a:p>
          <a:p>
            <a:r>
              <a:rPr lang="en-US" sz="800" dirty="0">
                <a:solidFill>
                  <a:srgbClr val="00B0F0"/>
                </a:solidFill>
              </a:rPr>
              <a:t>DROP TABLE</a:t>
            </a:r>
            <a:r>
              <a:rPr lang="en-US" sz="800" dirty="0"/>
              <a:t> </a:t>
            </a:r>
            <a:r>
              <a:rPr lang="en-US" sz="800" dirty="0" err="1"/>
              <a:t>Sales_Data_Transactions</a:t>
            </a:r>
            <a:endParaRPr lang="en-US" sz="800" dirty="0"/>
          </a:p>
          <a:p>
            <a:endParaRPr lang="en-US" sz="800" dirty="0"/>
          </a:p>
          <a:p>
            <a:r>
              <a:rPr lang="en-IN" sz="1000" b="0" i="0" u="none" strike="noStrike" dirty="0">
                <a:effectLst/>
                <a:latin typeface="Söhne Mono"/>
              </a:rPr>
              <a:t>-- Creating </a:t>
            </a:r>
            <a:r>
              <a:rPr lang="en-IN" sz="1000" b="0" i="0" u="none" strike="noStrike" dirty="0" err="1">
                <a:effectLst/>
                <a:latin typeface="Söhne Mono"/>
              </a:rPr>
              <a:t>Sales_Data_Response</a:t>
            </a:r>
            <a:r>
              <a:rPr lang="en-IN" sz="1000" b="0" i="0" u="none" strike="noStrike" dirty="0">
                <a:effectLst/>
                <a:latin typeface="Söhne Mono"/>
              </a:rPr>
              <a:t> table</a:t>
            </a:r>
            <a:endParaRPr lang="en-US" sz="800" dirty="0"/>
          </a:p>
          <a:p>
            <a:r>
              <a:rPr lang="en-US" sz="800" dirty="0">
                <a:solidFill>
                  <a:srgbClr val="00B0F0"/>
                </a:solidFill>
              </a:rPr>
              <a:t>CREATE TABLE</a:t>
            </a:r>
            <a:r>
              <a:rPr lang="en-US" sz="800" dirty="0"/>
              <a:t> </a:t>
            </a:r>
            <a:r>
              <a:rPr lang="en-US" sz="800" dirty="0" err="1"/>
              <a:t>Sales_Data_Response</a:t>
            </a:r>
            <a:r>
              <a:rPr lang="en-US" sz="800" dirty="0"/>
              <a:t>(</a:t>
            </a:r>
          </a:p>
          <a:p>
            <a:r>
              <a:rPr lang="en-US" sz="800" dirty="0"/>
              <a:t>Customer _id </a:t>
            </a:r>
            <a:r>
              <a:rPr lang="en-US" sz="800" dirty="0">
                <a:solidFill>
                  <a:srgbClr val="00B0F0"/>
                </a:solidFill>
              </a:rPr>
              <a:t>VARCHAR</a:t>
            </a:r>
            <a:r>
              <a:rPr lang="en-US" sz="800" dirty="0"/>
              <a:t>(</a:t>
            </a:r>
            <a:r>
              <a:rPr lang="en-US" sz="800" dirty="0">
                <a:solidFill>
                  <a:srgbClr val="FFFF00"/>
                </a:solidFill>
              </a:rPr>
              <a:t>255</a:t>
            </a:r>
            <a:r>
              <a:rPr lang="en-US" sz="800" dirty="0"/>
              <a:t>) </a:t>
            </a:r>
            <a:r>
              <a:rPr lang="en-US" sz="800" dirty="0">
                <a:solidFill>
                  <a:srgbClr val="00B0F0"/>
                </a:solidFill>
              </a:rPr>
              <a:t>PRIMARY KEY</a:t>
            </a:r>
            <a:r>
              <a:rPr lang="en-US" sz="800" dirty="0"/>
              <a:t>,</a:t>
            </a:r>
          </a:p>
          <a:p>
            <a:r>
              <a:rPr lang="en-US" sz="800" dirty="0"/>
              <a:t>response </a:t>
            </a:r>
            <a:r>
              <a:rPr lang="en-US" sz="800" dirty="0">
                <a:solidFill>
                  <a:srgbClr val="00B0F0"/>
                </a:solidFill>
              </a:rPr>
              <a:t>INT</a:t>
            </a:r>
            <a:r>
              <a:rPr lang="en-US" sz="800" dirty="0"/>
              <a:t>);</a:t>
            </a:r>
          </a:p>
          <a:p>
            <a:endParaRPr lang="en-US" sz="800" dirty="0"/>
          </a:p>
        </p:txBody>
      </p:sp>
      <p:sp>
        <p:nvSpPr>
          <p:cNvPr id="5" name="TextBox 4">
            <a:extLst>
              <a:ext uri="{FF2B5EF4-FFF2-40B4-BE49-F238E27FC236}">
                <a16:creationId xmlns:a16="http://schemas.microsoft.com/office/drawing/2014/main" id="{7050FC2C-8045-B1FF-769F-1D0D652E7DEB}"/>
              </a:ext>
            </a:extLst>
          </p:cNvPr>
          <p:cNvSpPr txBox="1"/>
          <p:nvPr/>
        </p:nvSpPr>
        <p:spPr>
          <a:xfrm>
            <a:off x="426720" y="3499072"/>
            <a:ext cx="5140960" cy="1384995"/>
          </a:xfrm>
          <a:prstGeom prst="rect">
            <a:avLst/>
          </a:prstGeom>
          <a:noFill/>
        </p:spPr>
        <p:txBody>
          <a:bodyPr wrap="square" rtlCol="0">
            <a:spAutoFit/>
          </a:bodyPr>
          <a:lstStyle/>
          <a:p>
            <a:pPr algn="l"/>
            <a:r>
              <a:rPr lang="en-IN" sz="1200" b="1" i="0" u="none" strike="noStrike" dirty="0">
                <a:solidFill>
                  <a:schemeClr val="tx1"/>
                </a:solidFill>
                <a:effectLst/>
                <a:latin typeface="Söhne"/>
              </a:rPr>
              <a:t>Explanation:</a:t>
            </a:r>
          </a:p>
          <a:p>
            <a:pPr algn="l"/>
            <a:endParaRPr lang="en-IN" sz="1200" b="0" i="0" u="none" strike="noStrike" dirty="0">
              <a:solidFill>
                <a:schemeClr val="tx1"/>
              </a:solidFill>
              <a:effectLst/>
              <a:latin typeface="Söhne"/>
            </a:endParaRPr>
          </a:p>
          <a:p>
            <a:pPr algn="l">
              <a:buFont typeface="Arial" panose="020B0604020202020204" pitchFamily="34" charset="0"/>
              <a:buChar char="•"/>
            </a:pPr>
            <a:r>
              <a:rPr lang="en-IN" sz="1200" b="0" i="0" u="none" strike="noStrike" dirty="0">
                <a:solidFill>
                  <a:schemeClr val="tx1"/>
                </a:solidFill>
                <a:effectLst/>
                <a:latin typeface="Söhne"/>
              </a:rPr>
              <a:t>In this section, we start by creating a new database named </a:t>
            </a:r>
            <a:r>
              <a:rPr lang="en-IN" sz="1200" b="0" i="0" u="none" strike="noStrike" dirty="0" err="1">
                <a:solidFill>
                  <a:schemeClr val="tx1"/>
                </a:solidFill>
                <a:effectLst/>
                <a:latin typeface="Söhne"/>
              </a:rPr>
              <a:t>RetailSalesData</a:t>
            </a:r>
            <a:r>
              <a:rPr lang="en-IN" sz="1200" b="0" i="0" u="none" strike="noStrike" dirty="0">
                <a:solidFill>
                  <a:schemeClr val="tx1"/>
                </a:solidFill>
                <a:effectLst/>
                <a:latin typeface="Söhne"/>
              </a:rPr>
              <a:t>.</a:t>
            </a:r>
          </a:p>
          <a:p>
            <a:pPr algn="l">
              <a:buFont typeface="Arial" panose="020B0604020202020204" pitchFamily="34" charset="0"/>
              <a:buChar char="•"/>
            </a:pPr>
            <a:r>
              <a:rPr lang="en-IN" sz="1200" b="0" i="0" u="none" strike="noStrike" dirty="0">
                <a:solidFill>
                  <a:schemeClr val="tx1"/>
                </a:solidFill>
                <a:effectLst/>
                <a:latin typeface="Söhne"/>
              </a:rPr>
              <a:t>We create two tables: </a:t>
            </a:r>
            <a:r>
              <a:rPr lang="en-IN" sz="1200" b="0" i="0" u="none" strike="noStrike" dirty="0" err="1">
                <a:solidFill>
                  <a:schemeClr val="tx1"/>
                </a:solidFill>
                <a:effectLst/>
                <a:latin typeface="Söhne"/>
              </a:rPr>
              <a:t>Sales_Data_Transactions</a:t>
            </a:r>
            <a:r>
              <a:rPr lang="en-IN" sz="1200" b="0" i="0" u="none" strike="noStrike" dirty="0">
                <a:solidFill>
                  <a:schemeClr val="tx1"/>
                </a:solidFill>
                <a:effectLst/>
                <a:latin typeface="Söhne"/>
              </a:rPr>
              <a:t> to store transaction data and </a:t>
            </a:r>
            <a:r>
              <a:rPr lang="en-IN" sz="1200" b="0" i="0" u="none" strike="noStrike" dirty="0" err="1">
                <a:solidFill>
                  <a:schemeClr val="tx1"/>
                </a:solidFill>
                <a:effectLst/>
                <a:latin typeface="Söhne"/>
              </a:rPr>
              <a:t>Sales_Data_Response</a:t>
            </a:r>
            <a:r>
              <a:rPr lang="en-IN" sz="1200" b="0" i="0" u="none" strike="noStrike" dirty="0">
                <a:solidFill>
                  <a:schemeClr val="tx1"/>
                </a:solidFill>
                <a:effectLst/>
                <a:latin typeface="Söhne"/>
              </a:rPr>
              <a:t> for response data.</a:t>
            </a:r>
          </a:p>
          <a:p>
            <a:pPr algn="l">
              <a:buFont typeface="Arial" panose="020B0604020202020204" pitchFamily="34" charset="0"/>
              <a:buChar char="•"/>
            </a:pPr>
            <a:r>
              <a:rPr lang="en-IN" sz="1200" b="0" i="0" u="none" strike="noStrike" dirty="0">
                <a:solidFill>
                  <a:schemeClr val="tx1"/>
                </a:solidFill>
                <a:effectLst/>
                <a:latin typeface="Söhne"/>
              </a:rPr>
              <a:t>The </a:t>
            </a:r>
            <a:r>
              <a:rPr lang="en-IN" sz="1200" b="0" i="0" u="none" strike="noStrike" dirty="0" err="1">
                <a:solidFill>
                  <a:schemeClr val="tx1"/>
                </a:solidFill>
                <a:effectLst/>
                <a:latin typeface="Söhne"/>
              </a:rPr>
              <a:t>Customer_id</a:t>
            </a:r>
            <a:r>
              <a:rPr lang="en-IN" sz="1200" b="0" i="0" u="none" strike="noStrike" dirty="0">
                <a:solidFill>
                  <a:schemeClr val="tx1"/>
                </a:solidFill>
                <a:effectLst/>
                <a:latin typeface="Söhne"/>
              </a:rPr>
              <a:t> field is a common identifier between the two tables.</a:t>
            </a:r>
          </a:p>
          <a:p>
            <a:endParaRPr lang="en-US" sz="12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 name="TextBox 1">
            <a:extLst>
              <a:ext uri="{FF2B5EF4-FFF2-40B4-BE49-F238E27FC236}">
                <a16:creationId xmlns:a16="http://schemas.microsoft.com/office/drawing/2014/main" id="{BD69C168-1529-1ACB-0B46-CCF80C4ECF51}"/>
              </a:ext>
            </a:extLst>
          </p:cNvPr>
          <p:cNvSpPr txBox="1"/>
          <p:nvPr/>
        </p:nvSpPr>
        <p:spPr>
          <a:xfrm>
            <a:off x="460587" y="795369"/>
            <a:ext cx="5940213" cy="307777"/>
          </a:xfrm>
          <a:prstGeom prst="rect">
            <a:avLst/>
          </a:prstGeom>
          <a:noFill/>
        </p:spPr>
        <p:txBody>
          <a:bodyPr wrap="square" rtlCol="0">
            <a:spAutoFit/>
          </a:bodyPr>
          <a:lstStyle/>
          <a:p>
            <a:r>
              <a:rPr lang="en-IN" b="1" i="0" u="none" strike="noStrike" dirty="0">
                <a:effectLst/>
                <a:latin typeface="Söhne"/>
              </a:rPr>
              <a:t>Section 2: Data Loading</a:t>
            </a:r>
          </a:p>
        </p:txBody>
      </p:sp>
      <p:sp>
        <p:nvSpPr>
          <p:cNvPr id="3" name="TextBox 2">
            <a:extLst>
              <a:ext uri="{FF2B5EF4-FFF2-40B4-BE49-F238E27FC236}">
                <a16:creationId xmlns:a16="http://schemas.microsoft.com/office/drawing/2014/main" id="{77452E31-DC6A-4DD7-5435-6FD221DDDAE0}"/>
              </a:ext>
            </a:extLst>
          </p:cNvPr>
          <p:cNvSpPr txBox="1"/>
          <p:nvPr/>
        </p:nvSpPr>
        <p:spPr>
          <a:xfrm>
            <a:off x="460587" y="1103146"/>
            <a:ext cx="6041813" cy="861774"/>
          </a:xfrm>
          <a:prstGeom prst="rect">
            <a:avLst/>
          </a:prstGeom>
          <a:noFill/>
        </p:spPr>
        <p:txBody>
          <a:bodyPr wrap="square" rtlCol="0">
            <a:spAutoFit/>
          </a:bodyPr>
          <a:lstStyle/>
          <a:p>
            <a:r>
              <a:rPr lang="en-IN" sz="800" b="0" i="0" u="none" strike="noStrike" dirty="0">
                <a:effectLst/>
                <a:latin typeface="Söhne Mono"/>
              </a:rPr>
              <a:t>-- Loading data into </a:t>
            </a:r>
            <a:r>
              <a:rPr lang="en-IN" sz="800" b="0" i="0" u="none" strike="noStrike" dirty="0" err="1">
                <a:effectLst/>
                <a:latin typeface="Söhne Mono"/>
              </a:rPr>
              <a:t>Sales_Data_Transactions</a:t>
            </a:r>
            <a:r>
              <a:rPr lang="en-IN" sz="800" b="0" i="0" u="none" strike="noStrike" dirty="0">
                <a:effectLst/>
                <a:latin typeface="Söhne Mono"/>
              </a:rPr>
              <a:t> table</a:t>
            </a:r>
            <a:endParaRPr lang="en-US" sz="800" dirty="0">
              <a:solidFill>
                <a:srgbClr val="00B0F0"/>
              </a:solidFill>
            </a:endParaRPr>
          </a:p>
          <a:p>
            <a:r>
              <a:rPr lang="en-US" sz="800" dirty="0">
                <a:solidFill>
                  <a:srgbClr val="00B0F0"/>
                </a:solidFill>
              </a:rPr>
              <a:t>LOAD DATA INFILE</a:t>
            </a:r>
            <a:r>
              <a:rPr lang="en-US" sz="800" dirty="0"/>
              <a:t> </a:t>
            </a:r>
            <a:r>
              <a:rPr lang="en-US" sz="800" dirty="0">
                <a:solidFill>
                  <a:srgbClr val="FFFF00"/>
                </a:solidFill>
              </a:rPr>
              <a:t>‘C:/</a:t>
            </a:r>
            <a:r>
              <a:rPr lang="en-US" sz="800" dirty="0" err="1">
                <a:solidFill>
                  <a:srgbClr val="FFFF00"/>
                </a:solidFill>
              </a:rPr>
              <a:t>ProgramData</a:t>
            </a:r>
            <a:r>
              <a:rPr lang="en-US" sz="800" dirty="0">
                <a:solidFill>
                  <a:srgbClr val="FFFF00"/>
                </a:solidFill>
              </a:rPr>
              <a:t>/MySQL/MySQL Server 8.0/Uploads/</a:t>
            </a:r>
            <a:r>
              <a:rPr lang="en-US" sz="800" dirty="0" err="1">
                <a:solidFill>
                  <a:srgbClr val="FFFF00"/>
                </a:solidFill>
              </a:rPr>
              <a:t>Retail_Data_Transactions.csv</a:t>
            </a:r>
            <a:r>
              <a:rPr lang="en-US" sz="800" dirty="0">
                <a:solidFill>
                  <a:srgbClr val="FFFF00"/>
                </a:solidFill>
              </a:rPr>
              <a:t>’</a:t>
            </a:r>
          </a:p>
          <a:p>
            <a:r>
              <a:rPr lang="en-US" sz="800" dirty="0">
                <a:solidFill>
                  <a:srgbClr val="00B0F0"/>
                </a:solidFill>
              </a:rPr>
              <a:t>INTO TABLE</a:t>
            </a:r>
            <a:r>
              <a:rPr lang="en-US" sz="800" dirty="0"/>
              <a:t> </a:t>
            </a:r>
            <a:r>
              <a:rPr lang="en-US" sz="800" dirty="0" err="1"/>
              <a:t>Sales_Data_Transactions</a:t>
            </a:r>
            <a:endParaRPr lang="en-US" sz="800" dirty="0"/>
          </a:p>
          <a:p>
            <a:r>
              <a:rPr lang="en-US" sz="800" dirty="0">
                <a:solidFill>
                  <a:srgbClr val="00B0F0"/>
                </a:solidFill>
              </a:rPr>
              <a:t>FIELDS terminated by </a:t>
            </a:r>
            <a:r>
              <a:rPr lang="en-US" sz="800" dirty="0">
                <a:solidFill>
                  <a:srgbClr val="FFFF00"/>
                </a:solidFill>
              </a:rPr>
              <a:t>‘,’</a:t>
            </a:r>
          </a:p>
          <a:p>
            <a:r>
              <a:rPr lang="en-US" sz="800" dirty="0">
                <a:solidFill>
                  <a:srgbClr val="00B0F0"/>
                </a:solidFill>
              </a:rPr>
              <a:t>LINES terminated by </a:t>
            </a:r>
            <a:r>
              <a:rPr lang="en-US" sz="800" dirty="0">
                <a:solidFill>
                  <a:srgbClr val="FFFF00"/>
                </a:solidFill>
              </a:rPr>
              <a:t>‘\n’</a:t>
            </a:r>
          </a:p>
          <a:p>
            <a:r>
              <a:rPr lang="en-US" sz="800" dirty="0">
                <a:solidFill>
                  <a:srgbClr val="00B0F0"/>
                </a:solidFill>
              </a:rPr>
              <a:t>IGNORE</a:t>
            </a:r>
            <a:r>
              <a:rPr lang="en-US" sz="800" dirty="0"/>
              <a:t> </a:t>
            </a:r>
            <a:r>
              <a:rPr lang="en-US" sz="800" dirty="0">
                <a:solidFill>
                  <a:srgbClr val="FFFF00"/>
                </a:solidFill>
              </a:rPr>
              <a:t>1</a:t>
            </a:r>
            <a:r>
              <a:rPr lang="en-US" sz="800" dirty="0"/>
              <a:t> </a:t>
            </a:r>
            <a:r>
              <a:rPr lang="en-US" sz="800" dirty="0">
                <a:solidFill>
                  <a:srgbClr val="00B0F0"/>
                </a:solidFill>
              </a:rPr>
              <a:t>ROWS</a:t>
            </a:r>
            <a:r>
              <a:rPr lang="en-US" sz="800" dirty="0"/>
              <a:t>;</a:t>
            </a:r>
          </a:p>
        </p:txBody>
      </p:sp>
      <p:sp>
        <p:nvSpPr>
          <p:cNvPr id="4" name="TextBox 3">
            <a:extLst>
              <a:ext uri="{FF2B5EF4-FFF2-40B4-BE49-F238E27FC236}">
                <a16:creationId xmlns:a16="http://schemas.microsoft.com/office/drawing/2014/main" id="{591F461C-81A6-1E55-6A49-38E2134B8199}"/>
              </a:ext>
            </a:extLst>
          </p:cNvPr>
          <p:cNvSpPr txBox="1"/>
          <p:nvPr/>
        </p:nvSpPr>
        <p:spPr>
          <a:xfrm>
            <a:off x="460587" y="1964920"/>
            <a:ext cx="7051040" cy="1015663"/>
          </a:xfrm>
          <a:prstGeom prst="rect">
            <a:avLst/>
          </a:prstGeom>
          <a:noFill/>
        </p:spPr>
        <p:txBody>
          <a:bodyPr wrap="square" rtlCol="0">
            <a:spAutoFit/>
          </a:bodyPr>
          <a:lstStyle/>
          <a:p>
            <a:pPr algn="l"/>
            <a:r>
              <a:rPr lang="en-IN" sz="1200" b="1" i="0" u="none" strike="noStrike" dirty="0">
                <a:solidFill>
                  <a:schemeClr val="tx1"/>
                </a:solidFill>
                <a:effectLst/>
                <a:latin typeface="Söhne"/>
              </a:rPr>
              <a:t>Explanation:</a:t>
            </a:r>
            <a:endParaRPr lang="en-IN" sz="1200" b="0" i="0" u="none" strike="noStrike" dirty="0">
              <a:solidFill>
                <a:schemeClr val="tx1"/>
              </a:solidFill>
              <a:effectLst/>
              <a:latin typeface="Söhne"/>
            </a:endParaRPr>
          </a:p>
          <a:p>
            <a:pPr algn="l">
              <a:buFont typeface="Arial" panose="020B0604020202020204" pitchFamily="34" charset="0"/>
              <a:buChar char="•"/>
            </a:pPr>
            <a:r>
              <a:rPr lang="en-IN" sz="1200" b="0" i="0" u="none" strike="noStrike" dirty="0">
                <a:solidFill>
                  <a:schemeClr val="tx1"/>
                </a:solidFill>
                <a:effectLst/>
                <a:latin typeface="Söhne"/>
              </a:rPr>
              <a:t>This section involves loading data from an external CSV file (</a:t>
            </a:r>
            <a:r>
              <a:rPr lang="en-IN" sz="1200" b="0" i="0" u="none" strike="noStrike" dirty="0" err="1">
                <a:solidFill>
                  <a:schemeClr val="tx1"/>
                </a:solidFill>
                <a:effectLst/>
                <a:latin typeface="Söhne"/>
              </a:rPr>
              <a:t>Retail_Data_Transactions.csv</a:t>
            </a:r>
            <a:r>
              <a:rPr lang="en-IN" sz="1200" b="0" i="0" u="none" strike="noStrike" dirty="0">
                <a:solidFill>
                  <a:schemeClr val="tx1"/>
                </a:solidFill>
                <a:effectLst/>
                <a:latin typeface="Söhne"/>
              </a:rPr>
              <a:t>) into the </a:t>
            </a:r>
            <a:r>
              <a:rPr lang="en-IN" sz="1200" b="0" i="0" u="none" strike="noStrike" dirty="0" err="1">
                <a:solidFill>
                  <a:schemeClr val="tx1"/>
                </a:solidFill>
                <a:effectLst/>
                <a:latin typeface="Söhne"/>
              </a:rPr>
              <a:t>Sales_Data_Transactions</a:t>
            </a:r>
            <a:r>
              <a:rPr lang="en-IN" sz="1200" b="0" i="0" u="none" strike="noStrike" dirty="0">
                <a:solidFill>
                  <a:schemeClr val="tx1"/>
                </a:solidFill>
                <a:effectLst/>
                <a:latin typeface="Söhne"/>
              </a:rPr>
              <a:t> table.</a:t>
            </a:r>
          </a:p>
          <a:p>
            <a:pPr algn="l">
              <a:buFont typeface="Arial" panose="020B0604020202020204" pitchFamily="34" charset="0"/>
              <a:buChar char="•"/>
            </a:pPr>
            <a:r>
              <a:rPr lang="en-IN" sz="1200" b="0" i="0" u="none" strike="noStrike" dirty="0">
                <a:solidFill>
                  <a:schemeClr val="tx1"/>
                </a:solidFill>
                <a:effectLst/>
                <a:latin typeface="Söhne"/>
              </a:rPr>
              <a:t>The FIELDS TERMINATED BY ',' and LINES TERMINATED BY '\n' specify the CSV format.</a:t>
            </a:r>
          </a:p>
          <a:p>
            <a:endParaRPr lang="en-US" sz="1200" dirty="0">
              <a:solidFill>
                <a:schemeClr val="tx1"/>
              </a:solidFill>
            </a:endParaRPr>
          </a:p>
        </p:txBody>
      </p:sp>
      <p:sp>
        <p:nvSpPr>
          <p:cNvPr id="5" name="TextBox 4">
            <a:extLst>
              <a:ext uri="{FF2B5EF4-FFF2-40B4-BE49-F238E27FC236}">
                <a16:creationId xmlns:a16="http://schemas.microsoft.com/office/drawing/2014/main" id="{B13F14A9-0A63-261E-8294-4E66F507248D}"/>
              </a:ext>
            </a:extLst>
          </p:cNvPr>
          <p:cNvSpPr txBox="1"/>
          <p:nvPr/>
        </p:nvSpPr>
        <p:spPr>
          <a:xfrm>
            <a:off x="460587" y="3022761"/>
            <a:ext cx="5940213" cy="307777"/>
          </a:xfrm>
          <a:prstGeom prst="rect">
            <a:avLst/>
          </a:prstGeom>
          <a:noFill/>
        </p:spPr>
        <p:txBody>
          <a:bodyPr wrap="square" rtlCol="0">
            <a:spAutoFit/>
          </a:bodyPr>
          <a:lstStyle/>
          <a:p>
            <a:pPr algn="l"/>
            <a:r>
              <a:rPr lang="en-IN" b="1" i="0" u="none" strike="noStrike" dirty="0">
                <a:effectLst/>
                <a:latin typeface="Söhne"/>
              </a:rPr>
              <a:t>Section 3: Query Explanation and Optimization</a:t>
            </a:r>
          </a:p>
        </p:txBody>
      </p:sp>
      <p:sp>
        <p:nvSpPr>
          <p:cNvPr id="6" name="TextBox 5">
            <a:extLst>
              <a:ext uri="{FF2B5EF4-FFF2-40B4-BE49-F238E27FC236}">
                <a16:creationId xmlns:a16="http://schemas.microsoft.com/office/drawing/2014/main" id="{FCCF2C85-A48A-4EBB-0073-86A1A129BFDB}"/>
              </a:ext>
            </a:extLst>
          </p:cNvPr>
          <p:cNvSpPr txBox="1"/>
          <p:nvPr/>
        </p:nvSpPr>
        <p:spPr>
          <a:xfrm>
            <a:off x="460587" y="3330538"/>
            <a:ext cx="6041813" cy="923330"/>
          </a:xfrm>
          <a:prstGeom prst="rect">
            <a:avLst/>
          </a:prstGeom>
          <a:noFill/>
        </p:spPr>
        <p:txBody>
          <a:bodyPr wrap="square" rtlCol="0">
            <a:spAutoFit/>
          </a:bodyPr>
          <a:lstStyle/>
          <a:p>
            <a:r>
              <a:rPr lang="en-IN" sz="1000" b="0" i="0" u="none" strike="noStrike" dirty="0">
                <a:effectLst/>
                <a:latin typeface="Söhne Mono"/>
              </a:rPr>
              <a:t>-- Explain plan for a SELECT query</a:t>
            </a:r>
            <a:endParaRPr lang="en-US" sz="800" dirty="0">
              <a:solidFill>
                <a:srgbClr val="00B0F0"/>
              </a:solidFill>
            </a:endParaRPr>
          </a:p>
          <a:p>
            <a:r>
              <a:rPr lang="en-US" sz="800" dirty="0">
                <a:solidFill>
                  <a:srgbClr val="00B0F0"/>
                </a:solidFill>
              </a:rPr>
              <a:t>EXPLAIN SELECT</a:t>
            </a:r>
            <a:r>
              <a:rPr lang="en-US" sz="800" dirty="0"/>
              <a:t> * </a:t>
            </a:r>
            <a:r>
              <a:rPr lang="en-US" sz="800" dirty="0">
                <a:solidFill>
                  <a:srgbClr val="00B0F0"/>
                </a:solidFill>
              </a:rPr>
              <a:t>FROM</a:t>
            </a:r>
            <a:r>
              <a:rPr lang="en-US" sz="800" dirty="0"/>
              <a:t> </a:t>
            </a:r>
            <a:r>
              <a:rPr lang="en-US" sz="800" dirty="0" err="1"/>
              <a:t>Sales_Data_Transactions</a:t>
            </a:r>
            <a:r>
              <a:rPr lang="en-US" sz="800" dirty="0"/>
              <a:t> </a:t>
            </a:r>
            <a:r>
              <a:rPr lang="en-US" sz="800" dirty="0">
                <a:solidFill>
                  <a:srgbClr val="00B0F0"/>
                </a:solidFill>
              </a:rPr>
              <a:t>WHERE</a:t>
            </a:r>
            <a:r>
              <a:rPr lang="en-US" sz="800" dirty="0"/>
              <a:t> CUSTOMER_ID= </a:t>
            </a:r>
            <a:r>
              <a:rPr lang="en-US" sz="800" dirty="0">
                <a:solidFill>
                  <a:srgbClr val="FFFF00"/>
                </a:solidFill>
              </a:rPr>
              <a:t>‘CS5295’</a:t>
            </a:r>
            <a:r>
              <a:rPr lang="en-US" sz="800" dirty="0"/>
              <a:t>;</a:t>
            </a:r>
          </a:p>
          <a:p>
            <a:r>
              <a:rPr lang="en-IN" sz="1000" b="0" i="0" u="none" strike="noStrike" dirty="0">
                <a:effectLst/>
                <a:latin typeface="Söhne Mono"/>
              </a:rPr>
              <a:t>-- Creating an index on </a:t>
            </a:r>
            <a:r>
              <a:rPr lang="en-IN" sz="1000" b="0" i="0" u="none" strike="noStrike" dirty="0" err="1">
                <a:effectLst/>
                <a:latin typeface="Söhne Mono"/>
              </a:rPr>
              <a:t>Customer_id</a:t>
            </a:r>
            <a:r>
              <a:rPr lang="en-IN" sz="1000" b="0" i="0" u="none" strike="noStrike" dirty="0">
                <a:effectLst/>
                <a:latin typeface="Söhne Mono"/>
              </a:rPr>
              <a:t> for optimization</a:t>
            </a:r>
            <a:endParaRPr lang="en-US" sz="800" dirty="0"/>
          </a:p>
          <a:p>
            <a:r>
              <a:rPr lang="en-US" sz="800" dirty="0">
                <a:solidFill>
                  <a:srgbClr val="00B0F0"/>
                </a:solidFill>
              </a:rPr>
              <a:t>CREATE INDEX </a:t>
            </a:r>
            <a:r>
              <a:rPr lang="en-US" sz="800" dirty="0" err="1"/>
              <a:t>idx_id</a:t>
            </a:r>
            <a:r>
              <a:rPr lang="en-US" sz="800" dirty="0"/>
              <a:t> </a:t>
            </a:r>
            <a:r>
              <a:rPr lang="en-US" sz="800" dirty="0">
                <a:solidFill>
                  <a:srgbClr val="00B0F0"/>
                </a:solidFill>
              </a:rPr>
              <a:t>ON</a:t>
            </a:r>
            <a:r>
              <a:rPr lang="en-US" sz="800" dirty="0"/>
              <a:t> </a:t>
            </a:r>
            <a:r>
              <a:rPr lang="en-US" sz="800" dirty="0" err="1"/>
              <a:t>Sales_Data_Transactions</a:t>
            </a:r>
            <a:r>
              <a:rPr lang="en-US" sz="800" dirty="0"/>
              <a:t>(CUSTOMER_ID);</a:t>
            </a:r>
          </a:p>
          <a:p>
            <a:r>
              <a:rPr lang="en-IN" sz="1000" b="0" i="0" u="none" strike="noStrike" dirty="0">
                <a:effectLst/>
                <a:latin typeface="Söhne Mono"/>
              </a:rPr>
              <a:t>-- Explain plan for the SELECT query after index creation</a:t>
            </a:r>
            <a:endParaRPr lang="en-US" sz="800" dirty="0"/>
          </a:p>
          <a:p>
            <a:r>
              <a:rPr lang="en-US" sz="800" dirty="0">
                <a:solidFill>
                  <a:srgbClr val="00B0F0"/>
                </a:solidFill>
              </a:rPr>
              <a:t>EXPLAIN SELECT </a:t>
            </a:r>
            <a:r>
              <a:rPr lang="en-US" sz="800" dirty="0"/>
              <a:t>* </a:t>
            </a:r>
            <a:r>
              <a:rPr lang="en-US" sz="800" dirty="0">
                <a:solidFill>
                  <a:srgbClr val="00B0F0"/>
                </a:solidFill>
              </a:rPr>
              <a:t>FROM</a:t>
            </a:r>
            <a:r>
              <a:rPr lang="en-US" sz="800" dirty="0"/>
              <a:t> </a:t>
            </a:r>
            <a:r>
              <a:rPr lang="en-US" sz="800" dirty="0" err="1"/>
              <a:t>Sales_Data_Transactions</a:t>
            </a:r>
            <a:r>
              <a:rPr lang="en-US" sz="800" dirty="0"/>
              <a:t> </a:t>
            </a:r>
            <a:r>
              <a:rPr lang="en-US" sz="800" dirty="0">
                <a:solidFill>
                  <a:srgbClr val="00B0F0"/>
                </a:solidFill>
              </a:rPr>
              <a:t>WHERE</a:t>
            </a:r>
            <a:r>
              <a:rPr lang="en-US" sz="800" dirty="0"/>
              <a:t> CUSTOMER_ID= </a:t>
            </a:r>
            <a:r>
              <a:rPr lang="en-US" sz="800" dirty="0">
                <a:solidFill>
                  <a:srgbClr val="FFFF00"/>
                </a:solidFill>
              </a:rPr>
              <a:t>‘CS5295’</a:t>
            </a:r>
            <a:r>
              <a:rPr lang="en-US" sz="800" dirty="0"/>
              <a:t>;</a:t>
            </a:r>
          </a:p>
        </p:txBody>
      </p:sp>
      <p:sp>
        <p:nvSpPr>
          <p:cNvPr id="7" name="TextBox 6">
            <a:extLst>
              <a:ext uri="{FF2B5EF4-FFF2-40B4-BE49-F238E27FC236}">
                <a16:creationId xmlns:a16="http://schemas.microsoft.com/office/drawing/2014/main" id="{9FA9707C-F2F3-7BF2-D5D7-7BCE5B08F22C}"/>
              </a:ext>
            </a:extLst>
          </p:cNvPr>
          <p:cNvSpPr txBox="1"/>
          <p:nvPr/>
        </p:nvSpPr>
        <p:spPr>
          <a:xfrm>
            <a:off x="460587" y="4253868"/>
            <a:ext cx="7051040" cy="830997"/>
          </a:xfrm>
          <a:prstGeom prst="rect">
            <a:avLst/>
          </a:prstGeom>
          <a:noFill/>
        </p:spPr>
        <p:txBody>
          <a:bodyPr wrap="square" rtlCol="0">
            <a:spAutoFit/>
          </a:bodyPr>
          <a:lstStyle/>
          <a:p>
            <a:pPr algn="l"/>
            <a:r>
              <a:rPr lang="en-IN" sz="1200" b="1" i="0" u="none" strike="noStrike" dirty="0">
                <a:solidFill>
                  <a:schemeClr val="tx1"/>
                </a:solidFill>
                <a:effectLst/>
                <a:latin typeface="Söhne"/>
              </a:rPr>
              <a:t>Explanation:</a:t>
            </a:r>
            <a:endParaRPr lang="en-IN" sz="1200" b="0" i="0" u="none" strike="noStrike" dirty="0">
              <a:solidFill>
                <a:schemeClr val="tx1"/>
              </a:solidFill>
              <a:effectLst/>
              <a:latin typeface="Söhne"/>
            </a:endParaRPr>
          </a:p>
          <a:p>
            <a:pPr algn="l">
              <a:buFont typeface="Arial" panose="020B0604020202020204" pitchFamily="34" charset="0"/>
              <a:buChar char="•"/>
            </a:pPr>
            <a:r>
              <a:rPr lang="en-IN" sz="1200" b="0" i="0" u="none" strike="noStrike" dirty="0">
                <a:solidFill>
                  <a:schemeClr val="tx1"/>
                </a:solidFill>
                <a:effectLst/>
                <a:latin typeface="Söhne"/>
              </a:rPr>
              <a:t>The first EXPLAIN statement is used to </a:t>
            </a:r>
            <a:r>
              <a:rPr lang="en-IN" sz="1200" b="0" i="0" u="none" strike="noStrike" dirty="0" err="1">
                <a:solidFill>
                  <a:schemeClr val="tx1"/>
                </a:solidFill>
                <a:effectLst/>
                <a:latin typeface="Söhne"/>
              </a:rPr>
              <a:t>analyze</a:t>
            </a:r>
            <a:r>
              <a:rPr lang="en-IN" sz="1200" b="0" i="0" u="none" strike="noStrike" dirty="0">
                <a:solidFill>
                  <a:schemeClr val="tx1"/>
                </a:solidFill>
                <a:effectLst/>
                <a:latin typeface="Söhne"/>
              </a:rPr>
              <a:t> the execution plan of a SELECT query without any indexes.</a:t>
            </a:r>
          </a:p>
          <a:p>
            <a:pPr algn="l">
              <a:buFont typeface="Arial" panose="020B0604020202020204" pitchFamily="34" charset="0"/>
              <a:buChar char="•"/>
            </a:pPr>
            <a:r>
              <a:rPr lang="en-IN" sz="1200" b="0" i="0" u="none" strike="noStrike" dirty="0">
                <a:solidFill>
                  <a:schemeClr val="tx1"/>
                </a:solidFill>
                <a:effectLst/>
                <a:latin typeface="Söhne"/>
              </a:rPr>
              <a:t>The second statement creates an index (</a:t>
            </a:r>
            <a:r>
              <a:rPr lang="en-IN" sz="1200" b="0" i="0" u="none" strike="noStrike" dirty="0" err="1">
                <a:solidFill>
                  <a:schemeClr val="tx1"/>
                </a:solidFill>
                <a:effectLst/>
                <a:latin typeface="Söhne"/>
              </a:rPr>
              <a:t>idx_id</a:t>
            </a:r>
            <a:r>
              <a:rPr lang="en-IN" sz="1200" b="0" i="0" u="none" strike="noStrike" dirty="0">
                <a:solidFill>
                  <a:schemeClr val="tx1"/>
                </a:solidFill>
                <a:effectLst/>
                <a:latin typeface="Söhne"/>
              </a:rPr>
              <a:t>) on the </a:t>
            </a:r>
            <a:r>
              <a:rPr lang="en-IN" sz="1200" b="0" i="0" u="none" strike="noStrike" dirty="0" err="1">
                <a:solidFill>
                  <a:schemeClr val="tx1"/>
                </a:solidFill>
                <a:effectLst/>
                <a:latin typeface="Söhne"/>
              </a:rPr>
              <a:t>Customer_id</a:t>
            </a:r>
            <a:r>
              <a:rPr lang="en-IN" sz="1200" b="0" i="0" u="none" strike="noStrike" dirty="0">
                <a:solidFill>
                  <a:schemeClr val="tx1"/>
                </a:solidFill>
                <a:effectLst/>
                <a:latin typeface="Söhne"/>
              </a:rPr>
              <a:t> column for optimization.</a:t>
            </a:r>
          </a:p>
          <a:p>
            <a:pPr algn="l">
              <a:buFont typeface="Arial" panose="020B0604020202020204" pitchFamily="34" charset="0"/>
              <a:buChar char="•"/>
            </a:pPr>
            <a:r>
              <a:rPr lang="en-IN" sz="1200" b="0" i="0" u="none" strike="noStrike" dirty="0">
                <a:solidFill>
                  <a:schemeClr val="tx1"/>
                </a:solidFill>
                <a:effectLst/>
                <a:latin typeface="Söhne"/>
              </a:rPr>
              <a:t>The third EXPLAIN statement is used to </a:t>
            </a:r>
            <a:r>
              <a:rPr lang="en-IN" sz="1200" b="0" i="0" u="none" strike="noStrike" dirty="0" err="1">
                <a:solidFill>
                  <a:schemeClr val="tx1"/>
                </a:solidFill>
                <a:effectLst/>
                <a:latin typeface="Söhne"/>
              </a:rPr>
              <a:t>analyze</a:t>
            </a:r>
            <a:r>
              <a:rPr lang="en-IN" sz="1200" b="0" i="0" u="none" strike="noStrike" dirty="0">
                <a:solidFill>
                  <a:schemeClr val="tx1"/>
                </a:solidFill>
                <a:effectLst/>
                <a:latin typeface="Söhne"/>
              </a:rPr>
              <a:t> the execution plan after the index is created.</a:t>
            </a:r>
          </a:p>
        </p:txBody>
      </p:sp>
      <p:sp>
        <p:nvSpPr>
          <p:cNvPr id="8" name="Title 2">
            <a:extLst>
              <a:ext uri="{FF2B5EF4-FFF2-40B4-BE49-F238E27FC236}">
                <a16:creationId xmlns:a16="http://schemas.microsoft.com/office/drawing/2014/main" id="{FB887E1E-A3EB-6A42-5B24-8FE08E9BA537}"/>
              </a:ext>
            </a:extLst>
          </p:cNvPr>
          <p:cNvSpPr>
            <a:spLocks noGrp="1"/>
          </p:cNvSpPr>
          <p:nvPr>
            <p:ph type="title"/>
          </p:nvPr>
        </p:nvSpPr>
        <p:spPr>
          <a:xfrm>
            <a:off x="717900" y="180492"/>
            <a:ext cx="7708200" cy="572700"/>
          </a:xfrm>
        </p:spPr>
        <p:txBody>
          <a:bodyPr/>
          <a:lstStyle/>
          <a:p>
            <a:pPr algn="ctr"/>
            <a:r>
              <a:rPr lang="en-US" dirty="0"/>
              <a:t>Database Setup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a:extLst>
            <a:ext uri="{FF2B5EF4-FFF2-40B4-BE49-F238E27FC236}">
              <a16:creationId xmlns:a16="http://schemas.microsoft.com/office/drawing/2014/main" id="{49CEDEA1-03EE-BA62-5B15-A14394D44147}"/>
            </a:ext>
          </a:extLst>
        </p:cNvPr>
        <p:cNvGrpSpPr/>
        <p:nvPr/>
      </p:nvGrpSpPr>
      <p:grpSpPr>
        <a:xfrm>
          <a:off x="0" y="0"/>
          <a:ext cx="0" cy="0"/>
          <a:chOff x="0" y="0"/>
          <a:chExt cx="0" cy="0"/>
        </a:xfrm>
      </p:grpSpPr>
      <p:sp>
        <p:nvSpPr>
          <p:cNvPr id="222" name="Google Shape;222;p34">
            <a:extLst>
              <a:ext uri="{FF2B5EF4-FFF2-40B4-BE49-F238E27FC236}">
                <a16:creationId xmlns:a16="http://schemas.microsoft.com/office/drawing/2014/main" id="{A745E92C-B4D0-A2EF-6E32-25F9BC4A4978}"/>
              </a:ext>
            </a:extLst>
          </p:cNvPr>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Phase 2</a:t>
            </a:r>
            <a:endParaRPr dirty="0"/>
          </a:p>
        </p:txBody>
      </p:sp>
      <p:sp>
        <p:nvSpPr>
          <p:cNvPr id="223" name="Google Shape;223;p34">
            <a:extLst>
              <a:ext uri="{FF2B5EF4-FFF2-40B4-BE49-F238E27FC236}">
                <a16:creationId xmlns:a16="http://schemas.microsoft.com/office/drawing/2014/main" id="{79DE7284-CCA8-7D43-12EF-11E8D9ED5512}"/>
              </a:ext>
            </a:extLst>
          </p:cNvPr>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p>
            <a:r>
              <a:rPr lang="en-IN" sz="1800" dirty="0">
                <a:solidFill>
                  <a:srgbClr val="E26B07"/>
                </a:solidFill>
                <a:effectLst/>
                <a:latin typeface="ArialMT"/>
              </a:rPr>
              <a:t>Data Cleaning and Preparation </a:t>
            </a:r>
            <a:endParaRPr lang="en-IN" dirty="0">
              <a:effectLst/>
            </a:endParaRPr>
          </a:p>
        </p:txBody>
      </p:sp>
      <p:sp>
        <p:nvSpPr>
          <p:cNvPr id="224" name="Google Shape;224;p34">
            <a:extLst>
              <a:ext uri="{FF2B5EF4-FFF2-40B4-BE49-F238E27FC236}">
                <a16:creationId xmlns:a16="http://schemas.microsoft.com/office/drawing/2014/main" id="{4ACC90A5-8BCD-98AF-9D73-7B89F5C3D2D2}"/>
              </a:ext>
            </a:extLst>
          </p:cNvPr>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Tree>
    <p:extLst>
      <p:ext uri="{BB962C8B-B14F-4D97-AF65-F5344CB8AC3E}">
        <p14:creationId xmlns:p14="http://schemas.microsoft.com/office/powerpoint/2010/main" val="164141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5" name="Title 2">
            <a:extLst>
              <a:ext uri="{FF2B5EF4-FFF2-40B4-BE49-F238E27FC236}">
                <a16:creationId xmlns:a16="http://schemas.microsoft.com/office/drawing/2014/main" id="{F11D3EDE-68F2-691C-36FF-D99F0948DD74}"/>
              </a:ext>
            </a:extLst>
          </p:cNvPr>
          <p:cNvSpPr txBox="1">
            <a:spLocks/>
          </p:cNvSpPr>
          <p:nvPr/>
        </p:nvSpPr>
        <p:spPr>
          <a:xfrm>
            <a:off x="877074" y="136465"/>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dirty="0"/>
              <a:t>Data Cleaning</a:t>
            </a:r>
          </a:p>
        </p:txBody>
      </p:sp>
      <p:sp>
        <p:nvSpPr>
          <p:cNvPr id="16" name="TextBox 15">
            <a:extLst>
              <a:ext uri="{FF2B5EF4-FFF2-40B4-BE49-F238E27FC236}">
                <a16:creationId xmlns:a16="http://schemas.microsoft.com/office/drawing/2014/main" id="{23089A46-7E25-B1F0-34A4-28C83ED2D8E2}"/>
              </a:ext>
            </a:extLst>
          </p:cNvPr>
          <p:cNvSpPr txBox="1"/>
          <p:nvPr/>
        </p:nvSpPr>
        <p:spPr>
          <a:xfrm>
            <a:off x="480060" y="3509933"/>
            <a:ext cx="4762500" cy="1200329"/>
          </a:xfrm>
          <a:prstGeom prst="rect">
            <a:avLst/>
          </a:prstGeom>
          <a:noFill/>
        </p:spPr>
        <p:txBody>
          <a:bodyPr wrap="square" rtlCol="0">
            <a:spAutoFit/>
          </a:bodyPr>
          <a:lstStyle/>
          <a:p>
            <a:pPr algn="l"/>
            <a:r>
              <a:rPr lang="en-IN" sz="1200" b="1" i="0" u="none" strike="noStrike" dirty="0">
                <a:solidFill>
                  <a:schemeClr val="tx1"/>
                </a:solidFill>
                <a:effectLst/>
                <a:latin typeface="Söhne"/>
              </a:rPr>
              <a:t>Explanation:</a:t>
            </a:r>
          </a:p>
          <a:p>
            <a:pPr algn="l"/>
            <a:endParaRPr lang="en-IN" sz="1200" b="0" i="0" u="none" strike="noStrike" dirty="0">
              <a:solidFill>
                <a:schemeClr val="tx1"/>
              </a:solidFill>
              <a:effectLst/>
              <a:latin typeface="Söhne"/>
            </a:endParaRPr>
          </a:p>
          <a:p>
            <a:pPr algn="l">
              <a:buFont typeface="Arial" panose="020B0604020202020204" pitchFamily="34" charset="0"/>
              <a:buChar char="•"/>
            </a:pPr>
            <a:r>
              <a:rPr lang="en-IN" sz="1200" b="0" i="0" u="none" strike="noStrike" dirty="0">
                <a:solidFill>
                  <a:schemeClr val="tx1"/>
                </a:solidFill>
                <a:effectLst/>
                <a:latin typeface="Söhne"/>
              </a:rPr>
              <a:t>Importing necessary libraries and reading transaction and response data.</a:t>
            </a:r>
          </a:p>
          <a:p>
            <a:pPr algn="l">
              <a:buFont typeface="Arial" panose="020B0604020202020204" pitchFamily="34" charset="0"/>
              <a:buChar char="•"/>
            </a:pPr>
            <a:r>
              <a:rPr lang="en-IN" sz="1200" b="0" i="0" u="none" strike="noStrike" dirty="0">
                <a:solidFill>
                  <a:schemeClr val="tx1"/>
                </a:solidFill>
                <a:effectLst/>
                <a:latin typeface="Söhne"/>
              </a:rPr>
              <a:t>Merging </a:t>
            </a:r>
            <a:r>
              <a:rPr lang="en-IN" sz="1200" b="0" i="0" u="none" strike="noStrike" dirty="0" err="1">
                <a:solidFill>
                  <a:schemeClr val="tx1"/>
                </a:solidFill>
                <a:effectLst/>
                <a:latin typeface="Söhne"/>
              </a:rPr>
              <a:t>dataframes</a:t>
            </a:r>
            <a:r>
              <a:rPr lang="en-IN" sz="1200" b="0" i="0" u="none" strike="noStrike" dirty="0">
                <a:solidFill>
                  <a:schemeClr val="tx1"/>
                </a:solidFill>
                <a:effectLst/>
                <a:latin typeface="Söhne"/>
              </a:rPr>
              <a:t> based on '</a:t>
            </a:r>
            <a:r>
              <a:rPr lang="en-IN" sz="1200" b="0" i="0" u="none" strike="noStrike" dirty="0" err="1">
                <a:solidFill>
                  <a:schemeClr val="tx1"/>
                </a:solidFill>
                <a:effectLst/>
                <a:latin typeface="Söhne"/>
              </a:rPr>
              <a:t>customer_id</a:t>
            </a:r>
            <a:r>
              <a:rPr lang="en-IN" sz="1200" b="0" i="0" u="none" strike="noStrike" dirty="0">
                <a:solidFill>
                  <a:schemeClr val="tx1"/>
                </a:solidFill>
                <a:effectLst/>
                <a:latin typeface="Söhne"/>
              </a:rPr>
              <a:t>'.</a:t>
            </a:r>
          </a:p>
          <a:p>
            <a:pPr algn="l">
              <a:buFont typeface="Arial" panose="020B0604020202020204" pitchFamily="34" charset="0"/>
              <a:buChar char="•"/>
            </a:pPr>
            <a:r>
              <a:rPr lang="en-IN" sz="1200" b="0" i="0" u="none" strike="noStrike" dirty="0">
                <a:solidFill>
                  <a:schemeClr val="tx1"/>
                </a:solidFill>
                <a:effectLst/>
                <a:latin typeface="Söhne"/>
              </a:rPr>
              <a:t>Handling missing values and converting data types.</a:t>
            </a:r>
          </a:p>
          <a:p>
            <a:pPr algn="l">
              <a:buFont typeface="Arial" panose="020B0604020202020204" pitchFamily="34" charset="0"/>
              <a:buChar char="•"/>
            </a:pPr>
            <a:r>
              <a:rPr lang="en-IN" sz="1200" b="0" i="0" u="none" strike="noStrike" dirty="0">
                <a:solidFill>
                  <a:schemeClr val="tx1"/>
                </a:solidFill>
                <a:effectLst/>
                <a:latin typeface="Söhne"/>
              </a:rPr>
              <a:t>Adding a 'month' column to the </a:t>
            </a:r>
            <a:r>
              <a:rPr lang="en-IN" sz="1200" b="0" i="0" u="none" strike="noStrike" dirty="0" err="1">
                <a:solidFill>
                  <a:schemeClr val="tx1"/>
                </a:solidFill>
                <a:effectLst/>
                <a:latin typeface="Söhne"/>
              </a:rPr>
              <a:t>dataframe</a:t>
            </a:r>
            <a:r>
              <a:rPr lang="en-IN" sz="1200" b="0" i="0" u="none" strike="noStrike" dirty="0">
                <a:solidFill>
                  <a:schemeClr val="tx1"/>
                </a:solidFill>
                <a:effectLst/>
                <a:latin typeface="Söhne"/>
              </a:rPr>
              <a:t>.</a:t>
            </a:r>
          </a:p>
        </p:txBody>
      </p:sp>
      <p:sp>
        <p:nvSpPr>
          <p:cNvPr id="17" name="TextBox 16">
            <a:extLst>
              <a:ext uri="{FF2B5EF4-FFF2-40B4-BE49-F238E27FC236}">
                <a16:creationId xmlns:a16="http://schemas.microsoft.com/office/drawing/2014/main" id="{89241FA0-A935-DFBC-AB36-DFE367357B20}"/>
              </a:ext>
            </a:extLst>
          </p:cNvPr>
          <p:cNvSpPr txBox="1"/>
          <p:nvPr/>
        </p:nvSpPr>
        <p:spPr>
          <a:xfrm>
            <a:off x="480060" y="709165"/>
            <a:ext cx="6438900" cy="2800767"/>
          </a:xfrm>
          <a:prstGeom prst="rect">
            <a:avLst/>
          </a:prstGeom>
          <a:noFill/>
        </p:spPr>
        <p:txBody>
          <a:bodyPr wrap="square" rtlCol="0">
            <a:spAutoFit/>
          </a:bodyPr>
          <a:lstStyle/>
          <a:p>
            <a:r>
              <a:rPr lang="en-US" sz="800" dirty="0"/>
              <a:t># Importing necessary libraries</a:t>
            </a:r>
          </a:p>
          <a:p>
            <a:r>
              <a:rPr lang="en-US" sz="800" dirty="0"/>
              <a:t>import pandas as pd</a:t>
            </a:r>
          </a:p>
          <a:p>
            <a:endParaRPr lang="en-US" sz="800" dirty="0"/>
          </a:p>
          <a:p>
            <a:r>
              <a:rPr lang="en-US" sz="800" dirty="0"/>
              <a:t># Reading transaction data</a:t>
            </a:r>
          </a:p>
          <a:p>
            <a:r>
              <a:rPr lang="en-US" sz="800" dirty="0" err="1"/>
              <a:t>trxn</a:t>
            </a:r>
            <a:r>
              <a:rPr lang="en-US" sz="800" dirty="0"/>
              <a:t> = </a:t>
            </a:r>
            <a:r>
              <a:rPr lang="en-US" sz="800" dirty="0" err="1"/>
              <a:t>pd.read_csv</a:t>
            </a:r>
            <a:r>
              <a:rPr lang="en-US" sz="800" dirty="0"/>
              <a:t>('</a:t>
            </a:r>
            <a:r>
              <a:rPr lang="en-US" sz="800" dirty="0" err="1"/>
              <a:t>Retail_Data_Transactions.csv</a:t>
            </a:r>
            <a:r>
              <a:rPr lang="en-US" sz="800" dirty="0"/>
              <a:t>')</a:t>
            </a:r>
          </a:p>
          <a:p>
            <a:endParaRPr lang="en-US" sz="800" dirty="0"/>
          </a:p>
          <a:p>
            <a:r>
              <a:rPr lang="en-US" sz="800" dirty="0"/>
              <a:t># Reading response data</a:t>
            </a:r>
          </a:p>
          <a:p>
            <a:r>
              <a:rPr lang="en-US" sz="800" dirty="0"/>
              <a:t>response = </a:t>
            </a:r>
            <a:r>
              <a:rPr lang="en-US" sz="800" dirty="0" err="1"/>
              <a:t>pd.read_csv</a:t>
            </a:r>
            <a:r>
              <a:rPr lang="en-US" sz="800" dirty="0"/>
              <a:t>('</a:t>
            </a:r>
            <a:r>
              <a:rPr lang="en-US" sz="800" dirty="0" err="1"/>
              <a:t>Retail_Data_Response.csv</a:t>
            </a:r>
            <a:r>
              <a:rPr lang="en-US" sz="800" dirty="0"/>
              <a:t>')</a:t>
            </a:r>
          </a:p>
          <a:p>
            <a:endParaRPr lang="en-US" sz="800" dirty="0"/>
          </a:p>
          <a:p>
            <a:r>
              <a:rPr lang="en-US" sz="800" dirty="0"/>
              <a:t># Merging </a:t>
            </a:r>
            <a:r>
              <a:rPr lang="en-US" sz="800" dirty="0" err="1"/>
              <a:t>dataframes</a:t>
            </a:r>
            <a:r>
              <a:rPr lang="en-US" sz="800" dirty="0"/>
              <a:t> on '</a:t>
            </a:r>
            <a:r>
              <a:rPr lang="en-US" sz="800" dirty="0" err="1"/>
              <a:t>customer_id</a:t>
            </a:r>
            <a:r>
              <a:rPr lang="en-US" sz="800" dirty="0"/>
              <a:t>'</a:t>
            </a:r>
          </a:p>
          <a:p>
            <a:r>
              <a:rPr lang="en-US" sz="800" dirty="0" err="1"/>
              <a:t>df</a:t>
            </a:r>
            <a:r>
              <a:rPr lang="en-US" sz="800" dirty="0"/>
              <a:t> = </a:t>
            </a:r>
            <a:r>
              <a:rPr lang="en-US" sz="800" dirty="0" err="1"/>
              <a:t>trxn.merge</a:t>
            </a:r>
            <a:r>
              <a:rPr lang="en-US" sz="800" dirty="0"/>
              <a:t>(response, on='</a:t>
            </a:r>
            <a:r>
              <a:rPr lang="en-US" sz="800" dirty="0" err="1"/>
              <a:t>customer_id</a:t>
            </a:r>
            <a:r>
              <a:rPr lang="en-US" sz="800" dirty="0"/>
              <a:t>', how='left')</a:t>
            </a:r>
          </a:p>
          <a:p>
            <a:endParaRPr lang="en-US" sz="800" dirty="0"/>
          </a:p>
          <a:p>
            <a:r>
              <a:rPr lang="en-US" sz="800" dirty="0"/>
              <a:t># Handling missing values</a:t>
            </a:r>
          </a:p>
          <a:p>
            <a:r>
              <a:rPr lang="en-US" sz="800" dirty="0" err="1"/>
              <a:t>df</a:t>
            </a:r>
            <a:r>
              <a:rPr lang="en-US" sz="800" dirty="0"/>
              <a:t> = </a:t>
            </a:r>
            <a:r>
              <a:rPr lang="en-US" sz="800" dirty="0" err="1"/>
              <a:t>df.dropna</a:t>
            </a:r>
            <a:r>
              <a:rPr lang="en-US" sz="800" dirty="0"/>
              <a:t>()</a:t>
            </a:r>
          </a:p>
          <a:p>
            <a:endParaRPr lang="en-US" sz="800" dirty="0"/>
          </a:p>
          <a:p>
            <a:r>
              <a:rPr lang="en-US" sz="800" dirty="0"/>
              <a:t># Converting data types</a:t>
            </a:r>
          </a:p>
          <a:p>
            <a:r>
              <a:rPr lang="en-US" sz="800" dirty="0" err="1"/>
              <a:t>df</a:t>
            </a:r>
            <a:r>
              <a:rPr lang="en-US" sz="800" dirty="0"/>
              <a:t>['</a:t>
            </a:r>
            <a:r>
              <a:rPr lang="en-US" sz="800" dirty="0" err="1"/>
              <a:t>trans_date</a:t>
            </a:r>
            <a:r>
              <a:rPr lang="en-US" sz="800" dirty="0"/>
              <a:t>'] = </a:t>
            </a:r>
            <a:r>
              <a:rPr lang="en-US" sz="800" dirty="0" err="1"/>
              <a:t>pd.to_datetime</a:t>
            </a:r>
            <a:r>
              <a:rPr lang="en-US" sz="800" dirty="0"/>
              <a:t>(</a:t>
            </a:r>
            <a:r>
              <a:rPr lang="en-US" sz="800" dirty="0" err="1"/>
              <a:t>df</a:t>
            </a:r>
            <a:r>
              <a:rPr lang="en-US" sz="800" dirty="0"/>
              <a:t>['</a:t>
            </a:r>
            <a:r>
              <a:rPr lang="en-US" sz="800" dirty="0" err="1"/>
              <a:t>trans_date</a:t>
            </a:r>
            <a:r>
              <a:rPr lang="en-US" sz="800" dirty="0"/>
              <a:t>'])</a:t>
            </a:r>
          </a:p>
          <a:p>
            <a:r>
              <a:rPr lang="en-US" sz="800" dirty="0" err="1"/>
              <a:t>df</a:t>
            </a:r>
            <a:r>
              <a:rPr lang="en-US" sz="800" dirty="0"/>
              <a:t>['response'] = </a:t>
            </a:r>
            <a:r>
              <a:rPr lang="en-US" sz="800" dirty="0" err="1"/>
              <a:t>df</a:t>
            </a:r>
            <a:r>
              <a:rPr lang="en-US" sz="800" dirty="0"/>
              <a:t>['response'].</a:t>
            </a:r>
            <a:r>
              <a:rPr lang="en-US" sz="800" dirty="0" err="1"/>
              <a:t>astype</a:t>
            </a:r>
            <a:r>
              <a:rPr lang="en-US" sz="800" dirty="0"/>
              <a:t>('int64')</a:t>
            </a:r>
          </a:p>
          <a:p>
            <a:endParaRPr lang="en-US" sz="800" dirty="0"/>
          </a:p>
          <a:p>
            <a:r>
              <a:rPr lang="en-US" sz="800" dirty="0"/>
              <a:t># Adding a 'month' column</a:t>
            </a:r>
          </a:p>
          <a:p>
            <a:r>
              <a:rPr lang="en-US" sz="800" dirty="0" err="1"/>
              <a:t>df</a:t>
            </a:r>
            <a:r>
              <a:rPr lang="en-US" sz="800" dirty="0"/>
              <a:t>['month'] = </a:t>
            </a:r>
            <a:r>
              <a:rPr lang="en-US" sz="800" dirty="0" err="1"/>
              <a:t>df</a:t>
            </a:r>
            <a:r>
              <a:rPr lang="en-US" sz="800" dirty="0"/>
              <a:t>['</a:t>
            </a:r>
            <a:r>
              <a:rPr lang="en-US" sz="800" dirty="0" err="1"/>
              <a:t>trans_date</a:t>
            </a:r>
            <a:r>
              <a:rPr lang="en-US" sz="800" dirty="0"/>
              <a:t>'].</a:t>
            </a:r>
            <a:r>
              <a:rPr lang="en-US" sz="800" dirty="0" err="1"/>
              <a:t>dt.month</a:t>
            </a:r>
            <a:endParaRPr lang="en-US" sz="800" dirty="0"/>
          </a:p>
          <a:p>
            <a:endParaRPr lang="en-US" sz="800" dirty="0"/>
          </a:p>
        </p:txBody>
      </p:sp>
      <p:pic>
        <p:nvPicPr>
          <p:cNvPr id="19" name="Picture 18" descr="A screenshot of a computer&#10;&#10;Description automatically generated">
            <a:extLst>
              <a:ext uri="{FF2B5EF4-FFF2-40B4-BE49-F238E27FC236}">
                <a16:creationId xmlns:a16="http://schemas.microsoft.com/office/drawing/2014/main" id="{013A7473-950A-D07A-31F0-6C391F5ED2DF}"/>
              </a:ext>
            </a:extLst>
          </p:cNvPr>
          <p:cNvPicPr>
            <a:picLocks noChangeAspect="1"/>
          </p:cNvPicPr>
          <p:nvPr/>
        </p:nvPicPr>
        <p:blipFill>
          <a:blip r:embed="rId3"/>
          <a:stretch>
            <a:fillRect/>
          </a:stretch>
        </p:blipFill>
        <p:spPr>
          <a:xfrm>
            <a:off x="5296044" y="969184"/>
            <a:ext cx="2837036" cy="3205132"/>
          </a:xfrm>
          <a:prstGeom prst="rect">
            <a:avLst/>
          </a:prstGeom>
        </p:spPr>
      </p:pic>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1808</Words>
  <Application>Microsoft Macintosh PowerPoint</Application>
  <PresentationFormat>On-screen Show (16:9)</PresentationFormat>
  <Paragraphs>208</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Söhne</vt:lpstr>
      <vt:lpstr>Montserrat</vt:lpstr>
      <vt:lpstr>Arial</vt:lpstr>
      <vt:lpstr>ArialMT</vt:lpstr>
      <vt:lpstr>Söhne Mono</vt:lpstr>
      <vt:lpstr>-apple-system</vt:lpstr>
      <vt:lpstr>Fira Sans Extra Condensed Medium</vt:lpstr>
      <vt:lpstr>Management Consulting Toolkit by Slidesgo</vt:lpstr>
      <vt:lpstr>Internship Studio Final Project Report</vt:lpstr>
      <vt:lpstr>Table of Contents</vt:lpstr>
      <vt:lpstr>About me</vt:lpstr>
      <vt:lpstr>Phase 1</vt:lpstr>
      <vt:lpstr>Data Collection</vt:lpstr>
      <vt:lpstr>Database Setup</vt:lpstr>
      <vt:lpstr>Database Setup</vt:lpstr>
      <vt:lpstr>Phase 2</vt:lpstr>
      <vt:lpstr>PowerPoint Presentation</vt:lpstr>
      <vt:lpstr>PowerPoint Presentation</vt:lpstr>
      <vt:lpstr>Phase 3</vt:lpstr>
      <vt:lpstr>PowerPoint Presentation</vt:lpstr>
      <vt:lpstr>Advanced Analysis</vt:lpstr>
      <vt:lpstr>Advanced Analysis</vt:lpstr>
      <vt:lpstr>Advanced Analysis</vt:lpstr>
      <vt:lpstr>My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 Project Report</dc:title>
  <cp:lastModifiedBy>Shahnawaz Aadil</cp:lastModifiedBy>
  <cp:revision>2</cp:revision>
  <dcterms:modified xsi:type="dcterms:W3CDTF">2024-01-20T18:46:23Z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2024-01-17T09:18:56Z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a907bac3-f307-4ade-970f-140f297e3351</vt:lpwstr>
  </property>
  <property fmtid="{D5CDD505-2E9C-101B-9397-08002B2CF9AE}" pid="7" name="MSIP_Label_defa4170-0d19-0005-0004-bc88714345d2_ActionId">
    <vt:lpwstr>8b383391-c996-4912-851b-5302523bc71f</vt:lpwstr>
  </property>
  <property fmtid="{D5CDD505-2E9C-101B-9397-08002B2CF9AE}" pid="8" name="MSIP_Label_defa4170-0d19-0005-0004-bc88714345d2_ContentBits">
    <vt:lpwstr>0</vt:lpwstr>
  </property>
</Properties>
</file>