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2" r:id="rId3"/>
    <p:sldId id="281" r:id="rId4"/>
    <p:sldId id="304" r:id="rId5"/>
    <p:sldId id="282" r:id="rId6"/>
    <p:sldId id="305" r:id="rId7"/>
    <p:sldId id="284" r:id="rId8"/>
    <p:sldId id="287" r:id="rId9"/>
    <p:sldId id="300" r:id="rId10"/>
    <p:sldId id="3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9E89A-FF26-41AC-A274-4404C9AFF25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0BB06-4518-4776-BC71-9D0CAAF27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104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30C0-BA3D-4289-F897-37955A74F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AB8D6-FBB9-5D91-7057-E0AF3F214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C9839-C732-1460-D654-95764421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84CB1-DD0E-420B-1A05-6C87E3E0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43486-11D3-6356-B306-DFCE3E1B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31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58D1-8035-BC3D-7198-FBEF49E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48AC1-9841-5FBA-C398-451C53448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39233-8A8D-529A-484C-2488520C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3276C-DBF0-0343-8B62-88561A67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FA8D5-1361-7BE4-3929-C0F77BD4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29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41169-D4DF-1E9F-0910-55819E213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E12AD-4147-3199-3A11-F5C3B2DEA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44B6E-C823-2F0D-9500-13E7BFA6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5E87C-4F21-1D63-EC86-1BEBE83C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630A-83F1-49C3-33A2-83791F0F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19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12E8-B846-00C1-5810-E6691CA7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C29C-AE17-1D26-A841-79F38E45A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EF485-22F4-0B21-A882-D54EE4F3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358DA-5307-2992-A8B9-A60211D8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85D4C-C66E-C268-3CF9-2DCEADBA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75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A0BF-EA20-9F8A-85E1-71B0BF7F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EAB4B-E064-35C5-16D9-1B954A551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A2CE9-5694-DD89-4E15-BF406DAD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FDC97-5E4F-E97A-C202-7F5BFA7D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C3CB3-6512-03D0-7716-E315234D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75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F514-26BC-51E7-368F-8BDFAE20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15A5C-825B-EB5B-14E4-9BF28E816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A7F6B-1E7B-A235-3156-93C24B09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4125F-AAF0-414C-3DD5-FD96B669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856D6-0E4D-248A-E5A3-638CDA49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59897-A85D-FB56-972A-04732BBA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72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09B3-B66B-AF38-7D3B-C4F78A42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69D58-6C92-49A9-1BC0-6B7564145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C1368-6189-FF0D-1656-5A7B842B1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CB4BE-9D61-5F55-30E3-7C2AE77F5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FDB11-17B6-9CC5-A31E-4E2FC81CB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3E73B-03A2-23CD-86AA-C3720EC2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433C0-0371-0BA2-CD56-7DC709CE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CC199-6A13-A46B-07FF-D310BFC1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43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518D-B499-0213-427C-083E408E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24299-CEE3-FF43-5E6F-70AD17B8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2963E-329D-C781-B101-5321C658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3D7CB-B2E7-F45D-093C-F83BE31C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10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F05EF-4A3D-F695-5A2B-FFB0E74D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DD644-D3A5-85F1-7C48-FD621F01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80808-2BDF-1836-AEE5-DEA71A95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09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2729-1F5A-DD59-A872-6BCB3B159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83FC-1EAB-0C02-4C17-E46059C3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C859A-EDDC-0360-E788-EAEBBFD6F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9DDB2-0C22-0B5A-CFAD-7C378546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3B880-1362-24BF-C9FC-E414BD61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00437-B387-39CB-BE1B-71749D63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9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5A59-9329-FBA7-3F84-3AE2DA09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3D9E6-066F-0B2B-9B10-E9899C174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973B7-AE5E-F034-6620-3E2A7B755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575BD-DC7A-3912-EA1C-80913628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4F3B0-81B7-2BFE-C542-65B3C6D0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15965-17AD-B58A-36F7-F787984B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1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B8797-F5E3-CB12-BF11-19682FA8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4A214-41F0-9C76-90B1-A04129123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7041E-5292-7F02-CE9A-40797B44A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2B9E6-3B7B-429C-AC2E-E7BD6ED2142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6DDF9-9FE7-5B2E-A622-C327D3251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83146-89D9-122B-7AA0-63120AFFD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5AA50-E7F5-4ECF-BFBD-F3582F9E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28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B018-D8A7-F43E-3D7A-0F9A6506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D499A-E763-131A-FAB8-DE5F0BD23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Machine Learning. Hand of Robot Touching on Binary Data. Futuristic  Artificial Intelligence AI. Deep Learning Stock Photo - Image of cyber,  decision: 154741982">
            <a:extLst>
              <a:ext uri="{FF2B5EF4-FFF2-40B4-BE49-F238E27FC236}">
                <a16:creationId xmlns:a16="http://schemas.microsoft.com/office/drawing/2014/main" id="{5E894A56-882A-09CE-6278-FCB1DB751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33714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23ECB-C88F-90E0-E5ED-6E85F5C79247}"/>
              </a:ext>
            </a:extLst>
          </p:cNvPr>
          <p:cNvSpPr txBox="1"/>
          <p:nvPr/>
        </p:nvSpPr>
        <p:spPr>
          <a:xfrm>
            <a:off x="3773715" y="1690688"/>
            <a:ext cx="72281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AUTOML</a:t>
            </a:r>
          </a:p>
          <a:p>
            <a:r>
              <a:rPr lang="en-US" sz="6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CLASSIFIER</a:t>
            </a:r>
            <a:endParaRPr lang="en-IN" sz="6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9680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23A8-53E3-47DB-35C3-51A06A5C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5E6A-A2DA-73CF-A5B1-AD6F8B64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7 Types of Artificial Intelligence That You Should Know in 2023">
            <a:extLst>
              <a:ext uri="{FF2B5EF4-FFF2-40B4-BE49-F238E27FC236}">
                <a16:creationId xmlns:a16="http://schemas.microsoft.com/office/drawing/2014/main" id="{424EA108-E1AF-657B-4626-59CB059D9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13"/>
          <a:stretch/>
        </p:blipFill>
        <p:spPr bwMode="auto">
          <a:xfrm>
            <a:off x="-118533" y="0"/>
            <a:ext cx="12462933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Funny Gifs : thank you GIF - VSGIF.com">
            <a:extLst>
              <a:ext uri="{FF2B5EF4-FFF2-40B4-BE49-F238E27FC236}">
                <a16:creationId xmlns:a16="http://schemas.microsoft.com/office/drawing/2014/main" id="{554FF976-9773-2170-4076-852FC7B76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1" y="0"/>
            <a:ext cx="12496801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35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80EF-AF15-C831-0197-670490A3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CD7C-7C41-2EC0-D0F7-FCB491451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2" descr="7 Types of Artificial Intelligence That You Should Know in 2023">
            <a:extLst>
              <a:ext uri="{FF2B5EF4-FFF2-40B4-BE49-F238E27FC236}">
                <a16:creationId xmlns:a16="http://schemas.microsoft.com/office/drawing/2014/main" id="{89967AD3-E450-F6AE-02DA-54EF2ADFC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13"/>
          <a:stretch/>
        </p:blipFill>
        <p:spPr bwMode="auto">
          <a:xfrm>
            <a:off x="0" y="33556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3FB53A8-DA71-39B1-D5EB-9575651E364B}"/>
              </a:ext>
            </a:extLst>
          </p:cNvPr>
          <p:cNvSpPr/>
          <p:nvPr/>
        </p:nvSpPr>
        <p:spPr>
          <a:xfrm>
            <a:off x="662608" y="1391478"/>
            <a:ext cx="4426226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Franklin Gothic Medium" panose="020B0603020102020204" pitchFamily="34" charset="0"/>
              </a:rPr>
              <a:t>Automated Machine learning</a:t>
            </a:r>
            <a:endParaRPr lang="en-IN" sz="4000" dirty="0">
              <a:latin typeface="Franklin Gothic Medium" panose="020B06030201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3536D1-6FC6-6AA3-118E-925633EDC849}"/>
              </a:ext>
            </a:extLst>
          </p:cNvPr>
          <p:cNvCxnSpPr/>
          <p:nvPr/>
        </p:nvCxnSpPr>
        <p:spPr>
          <a:xfrm>
            <a:off x="5264426" y="3429000"/>
            <a:ext cx="9906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D1727F-AEC8-4425-314A-E060D69418A4}"/>
              </a:ext>
            </a:extLst>
          </p:cNvPr>
          <p:cNvSpPr txBox="1"/>
          <p:nvPr/>
        </p:nvSpPr>
        <p:spPr>
          <a:xfrm>
            <a:off x="6811618" y="2151727"/>
            <a:ext cx="454218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Automated machine learning (</a:t>
            </a:r>
            <a:r>
              <a:rPr lang="en-US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AutoML</a:t>
            </a:r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)systems find the right algorithm and hyperparameters in a data driven way without any human intervention</a:t>
            </a:r>
            <a:r>
              <a:rPr lang="en-US" sz="1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.</a:t>
            </a:r>
            <a:endParaRPr lang="en-IN" sz="1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43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80EF-AF15-C831-0197-670490A3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CD7C-7C41-2EC0-D0F7-FCB491451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7 Types of Artificial Intelligence That You Should Know in 2023">
            <a:extLst>
              <a:ext uri="{FF2B5EF4-FFF2-40B4-BE49-F238E27FC236}">
                <a16:creationId xmlns:a16="http://schemas.microsoft.com/office/drawing/2014/main" id="{28A93936-18DC-DC2C-9B5F-E0C94D459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1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B9BAB6F-0047-6A1D-2604-E1ECA7BEF2C6}"/>
              </a:ext>
            </a:extLst>
          </p:cNvPr>
          <p:cNvGrpSpPr/>
          <p:nvPr/>
        </p:nvGrpSpPr>
        <p:grpSpPr>
          <a:xfrm>
            <a:off x="3536257" y="207682"/>
            <a:ext cx="5119486" cy="1617943"/>
            <a:chOff x="2731737" y="46653"/>
            <a:chExt cx="5119486" cy="161794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9E7CEB3-8985-19F8-F294-5182A9EB0903}"/>
                </a:ext>
              </a:extLst>
            </p:cNvPr>
            <p:cNvSpPr/>
            <p:nvPr/>
          </p:nvSpPr>
          <p:spPr>
            <a:xfrm>
              <a:off x="2731737" y="46653"/>
              <a:ext cx="5119486" cy="161794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88B06AEF-7CBA-B0E3-C1CA-5AB13DFFD36A}"/>
                </a:ext>
              </a:extLst>
            </p:cNvPr>
            <p:cNvSpPr txBox="1"/>
            <p:nvPr/>
          </p:nvSpPr>
          <p:spPr>
            <a:xfrm>
              <a:off x="2779125" y="94041"/>
              <a:ext cx="5024710" cy="1523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45720" rIns="68580" bIns="4572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b="1" i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adley Hand ITC" panose="03070402050302030203" pitchFamily="66" charset="0"/>
                </a:rPr>
                <a:t>Auto ML Benefits</a:t>
              </a:r>
              <a:endParaRPr lang="en-IN" sz="3600" b="1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9157D2-948A-272B-409E-B25FA5A3D8D6}"/>
              </a:ext>
            </a:extLst>
          </p:cNvPr>
          <p:cNvGrpSpPr/>
          <p:nvPr/>
        </p:nvGrpSpPr>
        <p:grpSpPr>
          <a:xfrm>
            <a:off x="4240695" y="2491409"/>
            <a:ext cx="4214192" cy="1391330"/>
            <a:chOff x="1550586" y="3280"/>
            <a:chExt cx="3912222" cy="90747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CDB0AC3-90A5-CB85-9E44-30F32C7EC5A0}"/>
                </a:ext>
              </a:extLst>
            </p:cNvPr>
            <p:cNvSpPr/>
            <p:nvPr/>
          </p:nvSpPr>
          <p:spPr>
            <a:xfrm>
              <a:off x="1550586" y="3280"/>
              <a:ext cx="3912222" cy="90747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1360E528-7E3F-5187-CEE3-8304A8238BCF}"/>
                </a:ext>
              </a:extLst>
            </p:cNvPr>
            <p:cNvSpPr txBox="1"/>
            <p:nvPr/>
          </p:nvSpPr>
          <p:spPr>
            <a:xfrm>
              <a:off x="1577165" y="29859"/>
              <a:ext cx="3859064" cy="8543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195" tIns="24130" rIns="36195" bIns="2413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>
                  <a:latin typeface="Arial Narrow" panose="020B0606020202030204" pitchFamily="34" charset="0"/>
                </a:rPr>
                <a:t>Auto ml allows the data scientist to extend his </a:t>
              </a:r>
              <a:r>
                <a:rPr lang="en-US" sz="1900" kern="1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productivity</a:t>
              </a:r>
              <a:r>
                <a:rPr lang="en-US" sz="1900" kern="1200" dirty="0">
                  <a:latin typeface="Arial Narrow" panose="020B0606020202030204" pitchFamily="34" charset="0"/>
                </a:rPr>
                <a:t> without adding more members to the data science team.</a:t>
              </a:r>
              <a:endParaRPr lang="en-IN" sz="1900" kern="12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8F56F8-BC1B-2F2C-D6ED-E6E9A2750FE4}"/>
              </a:ext>
            </a:extLst>
          </p:cNvPr>
          <p:cNvGrpSpPr/>
          <p:nvPr/>
        </p:nvGrpSpPr>
        <p:grpSpPr>
          <a:xfrm>
            <a:off x="4159468" y="4041915"/>
            <a:ext cx="4295420" cy="1391330"/>
            <a:chOff x="405842" y="2343708"/>
            <a:chExt cx="3662575" cy="119607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E8763D9-A903-1166-4EFA-FC3102296F9F}"/>
                </a:ext>
              </a:extLst>
            </p:cNvPr>
            <p:cNvSpPr/>
            <p:nvPr/>
          </p:nvSpPr>
          <p:spPr>
            <a:xfrm>
              <a:off x="437322" y="2464905"/>
              <a:ext cx="3631095" cy="107487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F358EC26-6098-5D51-4701-599D3A65ECBE}"/>
                </a:ext>
              </a:extLst>
            </p:cNvPr>
            <p:cNvSpPr txBox="1"/>
            <p:nvPr/>
          </p:nvSpPr>
          <p:spPr>
            <a:xfrm>
              <a:off x="405842" y="2343708"/>
              <a:ext cx="3631094" cy="11645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26670" rIns="40005" bIns="2667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>
                  <a:solidFill>
                    <a:schemeClr val="bg1"/>
                  </a:solidFill>
                  <a:latin typeface="Arial Narrow" panose="020B0606020202030204" pitchFamily="34" charset="0"/>
                  <a:ea typeface="+mn-ea"/>
                  <a:cs typeface="+mn-cs"/>
                </a:rPr>
                <a:t>Auto ml addresses the skills gap between the demand for data science talent and the availability of this talent</a:t>
              </a:r>
              <a:r>
                <a:rPr lang="en-US" sz="2100" kern="1200" dirty="0"/>
                <a:t>.</a:t>
              </a:r>
              <a:endParaRPr lang="en-IN" sz="2100" kern="1200" dirty="0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0C3A69-3AB6-236F-D182-ADC5875A6934}"/>
              </a:ext>
            </a:extLst>
          </p:cNvPr>
          <p:cNvCxnSpPr/>
          <p:nvPr/>
        </p:nvCxnSpPr>
        <p:spPr>
          <a:xfrm>
            <a:off x="3949148" y="1825625"/>
            <a:ext cx="0" cy="310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C092B1-6993-98B8-BD64-064F6FC789C4}"/>
              </a:ext>
            </a:extLst>
          </p:cNvPr>
          <p:cNvCxnSpPr/>
          <p:nvPr/>
        </p:nvCxnSpPr>
        <p:spPr>
          <a:xfrm>
            <a:off x="3962400" y="3187073"/>
            <a:ext cx="234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DA09B0-8D65-7552-2A3E-5F875C254A09}"/>
              </a:ext>
            </a:extLst>
          </p:cNvPr>
          <p:cNvCxnSpPr/>
          <p:nvPr/>
        </p:nvCxnSpPr>
        <p:spPr>
          <a:xfrm>
            <a:off x="3949148" y="4678017"/>
            <a:ext cx="247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27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207D-6920-232C-A14C-3CB92F52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065A-BF52-0166-A307-2B69EA7F4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7 Types of Artificial Intelligence That You Should Know in 2023">
            <a:extLst>
              <a:ext uri="{FF2B5EF4-FFF2-40B4-BE49-F238E27FC236}">
                <a16:creationId xmlns:a16="http://schemas.microsoft.com/office/drawing/2014/main" id="{273601E4-6A3E-9D92-DAC6-FA69F4277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1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593B0A-EA68-1C4B-6C84-A580A9F245E3}"/>
              </a:ext>
            </a:extLst>
          </p:cNvPr>
          <p:cNvSpPr txBox="1"/>
          <p:nvPr/>
        </p:nvSpPr>
        <p:spPr>
          <a:xfrm>
            <a:off x="0" y="1"/>
            <a:ext cx="1227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Auto ML aims to automate the entire ML workflow</a:t>
            </a:r>
            <a:endParaRPr lang="en-IN" sz="28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anose="020A0402060406010301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3A07284-61E6-B97A-E1EC-CECF7921B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46" y="663676"/>
            <a:ext cx="11366707" cy="320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649F98E6-6EBB-009F-5B27-A3E6EFD86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33001"/>
            <a:ext cx="10737574" cy="248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1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80EF-AF15-C831-0197-670490A3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CD7C-7C41-2EC0-D0F7-FCB491451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7 Types of Artificial Intelligence That You Should Know in 2023">
            <a:extLst>
              <a:ext uri="{FF2B5EF4-FFF2-40B4-BE49-F238E27FC236}">
                <a16:creationId xmlns:a16="http://schemas.microsoft.com/office/drawing/2014/main" id="{28A93936-18DC-DC2C-9B5F-E0C94D459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1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al World Artificial Intelligence Applications in various sectors. -  TechVidvan">
            <a:extLst>
              <a:ext uri="{FF2B5EF4-FFF2-40B4-BE49-F238E27FC236}">
                <a16:creationId xmlns:a16="http://schemas.microsoft.com/office/drawing/2014/main" id="{FB227B47-45EA-755D-6CF3-6E59373DD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95" y="365125"/>
            <a:ext cx="11483009" cy="601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50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5A6A-58B8-2A56-739E-69BAE505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E9B51-AF73-71D5-13FC-B364E599A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7 Types of Artificial Intelligence That You Should Know in 2023">
            <a:extLst>
              <a:ext uri="{FF2B5EF4-FFF2-40B4-BE49-F238E27FC236}">
                <a16:creationId xmlns:a16="http://schemas.microsoft.com/office/drawing/2014/main" id="{55950D63-417C-D5E6-E1FB-140987ED6C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13"/>
          <a:stretch/>
        </p:blipFill>
        <p:spPr bwMode="auto">
          <a:xfrm>
            <a:off x="0" y="4191"/>
            <a:ext cx="12192000" cy="685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diagram depicting the AutoML process.">
            <a:extLst>
              <a:ext uri="{FF2B5EF4-FFF2-40B4-BE49-F238E27FC236}">
                <a16:creationId xmlns:a16="http://schemas.microsoft.com/office/drawing/2014/main" id="{8B8BA04C-EE7F-2F25-78F2-37B0DF02C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2" y="1027906"/>
            <a:ext cx="9501808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4602D9-E8B7-E121-080D-1371BE0B2AFD}"/>
              </a:ext>
            </a:extLst>
          </p:cNvPr>
          <p:cNvSpPr txBox="1"/>
          <p:nvPr/>
        </p:nvSpPr>
        <p:spPr>
          <a:xfrm>
            <a:off x="0" y="83891"/>
            <a:ext cx="10853530" cy="77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AUTOML PROCESS</a:t>
            </a:r>
            <a:endParaRPr lang="en-IN" sz="44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63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80EF-AF15-C831-0197-670490A3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CD7C-7C41-2EC0-D0F7-FCB491451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7 Types of Artificial Intelligence That You Should Know in 2023">
            <a:extLst>
              <a:ext uri="{FF2B5EF4-FFF2-40B4-BE49-F238E27FC236}">
                <a16:creationId xmlns:a16="http://schemas.microsoft.com/office/drawing/2014/main" id="{28A93936-18DC-DC2C-9B5F-E0C94D459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1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ythonic Data Cleaning With pandas and NumPy – Real Python">
            <a:extLst>
              <a:ext uri="{FF2B5EF4-FFF2-40B4-BE49-F238E27FC236}">
                <a16:creationId xmlns:a16="http://schemas.microsoft.com/office/drawing/2014/main" id="{C292A98B-22F1-9B7A-0783-407F7C445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809" y="1144588"/>
            <a:ext cx="4184374" cy="423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ta Cleaning Using Python Pandas - Complete Beginners' Guide">
            <a:extLst>
              <a:ext uri="{FF2B5EF4-FFF2-40B4-BE49-F238E27FC236}">
                <a16:creationId xmlns:a16="http://schemas.microsoft.com/office/drawing/2014/main" id="{924F3B4C-8060-11F9-8B19-EE1013DFD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7" y="1027906"/>
            <a:ext cx="60960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37A86F-6E2D-3BF6-4008-E6123BDBDD6D}"/>
              </a:ext>
            </a:extLst>
          </p:cNvPr>
          <p:cNvSpPr txBox="1"/>
          <p:nvPr/>
        </p:nvSpPr>
        <p:spPr>
          <a:xfrm>
            <a:off x="167780" y="112991"/>
            <a:ext cx="10385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Benefits of Data Cleaning</a:t>
            </a:r>
            <a:endParaRPr lang="en-IN" sz="40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45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80EF-AF15-C831-0197-670490A3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CD7C-7C41-2EC0-D0F7-FCB491451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7 Types of Artificial Intelligence That You Should Know in 2023">
            <a:extLst>
              <a:ext uri="{FF2B5EF4-FFF2-40B4-BE49-F238E27FC236}">
                <a16:creationId xmlns:a16="http://schemas.microsoft.com/office/drawing/2014/main" id="{28A93936-18DC-DC2C-9B5F-E0C94D459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1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1FF053-0342-B909-C8F7-00E89FB1B932}"/>
              </a:ext>
            </a:extLst>
          </p:cNvPr>
          <p:cNvSpPr txBox="1"/>
          <p:nvPr/>
        </p:nvSpPr>
        <p:spPr>
          <a:xfrm>
            <a:off x="1" y="0"/>
            <a:ext cx="1055188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Types of </a:t>
            </a:r>
            <a:r>
              <a:rPr lang="en-IN" sz="4000" b="1" i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AutoML</a:t>
            </a:r>
            <a:endParaRPr lang="en-IN" sz="40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anose="020A0402060406010301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83163-FBA8-1FEF-0527-14A6DD23F0AF}"/>
              </a:ext>
            </a:extLst>
          </p:cNvPr>
          <p:cNvSpPr txBox="1"/>
          <p:nvPr/>
        </p:nvSpPr>
        <p:spPr>
          <a:xfrm>
            <a:off x="0" y="2496457"/>
            <a:ext cx="120613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Automated feature engineering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Automated model selection and hyperparameter tuning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Automated neural network architecture selection</a:t>
            </a:r>
          </a:p>
        </p:txBody>
      </p:sp>
    </p:spTree>
    <p:extLst>
      <p:ext uri="{BB962C8B-B14F-4D97-AF65-F5344CB8AC3E}">
        <p14:creationId xmlns:p14="http://schemas.microsoft.com/office/powerpoint/2010/main" val="22025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A496-7465-D782-2391-EE24C49B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7E725-E3A0-9B4D-DC0F-4332F95B6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7 Types of Artificial Intelligence That You Should Know in 2023">
            <a:extLst>
              <a:ext uri="{FF2B5EF4-FFF2-40B4-BE49-F238E27FC236}">
                <a16:creationId xmlns:a16="http://schemas.microsoft.com/office/drawing/2014/main" id="{A1790C70-4CEE-DE6C-E3AD-2AD61B4EC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13"/>
          <a:stretch/>
        </p:blipFill>
        <p:spPr bwMode="auto">
          <a:xfrm>
            <a:off x="-152400" y="0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72E917-A151-52E1-371B-92398ADD8E13}"/>
              </a:ext>
            </a:extLst>
          </p:cNvPr>
          <p:cNvSpPr txBox="1"/>
          <p:nvPr/>
        </p:nvSpPr>
        <p:spPr>
          <a:xfrm>
            <a:off x="159657" y="119310"/>
            <a:ext cx="12032343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AUTOMATED ML TOOLS </a:t>
            </a:r>
            <a:endParaRPr lang="en-US" sz="2000" b="0" i="0" dirty="0">
              <a:solidFill>
                <a:schemeClr val="bg1"/>
              </a:solidFill>
              <a:effectLst/>
              <a:latin typeface="walsheim"/>
            </a:endParaRP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E09D81-C42A-74B8-8D82-7884A3B61847}"/>
              </a:ext>
            </a:extLst>
          </p:cNvPr>
          <p:cNvSpPr txBox="1"/>
          <p:nvPr/>
        </p:nvSpPr>
        <p:spPr>
          <a:xfrm>
            <a:off x="3102974" y="1936503"/>
            <a:ext cx="4253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 err="1">
                <a:solidFill>
                  <a:schemeClr val="bg1"/>
                </a:solidFill>
                <a:latin typeface="-apple-system"/>
              </a:rPr>
              <a:t>PyCaret</a:t>
            </a:r>
            <a:r>
              <a:rPr lang="en-IN" sz="2800" b="1" dirty="0">
                <a:solidFill>
                  <a:schemeClr val="bg1"/>
                </a:solidFill>
                <a:latin typeface="-apple-system"/>
              </a:rPr>
              <a:t>			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  <a:latin typeface="-apple-system"/>
              </a:rPr>
              <a:t>Auto-</a:t>
            </a:r>
            <a:r>
              <a:rPr lang="en-IN" sz="2800" b="1" dirty="0" err="1">
                <a:solidFill>
                  <a:schemeClr val="bg1"/>
                </a:solidFill>
                <a:latin typeface="-apple-system"/>
              </a:rPr>
              <a:t>Keras</a:t>
            </a:r>
            <a:r>
              <a:rPr lang="en-IN" sz="2800" b="1" dirty="0">
                <a:solidFill>
                  <a:schemeClr val="bg1"/>
                </a:solidFill>
                <a:latin typeface="-apple-system"/>
              </a:rPr>
              <a:t>	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  <a:latin typeface="-apple-system"/>
              </a:rPr>
              <a:t>Auto-</a:t>
            </a:r>
            <a:r>
              <a:rPr lang="en-IN" sz="2800" b="1" dirty="0" err="1">
                <a:solidFill>
                  <a:schemeClr val="bg1"/>
                </a:solidFill>
                <a:latin typeface="-apple-system"/>
              </a:rPr>
              <a:t>SKLearn</a:t>
            </a:r>
            <a:r>
              <a:rPr lang="en-IN" sz="2800" b="1" dirty="0">
                <a:solidFill>
                  <a:schemeClr val="bg1"/>
                </a:solidFill>
                <a:latin typeface="-apple-system"/>
              </a:rPr>
              <a:t>		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 err="1">
                <a:solidFill>
                  <a:schemeClr val="bg1"/>
                </a:solidFill>
                <a:latin typeface="-apple-system"/>
              </a:rPr>
              <a:t>DataRobot</a:t>
            </a:r>
            <a:endParaRPr lang="en-IN" sz="2800" b="1" dirty="0">
              <a:solidFill>
                <a:schemeClr val="bg1"/>
              </a:solidFill>
              <a:latin typeface="-apple-system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 err="1">
                <a:solidFill>
                  <a:schemeClr val="bg1"/>
                </a:solidFill>
                <a:latin typeface="-apple-system"/>
              </a:rPr>
              <a:t>MLBox</a:t>
            </a:r>
            <a:r>
              <a:rPr lang="en-IN" sz="2800" b="1" i="0" dirty="0">
                <a:solidFill>
                  <a:schemeClr val="bg1"/>
                </a:solidFill>
                <a:effectLst/>
                <a:latin typeface="-apple-system"/>
              </a:rPr>
              <a:t>		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68379-33F1-2240-94E2-BBC7CC968DA8}"/>
              </a:ext>
            </a:extLst>
          </p:cNvPr>
          <p:cNvSpPr txBox="1"/>
          <p:nvPr/>
        </p:nvSpPr>
        <p:spPr>
          <a:xfrm>
            <a:off x="5805301" y="1895525"/>
            <a:ext cx="4253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 err="1">
                <a:solidFill>
                  <a:schemeClr val="bg1"/>
                </a:solidFill>
                <a:latin typeface="-apple-system"/>
              </a:rPr>
              <a:t>BigML</a:t>
            </a:r>
            <a:r>
              <a:rPr lang="en-IN" sz="2800" b="1" dirty="0">
                <a:solidFill>
                  <a:schemeClr val="bg1"/>
                </a:solidFill>
                <a:latin typeface="-apple-system"/>
              </a:rPr>
              <a:t>			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  <a:latin typeface="-apple-system"/>
              </a:rPr>
              <a:t>TPOT	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  <a:latin typeface="-apple-system"/>
              </a:rPr>
              <a:t>RapidMiner		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  <a:latin typeface="-apple-system"/>
              </a:rPr>
              <a:t>H2O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i="0" dirty="0">
                <a:solidFill>
                  <a:schemeClr val="bg1"/>
                </a:solidFill>
                <a:effectLst/>
                <a:latin typeface="-apple-system"/>
              </a:rPr>
              <a:t>Splunk		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A33036-A3AE-2C36-2A9F-B9E122D26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4" y="2903613"/>
            <a:ext cx="1379280" cy="154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431879-F4D9-AEDC-653A-1DBF83D0D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30" y="1027906"/>
            <a:ext cx="2002621" cy="41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85B0E43-64C8-0684-B6A5-55BA53C31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77" y="833707"/>
            <a:ext cx="2002621" cy="179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C076F6F-A6A7-71CA-7AAD-1D178C1EC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012" y="807658"/>
            <a:ext cx="2417202" cy="75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BABA342-5DD8-C0A6-C7B2-A50E16FEF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271" y="619265"/>
            <a:ext cx="2177125" cy="200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799B5B-D85F-2E42-A67D-A264C0CC4EF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480" t="20211" r="8999" b="14924"/>
          <a:stretch/>
        </p:blipFill>
        <p:spPr>
          <a:xfrm>
            <a:off x="8818494" y="2751649"/>
            <a:ext cx="2892536" cy="522483"/>
          </a:xfrm>
          <a:prstGeom prst="rect">
            <a:avLst/>
          </a:prstGeom>
        </p:spPr>
      </p:pic>
      <p:pic>
        <p:nvPicPr>
          <p:cNvPr id="1038" name="Picture 14" descr="List of AutoML Tools&#10;">
            <a:extLst>
              <a:ext uri="{FF2B5EF4-FFF2-40B4-BE49-F238E27FC236}">
                <a16:creationId xmlns:a16="http://schemas.microsoft.com/office/drawing/2014/main" id="{18E54059-2DA4-6A1A-9351-E8F5773B99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3" t="25953" r="12128" b="50952"/>
          <a:stretch/>
        </p:blipFill>
        <p:spPr bwMode="auto">
          <a:xfrm>
            <a:off x="9322641" y="4250127"/>
            <a:ext cx="1633506" cy="67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12 MACHINE LEARNING TOOLS FOR SKILL DEVELOPMENT FOR ML ENTHUSIASTS – Skill  Monk">
            <a:extLst>
              <a:ext uri="{FF2B5EF4-FFF2-40B4-BE49-F238E27FC236}">
                <a16:creationId xmlns:a16="http://schemas.microsoft.com/office/drawing/2014/main" id="{DFBC22F4-88A7-CA5F-330F-D9F254E04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13" t="38654" r="33812" b="51315"/>
          <a:stretch/>
        </p:blipFill>
        <p:spPr bwMode="auto">
          <a:xfrm>
            <a:off x="7185894" y="5587633"/>
            <a:ext cx="1568741" cy="68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12 MACHINE LEARNING TOOLS FOR SKILL DEVELOPMENT FOR ML ENTHUSIASTS – Skill  Monk">
            <a:extLst>
              <a:ext uri="{FF2B5EF4-FFF2-40B4-BE49-F238E27FC236}">
                <a16:creationId xmlns:a16="http://schemas.microsoft.com/office/drawing/2014/main" id="{41AA7A29-998E-E984-2620-7725896BB7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5" t="15376" r="43476" b="78786"/>
          <a:stretch/>
        </p:blipFill>
        <p:spPr bwMode="auto">
          <a:xfrm>
            <a:off x="3668134" y="5852123"/>
            <a:ext cx="1837189" cy="32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0933773-393F-C162-2B6F-27DED8C52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2" y="4752189"/>
            <a:ext cx="2441721" cy="142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38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137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-apple-system</vt:lpstr>
      <vt:lpstr>Arial</vt:lpstr>
      <vt:lpstr>Arial Narrow</vt:lpstr>
      <vt:lpstr>Bahnschrift SemiBold Condensed</vt:lpstr>
      <vt:lpstr>Bradley Hand ITC</vt:lpstr>
      <vt:lpstr>Calibri</vt:lpstr>
      <vt:lpstr>Calibri Light</vt:lpstr>
      <vt:lpstr>Castellar</vt:lpstr>
      <vt:lpstr>Comic Sans MS</vt:lpstr>
      <vt:lpstr>Franklin Gothic Medium</vt:lpstr>
      <vt:lpstr>walsheim</vt:lpstr>
      <vt:lpstr>Wingdings</vt:lpstr>
      <vt:lpstr>Office Theme</vt:lpstr>
      <vt:lpstr>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11123_SHAH MALAY</dc:creator>
  <cp:lastModifiedBy>pritesh shah</cp:lastModifiedBy>
  <cp:revision>49</cp:revision>
  <dcterms:created xsi:type="dcterms:W3CDTF">2023-03-09T15:00:42Z</dcterms:created>
  <dcterms:modified xsi:type="dcterms:W3CDTF">2023-04-30T09:21:30Z</dcterms:modified>
</cp:coreProperties>
</file>