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4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3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A269-213A-4786-83B4-4E132E6D19CA}" type="datetimeFigureOut">
              <a:rPr lang="en-IN" smtClean="0"/>
              <a:t>10/10/19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117D-71E8-4889-BD02-2EDBBD052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Andrew Ng’s Course on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284"/>
            <a:ext cx="11251043" cy="419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00" y="5783543"/>
            <a:ext cx="4694040" cy="7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1387673"/>
            <a:ext cx="9379826" cy="49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38150"/>
            <a:ext cx="11772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17" y="1240216"/>
            <a:ext cx="3540420" cy="2948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4" y="872358"/>
            <a:ext cx="6472409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2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731" y="1012865"/>
            <a:ext cx="4783169" cy="3508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" y="773488"/>
            <a:ext cx="6005512" cy="43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440" y="2128814"/>
            <a:ext cx="4137120" cy="3744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5" y="365125"/>
            <a:ext cx="10610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92410" cy="48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73" y="3212640"/>
            <a:ext cx="7001281" cy="3645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75" y="149115"/>
            <a:ext cx="10687720" cy="28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3" y="283779"/>
            <a:ext cx="10249527" cy="60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6" y="788276"/>
            <a:ext cx="10966454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types of learning algorithms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dirty="0"/>
              <a:t>Teach the computer how to do something, then let it use </a:t>
            </a:r>
            <a:r>
              <a:rPr lang="en-US" dirty="0" err="1"/>
              <a:t>it;s</a:t>
            </a:r>
            <a:r>
              <a:rPr lang="en-US" dirty="0"/>
              <a:t> new found knowledge to do it</a:t>
            </a:r>
          </a:p>
          <a:p>
            <a:r>
              <a:rPr lang="en-IN" b="1" dirty="0"/>
              <a:t>Unsupervised learning</a:t>
            </a:r>
          </a:p>
          <a:p>
            <a:pPr lvl="1"/>
            <a:r>
              <a:rPr lang="en-US" dirty="0"/>
              <a:t>Let the computer learn how to do something, and use this to determine structure and patterns in data</a:t>
            </a:r>
          </a:p>
          <a:p>
            <a:r>
              <a:rPr lang="en-IN" dirty="0"/>
              <a:t>Reinforcement learning</a:t>
            </a:r>
          </a:p>
          <a:p>
            <a:r>
              <a:rPr lang="en-IN" dirty="0"/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230570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57237"/>
            <a:ext cx="11715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with gradient descent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435"/>
            <a:ext cx="8095593" cy="54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of meeting different local optimum</a:t>
            </a:r>
          </a:p>
          <a:p>
            <a:r>
              <a:rPr lang="en-US" dirty="0"/>
              <a:t>The linear regression cost function is always a </a:t>
            </a:r>
            <a:r>
              <a:rPr lang="en-US" b="1" dirty="0"/>
              <a:t>convex function </a:t>
            </a:r>
            <a:r>
              <a:rPr lang="en-US" dirty="0"/>
              <a:t>- always has a single minimum</a:t>
            </a:r>
          </a:p>
          <a:p>
            <a:pPr lvl="1"/>
            <a:r>
              <a:rPr lang="en-IN" dirty="0"/>
              <a:t>Bowl shaped</a:t>
            </a:r>
          </a:p>
          <a:p>
            <a:pPr lvl="1"/>
            <a:r>
              <a:rPr lang="en-IN" dirty="0"/>
              <a:t>One global optima</a:t>
            </a:r>
          </a:p>
          <a:p>
            <a:r>
              <a:rPr lang="en-US" dirty="0"/>
              <a:t>So gradient descent will always converge to global optima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604577"/>
            <a:ext cx="4787297" cy="22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least squares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 modeling assumptions about the errors</a:t>
            </a:r>
          </a:p>
          <a:p>
            <a:r>
              <a:rPr lang="en-US" dirty="0"/>
              <a:t>Evaluation Metrics </a:t>
            </a:r>
          </a:p>
          <a:p>
            <a:r>
              <a:rPr lang="en-US" dirty="0"/>
              <a:t>Adding </a:t>
            </a:r>
            <a:r>
              <a:rPr lang="en-US"/>
              <a:t>more predictors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04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6959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Starting with an example</a:t>
            </a:r>
          </a:p>
          <a:p>
            <a:pPr lvl="1"/>
            <a:r>
              <a:rPr lang="en-US" dirty="0"/>
              <a:t>How do we predict housing prices</a:t>
            </a:r>
          </a:p>
          <a:p>
            <a:pPr lvl="2"/>
            <a:r>
              <a:rPr lang="en-US" dirty="0"/>
              <a:t>Collect data regarding housing prices and how they relate to size in feet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/>
              <a:t>Example problem: </a:t>
            </a:r>
            <a:r>
              <a:rPr lang="en-US" dirty="0"/>
              <a:t>"Given this data, a friend has a house 750 square feet - how much can they be expected to get?"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3008576"/>
            <a:ext cx="6085489" cy="30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we know actual prices for houses</a:t>
            </a:r>
          </a:p>
          <a:p>
            <a:r>
              <a:rPr lang="en-US" dirty="0"/>
              <a:t>The idea is we can learn what makes the price a certain value from the </a:t>
            </a:r>
            <a:r>
              <a:rPr lang="en-US" b="1" dirty="0"/>
              <a:t>training data</a:t>
            </a:r>
          </a:p>
          <a:p>
            <a:r>
              <a:rPr lang="en-US" dirty="0"/>
              <a:t>The algorithm should then produce more right answers based on new training data where we don't know the price </a:t>
            </a:r>
            <a:r>
              <a:rPr lang="en-IN" dirty="0"/>
              <a:t>already i.e. predict the price</a:t>
            </a:r>
          </a:p>
          <a:p>
            <a:r>
              <a:rPr lang="en-US" dirty="0"/>
              <a:t>We also call this a </a:t>
            </a:r>
            <a:r>
              <a:rPr lang="en-US" b="1" dirty="0"/>
              <a:t>regression problem</a:t>
            </a:r>
          </a:p>
          <a:p>
            <a:r>
              <a:rPr lang="en-US" dirty="0"/>
              <a:t>Predict continuous valued output (price)</a:t>
            </a:r>
          </a:p>
          <a:p>
            <a:r>
              <a:rPr lang="en-IN" dirty="0"/>
              <a:t>No real discrete delineation</a:t>
            </a:r>
          </a:p>
        </p:txBody>
      </p:sp>
    </p:spTree>
    <p:extLst>
      <p:ext uri="{BB962C8B-B14F-4D97-AF65-F5344CB8AC3E}">
        <p14:creationId xmlns:p14="http://schemas.microsoft.com/office/powerpoint/2010/main" val="33694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define breast cancer as malignant or benign based on tumor size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90" y="2922503"/>
            <a:ext cx="6961501" cy="24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you estimate prognosis based on tumor size?</a:t>
            </a:r>
          </a:p>
          <a:p>
            <a:r>
              <a:rPr lang="en-US" dirty="0"/>
              <a:t>This is an example of a </a:t>
            </a:r>
            <a:r>
              <a:rPr lang="en-US" b="1" dirty="0"/>
              <a:t>classification problem</a:t>
            </a:r>
          </a:p>
          <a:p>
            <a:r>
              <a:rPr lang="en-US" dirty="0"/>
              <a:t>Classify data into one of two discrete classes - no in between, either malignant or not</a:t>
            </a:r>
          </a:p>
          <a:p>
            <a:r>
              <a:rPr lang="en-US" dirty="0"/>
              <a:t>In classification problems, can have a discrete number of possible values for the output</a:t>
            </a:r>
          </a:p>
          <a:p>
            <a:r>
              <a:rPr lang="en-US" dirty="0"/>
              <a:t>e.g. maybe have four values</a:t>
            </a:r>
          </a:p>
          <a:p>
            <a:r>
              <a:rPr lang="en-IN" dirty="0"/>
              <a:t>0 - benign</a:t>
            </a:r>
          </a:p>
          <a:p>
            <a:r>
              <a:rPr lang="en-IN" dirty="0"/>
              <a:t>1 - type 1</a:t>
            </a:r>
          </a:p>
          <a:p>
            <a:r>
              <a:rPr lang="en-IN" dirty="0"/>
              <a:t>2 - type 2</a:t>
            </a:r>
          </a:p>
          <a:p>
            <a:r>
              <a:rPr lang="en-IN" dirty="0"/>
              <a:t>3 - type 4</a:t>
            </a:r>
          </a:p>
        </p:txBody>
      </p:sp>
    </p:spTree>
    <p:extLst>
      <p:ext uri="{BB962C8B-B14F-4D97-AF65-F5344CB8AC3E}">
        <p14:creationId xmlns:p14="http://schemas.microsoft.com/office/powerpoint/2010/main" val="107485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Housing price data example used earlier</a:t>
            </a:r>
          </a:p>
          <a:p>
            <a:r>
              <a:rPr lang="en-IN" dirty="0"/>
              <a:t>Supervised learning regression problem</a:t>
            </a:r>
          </a:p>
          <a:p>
            <a:r>
              <a:rPr lang="en-US" dirty="0"/>
              <a:t>What do we start with?</a:t>
            </a:r>
          </a:p>
          <a:p>
            <a:r>
              <a:rPr lang="en-US" dirty="0"/>
              <a:t>Training set (this is your data set)</a:t>
            </a:r>
          </a:p>
          <a:p>
            <a:r>
              <a:rPr lang="en-US" dirty="0"/>
              <a:t>Notation (</a:t>
            </a:r>
            <a:r>
              <a:rPr lang="en-US" i="1" dirty="0"/>
              <a:t>used throughout the course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 = number of </a:t>
            </a:r>
            <a:r>
              <a:rPr lang="en-US" b="1" dirty="0"/>
              <a:t>training examples</a:t>
            </a:r>
          </a:p>
          <a:p>
            <a:pPr lvl="2"/>
            <a:r>
              <a:rPr lang="en-IN" dirty="0"/>
              <a:t>x's = input variables / features</a:t>
            </a:r>
          </a:p>
          <a:p>
            <a:pPr lvl="2"/>
            <a:r>
              <a:rPr lang="en-US" dirty="0"/>
              <a:t>y's = output variable "target" variables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- single training example</a:t>
            </a:r>
          </a:p>
          <a:p>
            <a:pPr lvl="1"/>
            <a:r>
              <a:rPr lang="en-US" dirty="0"/>
              <a:t>(x</a:t>
            </a:r>
            <a:r>
              <a:rPr lang="en-US" baseline="30000" dirty="0"/>
              <a:t>i</a:t>
            </a:r>
            <a:r>
              <a:rPr lang="en-US" dirty="0"/>
              <a:t>, y</a:t>
            </a:r>
            <a:r>
              <a:rPr lang="en-US" baseline="30000" dirty="0"/>
              <a:t>j</a:t>
            </a:r>
            <a:r>
              <a:rPr lang="en-US" dirty="0"/>
              <a:t>) - specific example (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training example)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is an index to training 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00" y="2358851"/>
            <a:ext cx="5370300" cy="2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our training set defined - how do we used it?</a:t>
            </a:r>
          </a:p>
          <a:p>
            <a:pPr lvl="1"/>
            <a:r>
              <a:rPr lang="en-IN" dirty="0"/>
              <a:t>Take training set</a:t>
            </a:r>
          </a:p>
          <a:p>
            <a:pPr lvl="1"/>
            <a:r>
              <a:rPr lang="en-US" dirty="0"/>
              <a:t>Pass into a learning algorithm</a:t>
            </a:r>
          </a:p>
          <a:p>
            <a:pPr lvl="1"/>
            <a:r>
              <a:rPr lang="en-IN" dirty="0"/>
              <a:t>Algorithm outputs a function (denoted </a:t>
            </a:r>
            <a:r>
              <a:rPr lang="en-IN" i="1" dirty="0"/>
              <a:t>h </a:t>
            </a:r>
            <a:r>
              <a:rPr lang="en-IN" dirty="0"/>
              <a:t>) (h = </a:t>
            </a:r>
            <a:r>
              <a:rPr lang="en-IN" b="1" dirty="0"/>
              <a:t>hypothesis</a:t>
            </a:r>
            <a:r>
              <a:rPr lang="en-IN" dirty="0"/>
              <a:t>)</a:t>
            </a:r>
          </a:p>
          <a:p>
            <a:pPr lvl="1"/>
            <a:r>
              <a:rPr lang="en-US" dirty="0"/>
              <a:t>This function takes an input (e.g. size of new house)</a:t>
            </a:r>
          </a:p>
          <a:p>
            <a:pPr lvl="1"/>
            <a:r>
              <a:rPr lang="en-US" dirty="0"/>
              <a:t>Tries to output the estimated value of 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IN" dirty="0"/>
              <a:t>What does this mean?</a:t>
            </a:r>
          </a:p>
          <a:p>
            <a:pPr lvl="1"/>
            <a:r>
              <a:rPr lang="en-US" dirty="0"/>
              <a:t>Means Y is a linear function of x!</a:t>
            </a:r>
          </a:p>
          <a:p>
            <a:pPr lvl="1"/>
            <a:r>
              <a:rPr lang="el-GR" dirty="0"/>
              <a:t>θ</a:t>
            </a:r>
            <a:r>
              <a:rPr lang="en-IN" sz="400" dirty="0" err="1"/>
              <a:t>i</a:t>
            </a:r>
            <a:r>
              <a:rPr lang="en-IN" sz="400" dirty="0"/>
              <a:t> </a:t>
            </a:r>
            <a:r>
              <a:rPr lang="en-IN" dirty="0"/>
              <a:t>are </a:t>
            </a:r>
            <a:r>
              <a:rPr lang="en-IN" b="1" dirty="0"/>
              <a:t>parameters</a:t>
            </a:r>
          </a:p>
          <a:p>
            <a:r>
              <a:rPr lang="en-US" dirty="0"/>
              <a:t>This kind of function is a linear regression with one variable</a:t>
            </a:r>
          </a:p>
          <a:p>
            <a:r>
              <a:rPr lang="en-US" dirty="0"/>
              <a:t>Also called </a:t>
            </a:r>
            <a:r>
              <a:rPr lang="en-US" b="1" dirty="0"/>
              <a:t>univariate linear regression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4" y="3561675"/>
            <a:ext cx="3898440" cy="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 - implementation (cost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0" y="1825625"/>
            <a:ext cx="11744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6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511</Words>
  <Application>Microsoft Macintosh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Linear Regression</vt:lpstr>
      <vt:lpstr>Several types of learning algorithms </vt:lpstr>
      <vt:lpstr>Supervised learning</vt:lpstr>
      <vt:lpstr>PowerPoint Presentation</vt:lpstr>
      <vt:lpstr>PowerPoint Presentation</vt:lpstr>
      <vt:lpstr>PowerPoint Presentation</vt:lpstr>
      <vt:lpstr>Linear Regression </vt:lpstr>
      <vt:lpstr>PowerPoint Presentation</vt:lpstr>
      <vt:lpstr>Linear regression - implementation (cost function)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with gradient descent</vt:lpstr>
      <vt:lpstr>How does it work </vt:lpstr>
      <vt:lpstr>Extending beyond least 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user</dc:creator>
  <cp:lastModifiedBy>Microsoft Office User</cp:lastModifiedBy>
  <cp:revision>6</cp:revision>
  <dcterms:created xsi:type="dcterms:W3CDTF">2019-10-10T04:15:02Z</dcterms:created>
  <dcterms:modified xsi:type="dcterms:W3CDTF">2019-10-11T04:26:03Z</dcterms:modified>
</cp:coreProperties>
</file>