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72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60C6-4215-49A5-A2BD-EF139AB48AF5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6350-757B-4E97-B265-0F8ACBCDC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66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60C6-4215-49A5-A2BD-EF139AB48AF5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6350-757B-4E97-B265-0F8ACBCDC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20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60C6-4215-49A5-A2BD-EF139AB48AF5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6350-757B-4E97-B265-0F8ACBCDC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97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60C6-4215-49A5-A2BD-EF139AB48AF5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6350-757B-4E97-B265-0F8ACBCDC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44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60C6-4215-49A5-A2BD-EF139AB48AF5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6350-757B-4E97-B265-0F8ACBCDC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0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60C6-4215-49A5-A2BD-EF139AB48AF5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6350-757B-4E97-B265-0F8ACBCDC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14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60C6-4215-49A5-A2BD-EF139AB48AF5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6350-757B-4E97-B265-0F8ACBCDC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19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60C6-4215-49A5-A2BD-EF139AB48AF5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6350-757B-4E97-B265-0F8ACBCDC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30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60C6-4215-49A5-A2BD-EF139AB48AF5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6350-757B-4E97-B265-0F8ACBCDC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17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60C6-4215-49A5-A2BD-EF139AB48AF5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6350-757B-4E97-B265-0F8ACBCDC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0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60C6-4215-49A5-A2BD-EF139AB48AF5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6350-757B-4E97-B265-0F8ACBCDC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38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760C6-4215-49A5-A2BD-EF139AB48AF5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A6350-757B-4E97-B265-0F8ACBCDC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56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150.statcan.gc.ca/n1/edu/power-pouvoir/ch12/5214890-eng.htm#ex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150.statcan.gc.ca/n1/edu/power-pouvoir/glossary-glossaire/5214842-eng.htm#media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150.statcan.gc.ca/n1/edu/power-pouvoir/glossary-glossaire/5214842-eng.htm#outli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Quick Recap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747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 </a:t>
            </a:r>
            <a:r>
              <a:rPr lang="en-US" dirty="0">
                <a:hlinkClick r:id="rId2"/>
              </a:rPr>
              <a:t>Angela</a:t>
            </a:r>
            <a:r>
              <a:rPr lang="en-US" dirty="0"/>
              <a:t>, Carl works at a computer store. He also recorded the number of sales he made each month. In the past 12 months, he sold the following numbers of computers:</a:t>
            </a:r>
          </a:p>
          <a:p>
            <a:r>
              <a:rPr lang="en-US" dirty="0"/>
              <a:t>51, 17, 25, 39, 7, 49, 62, 41, 20, 6, 43, 13.</a:t>
            </a:r>
          </a:p>
          <a:p>
            <a:r>
              <a:rPr lang="en-US" dirty="0"/>
              <a:t>Give a five-number summary of Carl's and Angela's sales.</a:t>
            </a:r>
          </a:p>
          <a:p>
            <a:r>
              <a:rPr lang="en-US" dirty="0"/>
              <a:t>Make two box and whisker plots, one for Angela's sales and one for Carl's.</a:t>
            </a:r>
          </a:p>
          <a:p>
            <a:r>
              <a:rPr lang="en-US" dirty="0"/>
              <a:t>Briefly describe the comparisons between their sales.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477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3" y="365125"/>
            <a:ext cx="10853057" cy="58118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First, put the data in ascending order. Then find the </a:t>
            </a:r>
            <a:r>
              <a:rPr lang="en-US" dirty="0">
                <a:hlinkClick r:id="rId2"/>
              </a:rPr>
              <a:t>median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6, 7, 13, 17, 20, 25, 39, 41, 43, 49, 51, 62.</a:t>
            </a:r>
            <a:br>
              <a:rPr lang="en-US" dirty="0"/>
            </a:br>
            <a:r>
              <a:rPr lang="en-US" dirty="0"/>
              <a:t>Median = (12th + 1st) ÷ 2 = 6.5th value</a:t>
            </a:r>
            <a:br>
              <a:rPr lang="en-US" dirty="0"/>
            </a:br>
            <a:r>
              <a:rPr lang="en-US" dirty="0"/>
              <a:t>= (sixth + seventh observations) ÷ 2</a:t>
            </a:r>
            <a:br>
              <a:rPr lang="en-US" dirty="0"/>
            </a:br>
            <a:r>
              <a:rPr lang="en-US" dirty="0"/>
              <a:t>= (25 + 39) ÷ 2</a:t>
            </a:r>
            <a:br>
              <a:rPr lang="en-US" dirty="0"/>
            </a:br>
            <a:r>
              <a:rPr lang="en-US" dirty="0"/>
              <a:t>= </a:t>
            </a:r>
            <a:r>
              <a:rPr lang="en-US" b="1" dirty="0"/>
              <a:t>32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There are six numbers below the median, namely: 6, 7, 13, 17, 20, 25.</a:t>
            </a:r>
            <a:br>
              <a:rPr lang="en-US" dirty="0"/>
            </a:br>
            <a:r>
              <a:rPr lang="en-US" dirty="0"/>
              <a:t>Q1 = the median of these six items</a:t>
            </a:r>
            <a:br>
              <a:rPr lang="en-US" dirty="0"/>
            </a:br>
            <a:r>
              <a:rPr lang="en-US" dirty="0"/>
              <a:t>= (6 + 1 ) ÷ 2= 3.5</a:t>
            </a:r>
            <a:r>
              <a:rPr lang="en-US" baseline="30000" dirty="0"/>
              <a:t>th</a:t>
            </a:r>
            <a:r>
              <a:rPr lang="en-US" dirty="0"/>
              <a:t> value</a:t>
            </a:r>
            <a:br>
              <a:rPr lang="en-US" dirty="0"/>
            </a:br>
            <a:r>
              <a:rPr lang="en-US" dirty="0"/>
              <a:t>= (third + fourth observations) ÷ 2</a:t>
            </a:r>
            <a:br>
              <a:rPr lang="en-US" dirty="0"/>
            </a:br>
            <a:r>
              <a:rPr lang="en-US" dirty="0"/>
              <a:t>= (13 + 17) ÷ 2</a:t>
            </a:r>
            <a:br>
              <a:rPr lang="en-US" dirty="0"/>
            </a:br>
            <a:r>
              <a:rPr lang="en-US" dirty="0"/>
              <a:t>= </a:t>
            </a:r>
            <a:r>
              <a:rPr lang="en-US" b="1" dirty="0"/>
              <a:t>15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Here are six numbers above the median, namely: 39, 41, 43, 49, 51, 62.</a:t>
            </a:r>
            <a:br>
              <a:rPr lang="en-US" dirty="0"/>
            </a:br>
            <a:r>
              <a:rPr lang="en-US" dirty="0"/>
              <a:t>Q</a:t>
            </a:r>
            <a:r>
              <a:rPr lang="en-US" baseline="-25000" dirty="0"/>
              <a:t>3</a:t>
            </a:r>
            <a:r>
              <a:rPr lang="en-US" dirty="0"/>
              <a:t> = the median of these six items</a:t>
            </a:r>
            <a:br>
              <a:rPr lang="en-US" dirty="0"/>
            </a:br>
            <a:r>
              <a:rPr lang="en-US" dirty="0"/>
              <a:t>= (6 + 1) ÷ 2= 3.5</a:t>
            </a:r>
            <a:r>
              <a:rPr lang="en-US" baseline="30000" dirty="0"/>
              <a:t>th</a:t>
            </a:r>
            <a:r>
              <a:rPr lang="en-US" dirty="0"/>
              <a:t> value</a:t>
            </a:r>
            <a:br>
              <a:rPr lang="en-US" dirty="0"/>
            </a:br>
            <a:r>
              <a:rPr lang="en-US" dirty="0"/>
              <a:t>= (third + fourth observations) ÷ 2</a:t>
            </a:r>
            <a:br>
              <a:rPr lang="en-US" dirty="0"/>
            </a:br>
            <a:r>
              <a:rPr lang="en-US" dirty="0"/>
              <a:t>= </a:t>
            </a:r>
            <a:r>
              <a:rPr lang="en-US" b="1" dirty="0"/>
              <a:t>46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99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five-number summary for Carl's sales is 6, 15, 32, 46, 62.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the same calculations, we can determine that the five-number summary for Angela is 1, 17, 26, 42, 57.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600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914" y="3966257"/>
            <a:ext cx="10678886" cy="236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Carl's highest and lowest sales are both higher than Angela's corresponding sales, and Carl's median sales figure is higher than Angela's. Also, Carl's interquartile range is larger than Angela's.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These results suggest that Carl consistently sells more computers than Angela does.</a:t>
            </a:r>
          </a:p>
          <a:p>
            <a:endParaRPr lang="en-IN" dirty="0"/>
          </a:p>
        </p:txBody>
      </p:sp>
      <p:pic>
        <p:nvPicPr>
          <p:cNvPr id="3074" name="Picture 2" descr="Box and whisker plots for Carl and Angela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346" y="100012"/>
            <a:ext cx="5243740" cy="386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48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Data-Types</a:t>
            </a:r>
          </a:p>
          <a:p>
            <a:r>
              <a:rPr lang="en-IN" dirty="0" smtClean="0"/>
              <a:t>Sampling</a:t>
            </a:r>
          </a:p>
          <a:p>
            <a:r>
              <a:rPr lang="en-IN" dirty="0" err="1" smtClean="0"/>
              <a:t>Explantory</a:t>
            </a:r>
            <a:r>
              <a:rPr lang="en-IN" dirty="0" smtClean="0"/>
              <a:t> Variable </a:t>
            </a:r>
            <a:r>
              <a:rPr lang="en-IN" dirty="0" smtClean="0">
                <a:sym typeface="Wingdings" panose="05000000000000000000" pitchFamily="2" charset="2"/>
              </a:rPr>
              <a:t> Response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Mean Median Mode, Variance, Standard Deviation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Scatter plot , Dot Plot, Histogram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Box Plot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87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66246"/>
            <a:ext cx="10515600" cy="1325563"/>
          </a:xfrm>
        </p:spPr>
        <p:txBody>
          <a:bodyPr/>
          <a:lstStyle/>
          <a:p>
            <a:r>
              <a:rPr lang="en-IN" dirty="0" smtClean="0"/>
              <a:t>Box Plot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9317"/>
            <a:ext cx="10515600" cy="4351338"/>
          </a:xfrm>
        </p:spPr>
        <p:txBody>
          <a:bodyPr/>
          <a:lstStyle/>
          <a:p>
            <a:r>
              <a:rPr lang="en-US" dirty="0" smtClean="0"/>
              <a:t>Graph </a:t>
            </a:r>
            <a:r>
              <a:rPr lang="en-US" dirty="0"/>
              <a:t>that presents information from a five-number summary.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does not show a distribution in as much detail as a stem and leaf plot or histogram does, but is especially useful for indicating whether </a:t>
            </a:r>
            <a:r>
              <a:rPr lang="en-US" dirty="0">
                <a:solidFill>
                  <a:srgbClr val="FF0000"/>
                </a:solidFill>
              </a:rPr>
              <a:t>a distribution is skewed and whether there are potential unusual observations (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outliers</a:t>
            </a:r>
            <a:r>
              <a:rPr lang="en-US" dirty="0">
                <a:solidFill>
                  <a:srgbClr val="FF0000"/>
                </a:solidFill>
              </a:rPr>
              <a:t>) in the data set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Box </a:t>
            </a:r>
            <a:r>
              <a:rPr lang="en-US" dirty="0"/>
              <a:t>and whisker plots are also very useful when large numbers of observations are involved and when two or more data sets are being compared. </a:t>
            </a:r>
            <a:endParaRPr lang="en-IN" dirty="0"/>
          </a:p>
        </p:txBody>
      </p:sp>
      <p:pic>
        <p:nvPicPr>
          <p:cNvPr id="1026" name="Picture 2" descr="Figure 1. A breakdown of the various components that make up a box and whisker plo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689" y="4705805"/>
            <a:ext cx="5484685" cy="180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23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year ago, Angela began working at a computer store. Her supervisor asked her to keep a record of the number of sales she made each month.</a:t>
            </a:r>
          </a:p>
          <a:p>
            <a:r>
              <a:rPr lang="en-US" dirty="0"/>
              <a:t>The following data set is a list of her sales for the last 12 months:</a:t>
            </a:r>
          </a:p>
          <a:p>
            <a:r>
              <a:rPr lang="en-US" dirty="0"/>
              <a:t>34, 47, 1, 15, 57, 24, 20, 11, 19, 50, 28, 37.</a:t>
            </a:r>
          </a:p>
          <a:p>
            <a:r>
              <a:rPr lang="en-US" dirty="0"/>
              <a:t>Use Angela's sales records to find:</a:t>
            </a:r>
          </a:p>
          <a:p>
            <a:r>
              <a:rPr lang="en-US" dirty="0"/>
              <a:t>the median</a:t>
            </a:r>
          </a:p>
          <a:p>
            <a:r>
              <a:rPr lang="en-US" dirty="0"/>
              <a:t>the range</a:t>
            </a:r>
          </a:p>
          <a:p>
            <a:r>
              <a:rPr lang="en-US" dirty="0"/>
              <a:t>the upper and lower quartiles</a:t>
            </a:r>
          </a:p>
          <a:p>
            <a:r>
              <a:rPr lang="en-US" dirty="0"/>
              <a:t>the interquartile range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47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values in ascending order are: </a:t>
            </a:r>
            <a:br>
              <a:rPr lang="en-US" dirty="0"/>
            </a:br>
            <a:r>
              <a:rPr lang="en-US" dirty="0"/>
              <a:t>1, 11, 15, 19, 20, 24, 28, 34, 37, 47, 50, 57.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Median = (12th + first) ÷ 2</a:t>
            </a:r>
            <a:br>
              <a:rPr lang="en-US" dirty="0"/>
            </a:br>
            <a:r>
              <a:rPr lang="en-US" dirty="0"/>
              <a:t>= 6.5th value</a:t>
            </a:r>
            <a:br>
              <a:rPr lang="en-US" dirty="0"/>
            </a:br>
            <a:r>
              <a:rPr lang="en-US" dirty="0"/>
              <a:t>= (sixth + seventh observations) ÷ 2</a:t>
            </a:r>
            <a:br>
              <a:rPr lang="en-US" dirty="0"/>
            </a:br>
            <a:r>
              <a:rPr lang="en-US" dirty="0"/>
              <a:t>= (24 + 28) ÷ 2</a:t>
            </a:r>
            <a:br>
              <a:rPr lang="en-US" dirty="0"/>
            </a:br>
            <a:r>
              <a:rPr lang="en-US" dirty="0"/>
              <a:t>= </a:t>
            </a:r>
            <a:r>
              <a:rPr lang="en-US" b="1" dirty="0"/>
              <a:t>26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182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values in ascending order are: </a:t>
            </a:r>
            <a:br>
              <a:rPr lang="en-US" dirty="0"/>
            </a:br>
            <a:r>
              <a:rPr lang="en-US" dirty="0"/>
              <a:t>1, 11, 15, 19, 20, 24, 28, 34, 37, 47, 50, 57.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Median = (12th + first) ÷ 2</a:t>
            </a:r>
            <a:br>
              <a:rPr lang="en-US" dirty="0"/>
            </a:br>
            <a:r>
              <a:rPr lang="en-US" dirty="0"/>
              <a:t>= 6.5th value</a:t>
            </a:r>
            <a:br>
              <a:rPr lang="en-US" dirty="0"/>
            </a:br>
            <a:r>
              <a:rPr lang="en-US" dirty="0"/>
              <a:t>= (sixth + seventh observations) ÷ 2</a:t>
            </a:r>
            <a:br>
              <a:rPr lang="en-US" dirty="0"/>
            </a:br>
            <a:r>
              <a:rPr lang="en-US" dirty="0"/>
              <a:t>= (24 + 28) ÷ 2</a:t>
            </a:r>
            <a:br>
              <a:rPr lang="en-US" dirty="0"/>
            </a:br>
            <a:r>
              <a:rPr lang="en-US" dirty="0"/>
              <a:t>= </a:t>
            </a:r>
            <a:r>
              <a:rPr lang="en-US" b="1" dirty="0"/>
              <a:t>26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27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quartile = value of middle of first half of data Q</a:t>
            </a:r>
            <a:r>
              <a:rPr lang="en-US" baseline="-25000" dirty="0"/>
              <a:t>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= the median of 1, 11, 15, 19, 20, 24</a:t>
            </a:r>
            <a:br>
              <a:rPr lang="en-US" dirty="0"/>
            </a:br>
            <a:r>
              <a:rPr lang="en-US" dirty="0"/>
              <a:t>= (third + fourth observations) ÷ 2</a:t>
            </a:r>
            <a:br>
              <a:rPr lang="en-US" dirty="0"/>
            </a:br>
            <a:r>
              <a:rPr lang="en-US" dirty="0"/>
              <a:t>= (15 + 19) ÷ 2</a:t>
            </a:r>
            <a:br>
              <a:rPr lang="en-US" dirty="0"/>
            </a:br>
            <a:r>
              <a:rPr lang="en-US" dirty="0"/>
              <a:t>= </a:t>
            </a:r>
            <a:r>
              <a:rPr lang="en-US" b="1" dirty="0"/>
              <a:t>17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33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Upper quartile = value of middle of second half of data Q</a:t>
            </a:r>
            <a:r>
              <a:rPr lang="en-US" baseline="-25000" dirty="0"/>
              <a:t>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= the median of 28, 34, 37, 47, 50, 57</a:t>
            </a:r>
            <a:br>
              <a:rPr lang="en-US" dirty="0"/>
            </a:br>
            <a:r>
              <a:rPr lang="en-US" dirty="0"/>
              <a:t>= (third + fourth observations) ÷ 2</a:t>
            </a:r>
            <a:br>
              <a:rPr lang="en-US" dirty="0"/>
            </a:br>
            <a:r>
              <a:rPr lang="en-US" dirty="0"/>
              <a:t>= (37 + 47) ÷ 2</a:t>
            </a:r>
            <a:br>
              <a:rPr lang="en-US" dirty="0"/>
            </a:br>
            <a:r>
              <a:rPr lang="en-US" dirty="0"/>
              <a:t>= </a:t>
            </a:r>
            <a:r>
              <a:rPr lang="en-US" b="1" dirty="0"/>
              <a:t>42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62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Interquartile range = Q</a:t>
            </a:r>
            <a:r>
              <a:rPr lang="fr-FR" baseline="-25000" dirty="0"/>
              <a:t>3</a:t>
            </a:r>
            <a:r>
              <a:rPr lang="fr-FR" dirty="0"/>
              <a:t>–Q</a:t>
            </a:r>
            <a:r>
              <a:rPr lang="fr-FR" baseline="-25000" dirty="0"/>
              <a:t>1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= 42 – 17</a:t>
            </a:r>
            <a:br>
              <a:rPr lang="fr-FR" dirty="0"/>
            </a:br>
            <a:r>
              <a:rPr lang="fr-FR" dirty="0"/>
              <a:t>= </a:t>
            </a:r>
            <a:r>
              <a:rPr lang="fr-FR" b="1" dirty="0"/>
              <a:t>25</a:t>
            </a:r>
            <a:endParaRPr lang="fr-FR" dirty="0"/>
          </a:p>
          <a:p>
            <a:endParaRPr lang="en-IN" dirty="0"/>
          </a:p>
        </p:txBody>
      </p:sp>
      <p:pic>
        <p:nvPicPr>
          <p:cNvPr id="2050" name="Picture 2" descr="A graphical summary of example 2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347" y="3178629"/>
            <a:ext cx="5826132" cy="262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141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276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Quick Recap</vt:lpstr>
      <vt:lpstr>PowerPoint Presentation</vt:lpstr>
      <vt:lpstr>Box Plot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Recap</dc:title>
  <dc:creator>user</dc:creator>
  <cp:lastModifiedBy>user</cp:lastModifiedBy>
  <cp:revision>2</cp:revision>
  <dcterms:created xsi:type="dcterms:W3CDTF">2019-07-31T08:20:03Z</dcterms:created>
  <dcterms:modified xsi:type="dcterms:W3CDTF">2019-07-31T08:28:54Z</dcterms:modified>
</cp:coreProperties>
</file>