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91" d="100"/>
          <a:sy n="91" d="100"/>
        </p:scale>
        <p:origin x="2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FA865A2-97D9-41FA-AB4D-136CABFDABC0}" type="datetimeFigureOut">
              <a:rPr lang="en-IN" smtClean="0"/>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D4E038-10F7-4E2D-9EBE-5E7F93E0299C}" type="slidenum">
              <a:rPr lang="en-IN" smtClean="0"/>
              <a:t>‹#›</a:t>
            </a:fld>
            <a:endParaRPr lang="en-IN"/>
          </a:p>
        </p:txBody>
      </p:sp>
    </p:spTree>
    <p:extLst>
      <p:ext uri="{BB962C8B-B14F-4D97-AF65-F5344CB8AC3E}">
        <p14:creationId xmlns:p14="http://schemas.microsoft.com/office/powerpoint/2010/main" val="3703707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A865A2-97D9-41FA-AB4D-136CABFDABC0}" type="datetimeFigureOut">
              <a:rPr lang="en-IN" smtClean="0"/>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D4E038-10F7-4E2D-9EBE-5E7F93E0299C}" type="slidenum">
              <a:rPr lang="en-IN" smtClean="0"/>
              <a:t>‹#›</a:t>
            </a:fld>
            <a:endParaRPr lang="en-IN"/>
          </a:p>
        </p:txBody>
      </p:sp>
    </p:spTree>
    <p:extLst>
      <p:ext uri="{BB962C8B-B14F-4D97-AF65-F5344CB8AC3E}">
        <p14:creationId xmlns:p14="http://schemas.microsoft.com/office/powerpoint/2010/main" val="3875128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A865A2-97D9-41FA-AB4D-136CABFDABC0}" type="datetimeFigureOut">
              <a:rPr lang="en-IN" smtClean="0"/>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D4E038-10F7-4E2D-9EBE-5E7F93E0299C}" type="slidenum">
              <a:rPr lang="en-IN" smtClean="0"/>
              <a:t>‹#›</a:t>
            </a:fld>
            <a:endParaRPr lang="en-IN"/>
          </a:p>
        </p:txBody>
      </p:sp>
    </p:spTree>
    <p:extLst>
      <p:ext uri="{BB962C8B-B14F-4D97-AF65-F5344CB8AC3E}">
        <p14:creationId xmlns:p14="http://schemas.microsoft.com/office/powerpoint/2010/main" val="2306056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A865A2-97D9-41FA-AB4D-136CABFDABC0}" type="datetimeFigureOut">
              <a:rPr lang="en-IN" smtClean="0"/>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D4E038-10F7-4E2D-9EBE-5E7F93E0299C}" type="slidenum">
              <a:rPr lang="en-IN" smtClean="0"/>
              <a:t>‹#›</a:t>
            </a:fld>
            <a:endParaRPr lang="en-IN"/>
          </a:p>
        </p:txBody>
      </p:sp>
    </p:spTree>
    <p:extLst>
      <p:ext uri="{BB962C8B-B14F-4D97-AF65-F5344CB8AC3E}">
        <p14:creationId xmlns:p14="http://schemas.microsoft.com/office/powerpoint/2010/main" val="310858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A865A2-97D9-41FA-AB4D-136CABFDABC0}" type="datetimeFigureOut">
              <a:rPr lang="en-IN" smtClean="0"/>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D4E038-10F7-4E2D-9EBE-5E7F93E0299C}" type="slidenum">
              <a:rPr lang="en-IN" smtClean="0"/>
              <a:t>‹#›</a:t>
            </a:fld>
            <a:endParaRPr lang="en-IN"/>
          </a:p>
        </p:txBody>
      </p:sp>
    </p:spTree>
    <p:extLst>
      <p:ext uri="{BB962C8B-B14F-4D97-AF65-F5344CB8AC3E}">
        <p14:creationId xmlns:p14="http://schemas.microsoft.com/office/powerpoint/2010/main" val="133697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FA865A2-97D9-41FA-AB4D-136CABFDABC0}" type="datetimeFigureOut">
              <a:rPr lang="en-IN" smtClean="0"/>
              <a:t>07-08-2019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D4E038-10F7-4E2D-9EBE-5E7F93E0299C}" type="slidenum">
              <a:rPr lang="en-IN" smtClean="0"/>
              <a:t>‹#›</a:t>
            </a:fld>
            <a:endParaRPr lang="en-IN"/>
          </a:p>
        </p:txBody>
      </p:sp>
    </p:spTree>
    <p:extLst>
      <p:ext uri="{BB962C8B-B14F-4D97-AF65-F5344CB8AC3E}">
        <p14:creationId xmlns:p14="http://schemas.microsoft.com/office/powerpoint/2010/main" val="101113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FA865A2-97D9-41FA-AB4D-136CABFDABC0}" type="datetimeFigureOut">
              <a:rPr lang="en-IN" smtClean="0"/>
              <a:t>07-08-2019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D4E038-10F7-4E2D-9EBE-5E7F93E0299C}" type="slidenum">
              <a:rPr lang="en-IN" smtClean="0"/>
              <a:t>‹#›</a:t>
            </a:fld>
            <a:endParaRPr lang="en-IN"/>
          </a:p>
        </p:txBody>
      </p:sp>
    </p:spTree>
    <p:extLst>
      <p:ext uri="{BB962C8B-B14F-4D97-AF65-F5344CB8AC3E}">
        <p14:creationId xmlns:p14="http://schemas.microsoft.com/office/powerpoint/2010/main" val="1651815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FA865A2-97D9-41FA-AB4D-136CABFDABC0}" type="datetimeFigureOut">
              <a:rPr lang="en-IN" smtClean="0"/>
              <a:t>07-08-2019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D4E038-10F7-4E2D-9EBE-5E7F93E0299C}" type="slidenum">
              <a:rPr lang="en-IN" smtClean="0"/>
              <a:t>‹#›</a:t>
            </a:fld>
            <a:endParaRPr lang="en-IN"/>
          </a:p>
        </p:txBody>
      </p:sp>
    </p:spTree>
    <p:extLst>
      <p:ext uri="{BB962C8B-B14F-4D97-AF65-F5344CB8AC3E}">
        <p14:creationId xmlns:p14="http://schemas.microsoft.com/office/powerpoint/2010/main" val="3664811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865A2-97D9-41FA-AB4D-136CABFDABC0}" type="datetimeFigureOut">
              <a:rPr lang="en-IN" smtClean="0"/>
              <a:t>07-08-2019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D4E038-10F7-4E2D-9EBE-5E7F93E0299C}" type="slidenum">
              <a:rPr lang="en-IN" smtClean="0"/>
              <a:t>‹#›</a:t>
            </a:fld>
            <a:endParaRPr lang="en-IN"/>
          </a:p>
        </p:txBody>
      </p:sp>
    </p:spTree>
    <p:extLst>
      <p:ext uri="{BB962C8B-B14F-4D97-AF65-F5344CB8AC3E}">
        <p14:creationId xmlns:p14="http://schemas.microsoft.com/office/powerpoint/2010/main" val="2884600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A865A2-97D9-41FA-AB4D-136CABFDABC0}" type="datetimeFigureOut">
              <a:rPr lang="en-IN" smtClean="0"/>
              <a:t>07-08-2019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D4E038-10F7-4E2D-9EBE-5E7F93E0299C}" type="slidenum">
              <a:rPr lang="en-IN" smtClean="0"/>
              <a:t>‹#›</a:t>
            </a:fld>
            <a:endParaRPr lang="en-IN"/>
          </a:p>
        </p:txBody>
      </p:sp>
    </p:spTree>
    <p:extLst>
      <p:ext uri="{BB962C8B-B14F-4D97-AF65-F5344CB8AC3E}">
        <p14:creationId xmlns:p14="http://schemas.microsoft.com/office/powerpoint/2010/main" val="336364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A865A2-97D9-41FA-AB4D-136CABFDABC0}" type="datetimeFigureOut">
              <a:rPr lang="en-IN" smtClean="0"/>
              <a:t>07-08-2019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D4E038-10F7-4E2D-9EBE-5E7F93E0299C}" type="slidenum">
              <a:rPr lang="en-IN" smtClean="0"/>
              <a:t>‹#›</a:t>
            </a:fld>
            <a:endParaRPr lang="en-IN"/>
          </a:p>
        </p:txBody>
      </p:sp>
    </p:spTree>
    <p:extLst>
      <p:ext uri="{BB962C8B-B14F-4D97-AF65-F5344CB8AC3E}">
        <p14:creationId xmlns:p14="http://schemas.microsoft.com/office/powerpoint/2010/main" val="4131623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865A2-97D9-41FA-AB4D-136CABFDABC0}" type="datetimeFigureOut">
              <a:rPr lang="en-IN" smtClean="0"/>
              <a:t>07-08-2019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4E038-10F7-4E2D-9EBE-5E7F93E0299C}" type="slidenum">
              <a:rPr lang="en-IN" smtClean="0"/>
              <a:t>‹#›</a:t>
            </a:fld>
            <a:endParaRPr lang="en-IN"/>
          </a:p>
        </p:txBody>
      </p:sp>
    </p:spTree>
    <p:extLst>
      <p:ext uri="{BB962C8B-B14F-4D97-AF65-F5344CB8AC3E}">
        <p14:creationId xmlns:p14="http://schemas.microsoft.com/office/powerpoint/2010/main" val="409881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Frames </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9614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 Row</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To add more rows permanently to an existing data frame, we need to bring in the new rows in the same structure as the existing data frame and use the </a:t>
            </a:r>
            <a:r>
              <a:rPr lang="en-US" dirty="0" err="1" smtClean="0"/>
              <a:t>rbind</a:t>
            </a:r>
            <a:r>
              <a:rPr lang="en-US" dirty="0" smtClean="0"/>
              <a:t>() function.</a:t>
            </a:r>
          </a:p>
          <a:p>
            <a:pPr marL="0" indent="0">
              <a:buNone/>
            </a:pPr>
            <a:r>
              <a:rPr lang="en-IN" dirty="0" smtClean="0"/>
              <a:t>  </a:t>
            </a:r>
            <a:r>
              <a:rPr lang="en-IN" dirty="0" err="1" smtClean="0"/>
              <a:t>emp.newdata</a:t>
            </a:r>
            <a:r>
              <a:rPr lang="en-IN" dirty="0" smtClean="0"/>
              <a:t> &lt;- 	</a:t>
            </a:r>
            <a:r>
              <a:rPr lang="en-IN" dirty="0" err="1" smtClean="0"/>
              <a:t>data.frame</a:t>
            </a:r>
            <a:r>
              <a:rPr lang="en-IN" dirty="0" smtClean="0"/>
              <a:t>(</a:t>
            </a:r>
          </a:p>
          <a:p>
            <a:pPr marL="0" indent="0">
              <a:buNone/>
            </a:pPr>
            <a:r>
              <a:rPr lang="en-IN" dirty="0" smtClean="0"/>
              <a:t>   </a:t>
            </a:r>
            <a:r>
              <a:rPr lang="en-IN" dirty="0" err="1" smtClean="0"/>
              <a:t>emp_id</a:t>
            </a:r>
            <a:r>
              <a:rPr lang="en-IN" dirty="0" smtClean="0"/>
              <a:t> = c (6:8), </a:t>
            </a:r>
          </a:p>
          <a:p>
            <a:pPr marL="0" indent="0">
              <a:buNone/>
            </a:pPr>
            <a:r>
              <a:rPr lang="en-IN" dirty="0" smtClean="0"/>
              <a:t>   </a:t>
            </a:r>
            <a:r>
              <a:rPr lang="en-IN" dirty="0" err="1" smtClean="0"/>
              <a:t>emp_name</a:t>
            </a:r>
            <a:r>
              <a:rPr lang="en-IN" dirty="0" smtClean="0"/>
              <a:t> = c("</a:t>
            </a:r>
            <a:r>
              <a:rPr lang="en-IN" dirty="0" err="1" smtClean="0"/>
              <a:t>Rasmi</a:t>
            </a:r>
            <a:r>
              <a:rPr lang="en-IN" dirty="0" smtClean="0"/>
              <a:t>","</a:t>
            </a:r>
            <a:r>
              <a:rPr lang="en-IN" dirty="0" err="1" smtClean="0"/>
              <a:t>Pranab</a:t>
            </a:r>
            <a:r>
              <a:rPr lang="en-IN" dirty="0" smtClean="0"/>
              <a:t>","</a:t>
            </a:r>
            <a:r>
              <a:rPr lang="en-IN" dirty="0" err="1" smtClean="0"/>
              <a:t>Tusar</a:t>
            </a:r>
            <a:r>
              <a:rPr lang="en-IN" dirty="0" smtClean="0"/>
              <a:t>"),</a:t>
            </a:r>
          </a:p>
          <a:p>
            <a:pPr marL="0" indent="0">
              <a:buNone/>
            </a:pPr>
            <a:r>
              <a:rPr lang="en-IN" dirty="0" smtClean="0"/>
              <a:t>   salary = c(578.0,722.5,632.8), </a:t>
            </a:r>
          </a:p>
          <a:p>
            <a:pPr marL="0" indent="0">
              <a:buNone/>
            </a:pPr>
            <a:r>
              <a:rPr lang="en-IN" dirty="0" smtClean="0"/>
              <a:t>   </a:t>
            </a:r>
            <a:r>
              <a:rPr lang="en-IN" dirty="0" err="1" smtClean="0"/>
              <a:t>start_date</a:t>
            </a:r>
            <a:r>
              <a:rPr lang="en-IN" dirty="0" smtClean="0"/>
              <a:t> = </a:t>
            </a:r>
            <a:r>
              <a:rPr lang="en-IN" dirty="0" err="1" smtClean="0"/>
              <a:t>as.Date</a:t>
            </a:r>
            <a:r>
              <a:rPr lang="en-IN" dirty="0" smtClean="0"/>
              <a:t>(c("2013-05-21","2013-07-30","2014-06-17")),</a:t>
            </a:r>
          </a:p>
          <a:p>
            <a:pPr marL="0" indent="0">
              <a:buNone/>
            </a:pPr>
            <a:r>
              <a:rPr lang="en-IN" dirty="0" smtClean="0"/>
              <a:t>   </a:t>
            </a:r>
            <a:r>
              <a:rPr lang="en-IN" dirty="0" err="1" smtClean="0"/>
              <a:t>dept</a:t>
            </a:r>
            <a:r>
              <a:rPr lang="en-IN" dirty="0" smtClean="0"/>
              <a:t> = c("IT","Operations","</a:t>
            </a:r>
            <a:r>
              <a:rPr lang="en-IN" dirty="0" err="1" smtClean="0"/>
              <a:t>Fianance</a:t>
            </a:r>
            <a:r>
              <a:rPr lang="en-IN" dirty="0" smtClean="0"/>
              <a:t>"),</a:t>
            </a:r>
          </a:p>
          <a:p>
            <a:pPr marL="0" indent="0">
              <a:buNone/>
            </a:pPr>
            <a:r>
              <a:rPr lang="en-IN" dirty="0" smtClean="0"/>
              <a:t>   </a:t>
            </a:r>
            <a:r>
              <a:rPr lang="en-IN" dirty="0" err="1" smtClean="0"/>
              <a:t>stringsAsFactors</a:t>
            </a:r>
            <a:r>
              <a:rPr lang="en-IN" dirty="0" smtClean="0"/>
              <a:t> = FALSE</a:t>
            </a:r>
          </a:p>
          <a:p>
            <a:pPr marL="0" indent="0">
              <a:buNone/>
            </a:pPr>
            <a:r>
              <a:rPr lang="en-IN" dirty="0" smtClean="0"/>
              <a:t>)</a:t>
            </a:r>
          </a:p>
          <a:p>
            <a:pPr marL="0" indent="0">
              <a:buNone/>
            </a:pPr>
            <a:endParaRPr lang="en-IN" dirty="0" smtClean="0"/>
          </a:p>
          <a:p>
            <a:pPr marL="0" indent="0">
              <a:buNone/>
            </a:pPr>
            <a:r>
              <a:rPr lang="en-IN" dirty="0" smtClean="0"/>
              <a:t># Bind the two data frames.</a:t>
            </a:r>
          </a:p>
          <a:p>
            <a:pPr marL="0" indent="0">
              <a:buNone/>
            </a:pPr>
            <a:r>
              <a:rPr lang="en-IN" dirty="0" err="1" smtClean="0"/>
              <a:t>emp.finaldata</a:t>
            </a:r>
            <a:r>
              <a:rPr lang="en-IN" dirty="0" smtClean="0"/>
              <a:t> &lt;- </a:t>
            </a:r>
            <a:r>
              <a:rPr lang="en-IN" dirty="0" err="1" smtClean="0"/>
              <a:t>rbind</a:t>
            </a:r>
            <a:r>
              <a:rPr lang="en-IN" dirty="0" smtClean="0"/>
              <a:t>(</a:t>
            </a:r>
            <a:r>
              <a:rPr lang="en-IN" dirty="0" err="1" smtClean="0"/>
              <a:t>emp.data,emp.newdata</a:t>
            </a:r>
            <a:r>
              <a:rPr lang="en-IN" dirty="0" smtClean="0"/>
              <a:t>)</a:t>
            </a:r>
          </a:p>
          <a:p>
            <a:pPr marL="0" indent="0">
              <a:buNone/>
            </a:pPr>
            <a:r>
              <a:rPr lang="en-IN" dirty="0" smtClean="0"/>
              <a:t>print(</a:t>
            </a:r>
            <a:r>
              <a:rPr lang="en-IN" dirty="0" err="1" smtClean="0"/>
              <a:t>emp.finaldata</a:t>
            </a:r>
            <a:r>
              <a:rPr lang="en-IN" dirty="0" smtClean="0"/>
              <a:t>)</a:t>
            </a:r>
            <a:endParaRPr lang="en-IN" dirty="0"/>
          </a:p>
        </p:txBody>
      </p:sp>
    </p:spTree>
    <p:extLst>
      <p:ext uri="{BB962C8B-B14F-4D97-AF65-F5344CB8AC3E}">
        <p14:creationId xmlns:p14="http://schemas.microsoft.com/office/powerpoint/2010/main" val="3378901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t>    </a:t>
            </a:r>
            <a:r>
              <a:rPr lang="en-IN" dirty="0" err="1" smtClean="0"/>
              <a:t>emp_id</a:t>
            </a:r>
            <a:r>
              <a:rPr lang="en-IN" dirty="0" smtClean="0"/>
              <a:t>     </a:t>
            </a:r>
            <a:r>
              <a:rPr lang="en-IN" dirty="0" err="1" smtClean="0"/>
              <a:t>emp_name</a:t>
            </a:r>
            <a:r>
              <a:rPr lang="en-IN" dirty="0" smtClean="0"/>
              <a:t>    salary     </a:t>
            </a:r>
            <a:r>
              <a:rPr lang="en-IN" dirty="0" err="1" smtClean="0"/>
              <a:t>start_date</a:t>
            </a:r>
            <a:r>
              <a:rPr lang="en-IN" dirty="0" smtClean="0"/>
              <a:t>       </a:t>
            </a:r>
            <a:r>
              <a:rPr lang="en-IN" dirty="0" err="1" smtClean="0"/>
              <a:t>dept</a:t>
            </a:r>
            <a:endParaRPr lang="en-IN" dirty="0" smtClean="0"/>
          </a:p>
          <a:p>
            <a:pPr marL="0" indent="0">
              <a:buNone/>
            </a:pPr>
            <a:r>
              <a:rPr lang="en-IN" dirty="0" smtClean="0"/>
              <a:t>1      1     	Rick       	 623.30     2012-01-01       IT</a:t>
            </a:r>
          </a:p>
          <a:p>
            <a:pPr marL="0" indent="0">
              <a:buNone/>
            </a:pPr>
            <a:r>
              <a:rPr lang="en-IN" dirty="0" smtClean="0"/>
              <a:t>2      2   	Dan         	 515.20     2013-09-23       Operations</a:t>
            </a:r>
          </a:p>
          <a:p>
            <a:pPr marL="0" indent="0">
              <a:buNone/>
            </a:pPr>
            <a:r>
              <a:rPr lang="en-IN" dirty="0" smtClean="0"/>
              <a:t>3      3     	Michelle        611.00     2014-11-15       IT</a:t>
            </a:r>
          </a:p>
          <a:p>
            <a:pPr marL="0" indent="0">
              <a:buNone/>
            </a:pPr>
            <a:r>
              <a:rPr lang="en-IN" dirty="0" smtClean="0"/>
              <a:t>4      4     	Ryan              729.00     2014-05-11       HR</a:t>
            </a:r>
          </a:p>
          <a:p>
            <a:pPr marL="0" indent="0">
              <a:buNone/>
            </a:pPr>
            <a:r>
              <a:rPr lang="en-IN" dirty="0" smtClean="0"/>
              <a:t>5      5     	Gary              843.25     2015-03-27       Finance</a:t>
            </a:r>
          </a:p>
          <a:p>
            <a:pPr marL="0" indent="0">
              <a:buNone/>
            </a:pPr>
            <a:r>
              <a:rPr lang="en-IN" dirty="0" smtClean="0"/>
              <a:t>6      6     	</a:t>
            </a:r>
            <a:r>
              <a:rPr lang="en-IN" dirty="0" err="1" smtClean="0"/>
              <a:t>Rasmi</a:t>
            </a:r>
            <a:r>
              <a:rPr lang="en-IN" dirty="0" smtClean="0"/>
              <a:t>            578.00     2013-05-21       IT</a:t>
            </a:r>
          </a:p>
          <a:p>
            <a:pPr marL="0" indent="0">
              <a:buNone/>
            </a:pPr>
            <a:r>
              <a:rPr lang="en-IN" dirty="0" smtClean="0"/>
              <a:t>7      7     	</a:t>
            </a:r>
            <a:r>
              <a:rPr lang="en-IN" dirty="0" err="1" smtClean="0"/>
              <a:t>Pranab</a:t>
            </a:r>
            <a:r>
              <a:rPr lang="en-IN" dirty="0" smtClean="0"/>
              <a:t>          722.50     2013-07-30       Operations</a:t>
            </a:r>
          </a:p>
          <a:p>
            <a:pPr marL="0" indent="0">
              <a:buNone/>
            </a:pPr>
            <a:r>
              <a:rPr lang="en-IN" dirty="0" smtClean="0"/>
              <a:t>8      8     	</a:t>
            </a:r>
            <a:r>
              <a:rPr lang="en-IN" dirty="0" err="1" smtClean="0"/>
              <a:t>Tusar</a:t>
            </a:r>
            <a:r>
              <a:rPr lang="en-IN" dirty="0" smtClean="0"/>
              <a:t>             632.80     2014-06-17       </a:t>
            </a:r>
            <a:r>
              <a:rPr lang="en-IN" dirty="0" err="1" smtClean="0"/>
              <a:t>Fianance</a:t>
            </a:r>
            <a:endParaRPr lang="en-IN" dirty="0"/>
          </a:p>
        </p:txBody>
      </p:sp>
    </p:spTree>
    <p:extLst>
      <p:ext uri="{BB962C8B-B14F-4D97-AF65-F5344CB8AC3E}">
        <p14:creationId xmlns:p14="http://schemas.microsoft.com/office/powerpoint/2010/main" val="2081845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Joining Columns and Rows in a Data Frame</a:t>
            </a:r>
            <a:br>
              <a:rPr lang="en-US" dirty="0"/>
            </a:br>
            <a:endParaRPr lang="en-IN" dirty="0"/>
          </a:p>
        </p:txBody>
      </p:sp>
      <p:sp>
        <p:nvSpPr>
          <p:cNvPr id="3" name="Content Placeholder 2"/>
          <p:cNvSpPr>
            <a:spLocks noGrp="1"/>
          </p:cNvSpPr>
          <p:nvPr>
            <p:ph idx="1"/>
          </p:nvPr>
        </p:nvSpPr>
        <p:spPr>
          <a:xfrm>
            <a:off x="672662" y="1145628"/>
            <a:ext cx="10681138" cy="5031335"/>
          </a:xfrm>
        </p:spPr>
        <p:txBody>
          <a:bodyPr>
            <a:normAutofit fontScale="70000" lnSpcReduction="20000"/>
          </a:bodyPr>
          <a:lstStyle/>
          <a:p>
            <a:r>
              <a:rPr lang="en-US" dirty="0"/>
              <a:t>We can join multiple vectors to create a data frame using the </a:t>
            </a:r>
            <a:r>
              <a:rPr lang="en-US" b="1" dirty="0" err="1"/>
              <a:t>cbind</a:t>
            </a:r>
            <a:r>
              <a:rPr lang="en-US" b="1" dirty="0"/>
              <a:t>()</a:t>
            </a:r>
            <a:r>
              <a:rPr lang="en-US" dirty="0"/>
              <a:t>function. Also we can merge two data frames using </a:t>
            </a:r>
            <a:r>
              <a:rPr lang="en-US" b="1" dirty="0" err="1"/>
              <a:t>rbind</a:t>
            </a:r>
            <a:r>
              <a:rPr lang="en-US" b="1" dirty="0"/>
              <a:t>()</a:t>
            </a:r>
            <a:r>
              <a:rPr lang="en-US" dirty="0"/>
              <a:t> function</a:t>
            </a:r>
            <a:r>
              <a:rPr lang="en-US" dirty="0" smtClean="0"/>
              <a:t>.</a:t>
            </a:r>
          </a:p>
          <a:p>
            <a:pPr marL="0" indent="0">
              <a:buNone/>
            </a:pPr>
            <a:r>
              <a:rPr lang="en-US" dirty="0" smtClean="0"/>
              <a:t># Create vector objects.</a:t>
            </a:r>
          </a:p>
          <a:p>
            <a:pPr marL="0" indent="0">
              <a:buNone/>
            </a:pPr>
            <a:r>
              <a:rPr lang="en-US" dirty="0" smtClean="0"/>
              <a:t>city &lt;- c("</a:t>
            </a:r>
            <a:r>
              <a:rPr lang="en-US" dirty="0" err="1" smtClean="0"/>
              <a:t>Tampa","Seattle","Hartford","Denver</a:t>
            </a:r>
            <a:r>
              <a:rPr lang="en-US" dirty="0" smtClean="0"/>
              <a:t>")</a:t>
            </a:r>
          </a:p>
          <a:p>
            <a:pPr marL="0" indent="0">
              <a:buNone/>
            </a:pPr>
            <a:r>
              <a:rPr lang="en-US" dirty="0" smtClean="0"/>
              <a:t>state &lt;- c("FL","WA","CT","CO")</a:t>
            </a:r>
          </a:p>
          <a:p>
            <a:pPr marL="0" indent="0">
              <a:buNone/>
            </a:pPr>
            <a:r>
              <a:rPr lang="en-US" dirty="0" err="1" smtClean="0"/>
              <a:t>zipcode</a:t>
            </a:r>
            <a:r>
              <a:rPr lang="en-US" dirty="0" smtClean="0"/>
              <a:t> &lt;- c(33602,98104,06161,80294)</a:t>
            </a:r>
          </a:p>
          <a:p>
            <a:pPr marL="0" indent="0">
              <a:buNone/>
            </a:pPr>
            <a:endParaRPr lang="en-US" dirty="0" smtClean="0"/>
          </a:p>
          <a:p>
            <a:pPr marL="0" indent="0">
              <a:buNone/>
            </a:pPr>
            <a:r>
              <a:rPr lang="en-US" dirty="0" smtClean="0"/>
              <a:t># Combine above three vectors into one data frame.</a:t>
            </a:r>
          </a:p>
          <a:p>
            <a:pPr marL="0" indent="0">
              <a:buNone/>
            </a:pPr>
            <a:r>
              <a:rPr lang="en-US" dirty="0" smtClean="0"/>
              <a:t>addresses &lt;- </a:t>
            </a:r>
            <a:r>
              <a:rPr lang="en-US" dirty="0" err="1" smtClean="0"/>
              <a:t>cbind</a:t>
            </a:r>
            <a:r>
              <a:rPr lang="en-US" dirty="0" smtClean="0"/>
              <a:t>(</a:t>
            </a:r>
            <a:r>
              <a:rPr lang="en-US" dirty="0" err="1" smtClean="0"/>
              <a:t>city,state,zipcode</a:t>
            </a:r>
            <a:r>
              <a:rPr lang="en-US" dirty="0" smtClean="0"/>
              <a:t>)</a:t>
            </a:r>
          </a:p>
          <a:p>
            <a:pPr marL="0" indent="0">
              <a:buNone/>
            </a:pPr>
            <a:endParaRPr lang="en-US" dirty="0" smtClean="0"/>
          </a:p>
          <a:p>
            <a:pPr marL="0" indent="0">
              <a:buNone/>
            </a:pPr>
            <a:r>
              <a:rPr lang="en-US" dirty="0" smtClean="0"/>
              <a:t># Print a header.</a:t>
            </a:r>
          </a:p>
          <a:p>
            <a:pPr marL="0" indent="0">
              <a:buNone/>
            </a:pPr>
            <a:r>
              <a:rPr lang="en-US" dirty="0" smtClean="0"/>
              <a:t>cat("# # # # The First data frame\n") </a:t>
            </a:r>
          </a:p>
          <a:p>
            <a:pPr marL="0" indent="0">
              <a:buNone/>
            </a:pPr>
            <a:endParaRPr lang="en-US" dirty="0" smtClean="0"/>
          </a:p>
          <a:p>
            <a:pPr marL="0" indent="0">
              <a:buNone/>
            </a:pPr>
            <a:r>
              <a:rPr lang="en-US" dirty="0" smtClean="0"/>
              <a:t># Print the data frame.</a:t>
            </a:r>
          </a:p>
          <a:p>
            <a:pPr marL="0" indent="0">
              <a:buNone/>
            </a:pPr>
            <a:r>
              <a:rPr lang="en-US" dirty="0" smtClean="0"/>
              <a:t>print(addresses)</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2710792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99394" y="501759"/>
            <a:ext cx="10817772" cy="5811838"/>
          </a:xfrm>
        </p:spPr>
        <p:txBody>
          <a:bodyPr>
            <a:normAutofit fontScale="47500" lnSpcReduction="20000"/>
          </a:bodyPr>
          <a:lstStyle/>
          <a:p>
            <a:pPr marL="0" indent="0">
              <a:buNone/>
            </a:pPr>
            <a:r>
              <a:rPr lang="en-IN" dirty="0" smtClean="0"/>
              <a:t># Create another data frame with similar columns</a:t>
            </a:r>
          </a:p>
          <a:p>
            <a:pPr marL="0" indent="0">
              <a:buNone/>
            </a:pPr>
            <a:r>
              <a:rPr lang="en-IN" dirty="0" err="1" smtClean="0"/>
              <a:t>new.address</a:t>
            </a:r>
            <a:r>
              <a:rPr lang="en-IN" dirty="0" smtClean="0"/>
              <a:t> &lt;- </a:t>
            </a:r>
            <a:r>
              <a:rPr lang="en-IN" dirty="0" err="1" smtClean="0"/>
              <a:t>data.frame</a:t>
            </a:r>
            <a:r>
              <a:rPr lang="en-IN" dirty="0" smtClean="0"/>
              <a:t>(</a:t>
            </a:r>
          </a:p>
          <a:p>
            <a:pPr marL="0" indent="0">
              <a:buNone/>
            </a:pPr>
            <a:r>
              <a:rPr lang="en-IN" dirty="0" smtClean="0"/>
              <a:t>   city = c("</a:t>
            </a:r>
            <a:r>
              <a:rPr lang="en-IN" dirty="0" err="1" smtClean="0"/>
              <a:t>Lowry","Charlotte</a:t>
            </a:r>
            <a:r>
              <a:rPr lang="en-IN" dirty="0" smtClean="0"/>
              <a:t>"),</a:t>
            </a:r>
          </a:p>
          <a:p>
            <a:pPr marL="0" indent="0">
              <a:buNone/>
            </a:pPr>
            <a:r>
              <a:rPr lang="en-IN" dirty="0" smtClean="0"/>
              <a:t>   state = c("CO","FL"),</a:t>
            </a:r>
          </a:p>
          <a:p>
            <a:pPr marL="0" indent="0">
              <a:buNone/>
            </a:pPr>
            <a:r>
              <a:rPr lang="en-IN" dirty="0" smtClean="0"/>
              <a:t>   </a:t>
            </a:r>
            <a:r>
              <a:rPr lang="en-IN" dirty="0" err="1" smtClean="0"/>
              <a:t>zipcode</a:t>
            </a:r>
            <a:r>
              <a:rPr lang="en-IN" dirty="0" smtClean="0"/>
              <a:t> = c("80230","33949"),</a:t>
            </a:r>
          </a:p>
          <a:p>
            <a:pPr marL="0" indent="0">
              <a:buNone/>
            </a:pPr>
            <a:r>
              <a:rPr lang="en-IN" dirty="0" smtClean="0"/>
              <a:t>   </a:t>
            </a:r>
            <a:r>
              <a:rPr lang="en-IN" dirty="0" err="1" smtClean="0"/>
              <a:t>stringsAsFactors</a:t>
            </a:r>
            <a:r>
              <a:rPr lang="en-IN" dirty="0" smtClean="0"/>
              <a:t> = FALSE</a:t>
            </a:r>
          </a:p>
          <a:p>
            <a:pPr marL="0" indent="0">
              <a:buNone/>
            </a:pPr>
            <a:r>
              <a:rPr lang="en-IN" dirty="0" smtClean="0"/>
              <a:t>)</a:t>
            </a:r>
          </a:p>
          <a:p>
            <a:pPr marL="0" indent="0">
              <a:buNone/>
            </a:pPr>
            <a:endParaRPr lang="en-IN" dirty="0" smtClean="0"/>
          </a:p>
          <a:p>
            <a:pPr marL="0" indent="0">
              <a:buNone/>
            </a:pPr>
            <a:r>
              <a:rPr lang="en-IN" dirty="0" smtClean="0"/>
              <a:t># Print a header.</a:t>
            </a:r>
          </a:p>
          <a:p>
            <a:pPr marL="0" indent="0">
              <a:buNone/>
            </a:pPr>
            <a:r>
              <a:rPr lang="en-IN" dirty="0" smtClean="0"/>
              <a:t>cat("# # # The Second data frame\n") </a:t>
            </a:r>
          </a:p>
          <a:p>
            <a:pPr marL="0" indent="0">
              <a:buNone/>
            </a:pPr>
            <a:endParaRPr lang="en-IN" dirty="0" smtClean="0"/>
          </a:p>
          <a:p>
            <a:pPr marL="0" indent="0">
              <a:buNone/>
            </a:pPr>
            <a:r>
              <a:rPr lang="en-IN" dirty="0" smtClean="0"/>
              <a:t># Print the data frame.</a:t>
            </a:r>
          </a:p>
          <a:p>
            <a:pPr marL="0" indent="0">
              <a:buNone/>
            </a:pPr>
            <a:r>
              <a:rPr lang="en-IN" dirty="0" smtClean="0"/>
              <a:t>print(</a:t>
            </a:r>
            <a:r>
              <a:rPr lang="en-IN" dirty="0" err="1" smtClean="0"/>
              <a:t>new.address</a:t>
            </a:r>
            <a:r>
              <a:rPr lang="en-IN" dirty="0" smtClean="0"/>
              <a:t>)</a:t>
            </a:r>
          </a:p>
          <a:p>
            <a:pPr marL="0" indent="0">
              <a:buNone/>
            </a:pPr>
            <a:endParaRPr lang="en-IN" dirty="0" smtClean="0"/>
          </a:p>
          <a:p>
            <a:pPr marL="0" indent="0">
              <a:buNone/>
            </a:pPr>
            <a:r>
              <a:rPr lang="en-IN" dirty="0" smtClean="0"/>
              <a:t># Combine rows form both the data frames.</a:t>
            </a:r>
          </a:p>
          <a:p>
            <a:pPr marL="0" indent="0">
              <a:buNone/>
            </a:pPr>
            <a:r>
              <a:rPr lang="en-IN" dirty="0" err="1" smtClean="0"/>
              <a:t>all.addresses</a:t>
            </a:r>
            <a:r>
              <a:rPr lang="en-IN" dirty="0" smtClean="0"/>
              <a:t> &lt;- </a:t>
            </a:r>
            <a:r>
              <a:rPr lang="en-IN" dirty="0" err="1" smtClean="0"/>
              <a:t>rbind</a:t>
            </a:r>
            <a:r>
              <a:rPr lang="en-IN" dirty="0" smtClean="0"/>
              <a:t>(</a:t>
            </a:r>
            <a:r>
              <a:rPr lang="en-IN" dirty="0" err="1" smtClean="0"/>
              <a:t>addresses,new.address</a:t>
            </a:r>
            <a:r>
              <a:rPr lang="en-IN" dirty="0" smtClean="0"/>
              <a:t>)</a:t>
            </a:r>
          </a:p>
          <a:p>
            <a:pPr marL="0" indent="0">
              <a:buNone/>
            </a:pPr>
            <a:endParaRPr lang="en-IN" dirty="0" smtClean="0"/>
          </a:p>
          <a:p>
            <a:pPr marL="0" indent="0">
              <a:buNone/>
            </a:pPr>
            <a:r>
              <a:rPr lang="en-IN" dirty="0" smtClean="0"/>
              <a:t># Print a header.</a:t>
            </a:r>
          </a:p>
          <a:p>
            <a:pPr marL="0" indent="0">
              <a:buNone/>
            </a:pPr>
            <a:r>
              <a:rPr lang="en-IN" dirty="0" smtClean="0"/>
              <a:t>cat("# # # The combined data frame\n") </a:t>
            </a:r>
          </a:p>
          <a:p>
            <a:pPr marL="0" indent="0">
              <a:buNone/>
            </a:pPr>
            <a:endParaRPr lang="en-IN" dirty="0" smtClean="0"/>
          </a:p>
          <a:p>
            <a:pPr marL="0" indent="0">
              <a:buNone/>
            </a:pPr>
            <a:r>
              <a:rPr lang="en-IN" dirty="0" smtClean="0"/>
              <a:t># Print the result.</a:t>
            </a:r>
          </a:p>
          <a:p>
            <a:pPr marL="0" indent="0">
              <a:buNone/>
            </a:pPr>
            <a:r>
              <a:rPr lang="en-IN" dirty="0" smtClean="0"/>
              <a:t>print(</a:t>
            </a:r>
            <a:r>
              <a:rPr lang="en-IN" dirty="0" err="1" smtClean="0"/>
              <a:t>all.addresses</a:t>
            </a:r>
            <a:r>
              <a:rPr lang="en-IN" dirty="0" smtClean="0"/>
              <a:t>)</a:t>
            </a:r>
          </a:p>
          <a:p>
            <a:pPr marL="0" indent="0">
              <a:buNone/>
            </a:pPr>
            <a:endParaRPr lang="en-IN" dirty="0"/>
          </a:p>
        </p:txBody>
      </p:sp>
    </p:spTree>
    <p:extLst>
      <p:ext uri="{BB962C8B-B14F-4D97-AF65-F5344CB8AC3E}">
        <p14:creationId xmlns:p14="http://schemas.microsoft.com/office/powerpoint/2010/main" val="208278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67559" y="441434"/>
            <a:ext cx="10786241" cy="5735529"/>
          </a:xfrm>
        </p:spPr>
        <p:txBody>
          <a:bodyPr>
            <a:normAutofit fontScale="55000" lnSpcReduction="20000"/>
          </a:bodyPr>
          <a:lstStyle/>
          <a:p>
            <a:pPr marL="0" indent="0">
              <a:buNone/>
            </a:pPr>
            <a:r>
              <a:rPr lang="en-IN" dirty="0" smtClean="0"/>
              <a:t># # # # The First data frame</a:t>
            </a:r>
          </a:p>
          <a:p>
            <a:pPr marL="0" indent="0">
              <a:buNone/>
            </a:pPr>
            <a:r>
              <a:rPr lang="en-IN" dirty="0" smtClean="0"/>
              <a:t>     city       state </a:t>
            </a:r>
            <a:r>
              <a:rPr lang="en-IN" dirty="0" err="1" smtClean="0"/>
              <a:t>zipcode</a:t>
            </a:r>
            <a:endParaRPr lang="en-IN" dirty="0" smtClean="0"/>
          </a:p>
          <a:p>
            <a:pPr marL="0" indent="0">
              <a:buNone/>
            </a:pPr>
            <a:r>
              <a:rPr lang="en-IN" dirty="0" smtClean="0"/>
              <a:t>[1,] "Tampa"    "FL"  "33602"</a:t>
            </a:r>
          </a:p>
          <a:p>
            <a:pPr marL="0" indent="0">
              <a:buNone/>
            </a:pPr>
            <a:r>
              <a:rPr lang="en-IN" dirty="0" smtClean="0"/>
              <a:t>[2,] "Seattle"  "WA"  "98104"</a:t>
            </a:r>
          </a:p>
          <a:p>
            <a:pPr marL="0" indent="0">
              <a:buNone/>
            </a:pPr>
            <a:r>
              <a:rPr lang="en-IN" dirty="0" smtClean="0"/>
              <a:t>[3,] "Hartford" "CT"   "6161" </a:t>
            </a:r>
          </a:p>
          <a:p>
            <a:pPr marL="0" indent="0">
              <a:buNone/>
            </a:pPr>
            <a:r>
              <a:rPr lang="en-IN" dirty="0" smtClean="0"/>
              <a:t>[4,] "Denver"   "CO"  "80294"</a:t>
            </a:r>
          </a:p>
          <a:p>
            <a:pPr marL="0" indent="0">
              <a:buNone/>
            </a:pPr>
            <a:endParaRPr lang="en-IN" dirty="0" smtClean="0"/>
          </a:p>
          <a:p>
            <a:pPr marL="0" indent="0">
              <a:buNone/>
            </a:pPr>
            <a:r>
              <a:rPr lang="en-IN" dirty="0" smtClean="0"/>
              <a:t># # # The Second data frame</a:t>
            </a:r>
          </a:p>
          <a:p>
            <a:pPr marL="0" indent="0">
              <a:buNone/>
            </a:pPr>
            <a:r>
              <a:rPr lang="en-IN" dirty="0" smtClean="0"/>
              <a:t>       city       state   </a:t>
            </a:r>
            <a:r>
              <a:rPr lang="en-IN" dirty="0" err="1" smtClean="0"/>
              <a:t>zipcode</a:t>
            </a:r>
            <a:endParaRPr lang="en-IN" dirty="0" smtClean="0"/>
          </a:p>
          <a:p>
            <a:pPr marL="0" indent="0">
              <a:buNone/>
            </a:pPr>
            <a:r>
              <a:rPr lang="en-IN" dirty="0" smtClean="0"/>
              <a:t>1      Lowry      CO      80230</a:t>
            </a:r>
          </a:p>
          <a:p>
            <a:pPr marL="0" indent="0">
              <a:buNone/>
            </a:pPr>
            <a:r>
              <a:rPr lang="en-IN" dirty="0" smtClean="0"/>
              <a:t>2      Charlotte  FL      33949</a:t>
            </a:r>
          </a:p>
          <a:p>
            <a:pPr marL="0" indent="0">
              <a:buNone/>
            </a:pPr>
            <a:endParaRPr lang="en-IN" dirty="0" smtClean="0"/>
          </a:p>
          <a:p>
            <a:pPr marL="0" indent="0">
              <a:buNone/>
            </a:pPr>
            <a:r>
              <a:rPr lang="en-IN" dirty="0" smtClean="0"/>
              <a:t># # # The combined data frame</a:t>
            </a:r>
          </a:p>
          <a:p>
            <a:pPr marL="0" indent="0">
              <a:buNone/>
            </a:pPr>
            <a:r>
              <a:rPr lang="en-IN" dirty="0" smtClean="0"/>
              <a:t>       city      state </a:t>
            </a:r>
            <a:r>
              <a:rPr lang="en-IN" dirty="0" err="1" smtClean="0"/>
              <a:t>zipcode</a:t>
            </a:r>
            <a:endParaRPr lang="en-IN" dirty="0" smtClean="0"/>
          </a:p>
          <a:p>
            <a:pPr marL="0" indent="0">
              <a:buNone/>
            </a:pPr>
            <a:r>
              <a:rPr lang="en-IN" dirty="0" smtClean="0"/>
              <a:t>1      Tampa     FL    33602</a:t>
            </a:r>
          </a:p>
          <a:p>
            <a:pPr marL="0" indent="0">
              <a:buNone/>
            </a:pPr>
            <a:r>
              <a:rPr lang="en-IN" dirty="0" smtClean="0"/>
              <a:t>2      Seattle   WA    98104</a:t>
            </a:r>
          </a:p>
          <a:p>
            <a:pPr marL="0" indent="0">
              <a:buNone/>
            </a:pPr>
            <a:r>
              <a:rPr lang="en-IN" dirty="0" smtClean="0"/>
              <a:t>3      Hartford  CT     6161</a:t>
            </a:r>
          </a:p>
          <a:p>
            <a:pPr marL="0" indent="0">
              <a:buNone/>
            </a:pPr>
            <a:r>
              <a:rPr lang="en-IN" dirty="0" smtClean="0"/>
              <a:t>4      Denver    CO    80294</a:t>
            </a:r>
          </a:p>
          <a:p>
            <a:pPr marL="0" indent="0">
              <a:buNone/>
            </a:pPr>
            <a:r>
              <a:rPr lang="en-IN" dirty="0" smtClean="0"/>
              <a:t>5      Lowry     CO    80230</a:t>
            </a:r>
          </a:p>
          <a:p>
            <a:pPr marL="0" indent="0">
              <a:buNone/>
            </a:pPr>
            <a:r>
              <a:rPr lang="en-IN" dirty="0" smtClean="0"/>
              <a:t>6     Charlotte  FL    33949</a:t>
            </a:r>
            <a:endParaRPr lang="en-IN" dirty="0"/>
          </a:p>
        </p:txBody>
      </p:sp>
    </p:spTree>
    <p:extLst>
      <p:ext uri="{BB962C8B-B14F-4D97-AF65-F5344CB8AC3E}">
        <p14:creationId xmlns:p14="http://schemas.microsoft.com/office/powerpoint/2010/main" val="4209127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Merging Data Frames</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Merge two data frames by common columns or row names.</a:t>
            </a:r>
          </a:p>
          <a:p>
            <a:pPr marL="0" indent="0">
              <a:buNone/>
            </a:pPr>
            <a:r>
              <a:rPr lang="en-US" u="sng" dirty="0" smtClean="0"/>
              <a:t>Usage</a:t>
            </a:r>
          </a:p>
          <a:p>
            <a:pPr marL="0" indent="0">
              <a:buNone/>
            </a:pPr>
            <a:r>
              <a:rPr lang="en-US" dirty="0" smtClean="0"/>
              <a:t>merge(x, y, by, </a:t>
            </a:r>
            <a:r>
              <a:rPr lang="en-US" dirty="0" err="1" smtClean="0"/>
              <a:t>by.x</a:t>
            </a:r>
            <a:r>
              <a:rPr lang="en-US" dirty="0" smtClean="0"/>
              <a:t>, </a:t>
            </a:r>
            <a:r>
              <a:rPr lang="en-US" dirty="0" err="1" smtClean="0"/>
              <a:t>by.y</a:t>
            </a:r>
            <a:r>
              <a:rPr lang="en-US" dirty="0" smtClean="0"/>
              <a:t>, sort = TRUE)</a:t>
            </a:r>
          </a:p>
          <a:p>
            <a:pPr marL="0" indent="0">
              <a:buNone/>
            </a:pPr>
            <a:r>
              <a:rPr lang="en-US" u="sng" dirty="0" smtClean="0"/>
              <a:t>Arguments</a:t>
            </a:r>
          </a:p>
          <a:p>
            <a:pPr marL="0" indent="0">
              <a:buNone/>
            </a:pPr>
            <a:r>
              <a:rPr lang="en-US" dirty="0" smtClean="0"/>
              <a:t>x, y	                      data frames, or objects to be coerced to one</a:t>
            </a:r>
          </a:p>
          <a:p>
            <a:pPr marL="0" indent="0">
              <a:buNone/>
            </a:pPr>
            <a:r>
              <a:rPr lang="en-US" dirty="0" smtClean="0"/>
              <a:t>by, </a:t>
            </a:r>
            <a:r>
              <a:rPr lang="en-US" dirty="0" err="1" smtClean="0"/>
              <a:t>by.x</a:t>
            </a:r>
            <a:r>
              <a:rPr lang="en-US" dirty="0" smtClean="0"/>
              <a:t>, </a:t>
            </a:r>
            <a:r>
              <a:rPr lang="en-US" dirty="0" err="1" smtClean="0"/>
              <a:t>by.y</a:t>
            </a:r>
            <a:r>
              <a:rPr lang="en-US" dirty="0" smtClean="0"/>
              <a:t>	specifications of the common columns.</a:t>
            </a:r>
          </a:p>
          <a:p>
            <a:pPr marL="0" indent="0">
              <a:buNone/>
            </a:pPr>
            <a:r>
              <a:rPr lang="en-US" dirty="0" smtClean="0"/>
              <a:t>sort	                      logical. Should the results be sorted on the by columns?</a:t>
            </a:r>
          </a:p>
          <a:p>
            <a:pPr marL="0" indent="0">
              <a:buNone/>
            </a:pPr>
            <a:r>
              <a:rPr lang="en-US" dirty="0" smtClean="0"/>
              <a:t>Details</a:t>
            </a:r>
          </a:p>
          <a:p>
            <a:pPr marL="0" indent="0">
              <a:buNone/>
            </a:pPr>
            <a:r>
              <a:rPr lang="en-US" dirty="0" smtClean="0"/>
              <a:t>By default the data frames are merged on the columns with names they both have, but separate </a:t>
            </a:r>
            <a:r>
              <a:rPr lang="en-US" dirty="0" err="1" smtClean="0"/>
              <a:t>specifcations</a:t>
            </a:r>
            <a:r>
              <a:rPr lang="en-US" dirty="0" smtClean="0"/>
              <a:t> of the columns can be given by </a:t>
            </a:r>
            <a:r>
              <a:rPr lang="en-US" dirty="0" err="1" smtClean="0"/>
              <a:t>by.x</a:t>
            </a:r>
            <a:r>
              <a:rPr lang="en-US" dirty="0" smtClean="0"/>
              <a:t> and </a:t>
            </a:r>
            <a:r>
              <a:rPr lang="en-US" dirty="0" err="1" smtClean="0"/>
              <a:t>by.y</a:t>
            </a:r>
            <a:r>
              <a:rPr lang="en-US" dirty="0" smtClean="0"/>
              <a:t>. Columns can be specified by name, number or by a logical vector: the name "</a:t>
            </a:r>
            <a:r>
              <a:rPr lang="en-US" dirty="0" err="1" smtClean="0"/>
              <a:t>row.names</a:t>
            </a:r>
            <a:r>
              <a:rPr lang="en-US" dirty="0" smtClean="0"/>
              <a:t>" or the number 0 specifies the row names. The rows in the two data frames that match on the specified columns are extracted, and joined together. If there is more than one match, all possible matches contribute one row each.</a:t>
            </a:r>
          </a:p>
          <a:p>
            <a:pPr marL="0" indent="0">
              <a:buNone/>
            </a:pPr>
            <a:endParaRPr lang="en-US" dirty="0" smtClean="0"/>
          </a:p>
          <a:p>
            <a:pPr marL="0" indent="0">
              <a:buNone/>
            </a:pPr>
            <a:r>
              <a:rPr lang="en-US" dirty="0" smtClean="0"/>
              <a:t>If the remaining columns in the data frames have any common names, these have ".x" and ".y" appended to make the names of the result unique.</a:t>
            </a:r>
            <a:endParaRPr lang="en-IN" dirty="0"/>
          </a:p>
        </p:txBody>
      </p:sp>
    </p:spTree>
    <p:extLst>
      <p:ext uri="{BB962C8B-B14F-4D97-AF65-F5344CB8AC3E}">
        <p14:creationId xmlns:p14="http://schemas.microsoft.com/office/powerpoint/2010/main" val="1677557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pPr marL="0" indent="0">
              <a:buNone/>
            </a:pPr>
            <a:r>
              <a:rPr lang="en-IN" dirty="0" smtClean="0"/>
              <a:t>authors &lt;- </a:t>
            </a:r>
            <a:r>
              <a:rPr lang="en-IN" dirty="0" err="1" smtClean="0"/>
              <a:t>data.frame</a:t>
            </a:r>
            <a:r>
              <a:rPr lang="en-IN" dirty="0" smtClean="0"/>
              <a:t>(</a:t>
            </a:r>
          </a:p>
          <a:p>
            <a:pPr marL="0" indent="0">
              <a:buNone/>
            </a:pPr>
            <a:r>
              <a:rPr lang="en-IN" dirty="0" smtClean="0"/>
              <a:t>  surname = c("Tukey", "</a:t>
            </a:r>
            <a:r>
              <a:rPr lang="en-IN" dirty="0" err="1" smtClean="0"/>
              <a:t>Venables</a:t>
            </a:r>
            <a:r>
              <a:rPr lang="en-IN" dirty="0" smtClean="0"/>
              <a:t>", "Tierney", "Ripley", "McNeil"),</a:t>
            </a:r>
          </a:p>
          <a:p>
            <a:pPr marL="0" indent="0">
              <a:buNone/>
            </a:pPr>
            <a:r>
              <a:rPr lang="en-IN" dirty="0" smtClean="0"/>
              <a:t>  nationality = c("US", "Australia", "US", "UK", "Australia"),</a:t>
            </a:r>
          </a:p>
          <a:p>
            <a:pPr marL="0" indent="0">
              <a:buNone/>
            </a:pPr>
            <a:r>
              <a:rPr lang="en-IN" dirty="0" smtClean="0"/>
              <a:t>  retired = c("yes", rep("no", 4)))</a:t>
            </a:r>
          </a:p>
          <a:p>
            <a:pPr marL="0" indent="0">
              <a:buNone/>
            </a:pPr>
            <a:r>
              <a:rPr lang="en-IN" dirty="0" smtClean="0"/>
              <a:t> print(authors)</a:t>
            </a:r>
          </a:p>
          <a:p>
            <a:pPr marL="0" indent="0">
              <a:buNone/>
            </a:pPr>
            <a:r>
              <a:rPr lang="en-IN" dirty="0" smtClean="0"/>
              <a:t>books &lt;- </a:t>
            </a:r>
            <a:r>
              <a:rPr lang="en-IN" dirty="0" err="1" smtClean="0"/>
              <a:t>data.frame</a:t>
            </a:r>
            <a:r>
              <a:rPr lang="en-IN" dirty="0" smtClean="0"/>
              <a:t>(</a:t>
            </a:r>
          </a:p>
          <a:p>
            <a:pPr marL="0" indent="0">
              <a:buNone/>
            </a:pPr>
            <a:r>
              <a:rPr lang="en-IN" dirty="0" smtClean="0"/>
              <a:t>  name = c("Tukey", "</a:t>
            </a:r>
            <a:r>
              <a:rPr lang="en-IN" dirty="0" err="1" smtClean="0"/>
              <a:t>Venables</a:t>
            </a:r>
            <a:r>
              <a:rPr lang="en-IN" dirty="0" smtClean="0"/>
              <a:t>", "Tierney", "Ripley", "Ripley", "McNeil"),</a:t>
            </a:r>
          </a:p>
          <a:p>
            <a:pPr marL="0" indent="0">
              <a:buNone/>
            </a:pPr>
            <a:r>
              <a:rPr lang="en-IN" dirty="0" smtClean="0"/>
              <a:t>  title = c("Exploratory Data Analysis",</a:t>
            </a:r>
          </a:p>
          <a:p>
            <a:pPr marL="0" indent="0">
              <a:buNone/>
            </a:pPr>
            <a:r>
              <a:rPr lang="en-IN" dirty="0" smtClean="0"/>
              <a:t>            "Modern Applied Statistics ...",</a:t>
            </a:r>
          </a:p>
          <a:p>
            <a:pPr marL="0" indent="0">
              <a:buNone/>
            </a:pPr>
            <a:r>
              <a:rPr lang="en-IN" dirty="0" smtClean="0"/>
              <a:t>            "LISP-STAT",</a:t>
            </a:r>
          </a:p>
          <a:p>
            <a:pPr marL="0" indent="0">
              <a:buNone/>
            </a:pPr>
            <a:r>
              <a:rPr lang="en-IN" dirty="0" smtClean="0"/>
              <a:t>            "Spatial Statistics", "Stochastic Simulation",</a:t>
            </a:r>
          </a:p>
          <a:p>
            <a:pPr marL="0" indent="0">
              <a:buNone/>
            </a:pPr>
            <a:r>
              <a:rPr lang="en-IN" dirty="0" smtClean="0"/>
              <a:t>            "Interactive Data Analysis"),</a:t>
            </a:r>
          </a:p>
          <a:p>
            <a:pPr marL="0" indent="0">
              <a:buNone/>
            </a:pPr>
            <a:r>
              <a:rPr lang="en-IN" dirty="0" smtClean="0"/>
              <a:t>  </a:t>
            </a:r>
            <a:r>
              <a:rPr lang="en-IN" dirty="0" err="1" smtClean="0"/>
              <a:t>other.author</a:t>
            </a:r>
            <a:r>
              <a:rPr lang="en-IN" dirty="0" smtClean="0"/>
              <a:t> = c(NA, "Ripley", NA, NA, NA, NA))</a:t>
            </a:r>
          </a:p>
          <a:p>
            <a:pPr marL="0" indent="0">
              <a:buNone/>
            </a:pPr>
            <a:r>
              <a:rPr lang="en-IN" dirty="0" smtClean="0"/>
              <a:t>print(books)</a:t>
            </a:r>
          </a:p>
          <a:p>
            <a:pPr marL="0" indent="0">
              <a:buNone/>
            </a:pPr>
            <a:r>
              <a:rPr lang="en-IN" dirty="0" smtClean="0"/>
              <a:t>merge(authors, books, </a:t>
            </a:r>
            <a:r>
              <a:rPr lang="en-IN" dirty="0" err="1" smtClean="0"/>
              <a:t>by.x</a:t>
            </a:r>
            <a:r>
              <a:rPr lang="en-IN" dirty="0" smtClean="0"/>
              <a:t>="surname", </a:t>
            </a:r>
            <a:r>
              <a:rPr lang="en-IN" dirty="0" err="1" smtClean="0"/>
              <a:t>by.y</a:t>
            </a:r>
            <a:r>
              <a:rPr lang="en-IN" dirty="0" smtClean="0"/>
              <a:t>="name")</a:t>
            </a:r>
          </a:p>
          <a:p>
            <a:pPr marL="0" indent="0">
              <a:buNone/>
            </a:pPr>
            <a:r>
              <a:rPr lang="en-IN" dirty="0" smtClean="0"/>
              <a:t>merge(books, authors, </a:t>
            </a:r>
            <a:r>
              <a:rPr lang="en-IN" dirty="0" err="1" smtClean="0"/>
              <a:t>by.x</a:t>
            </a:r>
            <a:r>
              <a:rPr lang="en-IN" dirty="0" smtClean="0"/>
              <a:t>="name", </a:t>
            </a:r>
            <a:r>
              <a:rPr lang="en-IN" dirty="0" err="1" smtClean="0"/>
              <a:t>by.y</a:t>
            </a:r>
            <a:r>
              <a:rPr lang="en-IN" dirty="0" smtClean="0"/>
              <a:t>="surname")</a:t>
            </a:r>
            <a:endParaRPr lang="en-IN" dirty="0"/>
          </a:p>
        </p:txBody>
      </p:sp>
    </p:spTree>
    <p:extLst>
      <p:ext uri="{BB962C8B-B14F-4D97-AF65-F5344CB8AC3E}">
        <p14:creationId xmlns:p14="http://schemas.microsoft.com/office/powerpoint/2010/main" val="3704373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pPr marL="0" indent="0">
              <a:buNone/>
            </a:pPr>
            <a:r>
              <a:rPr lang="en-IN" dirty="0" smtClean="0"/>
              <a:t>print(books)</a:t>
            </a:r>
          </a:p>
          <a:p>
            <a:pPr marL="0" indent="0">
              <a:buNone/>
            </a:pPr>
            <a:r>
              <a:rPr lang="en-IN" dirty="0" smtClean="0"/>
              <a:t>      name                         title                                    </a:t>
            </a:r>
            <a:r>
              <a:rPr lang="en-IN" dirty="0" err="1" smtClean="0"/>
              <a:t>other.author</a:t>
            </a:r>
            <a:endParaRPr lang="en-IN" dirty="0" smtClean="0"/>
          </a:p>
          <a:p>
            <a:pPr marL="0" indent="0">
              <a:buNone/>
            </a:pPr>
            <a:r>
              <a:rPr lang="en-IN" dirty="0" smtClean="0"/>
              <a:t>1    Tukey            Exploratory Data Analysis         &lt;NA&gt;</a:t>
            </a:r>
          </a:p>
          <a:p>
            <a:pPr marL="0" indent="0">
              <a:buNone/>
            </a:pPr>
            <a:r>
              <a:rPr lang="en-IN" dirty="0" smtClean="0"/>
              <a:t>2 </a:t>
            </a:r>
            <a:r>
              <a:rPr lang="en-IN" dirty="0" err="1" smtClean="0"/>
              <a:t>Venables</a:t>
            </a:r>
            <a:r>
              <a:rPr lang="en-IN" dirty="0" smtClean="0"/>
              <a:t>        Modern Applied Statistics ...       Ripley</a:t>
            </a:r>
          </a:p>
          <a:p>
            <a:pPr marL="0" indent="0">
              <a:buNone/>
            </a:pPr>
            <a:r>
              <a:rPr lang="en-IN" dirty="0" smtClean="0"/>
              <a:t>3  Tierney                     LISP-STAT     		  &lt;NA&gt;</a:t>
            </a:r>
          </a:p>
          <a:p>
            <a:pPr marL="0" indent="0">
              <a:buNone/>
            </a:pPr>
            <a:r>
              <a:rPr lang="en-IN" dirty="0" smtClean="0"/>
              <a:t>4   Ripley            Spatial Statistics        	 &lt;NA&gt;</a:t>
            </a:r>
          </a:p>
          <a:p>
            <a:pPr marL="0" indent="0">
              <a:buNone/>
            </a:pPr>
            <a:r>
              <a:rPr lang="en-IN" dirty="0" smtClean="0"/>
              <a:t>5   Ripley          Stochastic Simulation     	   &lt;NA&gt;</a:t>
            </a:r>
          </a:p>
          <a:p>
            <a:pPr marL="0" indent="0">
              <a:buNone/>
            </a:pPr>
            <a:r>
              <a:rPr lang="en-IN" dirty="0" smtClean="0"/>
              <a:t>6    McNeil        Interactive Data Analysis                &lt;NA&gt;</a:t>
            </a:r>
          </a:p>
          <a:p>
            <a:pPr marL="0" indent="0">
              <a:buNone/>
            </a:pPr>
            <a:r>
              <a:rPr lang="en-US" dirty="0" smtClean="0"/>
              <a:t>&gt;&gt;print(authors)</a:t>
            </a:r>
          </a:p>
          <a:p>
            <a:pPr marL="0" indent="0">
              <a:buNone/>
            </a:pPr>
            <a:r>
              <a:rPr lang="en-US" dirty="0" smtClean="0"/>
              <a:t>    surname              nationality 	retired</a:t>
            </a:r>
          </a:p>
          <a:p>
            <a:pPr marL="0" indent="0">
              <a:buNone/>
            </a:pPr>
            <a:r>
              <a:rPr lang="en-US" dirty="0" smtClean="0"/>
              <a:t>1    Tukey        	  US    	  yes</a:t>
            </a:r>
          </a:p>
          <a:p>
            <a:pPr marL="0" indent="0">
              <a:buNone/>
            </a:pPr>
            <a:r>
              <a:rPr lang="en-US" dirty="0" smtClean="0"/>
              <a:t>2 </a:t>
            </a:r>
            <a:r>
              <a:rPr lang="en-US" dirty="0" err="1" smtClean="0"/>
              <a:t>Venables</a:t>
            </a:r>
            <a:r>
              <a:rPr lang="en-US" dirty="0" smtClean="0"/>
              <a:t>   	Australia        no</a:t>
            </a:r>
          </a:p>
          <a:p>
            <a:pPr marL="0" indent="0">
              <a:buNone/>
            </a:pPr>
            <a:r>
              <a:rPr lang="en-US" dirty="0" smtClean="0"/>
              <a:t>3  Tierney       	   US  	   no</a:t>
            </a:r>
          </a:p>
          <a:p>
            <a:pPr marL="0" indent="0">
              <a:buNone/>
            </a:pPr>
            <a:r>
              <a:rPr lang="en-US" dirty="0" smtClean="0"/>
              <a:t>4   Ripley      	    UK   	   no</a:t>
            </a:r>
          </a:p>
          <a:p>
            <a:pPr marL="0" indent="0">
              <a:buNone/>
            </a:pPr>
            <a:r>
              <a:rPr lang="en-US" dirty="0" smtClean="0"/>
              <a:t>5   McNeil  		 Australia        no</a:t>
            </a:r>
            <a:endParaRPr lang="en-IN" dirty="0" smtClean="0"/>
          </a:p>
          <a:p>
            <a:pPr marL="514350" indent="-514350">
              <a:buAutoNum type="arabicPlain" startAt="6"/>
            </a:pPr>
            <a:endParaRPr lang="en-US" dirty="0"/>
          </a:p>
          <a:p>
            <a:pPr marL="0" indent="0">
              <a:buNone/>
            </a:pPr>
            <a:endParaRPr lang="en-IN" dirty="0"/>
          </a:p>
        </p:txBody>
      </p:sp>
    </p:spTree>
    <p:extLst>
      <p:ext uri="{BB962C8B-B14F-4D97-AF65-F5344CB8AC3E}">
        <p14:creationId xmlns:p14="http://schemas.microsoft.com/office/powerpoint/2010/main" val="1929594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746234" y="630621"/>
            <a:ext cx="10607566" cy="5546342"/>
          </a:xfrm>
        </p:spPr>
        <p:txBody>
          <a:bodyPr>
            <a:normAutofit fontScale="55000" lnSpcReduction="20000"/>
          </a:bodyPr>
          <a:lstStyle/>
          <a:p>
            <a:pPr marL="0" indent="0">
              <a:buNone/>
            </a:pPr>
            <a:r>
              <a:rPr lang="en-IN" dirty="0" smtClean="0">
                <a:solidFill>
                  <a:srgbClr val="00B0F0"/>
                </a:solidFill>
              </a:rPr>
              <a:t>merge(authors, books, </a:t>
            </a:r>
            <a:r>
              <a:rPr lang="en-IN" dirty="0" err="1" smtClean="0">
                <a:solidFill>
                  <a:srgbClr val="00B0F0"/>
                </a:solidFill>
              </a:rPr>
              <a:t>by.x</a:t>
            </a:r>
            <a:r>
              <a:rPr lang="en-IN" dirty="0" smtClean="0">
                <a:solidFill>
                  <a:srgbClr val="00B0F0"/>
                </a:solidFill>
              </a:rPr>
              <a:t>="surname", </a:t>
            </a:r>
            <a:r>
              <a:rPr lang="en-IN" dirty="0" err="1" smtClean="0">
                <a:solidFill>
                  <a:srgbClr val="00B0F0"/>
                </a:solidFill>
              </a:rPr>
              <a:t>by.y</a:t>
            </a:r>
            <a:r>
              <a:rPr lang="en-IN" dirty="0" smtClean="0">
                <a:solidFill>
                  <a:srgbClr val="00B0F0"/>
                </a:solidFill>
              </a:rPr>
              <a:t>="name")</a:t>
            </a:r>
          </a:p>
          <a:p>
            <a:pPr marL="0" indent="0">
              <a:buNone/>
            </a:pPr>
            <a:r>
              <a:rPr lang="en-IN" dirty="0" smtClean="0"/>
              <a:t>    surname     nationality       retired                         title		</a:t>
            </a:r>
            <a:r>
              <a:rPr lang="en-IN" dirty="0" err="1" smtClean="0"/>
              <a:t>other.author</a:t>
            </a:r>
            <a:endParaRPr lang="en-IN" dirty="0" smtClean="0"/>
          </a:p>
          <a:p>
            <a:pPr marL="0" indent="0">
              <a:buNone/>
            </a:pPr>
            <a:r>
              <a:rPr lang="en-IN" dirty="0" smtClean="0"/>
              <a:t>1   McNeil       Australia             no     Interactive Data Analysis	</a:t>
            </a:r>
            <a:r>
              <a:rPr lang="en-IN" dirty="0" smtClean="0"/>
              <a:t>&lt;NA&gt;</a:t>
            </a:r>
          </a:p>
          <a:p>
            <a:pPr marL="0" indent="0">
              <a:buNone/>
            </a:pPr>
            <a:r>
              <a:rPr lang="en-IN" dirty="0" smtClean="0"/>
              <a:t>2   Ripley          UK       	           no            Spatial Statistics		</a:t>
            </a:r>
            <a:r>
              <a:rPr lang="en-IN" dirty="0" smtClean="0"/>
              <a:t>&lt;NA&gt;</a:t>
            </a:r>
            <a:endParaRPr lang="en-IN" dirty="0" smtClean="0"/>
          </a:p>
          <a:p>
            <a:pPr marL="0" indent="0">
              <a:buNone/>
            </a:pPr>
            <a:r>
              <a:rPr lang="en-IN" dirty="0" smtClean="0"/>
              <a:t>3   Ripley          UK                       no         Stochastic Simulation      	</a:t>
            </a:r>
            <a:r>
              <a:rPr lang="en-IN" dirty="0" smtClean="0"/>
              <a:t>&lt;NA&gt;</a:t>
            </a:r>
            <a:endParaRPr lang="en-IN" dirty="0" smtClean="0"/>
          </a:p>
          <a:p>
            <a:pPr marL="0" indent="0">
              <a:buNone/>
            </a:pPr>
            <a:r>
              <a:rPr lang="en-IN" dirty="0" smtClean="0"/>
              <a:t>4  Tierney          US                      no                     LISP-STAT		</a:t>
            </a:r>
            <a:r>
              <a:rPr lang="en-IN" dirty="0" smtClean="0"/>
              <a:t>&lt;NA&gt;</a:t>
            </a:r>
            <a:endParaRPr lang="en-IN" dirty="0" smtClean="0"/>
          </a:p>
          <a:p>
            <a:pPr marL="0" indent="0">
              <a:buNone/>
            </a:pPr>
            <a:r>
              <a:rPr lang="en-IN" dirty="0" smtClean="0"/>
              <a:t>5   Tukey          US                       yes      Exploratory Data Analysis  	</a:t>
            </a:r>
            <a:r>
              <a:rPr lang="en-IN" dirty="0" smtClean="0"/>
              <a:t>&lt;NA&gt;</a:t>
            </a:r>
            <a:endParaRPr lang="en-IN" dirty="0" smtClean="0"/>
          </a:p>
          <a:p>
            <a:pPr marL="0" indent="0">
              <a:buNone/>
            </a:pPr>
            <a:r>
              <a:rPr lang="en-IN" dirty="0" smtClean="0"/>
              <a:t>6   </a:t>
            </a:r>
            <a:r>
              <a:rPr lang="en-IN" dirty="0" err="1" smtClean="0"/>
              <a:t>Venables</a:t>
            </a:r>
            <a:r>
              <a:rPr lang="en-IN" dirty="0" smtClean="0"/>
              <a:t>   Australia               no       Modern Applied Statistics	  </a:t>
            </a:r>
            <a:r>
              <a:rPr lang="en-IN" dirty="0" smtClean="0"/>
              <a:t>Ripley</a:t>
            </a:r>
          </a:p>
          <a:p>
            <a:pPr marL="0" indent="0">
              <a:buNone/>
            </a:pPr>
            <a:endParaRPr lang="en-IN" dirty="0" smtClean="0"/>
          </a:p>
          <a:p>
            <a:pPr marL="0" indent="0">
              <a:buNone/>
            </a:pPr>
            <a:r>
              <a:rPr lang="en-IN" dirty="0" smtClean="0">
                <a:solidFill>
                  <a:srgbClr val="00B0F0"/>
                </a:solidFill>
              </a:rPr>
              <a:t>merge(books, authors, </a:t>
            </a:r>
            <a:r>
              <a:rPr lang="en-IN" dirty="0" err="1" smtClean="0">
                <a:solidFill>
                  <a:srgbClr val="00B0F0"/>
                </a:solidFill>
              </a:rPr>
              <a:t>by.x</a:t>
            </a:r>
            <a:r>
              <a:rPr lang="en-IN" dirty="0" smtClean="0">
                <a:solidFill>
                  <a:srgbClr val="00B0F0"/>
                </a:solidFill>
              </a:rPr>
              <a:t>="name", </a:t>
            </a:r>
            <a:r>
              <a:rPr lang="en-IN" dirty="0" err="1" smtClean="0">
                <a:solidFill>
                  <a:srgbClr val="00B0F0"/>
                </a:solidFill>
              </a:rPr>
              <a:t>by.y</a:t>
            </a:r>
            <a:r>
              <a:rPr lang="en-IN" dirty="0" smtClean="0">
                <a:solidFill>
                  <a:srgbClr val="00B0F0"/>
                </a:solidFill>
              </a:rPr>
              <a:t>="surname")</a:t>
            </a:r>
          </a:p>
          <a:p>
            <a:pPr marL="0" indent="0">
              <a:buNone/>
            </a:pPr>
            <a:r>
              <a:rPr lang="en-IN" dirty="0" smtClean="0"/>
              <a:t>      name                         title 		</a:t>
            </a:r>
            <a:r>
              <a:rPr lang="en-IN" dirty="0" err="1" smtClean="0"/>
              <a:t>other.author</a:t>
            </a:r>
            <a:r>
              <a:rPr lang="en-IN" dirty="0" smtClean="0"/>
              <a:t> 	nationality  		retired</a:t>
            </a:r>
          </a:p>
          <a:p>
            <a:pPr marL="0" indent="0">
              <a:buNone/>
            </a:pPr>
            <a:r>
              <a:rPr lang="en-IN" dirty="0" smtClean="0"/>
              <a:t>1   McNeil     Interactive Data Analysis         	&lt;NA&gt;   		Australia  		 no	</a:t>
            </a:r>
          </a:p>
          <a:p>
            <a:pPr marL="0" indent="0">
              <a:buNone/>
            </a:pPr>
            <a:r>
              <a:rPr lang="en-IN" dirty="0" smtClean="0"/>
              <a:t>2   Ripley            Spatial Statistics        	 &lt;NA&gt;          		UK 		  no</a:t>
            </a:r>
          </a:p>
          <a:p>
            <a:pPr marL="0" indent="0">
              <a:buNone/>
            </a:pPr>
            <a:r>
              <a:rPr lang="en-IN" dirty="0" smtClean="0"/>
              <a:t>3   Ripley         Stochastic Simulation         	&lt;NA&gt;          		UK   		no</a:t>
            </a:r>
          </a:p>
          <a:p>
            <a:pPr marL="0" indent="0">
              <a:buNone/>
            </a:pPr>
            <a:r>
              <a:rPr lang="en-IN" dirty="0" smtClean="0"/>
              <a:t>4  Tierney                     LISP-STAT        		 &lt;NA&gt;          		US  		  no</a:t>
            </a:r>
          </a:p>
          <a:p>
            <a:pPr marL="0" indent="0">
              <a:buNone/>
            </a:pPr>
            <a:r>
              <a:rPr lang="en-IN" dirty="0" smtClean="0"/>
              <a:t>5    Tukey     Exploratory Data Analysis        	 &lt;NA&gt;         		 US    		 yes</a:t>
            </a:r>
          </a:p>
          <a:p>
            <a:pPr marL="0" indent="0">
              <a:buNone/>
            </a:pPr>
            <a:r>
              <a:rPr lang="en-IN" dirty="0" smtClean="0"/>
              <a:t>6 </a:t>
            </a:r>
            <a:r>
              <a:rPr lang="en-IN" dirty="0" err="1" smtClean="0"/>
              <a:t>Venables</a:t>
            </a:r>
            <a:r>
              <a:rPr lang="en-IN" dirty="0" smtClean="0"/>
              <a:t> Modern Applied Statistics ...      	 Ripley   		Australia    		no</a:t>
            </a:r>
          </a:p>
          <a:p>
            <a:pPr marL="0" indent="0">
              <a:buNone/>
            </a:pPr>
            <a:r>
              <a:rPr lang="en-IN" dirty="0" smtClean="0"/>
              <a:t>  </a:t>
            </a:r>
            <a:endParaRPr lang="en-IN" dirty="0"/>
          </a:p>
        </p:txBody>
      </p:sp>
    </p:spTree>
    <p:extLst>
      <p:ext uri="{BB962C8B-B14F-4D97-AF65-F5344CB8AC3E}">
        <p14:creationId xmlns:p14="http://schemas.microsoft.com/office/powerpoint/2010/main" val="1398104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Melt and Cast</a:t>
            </a:r>
            <a:endParaRPr lang="en-IN" dirty="0"/>
          </a:p>
        </p:txBody>
      </p:sp>
      <p:sp>
        <p:nvSpPr>
          <p:cNvPr id="3" name="Content Placeholder 2"/>
          <p:cNvSpPr>
            <a:spLocks noGrp="1"/>
          </p:cNvSpPr>
          <p:nvPr>
            <p:ph idx="1"/>
          </p:nvPr>
        </p:nvSpPr>
        <p:spPr/>
        <p:txBody>
          <a:bodyPr/>
          <a:lstStyle/>
          <a:p>
            <a:r>
              <a:rPr lang="en-US" b="1" u="sng" dirty="0"/>
              <a:t>Melt Function in R:</a:t>
            </a:r>
            <a:endParaRPr lang="en-US" b="1" dirty="0"/>
          </a:p>
          <a:p>
            <a:r>
              <a:rPr lang="en-US" dirty="0"/>
              <a:t>The </a:t>
            </a:r>
            <a:r>
              <a:rPr lang="en-US" b="1" dirty="0"/>
              <a:t>melt</a:t>
            </a:r>
            <a:r>
              <a:rPr lang="en-US" dirty="0"/>
              <a:t> function takes data in wide format and stacks a set of columns into a single column of data. To make use of the function we need to specify a data frame, the id variables (which will be left at their settings) and the measured variables (columns of data) to be stacked. The default assumption on measured variables is that it is all columns that are not specified as id variables.</a:t>
            </a:r>
          </a:p>
          <a:p>
            <a:endParaRPr lang="en-IN" dirty="0"/>
          </a:p>
        </p:txBody>
      </p:sp>
    </p:spTree>
    <p:extLst>
      <p:ext uri="{BB962C8B-B14F-4D97-AF65-F5344CB8AC3E}">
        <p14:creationId xmlns:p14="http://schemas.microsoft.com/office/powerpoint/2010/main" val="193185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 data frame is a table or a two-dimensional array-like structure in which each column contains values of one variable and each row contains one set of values from each column.</a:t>
            </a:r>
          </a:p>
          <a:p>
            <a:r>
              <a:rPr lang="en-US" dirty="0"/>
              <a:t>Following are the characteristics of a data frame.</a:t>
            </a:r>
          </a:p>
          <a:p>
            <a:pPr lvl="1"/>
            <a:r>
              <a:rPr lang="en-US" dirty="0"/>
              <a:t>The column names should be non-empty.</a:t>
            </a:r>
          </a:p>
          <a:p>
            <a:pPr lvl="1"/>
            <a:r>
              <a:rPr lang="en-US" dirty="0"/>
              <a:t>The row names should be unique.</a:t>
            </a:r>
          </a:p>
          <a:p>
            <a:pPr lvl="1"/>
            <a:r>
              <a:rPr lang="en-US" dirty="0"/>
              <a:t>The data stored in a data frame can be of numeric, factor or character type.</a:t>
            </a:r>
          </a:p>
          <a:p>
            <a:pPr lvl="1"/>
            <a:r>
              <a:rPr lang="en-US" dirty="0"/>
              <a:t>Each column should contain same number of data items.</a:t>
            </a:r>
          </a:p>
          <a:p>
            <a:endParaRPr lang="en-IN" dirty="0"/>
          </a:p>
        </p:txBody>
      </p:sp>
    </p:spTree>
    <p:extLst>
      <p:ext uri="{BB962C8B-B14F-4D97-AF65-F5344CB8AC3E}">
        <p14:creationId xmlns:p14="http://schemas.microsoft.com/office/powerpoint/2010/main" val="648003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704193" y="609600"/>
            <a:ext cx="10649607" cy="5567363"/>
          </a:xfrm>
        </p:spPr>
        <p:txBody>
          <a:bodyPr>
            <a:normAutofit fontScale="55000" lnSpcReduction="20000"/>
          </a:bodyPr>
          <a:lstStyle/>
          <a:p>
            <a:pPr marL="0" indent="0">
              <a:buNone/>
            </a:pPr>
            <a:r>
              <a:rPr lang="en-US" dirty="0" smtClean="0"/>
              <a:t>We will use the inbuilt data in R to understand how melt and cast function works.</a:t>
            </a:r>
          </a:p>
          <a:p>
            <a:pPr marL="0" indent="0">
              <a:buNone/>
            </a:pPr>
            <a:endParaRPr lang="en-US" dirty="0" smtClean="0"/>
          </a:p>
          <a:p>
            <a:pPr marL="0" indent="0">
              <a:buNone/>
            </a:pPr>
            <a:r>
              <a:rPr lang="en-US" dirty="0" smtClean="0"/>
              <a:t>library(MASS)</a:t>
            </a:r>
          </a:p>
          <a:p>
            <a:pPr marL="0" indent="0">
              <a:buNone/>
            </a:pPr>
            <a:r>
              <a:rPr lang="en-US" dirty="0" smtClean="0"/>
              <a:t>library(reshape2)</a:t>
            </a:r>
          </a:p>
          <a:p>
            <a:pPr marL="0" indent="0">
              <a:buNone/>
            </a:pPr>
            <a:r>
              <a:rPr lang="en-US" dirty="0" smtClean="0"/>
              <a:t>library(reshape)</a:t>
            </a:r>
          </a:p>
          <a:p>
            <a:pPr marL="0" indent="0">
              <a:buNone/>
            </a:pPr>
            <a:r>
              <a:rPr lang="en-US" dirty="0" smtClean="0"/>
              <a:t>print(head(</a:t>
            </a:r>
            <a:r>
              <a:rPr lang="en-US" dirty="0" err="1" smtClean="0"/>
              <a:t>ships,n</a:t>
            </a:r>
            <a:r>
              <a:rPr lang="en-US" dirty="0" smtClean="0"/>
              <a:t>=10))</a:t>
            </a:r>
          </a:p>
          <a:p>
            <a:pPr marL="0" indent="0">
              <a:buNone/>
            </a:pPr>
            <a:r>
              <a:rPr lang="en-US" dirty="0" smtClean="0"/>
              <a:t>This will print first 10 values of the inbuilt ships data</a:t>
            </a:r>
          </a:p>
          <a:p>
            <a:pPr marL="0" indent="0">
              <a:buNone/>
            </a:pPr>
            <a:endParaRPr lang="en-US" dirty="0" smtClean="0"/>
          </a:p>
          <a:p>
            <a:pPr marL="0" indent="0">
              <a:buNone/>
            </a:pPr>
            <a:r>
              <a:rPr lang="en-US" dirty="0" smtClean="0"/>
              <a:t>type    year   period   service   incidents</a:t>
            </a:r>
          </a:p>
          <a:p>
            <a:pPr marL="0" indent="0">
              <a:buNone/>
            </a:pPr>
            <a:r>
              <a:rPr lang="en-US" dirty="0" smtClean="0"/>
              <a:t>1    A         60       60          127             0</a:t>
            </a:r>
          </a:p>
          <a:p>
            <a:pPr marL="0" indent="0">
              <a:buNone/>
            </a:pPr>
            <a:r>
              <a:rPr lang="en-US" dirty="0" smtClean="0"/>
              <a:t>2    A         60       75          63               0</a:t>
            </a:r>
          </a:p>
          <a:p>
            <a:pPr marL="0" indent="0">
              <a:buNone/>
            </a:pPr>
            <a:r>
              <a:rPr lang="en-US" dirty="0" smtClean="0"/>
              <a:t>3    A         65       60          1095           3</a:t>
            </a:r>
          </a:p>
          <a:p>
            <a:pPr marL="0" indent="0">
              <a:buNone/>
            </a:pPr>
            <a:r>
              <a:rPr lang="en-US" dirty="0" smtClean="0"/>
              <a:t>4    A         65       75          1095           4</a:t>
            </a:r>
          </a:p>
          <a:p>
            <a:pPr marL="0" indent="0">
              <a:buNone/>
            </a:pPr>
            <a:r>
              <a:rPr lang="en-US" dirty="0" smtClean="0"/>
              <a:t>5    A         70       60          1512           6</a:t>
            </a:r>
          </a:p>
          <a:p>
            <a:pPr marL="0" indent="0">
              <a:buNone/>
            </a:pPr>
            <a:r>
              <a:rPr lang="en-US" dirty="0" smtClean="0"/>
              <a:t>6    A         70       75          3353           18</a:t>
            </a:r>
          </a:p>
          <a:p>
            <a:pPr marL="0" indent="0">
              <a:buNone/>
            </a:pPr>
            <a:r>
              <a:rPr lang="en-US" dirty="0" smtClean="0"/>
              <a:t>7    A         75       60          0                  0</a:t>
            </a:r>
          </a:p>
          <a:p>
            <a:pPr marL="0" indent="0">
              <a:buNone/>
            </a:pPr>
            <a:r>
              <a:rPr lang="en-US" dirty="0" smtClean="0"/>
              <a:t>8    A         75       75          2244           11</a:t>
            </a:r>
          </a:p>
          <a:p>
            <a:pPr marL="0" indent="0">
              <a:buNone/>
            </a:pPr>
            <a:r>
              <a:rPr lang="en-US" dirty="0" smtClean="0"/>
              <a:t>9    B         60       60          44882         39</a:t>
            </a:r>
          </a:p>
          <a:p>
            <a:pPr marL="0" indent="0">
              <a:buNone/>
            </a:pPr>
            <a:r>
              <a:rPr lang="en-US" dirty="0" smtClean="0"/>
              <a:t>10  B         60       75          17176         29</a:t>
            </a:r>
            <a:endParaRPr lang="en-IN" dirty="0"/>
          </a:p>
        </p:txBody>
      </p:sp>
    </p:spTree>
    <p:extLst>
      <p:ext uri="{BB962C8B-B14F-4D97-AF65-F5344CB8AC3E}">
        <p14:creationId xmlns:p14="http://schemas.microsoft.com/office/powerpoint/2010/main" val="3518121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pPr marL="0" indent="0">
              <a:buNone/>
            </a:pPr>
            <a:r>
              <a:rPr lang="en-US" dirty="0" err="1" smtClean="0"/>
              <a:t>shipdata</a:t>
            </a:r>
            <a:r>
              <a:rPr lang="en-US" dirty="0" smtClean="0"/>
              <a:t>&lt;-(head(</a:t>
            </a:r>
            <a:r>
              <a:rPr lang="en-US" dirty="0" err="1" smtClean="0"/>
              <a:t>ships,n</a:t>
            </a:r>
            <a:r>
              <a:rPr lang="en-US" dirty="0" smtClean="0"/>
              <a:t>=10))</a:t>
            </a:r>
          </a:p>
          <a:p>
            <a:pPr marL="0" indent="0">
              <a:buNone/>
            </a:pPr>
            <a:r>
              <a:rPr lang="en-US" dirty="0" err="1" smtClean="0"/>
              <a:t>molten.ships</a:t>
            </a:r>
            <a:r>
              <a:rPr lang="en-US" dirty="0" smtClean="0"/>
              <a:t> &lt;- melt(</a:t>
            </a:r>
            <a:r>
              <a:rPr lang="en-US" dirty="0" err="1" smtClean="0"/>
              <a:t>shipdata</a:t>
            </a:r>
            <a:r>
              <a:rPr lang="en-US" dirty="0" smtClean="0"/>
              <a:t>, id = c("</a:t>
            </a:r>
            <a:r>
              <a:rPr lang="en-US" dirty="0" err="1" smtClean="0"/>
              <a:t>type","year</a:t>
            </a:r>
            <a:r>
              <a:rPr lang="en-US" dirty="0" smtClean="0"/>
              <a:t>"))</a:t>
            </a:r>
          </a:p>
          <a:p>
            <a:pPr marL="0" indent="0">
              <a:buNone/>
            </a:pPr>
            <a:r>
              <a:rPr lang="en-US" dirty="0" smtClean="0"/>
              <a:t>print(</a:t>
            </a:r>
            <a:r>
              <a:rPr lang="en-US" dirty="0" err="1" smtClean="0"/>
              <a:t>molten.ships</a:t>
            </a:r>
            <a:r>
              <a:rPr lang="en-US" dirty="0" smtClean="0"/>
              <a:t>)</a:t>
            </a:r>
            <a:endParaRPr lang="en-IN" dirty="0"/>
          </a:p>
        </p:txBody>
      </p:sp>
    </p:spTree>
    <p:extLst>
      <p:ext uri="{BB962C8B-B14F-4D97-AF65-F5344CB8AC3E}">
        <p14:creationId xmlns:p14="http://schemas.microsoft.com/office/powerpoint/2010/main" val="1845215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As the result type and year column are kept constant. Columns named period, service and incidents are stacked under the column named variable and their values are stacked under the column named value. The result of melt function is shown below</a:t>
            </a:r>
            <a:endParaRPr lang="en-IN" sz="2000" dirty="0"/>
          </a:p>
        </p:txBody>
      </p:sp>
      <p:sp>
        <p:nvSpPr>
          <p:cNvPr id="3" name="Content Placeholder 2"/>
          <p:cNvSpPr>
            <a:spLocks noGrp="1"/>
          </p:cNvSpPr>
          <p:nvPr>
            <p:ph idx="1"/>
          </p:nvPr>
        </p:nvSpPr>
        <p:spPr>
          <a:xfrm>
            <a:off x="838200" y="1513490"/>
            <a:ext cx="10515600" cy="4663473"/>
          </a:xfrm>
        </p:spPr>
        <p:txBody>
          <a:bodyPr>
            <a:normAutofit fontScale="25000" lnSpcReduction="20000"/>
          </a:bodyPr>
          <a:lstStyle/>
          <a:p>
            <a:pPr marL="0" indent="0">
              <a:buNone/>
            </a:pPr>
            <a:r>
              <a:rPr lang="en-IN" dirty="0" smtClean="0"/>
              <a:t>type     year      variable      value</a:t>
            </a:r>
          </a:p>
          <a:p>
            <a:pPr marL="0" indent="0">
              <a:buNone/>
            </a:pPr>
            <a:r>
              <a:rPr lang="en-IN" dirty="0" smtClean="0"/>
              <a:t>1   A          60         period         60</a:t>
            </a:r>
          </a:p>
          <a:p>
            <a:pPr marL="0" indent="0">
              <a:buNone/>
            </a:pPr>
            <a:r>
              <a:rPr lang="en-IN" dirty="0" smtClean="0"/>
              <a:t>2   A          60         period         75</a:t>
            </a:r>
          </a:p>
          <a:p>
            <a:pPr marL="0" indent="0">
              <a:buNone/>
            </a:pPr>
            <a:r>
              <a:rPr lang="en-IN" dirty="0" smtClean="0"/>
              <a:t>3   A          65         period         60</a:t>
            </a:r>
          </a:p>
          <a:p>
            <a:pPr marL="0" indent="0">
              <a:buNone/>
            </a:pPr>
            <a:r>
              <a:rPr lang="en-IN" dirty="0" smtClean="0"/>
              <a:t>4   A          65         period         75</a:t>
            </a:r>
          </a:p>
          <a:p>
            <a:pPr marL="0" indent="0">
              <a:buNone/>
            </a:pPr>
            <a:r>
              <a:rPr lang="en-IN" dirty="0" smtClean="0"/>
              <a:t>5   A          70         period         60</a:t>
            </a:r>
          </a:p>
          <a:p>
            <a:pPr marL="0" indent="0">
              <a:buNone/>
            </a:pPr>
            <a:r>
              <a:rPr lang="en-IN" dirty="0" smtClean="0"/>
              <a:t>6   A          70         period         75</a:t>
            </a:r>
          </a:p>
          <a:p>
            <a:pPr marL="0" indent="0">
              <a:buNone/>
            </a:pPr>
            <a:r>
              <a:rPr lang="en-IN" dirty="0" smtClean="0"/>
              <a:t>7   A          75         period         60</a:t>
            </a:r>
          </a:p>
          <a:p>
            <a:pPr marL="0" indent="0">
              <a:buNone/>
            </a:pPr>
            <a:r>
              <a:rPr lang="en-IN" dirty="0" smtClean="0"/>
              <a:t>8   A          75         period         75</a:t>
            </a:r>
          </a:p>
          <a:p>
            <a:pPr marL="0" indent="0">
              <a:buNone/>
            </a:pPr>
            <a:r>
              <a:rPr lang="en-IN" dirty="0" smtClean="0"/>
              <a:t>9   B          60         period         60</a:t>
            </a:r>
          </a:p>
          <a:p>
            <a:pPr marL="0" indent="0">
              <a:buNone/>
            </a:pPr>
            <a:r>
              <a:rPr lang="en-IN" dirty="0" smtClean="0"/>
              <a:t>10 B          60         period         75</a:t>
            </a:r>
          </a:p>
          <a:p>
            <a:pPr marL="0" indent="0">
              <a:buNone/>
            </a:pPr>
            <a:r>
              <a:rPr lang="en-IN" dirty="0" smtClean="0"/>
              <a:t>11 A          60         service        127</a:t>
            </a:r>
          </a:p>
          <a:p>
            <a:pPr marL="0" indent="0">
              <a:buNone/>
            </a:pPr>
            <a:r>
              <a:rPr lang="en-IN" dirty="0" smtClean="0"/>
              <a:t>12 A          60         service        63</a:t>
            </a:r>
          </a:p>
          <a:p>
            <a:pPr marL="0" indent="0">
              <a:buNone/>
            </a:pPr>
            <a:r>
              <a:rPr lang="en-IN" dirty="0" smtClean="0"/>
              <a:t>13 A          65         service        1095</a:t>
            </a:r>
          </a:p>
          <a:p>
            <a:pPr marL="0" indent="0">
              <a:buNone/>
            </a:pPr>
            <a:r>
              <a:rPr lang="en-IN" dirty="0" smtClean="0"/>
              <a:t>14 A          65         service        1095</a:t>
            </a:r>
          </a:p>
          <a:p>
            <a:pPr marL="0" indent="0">
              <a:buNone/>
            </a:pPr>
            <a:r>
              <a:rPr lang="en-IN" dirty="0" smtClean="0"/>
              <a:t>15 A          70         service        1512</a:t>
            </a:r>
          </a:p>
          <a:p>
            <a:pPr marL="0" indent="0">
              <a:buNone/>
            </a:pPr>
            <a:r>
              <a:rPr lang="en-IN" dirty="0" smtClean="0"/>
              <a:t>16 A          70         service        3353</a:t>
            </a:r>
          </a:p>
          <a:p>
            <a:pPr marL="0" indent="0">
              <a:buNone/>
            </a:pPr>
            <a:r>
              <a:rPr lang="en-IN" dirty="0" smtClean="0"/>
              <a:t>17 A          75         service        0</a:t>
            </a:r>
          </a:p>
          <a:p>
            <a:pPr marL="0" indent="0">
              <a:buNone/>
            </a:pPr>
            <a:r>
              <a:rPr lang="en-IN" dirty="0" smtClean="0"/>
              <a:t>18 A          75         service        2244</a:t>
            </a:r>
          </a:p>
          <a:p>
            <a:pPr marL="0" indent="0">
              <a:buNone/>
            </a:pPr>
            <a:r>
              <a:rPr lang="en-IN" dirty="0" smtClean="0"/>
              <a:t>19 B          60         service        44882</a:t>
            </a:r>
          </a:p>
          <a:p>
            <a:pPr marL="0" indent="0">
              <a:buNone/>
            </a:pPr>
            <a:r>
              <a:rPr lang="en-IN" dirty="0" smtClean="0"/>
              <a:t>20 B          60         service        17176</a:t>
            </a:r>
          </a:p>
          <a:p>
            <a:pPr marL="0" indent="0">
              <a:buNone/>
            </a:pPr>
            <a:r>
              <a:rPr lang="en-IN" dirty="0" smtClean="0"/>
              <a:t>21 A          60         incidents     0</a:t>
            </a:r>
          </a:p>
          <a:p>
            <a:pPr marL="0" indent="0">
              <a:buNone/>
            </a:pPr>
            <a:r>
              <a:rPr lang="en-IN" dirty="0" smtClean="0"/>
              <a:t>22 A          60         incidents     0</a:t>
            </a:r>
          </a:p>
          <a:p>
            <a:pPr marL="0" indent="0">
              <a:buNone/>
            </a:pPr>
            <a:r>
              <a:rPr lang="en-IN" dirty="0" smtClean="0"/>
              <a:t>23 A          65         incidents     3</a:t>
            </a:r>
          </a:p>
          <a:p>
            <a:pPr marL="0" indent="0">
              <a:buNone/>
            </a:pPr>
            <a:r>
              <a:rPr lang="en-IN" dirty="0" smtClean="0"/>
              <a:t>24 A          65         incidents     4</a:t>
            </a:r>
          </a:p>
          <a:p>
            <a:pPr marL="0" indent="0">
              <a:buNone/>
            </a:pPr>
            <a:r>
              <a:rPr lang="en-IN" dirty="0" smtClean="0"/>
              <a:t>25 A          70         incidents     6</a:t>
            </a:r>
          </a:p>
          <a:p>
            <a:pPr marL="0" indent="0">
              <a:buNone/>
            </a:pPr>
            <a:r>
              <a:rPr lang="en-IN" dirty="0" smtClean="0"/>
              <a:t>26 A          70         incidents     18</a:t>
            </a:r>
          </a:p>
          <a:p>
            <a:pPr marL="0" indent="0">
              <a:buNone/>
            </a:pPr>
            <a:r>
              <a:rPr lang="en-IN" dirty="0" smtClean="0"/>
              <a:t>27 A          75         incidents     0</a:t>
            </a:r>
          </a:p>
          <a:p>
            <a:pPr marL="0" indent="0">
              <a:buNone/>
            </a:pPr>
            <a:r>
              <a:rPr lang="en-IN" dirty="0" smtClean="0"/>
              <a:t>28 A          75         incidents     11</a:t>
            </a:r>
          </a:p>
          <a:p>
            <a:pPr marL="0" indent="0">
              <a:buNone/>
            </a:pPr>
            <a:r>
              <a:rPr lang="en-IN" dirty="0" smtClean="0"/>
              <a:t>29 B          60         incidents     39</a:t>
            </a:r>
          </a:p>
          <a:p>
            <a:pPr marL="0" indent="0">
              <a:buNone/>
            </a:pPr>
            <a:r>
              <a:rPr lang="en-IN" dirty="0" smtClean="0"/>
              <a:t>30 B          60         incidents     29</a:t>
            </a:r>
            <a:endParaRPr lang="en-IN" dirty="0"/>
          </a:p>
        </p:txBody>
      </p:sp>
    </p:spTree>
    <p:extLst>
      <p:ext uri="{BB962C8B-B14F-4D97-AF65-F5344CB8AC3E}">
        <p14:creationId xmlns:p14="http://schemas.microsoft.com/office/powerpoint/2010/main" val="894521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dirty="0" smtClean="0"/>
              <a:t>Cast Function in R:</a:t>
            </a:r>
          </a:p>
          <a:p>
            <a:pPr marL="0" indent="0">
              <a:buNone/>
            </a:pPr>
            <a:r>
              <a:rPr lang="en-US" dirty="0" smtClean="0"/>
              <a:t>Aggregation occurs when the combination of variables in the cast function does not identify Individual observations. In this case cast function reduces the multiple values to a single one by summing up the values in the value column. Cast function example is shown below</a:t>
            </a:r>
          </a:p>
          <a:p>
            <a:pPr marL="0" indent="0">
              <a:buNone/>
            </a:pPr>
            <a:endParaRPr lang="en-US" dirty="0" smtClean="0"/>
          </a:p>
          <a:p>
            <a:pPr marL="0" indent="0">
              <a:buNone/>
            </a:pPr>
            <a:r>
              <a:rPr lang="en-US" dirty="0" err="1" smtClean="0"/>
              <a:t>recasted.ship</a:t>
            </a:r>
            <a:r>
              <a:rPr lang="en-US" dirty="0" smtClean="0"/>
              <a:t> &lt;- cast(</a:t>
            </a:r>
            <a:r>
              <a:rPr lang="en-US" dirty="0" err="1" smtClean="0"/>
              <a:t>molten.ships</a:t>
            </a:r>
            <a:r>
              <a:rPr lang="en-US" dirty="0" smtClean="0"/>
              <a:t>, </a:t>
            </a:r>
            <a:r>
              <a:rPr lang="en-US" dirty="0" err="1" smtClean="0"/>
              <a:t>type+year~variable,sum</a:t>
            </a:r>
            <a:r>
              <a:rPr lang="en-US" dirty="0" smtClean="0"/>
              <a:t>)</a:t>
            </a:r>
          </a:p>
          <a:p>
            <a:pPr marL="0" indent="0">
              <a:buNone/>
            </a:pPr>
            <a:r>
              <a:rPr lang="en-US" dirty="0" smtClean="0"/>
              <a:t> print(</a:t>
            </a:r>
            <a:r>
              <a:rPr lang="en-US" dirty="0" err="1" smtClean="0"/>
              <a:t>recasted.ship</a:t>
            </a:r>
            <a:r>
              <a:rPr lang="en-US" dirty="0" smtClean="0"/>
              <a:t>)</a:t>
            </a:r>
            <a:endParaRPr lang="en-IN" dirty="0"/>
          </a:p>
        </p:txBody>
      </p:sp>
    </p:spTree>
    <p:extLst>
      <p:ext uri="{BB962C8B-B14F-4D97-AF65-F5344CB8AC3E}">
        <p14:creationId xmlns:p14="http://schemas.microsoft.com/office/powerpoint/2010/main" val="1463625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type    year   period    service    incidents</a:t>
            </a:r>
          </a:p>
          <a:p>
            <a:pPr marL="0" indent="0">
              <a:buNone/>
            </a:pPr>
            <a:r>
              <a:rPr lang="en-US" dirty="0" smtClean="0"/>
              <a:t>1   A        60      135           190             0</a:t>
            </a:r>
          </a:p>
          <a:p>
            <a:pPr marL="0" indent="0">
              <a:buNone/>
            </a:pPr>
            <a:r>
              <a:rPr lang="en-US" dirty="0" smtClean="0"/>
              <a:t>2   A        65      135           2190           7</a:t>
            </a:r>
          </a:p>
          <a:p>
            <a:pPr marL="0" indent="0">
              <a:buNone/>
            </a:pPr>
            <a:r>
              <a:rPr lang="en-US" dirty="0" smtClean="0"/>
              <a:t>3   A        70      135           4865           24</a:t>
            </a:r>
          </a:p>
          <a:p>
            <a:pPr marL="0" indent="0">
              <a:buNone/>
            </a:pPr>
            <a:r>
              <a:rPr lang="en-US" dirty="0" smtClean="0"/>
              <a:t>4   A        75      135           2244           11</a:t>
            </a:r>
          </a:p>
          <a:p>
            <a:pPr marL="0" indent="0">
              <a:buNone/>
            </a:pPr>
            <a:r>
              <a:rPr lang="en-US" dirty="0" smtClean="0"/>
              <a:t>5   B        60      135           62058         68</a:t>
            </a:r>
            <a:endParaRPr lang="en-IN" dirty="0"/>
          </a:p>
        </p:txBody>
      </p:sp>
    </p:spTree>
    <p:extLst>
      <p:ext uri="{BB962C8B-B14F-4D97-AF65-F5344CB8AC3E}">
        <p14:creationId xmlns:p14="http://schemas.microsoft.com/office/powerpoint/2010/main" val="204567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 frame</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smtClean="0"/>
              <a:t># Create the data frame.</a:t>
            </a:r>
          </a:p>
          <a:p>
            <a:pPr marL="0" indent="0">
              <a:buNone/>
            </a:pPr>
            <a:r>
              <a:rPr lang="en-IN" dirty="0" err="1" smtClean="0"/>
              <a:t>emp.data</a:t>
            </a:r>
            <a:r>
              <a:rPr lang="en-IN" dirty="0" smtClean="0"/>
              <a:t> &lt;- </a:t>
            </a:r>
            <a:r>
              <a:rPr lang="en-IN" dirty="0" err="1" smtClean="0"/>
              <a:t>data.frame</a:t>
            </a:r>
            <a:r>
              <a:rPr lang="en-IN" dirty="0" smtClean="0"/>
              <a:t>(</a:t>
            </a:r>
          </a:p>
          <a:p>
            <a:pPr marL="0" indent="0">
              <a:buNone/>
            </a:pPr>
            <a:r>
              <a:rPr lang="en-IN" dirty="0" smtClean="0"/>
              <a:t>   </a:t>
            </a:r>
            <a:r>
              <a:rPr lang="en-IN" dirty="0" err="1" smtClean="0"/>
              <a:t>emp_id</a:t>
            </a:r>
            <a:r>
              <a:rPr lang="en-IN" dirty="0" smtClean="0"/>
              <a:t> = c (1:5), </a:t>
            </a:r>
          </a:p>
          <a:p>
            <a:pPr marL="0" indent="0">
              <a:buNone/>
            </a:pPr>
            <a:r>
              <a:rPr lang="en-IN" dirty="0" smtClean="0"/>
              <a:t>   </a:t>
            </a:r>
            <a:r>
              <a:rPr lang="en-IN" dirty="0" err="1" smtClean="0"/>
              <a:t>emp_name</a:t>
            </a:r>
            <a:r>
              <a:rPr lang="en-IN" dirty="0" smtClean="0"/>
              <a:t> = c("</a:t>
            </a:r>
            <a:r>
              <a:rPr lang="en-IN" dirty="0" err="1" smtClean="0"/>
              <a:t>Rick","Dan","Michelle","Ryan","Gary</a:t>
            </a:r>
            <a:r>
              <a:rPr lang="en-IN" dirty="0" smtClean="0"/>
              <a:t>"),</a:t>
            </a:r>
          </a:p>
          <a:p>
            <a:pPr marL="0" indent="0">
              <a:buNone/>
            </a:pPr>
            <a:r>
              <a:rPr lang="en-IN" dirty="0" smtClean="0"/>
              <a:t>   salary = c(623.3,515.2,611.0,729.0,843.25), </a:t>
            </a:r>
          </a:p>
          <a:p>
            <a:pPr marL="0" indent="0">
              <a:buNone/>
            </a:pPr>
            <a:r>
              <a:rPr lang="en-IN" dirty="0" smtClean="0"/>
              <a:t>   </a:t>
            </a:r>
          </a:p>
          <a:p>
            <a:pPr marL="0" indent="0">
              <a:buNone/>
            </a:pPr>
            <a:r>
              <a:rPr lang="en-IN" dirty="0" smtClean="0"/>
              <a:t>   </a:t>
            </a:r>
            <a:r>
              <a:rPr lang="en-IN" dirty="0" err="1" smtClean="0"/>
              <a:t>start_date</a:t>
            </a:r>
            <a:r>
              <a:rPr lang="en-IN" dirty="0" smtClean="0"/>
              <a:t> = </a:t>
            </a:r>
            <a:r>
              <a:rPr lang="en-IN" dirty="0" err="1" smtClean="0"/>
              <a:t>as.Date</a:t>
            </a:r>
            <a:r>
              <a:rPr lang="en-IN" dirty="0" smtClean="0"/>
              <a:t>(c("2012-01-01", "2013-09-23", "2014-11-15", "2014-05-11",</a:t>
            </a:r>
          </a:p>
          <a:p>
            <a:pPr marL="0" indent="0">
              <a:buNone/>
            </a:pPr>
            <a:r>
              <a:rPr lang="en-IN" dirty="0" smtClean="0"/>
              <a:t>      "2015-03-27")),</a:t>
            </a:r>
          </a:p>
          <a:p>
            <a:pPr marL="0" indent="0">
              <a:buNone/>
            </a:pPr>
            <a:r>
              <a:rPr lang="en-IN" dirty="0" smtClean="0"/>
              <a:t>   </a:t>
            </a:r>
            <a:r>
              <a:rPr lang="en-IN" dirty="0" err="1" smtClean="0"/>
              <a:t>stringsAsFactors</a:t>
            </a:r>
            <a:r>
              <a:rPr lang="en-IN" dirty="0" smtClean="0"/>
              <a:t> = FALSE</a:t>
            </a:r>
          </a:p>
          <a:p>
            <a:pPr marL="0" indent="0">
              <a:buNone/>
            </a:pPr>
            <a:r>
              <a:rPr lang="en-IN" dirty="0" smtClean="0"/>
              <a:t>)</a:t>
            </a:r>
          </a:p>
          <a:p>
            <a:pPr marL="0" indent="0">
              <a:buNone/>
            </a:pPr>
            <a:r>
              <a:rPr lang="en-IN" dirty="0" smtClean="0"/>
              <a:t># Print the data frame.			</a:t>
            </a:r>
          </a:p>
          <a:p>
            <a:pPr marL="0" indent="0">
              <a:buNone/>
            </a:pPr>
            <a:r>
              <a:rPr lang="en-IN" dirty="0" smtClean="0"/>
              <a:t>print(</a:t>
            </a:r>
            <a:r>
              <a:rPr lang="en-IN" dirty="0" err="1" smtClean="0"/>
              <a:t>emp.data</a:t>
            </a:r>
            <a:r>
              <a:rPr lang="en-IN" dirty="0" smtClean="0"/>
              <a:t>) </a:t>
            </a:r>
            <a:endParaRPr lang="en-IN" dirty="0"/>
          </a:p>
        </p:txBody>
      </p:sp>
    </p:spTree>
    <p:extLst>
      <p:ext uri="{BB962C8B-B14F-4D97-AF65-F5344CB8AC3E}">
        <p14:creationId xmlns:p14="http://schemas.microsoft.com/office/powerpoint/2010/main" val="4116071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IN" dirty="0"/>
          </a:p>
        </p:txBody>
      </p:sp>
      <p:sp>
        <p:nvSpPr>
          <p:cNvPr id="3" name="Content Placeholder 2"/>
          <p:cNvSpPr>
            <a:spLocks noGrp="1"/>
          </p:cNvSpPr>
          <p:nvPr>
            <p:ph idx="1"/>
          </p:nvPr>
        </p:nvSpPr>
        <p:spPr/>
        <p:txBody>
          <a:bodyPr/>
          <a:lstStyle/>
          <a:p>
            <a:endParaRPr lang="en-IN" dirty="0"/>
          </a:p>
        </p:txBody>
      </p:sp>
      <p:sp>
        <p:nvSpPr>
          <p:cNvPr id="5" name="Rectangle 4"/>
          <p:cNvSpPr/>
          <p:nvPr/>
        </p:nvSpPr>
        <p:spPr>
          <a:xfrm>
            <a:off x="1306286" y="2111829"/>
            <a:ext cx="8447314" cy="1754326"/>
          </a:xfrm>
          <a:prstGeom prst="rect">
            <a:avLst/>
          </a:prstGeom>
        </p:spPr>
        <p:txBody>
          <a:bodyPr wrap="square">
            <a:spAutoFit/>
          </a:bodyPr>
          <a:lstStyle/>
          <a:p>
            <a:r>
              <a:rPr lang="en-US" dirty="0" smtClean="0"/>
              <a:t> </a:t>
            </a:r>
            <a:r>
              <a:rPr lang="en-US" dirty="0" err="1" smtClean="0"/>
              <a:t>emp_id</a:t>
            </a:r>
            <a:r>
              <a:rPr lang="en-US" dirty="0" smtClean="0"/>
              <a:t>    </a:t>
            </a:r>
            <a:r>
              <a:rPr lang="en-US" dirty="0" err="1" smtClean="0"/>
              <a:t>emp_name</a:t>
            </a:r>
            <a:r>
              <a:rPr lang="en-US" dirty="0" smtClean="0"/>
              <a:t>     salary     </a:t>
            </a:r>
            <a:r>
              <a:rPr lang="en-US" dirty="0" err="1" smtClean="0"/>
              <a:t>start_date</a:t>
            </a:r>
            <a:endParaRPr lang="en-US" dirty="0" smtClean="0"/>
          </a:p>
          <a:p>
            <a:r>
              <a:rPr lang="en-US" dirty="0" smtClean="0"/>
              <a:t>1     1     Rick        623.30     2012-01-01</a:t>
            </a:r>
          </a:p>
          <a:p>
            <a:r>
              <a:rPr lang="en-US" dirty="0" smtClean="0"/>
              <a:t>2     2     Dan         515.20     2013-09-23</a:t>
            </a:r>
          </a:p>
          <a:p>
            <a:r>
              <a:rPr lang="en-US" dirty="0" smtClean="0"/>
              <a:t>3     3     Michelle    611.00     2014-11-15</a:t>
            </a:r>
          </a:p>
          <a:p>
            <a:r>
              <a:rPr lang="en-US" dirty="0" smtClean="0"/>
              <a:t>4     4     Ryan        729.00     2014-05-11</a:t>
            </a:r>
          </a:p>
          <a:p>
            <a:r>
              <a:rPr lang="en-US" dirty="0" smtClean="0"/>
              <a:t>5     5     Gary        843.25     2015-03-27</a:t>
            </a:r>
            <a:endParaRPr lang="en-IN" dirty="0"/>
          </a:p>
        </p:txBody>
      </p:sp>
    </p:spTree>
    <p:extLst>
      <p:ext uri="{BB962C8B-B14F-4D97-AF65-F5344CB8AC3E}">
        <p14:creationId xmlns:p14="http://schemas.microsoft.com/office/powerpoint/2010/main" val="76839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028" y="0"/>
            <a:ext cx="10515600" cy="1325563"/>
          </a:xfrm>
        </p:spPr>
        <p:txBody>
          <a:bodyPr/>
          <a:lstStyle/>
          <a:p>
            <a:r>
              <a:rPr lang="en-US" dirty="0" smtClean="0"/>
              <a:t>Get Structure of data frame – </a:t>
            </a:r>
            <a:r>
              <a:rPr lang="en-US" dirty="0" err="1" smtClean="0"/>
              <a:t>str</a:t>
            </a:r>
            <a:r>
              <a:rPr lang="en-US" dirty="0" smtClean="0"/>
              <a:t>(</a:t>
            </a:r>
            <a:r>
              <a:rPr lang="en-US" dirty="0" err="1" smtClean="0"/>
              <a:t>dataframe</a:t>
            </a:r>
            <a:r>
              <a:rPr lang="en-US" dirty="0" smtClean="0"/>
              <a:t>)</a:t>
            </a:r>
            <a:endParaRPr lang="en-IN" dirty="0"/>
          </a:p>
        </p:txBody>
      </p:sp>
      <p:sp>
        <p:nvSpPr>
          <p:cNvPr id="3" name="Content Placeholder 2"/>
          <p:cNvSpPr>
            <a:spLocks noGrp="1"/>
          </p:cNvSpPr>
          <p:nvPr>
            <p:ph idx="1"/>
          </p:nvPr>
        </p:nvSpPr>
        <p:spPr>
          <a:xfrm>
            <a:off x="838200" y="1197429"/>
            <a:ext cx="10515600" cy="4979534"/>
          </a:xfrm>
        </p:spPr>
        <p:txBody>
          <a:bodyPr>
            <a:normAutofit/>
          </a:bodyPr>
          <a:lstStyle/>
          <a:p>
            <a:pPr marL="0" indent="0">
              <a:buNone/>
            </a:pPr>
            <a:r>
              <a:rPr lang="en-IN" dirty="0" smtClean="0"/>
              <a:t># Get the structure of the data frame.</a:t>
            </a:r>
          </a:p>
          <a:p>
            <a:pPr marL="0" indent="0">
              <a:buNone/>
            </a:pPr>
            <a:r>
              <a:rPr lang="en-IN" dirty="0" err="1" smtClean="0"/>
              <a:t>str</a:t>
            </a:r>
            <a:r>
              <a:rPr lang="en-IN" dirty="0" smtClean="0"/>
              <a:t>(</a:t>
            </a:r>
            <a:r>
              <a:rPr lang="en-IN" dirty="0" err="1" smtClean="0"/>
              <a:t>emp.data</a:t>
            </a:r>
            <a:r>
              <a:rPr lang="en-IN" dirty="0" smtClean="0"/>
              <a:t>)</a:t>
            </a:r>
          </a:p>
          <a:p>
            <a:pPr marL="0" indent="0">
              <a:buNone/>
            </a:pPr>
            <a:r>
              <a:rPr lang="en-US" dirty="0" smtClean="0"/>
              <a:t>&gt;&gt;</a:t>
            </a:r>
            <a:endParaRPr lang="en-US" dirty="0"/>
          </a:p>
          <a:p>
            <a:pPr marL="0" indent="0">
              <a:buNone/>
            </a:pPr>
            <a:r>
              <a:rPr lang="en-IN" dirty="0" smtClean="0"/>
              <a:t>'</a:t>
            </a:r>
            <a:r>
              <a:rPr lang="en-IN" dirty="0" err="1" smtClean="0"/>
              <a:t>data.frame</a:t>
            </a:r>
            <a:r>
              <a:rPr lang="en-IN" dirty="0" smtClean="0"/>
              <a:t>':   5 obs. of  4 variables:</a:t>
            </a:r>
          </a:p>
          <a:p>
            <a:pPr marL="0" indent="0">
              <a:buNone/>
            </a:pPr>
            <a:r>
              <a:rPr lang="en-IN" dirty="0" smtClean="0"/>
              <a:t> $ </a:t>
            </a:r>
            <a:r>
              <a:rPr lang="en-IN" dirty="0" err="1" smtClean="0"/>
              <a:t>emp_id</a:t>
            </a:r>
            <a:r>
              <a:rPr lang="en-IN" dirty="0" smtClean="0"/>
              <a:t>    : </a:t>
            </a:r>
            <a:r>
              <a:rPr lang="en-IN" dirty="0" err="1" smtClean="0"/>
              <a:t>int</a:t>
            </a:r>
            <a:r>
              <a:rPr lang="en-IN" dirty="0" smtClean="0"/>
              <a:t>  1 2 3 4 5</a:t>
            </a:r>
          </a:p>
          <a:p>
            <a:pPr marL="0" indent="0">
              <a:buNone/>
            </a:pPr>
            <a:r>
              <a:rPr lang="en-IN" dirty="0" smtClean="0"/>
              <a:t> $ </a:t>
            </a:r>
            <a:r>
              <a:rPr lang="en-IN" dirty="0" err="1" smtClean="0"/>
              <a:t>emp_name</a:t>
            </a:r>
            <a:r>
              <a:rPr lang="en-IN" dirty="0" smtClean="0"/>
              <a:t>  : </a:t>
            </a:r>
            <a:r>
              <a:rPr lang="en-IN" dirty="0" err="1" smtClean="0"/>
              <a:t>chr</a:t>
            </a:r>
            <a:r>
              <a:rPr lang="en-IN" dirty="0" smtClean="0"/>
              <a:t>  "Rick" "Dan" "Michelle" "Ryan" ...</a:t>
            </a:r>
          </a:p>
          <a:p>
            <a:pPr marL="0" indent="0">
              <a:buNone/>
            </a:pPr>
            <a:r>
              <a:rPr lang="en-IN" dirty="0" smtClean="0"/>
              <a:t> $ salary    : </a:t>
            </a:r>
            <a:r>
              <a:rPr lang="en-IN" dirty="0" err="1" smtClean="0"/>
              <a:t>num</a:t>
            </a:r>
            <a:r>
              <a:rPr lang="en-IN" dirty="0" smtClean="0"/>
              <a:t>  623 515 611 729 843</a:t>
            </a:r>
          </a:p>
          <a:p>
            <a:pPr marL="0" indent="0">
              <a:buNone/>
            </a:pPr>
            <a:r>
              <a:rPr lang="en-IN" dirty="0" smtClean="0"/>
              <a:t> $ </a:t>
            </a:r>
            <a:r>
              <a:rPr lang="en-IN" dirty="0" err="1" smtClean="0"/>
              <a:t>start_date</a:t>
            </a:r>
            <a:r>
              <a:rPr lang="en-IN" dirty="0" smtClean="0"/>
              <a:t>: Date, format: "2012-01-01" "2013-09-23" "2014-11-15" "2014-05-11"</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135494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Data in Data Frame</a:t>
            </a:r>
            <a:r>
              <a:rPr lang="en-US" dirty="0" smtClean="0">
                <a:sym typeface="Wingdings" panose="05000000000000000000" pitchFamily="2" charset="2"/>
              </a:rPr>
              <a:t></a:t>
            </a:r>
            <a:r>
              <a:rPr lang="en-US" dirty="0" smtClean="0"/>
              <a:t> summary()</a:t>
            </a:r>
            <a:endParaRPr lang="en-IN" dirty="0"/>
          </a:p>
        </p:txBody>
      </p:sp>
      <p:sp>
        <p:nvSpPr>
          <p:cNvPr id="3" name="Content Placeholder 2"/>
          <p:cNvSpPr>
            <a:spLocks noGrp="1"/>
          </p:cNvSpPr>
          <p:nvPr>
            <p:ph idx="1"/>
          </p:nvPr>
        </p:nvSpPr>
        <p:spPr>
          <a:xfrm>
            <a:off x="838200" y="1890939"/>
            <a:ext cx="11353800" cy="4351338"/>
          </a:xfrm>
        </p:spPr>
        <p:txBody>
          <a:bodyPr>
            <a:normAutofit lnSpcReduction="10000"/>
          </a:bodyPr>
          <a:lstStyle/>
          <a:p>
            <a:pPr marL="0" indent="0">
              <a:buNone/>
            </a:pPr>
            <a:r>
              <a:rPr lang="en-IN" dirty="0" smtClean="0"/>
              <a:t>print(summary(</a:t>
            </a:r>
            <a:r>
              <a:rPr lang="en-IN" dirty="0" err="1" smtClean="0"/>
              <a:t>emp.data</a:t>
            </a:r>
            <a:r>
              <a:rPr lang="en-IN" dirty="0" smtClean="0"/>
              <a:t>))</a:t>
            </a:r>
          </a:p>
          <a:p>
            <a:pPr marL="0" indent="0">
              <a:buNone/>
            </a:pPr>
            <a:endParaRPr lang="en-US" dirty="0"/>
          </a:p>
          <a:p>
            <a:pPr marL="0" indent="0">
              <a:buNone/>
            </a:pPr>
            <a:r>
              <a:rPr lang="en-IN" dirty="0" smtClean="0"/>
              <a:t> </a:t>
            </a:r>
            <a:r>
              <a:rPr lang="en-IN" dirty="0" err="1" smtClean="0"/>
              <a:t>emp_id</a:t>
            </a:r>
            <a:r>
              <a:rPr lang="en-IN" dirty="0" smtClean="0"/>
              <a:t>         </a:t>
            </a:r>
            <a:r>
              <a:rPr lang="en-IN" dirty="0" err="1" smtClean="0"/>
              <a:t>emp_name</a:t>
            </a:r>
            <a:r>
              <a:rPr lang="en-IN" dirty="0" smtClean="0"/>
              <a:t>             salary        			</a:t>
            </a:r>
            <a:r>
              <a:rPr lang="en-IN" dirty="0" err="1" smtClean="0"/>
              <a:t>start_date</a:t>
            </a:r>
            <a:r>
              <a:rPr lang="en-IN" dirty="0" smtClean="0"/>
              <a:t>        </a:t>
            </a:r>
          </a:p>
          <a:p>
            <a:pPr marL="0" indent="0">
              <a:buNone/>
            </a:pPr>
            <a:r>
              <a:rPr lang="en-IN" dirty="0" smtClean="0"/>
              <a:t> Min.   :1      Length:5           	Min.   :515.2   	Min.   :2012-01-01  </a:t>
            </a:r>
          </a:p>
          <a:p>
            <a:pPr marL="0" indent="0">
              <a:buNone/>
            </a:pPr>
            <a:r>
              <a:rPr lang="en-IN" dirty="0" smtClean="0"/>
              <a:t> 1st Qu.:2     Class :character   	1st Qu.:611.0   	1st Qu.:2013-09-23  </a:t>
            </a:r>
          </a:p>
          <a:p>
            <a:pPr marL="0" indent="0">
              <a:buNone/>
            </a:pPr>
            <a:r>
              <a:rPr lang="en-IN" dirty="0" smtClean="0"/>
              <a:t> Median :3   Mode  :character  	Median :623.3   	Median :2014-05-11  </a:t>
            </a:r>
          </a:p>
          <a:p>
            <a:pPr marL="0" indent="0">
              <a:buNone/>
            </a:pPr>
            <a:r>
              <a:rPr lang="en-IN" dirty="0" smtClean="0"/>
              <a:t> Mean   :3                      		Mean   :664.4   	Mean   :2014-01-14  </a:t>
            </a:r>
          </a:p>
          <a:p>
            <a:pPr marL="0" indent="0">
              <a:buNone/>
            </a:pPr>
            <a:r>
              <a:rPr lang="en-IN" dirty="0" smtClean="0"/>
              <a:t> 3rd Qu.:4                      		3rd Qu.:729.0   	3rd Qu.:2014-11-15  </a:t>
            </a:r>
          </a:p>
          <a:p>
            <a:pPr marL="0" indent="0">
              <a:buNone/>
            </a:pPr>
            <a:r>
              <a:rPr lang="en-IN" dirty="0" smtClean="0"/>
              <a:t> Max.   :5                      		Max.   :843.2   	Max.   :2015-03-27 </a:t>
            </a:r>
            <a:endParaRPr lang="en-IN" dirty="0"/>
          </a:p>
        </p:txBody>
      </p:sp>
    </p:spTree>
    <p:extLst>
      <p:ext uri="{BB962C8B-B14F-4D97-AF65-F5344CB8AC3E}">
        <p14:creationId xmlns:p14="http://schemas.microsoft.com/office/powerpoint/2010/main" val="409305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Extract Data from Data Frame</a:t>
            </a:r>
            <a:br>
              <a:rPr lang="en-IN" dirty="0"/>
            </a:br>
            <a:endParaRPr lang="en-IN" dirty="0"/>
          </a:p>
        </p:txBody>
      </p:sp>
      <p:sp>
        <p:nvSpPr>
          <p:cNvPr id="3" name="Content Placeholder 2"/>
          <p:cNvSpPr>
            <a:spLocks noGrp="1"/>
          </p:cNvSpPr>
          <p:nvPr>
            <p:ph idx="1"/>
          </p:nvPr>
        </p:nvSpPr>
        <p:spPr>
          <a:xfrm>
            <a:off x="838200" y="1027906"/>
            <a:ext cx="10681138" cy="5010315"/>
          </a:xfrm>
        </p:spPr>
        <p:txBody>
          <a:bodyPr/>
          <a:lstStyle/>
          <a:p>
            <a:pPr marL="0" indent="0">
              <a:buNone/>
            </a:pPr>
            <a:r>
              <a:rPr lang="en-IN" dirty="0" smtClean="0"/>
              <a:t>result &lt;- </a:t>
            </a:r>
            <a:r>
              <a:rPr lang="en-IN" dirty="0" err="1" smtClean="0"/>
              <a:t>data.frame</a:t>
            </a:r>
            <a:r>
              <a:rPr lang="en-IN" dirty="0" smtClean="0"/>
              <a:t>(</a:t>
            </a:r>
            <a:r>
              <a:rPr lang="en-IN" dirty="0" err="1" smtClean="0"/>
              <a:t>emp.data$emp_name,emp.data$salary</a:t>
            </a:r>
            <a:r>
              <a:rPr lang="en-IN" dirty="0" smtClean="0"/>
              <a:t>)</a:t>
            </a:r>
          </a:p>
          <a:p>
            <a:pPr marL="0" indent="0">
              <a:buNone/>
            </a:pPr>
            <a:r>
              <a:rPr lang="en-IN" dirty="0" smtClean="0"/>
              <a:t>print(result)</a:t>
            </a:r>
          </a:p>
          <a:p>
            <a:pPr marL="0" indent="0">
              <a:buNone/>
            </a:pPr>
            <a:endParaRPr lang="en-IN" dirty="0" smtClean="0"/>
          </a:p>
          <a:p>
            <a:pPr marL="0" indent="0">
              <a:buNone/>
            </a:pPr>
            <a:r>
              <a:rPr lang="en-IN" dirty="0" smtClean="0"/>
              <a:t> </a:t>
            </a:r>
            <a:r>
              <a:rPr lang="en-IN" dirty="0" err="1" smtClean="0"/>
              <a:t>emp.data.emp_name</a:t>
            </a:r>
            <a:r>
              <a:rPr lang="en-IN" dirty="0" smtClean="0"/>
              <a:t> </a:t>
            </a:r>
            <a:r>
              <a:rPr lang="en-IN" dirty="0" err="1" smtClean="0"/>
              <a:t>emp.data.salary</a:t>
            </a:r>
            <a:endParaRPr lang="en-IN" dirty="0" smtClean="0"/>
          </a:p>
          <a:p>
            <a:pPr marL="0" indent="0">
              <a:buNone/>
            </a:pPr>
            <a:r>
              <a:rPr lang="en-IN" dirty="0" smtClean="0"/>
              <a:t>1              Rick          623.30</a:t>
            </a:r>
          </a:p>
          <a:p>
            <a:pPr marL="0" indent="0">
              <a:buNone/>
            </a:pPr>
            <a:r>
              <a:rPr lang="en-IN" dirty="0" smtClean="0"/>
              <a:t>2               Dan          515.20</a:t>
            </a:r>
          </a:p>
          <a:p>
            <a:pPr marL="0" indent="0">
              <a:buNone/>
            </a:pPr>
            <a:r>
              <a:rPr lang="en-IN" dirty="0" smtClean="0"/>
              <a:t>3          Michelle          611.00</a:t>
            </a:r>
          </a:p>
          <a:p>
            <a:pPr marL="0" indent="0">
              <a:buNone/>
            </a:pPr>
            <a:r>
              <a:rPr lang="en-IN" dirty="0" smtClean="0"/>
              <a:t>4              Ryan          729.00</a:t>
            </a:r>
          </a:p>
          <a:p>
            <a:pPr marL="0" indent="0">
              <a:buNone/>
            </a:pPr>
            <a:r>
              <a:rPr lang="en-IN" dirty="0" smtClean="0"/>
              <a:t>5              Gary          843.25</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81967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Extract </a:t>
            </a:r>
            <a:r>
              <a:rPr lang="en-US" dirty="0"/>
              <a:t>the first two rows and then all </a:t>
            </a:r>
            <a:r>
              <a:rPr lang="en-US" dirty="0" smtClean="0"/>
              <a:t>columns</a:t>
            </a:r>
          </a:p>
          <a:p>
            <a:pPr marL="0" indent="0">
              <a:buNone/>
            </a:pPr>
            <a:r>
              <a:rPr lang="en-US" dirty="0"/>
              <a:t>	</a:t>
            </a:r>
            <a:r>
              <a:rPr lang="en-US" sz="2000" dirty="0" smtClean="0"/>
              <a:t>result &lt;- </a:t>
            </a:r>
            <a:r>
              <a:rPr lang="en-US" sz="2000" dirty="0" err="1" smtClean="0"/>
              <a:t>emp.data</a:t>
            </a:r>
            <a:r>
              <a:rPr lang="en-US" sz="2000" dirty="0" smtClean="0"/>
              <a:t>[1:2,]</a:t>
            </a:r>
          </a:p>
          <a:p>
            <a:pPr marL="914400" lvl="2" indent="0">
              <a:buNone/>
            </a:pPr>
            <a:r>
              <a:rPr lang="en-US" dirty="0" smtClean="0"/>
              <a:t>print(result)</a:t>
            </a:r>
          </a:p>
          <a:p>
            <a:r>
              <a:rPr lang="en-US" dirty="0"/>
              <a:t>Extract 3</a:t>
            </a:r>
            <a:r>
              <a:rPr lang="en-US" baseline="30000" dirty="0"/>
              <a:t>rd</a:t>
            </a:r>
            <a:r>
              <a:rPr lang="en-US" dirty="0"/>
              <a:t> and 5</a:t>
            </a:r>
            <a:r>
              <a:rPr lang="en-US" baseline="30000" dirty="0"/>
              <a:t>th</a:t>
            </a:r>
            <a:r>
              <a:rPr lang="en-US" dirty="0"/>
              <a:t> row with 2</a:t>
            </a:r>
            <a:r>
              <a:rPr lang="en-US" baseline="30000" dirty="0"/>
              <a:t>nd</a:t>
            </a:r>
            <a:r>
              <a:rPr lang="en-US" dirty="0"/>
              <a:t> and 4</a:t>
            </a:r>
            <a:r>
              <a:rPr lang="en-US" baseline="30000" dirty="0"/>
              <a:t>th</a:t>
            </a:r>
            <a:r>
              <a:rPr lang="en-US" dirty="0"/>
              <a:t> </a:t>
            </a:r>
            <a:r>
              <a:rPr lang="en-US" dirty="0" smtClean="0"/>
              <a:t>column</a:t>
            </a:r>
          </a:p>
          <a:p>
            <a:pPr marL="914400" lvl="2" indent="0">
              <a:buNone/>
            </a:pPr>
            <a:r>
              <a:rPr lang="en-IN" dirty="0" smtClean="0"/>
              <a:t>result &lt;- </a:t>
            </a:r>
            <a:r>
              <a:rPr lang="en-IN" dirty="0" err="1" smtClean="0"/>
              <a:t>emp.data</a:t>
            </a:r>
            <a:r>
              <a:rPr lang="en-IN" dirty="0" smtClean="0"/>
              <a:t>[c(3,5),c(2,4)]</a:t>
            </a:r>
          </a:p>
          <a:p>
            <a:pPr marL="914400" lvl="2" indent="0">
              <a:buNone/>
            </a:pPr>
            <a:r>
              <a:rPr lang="en-IN" dirty="0" smtClean="0"/>
              <a:t>print(result)</a:t>
            </a:r>
          </a:p>
          <a:p>
            <a:pPr marL="914400" lvl="2" indent="0">
              <a:buNone/>
            </a:pPr>
            <a:endParaRPr lang="en-IN" dirty="0"/>
          </a:p>
        </p:txBody>
      </p:sp>
    </p:spTree>
    <p:extLst>
      <p:ext uri="{BB962C8B-B14F-4D97-AF65-F5344CB8AC3E}">
        <p14:creationId xmlns:p14="http://schemas.microsoft.com/office/powerpoint/2010/main" val="3252064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Expand Data Frame</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US" dirty="0"/>
              <a:t>Add </a:t>
            </a:r>
            <a:r>
              <a:rPr lang="en-US" dirty="0" smtClean="0"/>
              <a:t>Column - Just </a:t>
            </a:r>
            <a:r>
              <a:rPr lang="en-US" dirty="0"/>
              <a:t>add the column vector using a new column name</a:t>
            </a:r>
            <a:r>
              <a:rPr lang="en-US" dirty="0" smtClean="0"/>
              <a:t>.</a:t>
            </a:r>
          </a:p>
          <a:p>
            <a:pPr marL="914400" lvl="2" indent="0">
              <a:buNone/>
            </a:pPr>
            <a:r>
              <a:rPr lang="en-US" dirty="0" err="1" smtClean="0"/>
              <a:t>emp.data$dept</a:t>
            </a:r>
            <a:r>
              <a:rPr lang="en-US" dirty="0" smtClean="0"/>
              <a:t> &lt;- c("</a:t>
            </a:r>
            <a:r>
              <a:rPr lang="en-US" dirty="0" err="1" smtClean="0"/>
              <a:t>IT","Operations","IT","HR","Finance</a:t>
            </a:r>
            <a:r>
              <a:rPr lang="en-US" dirty="0" smtClean="0"/>
              <a:t>")</a:t>
            </a:r>
          </a:p>
          <a:p>
            <a:pPr marL="914400" lvl="2" indent="0">
              <a:buNone/>
            </a:pPr>
            <a:r>
              <a:rPr lang="en-US" dirty="0" smtClean="0"/>
              <a:t>v &lt;- </a:t>
            </a:r>
            <a:r>
              <a:rPr lang="en-US" dirty="0" err="1" smtClean="0"/>
              <a:t>emp.data</a:t>
            </a:r>
            <a:endParaRPr lang="en-US" dirty="0" smtClean="0"/>
          </a:p>
          <a:p>
            <a:pPr marL="914400" lvl="2" indent="0">
              <a:buNone/>
            </a:pPr>
            <a:r>
              <a:rPr lang="en-US" dirty="0" smtClean="0"/>
              <a:t>print(v)</a:t>
            </a:r>
          </a:p>
          <a:p>
            <a:pPr marL="0" indent="0">
              <a:buNone/>
            </a:pPr>
            <a:r>
              <a:rPr lang="en-US" dirty="0" smtClean="0"/>
              <a:t>&gt;&gt;</a:t>
            </a:r>
          </a:p>
          <a:p>
            <a:pPr marL="0" indent="0">
              <a:buNone/>
            </a:pPr>
            <a:r>
              <a:rPr lang="en-US" dirty="0" smtClean="0"/>
              <a:t>     </a:t>
            </a:r>
            <a:r>
              <a:rPr lang="en-US" dirty="0" err="1" smtClean="0"/>
              <a:t>emp_id</a:t>
            </a:r>
            <a:r>
              <a:rPr lang="en-US" dirty="0" smtClean="0"/>
              <a:t>   </a:t>
            </a:r>
            <a:r>
              <a:rPr lang="en-US" dirty="0" err="1" smtClean="0"/>
              <a:t>emp_name</a:t>
            </a:r>
            <a:r>
              <a:rPr lang="en-US" dirty="0" smtClean="0"/>
              <a:t>    salary    </a:t>
            </a:r>
            <a:r>
              <a:rPr lang="en-US" dirty="0" err="1" smtClean="0"/>
              <a:t>start_date</a:t>
            </a:r>
            <a:r>
              <a:rPr lang="en-US" dirty="0" smtClean="0"/>
              <a:t>       </a:t>
            </a:r>
            <a:r>
              <a:rPr lang="en-US" dirty="0" err="1" smtClean="0"/>
              <a:t>dept</a:t>
            </a:r>
            <a:endParaRPr lang="en-US" dirty="0" smtClean="0"/>
          </a:p>
          <a:p>
            <a:pPr marL="0" indent="0">
              <a:buNone/>
            </a:pPr>
            <a:r>
              <a:rPr lang="en-US" dirty="0" smtClean="0"/>
              <a:t>1       1    	Rick          623.30    2012-01-01       IT</a:t>
            </a:r>
          </a:p>
          <a:p>
            <a:pPr marL="0" indent="0">
              <a:buNone/>
            </a:pPr>
            <a:r>
              <a:rPr lang="en-US" dirty="0" smtClean="0"/>
              <a:t>2       2   	Dan          515.20    2013-09-23       Operations</a:t>
            </a:r>
          </a:p>
          <a:p>
            <a:pPr marL="0" indent="0">
              <a:buNone/>
            </a:pPr>
            <a:r>
              <a:rPr lang="en-US" dirty="0" smtClean="0"/>
              <a:t>3       3  	Michelle  611.00    2014-11-15       IT</a:t>
            </a:r>
          </a:p>
          <a:p>
            <a:pPr marL="0" indent="0">
              <a:buNone/>
            </a:pPr>
            <a:r>
              <a:rPr lang="en-US" dirty="0" smtClean="0"/>
              <a:t>4       4    	Ryan        729.00    2014-05-11       HR</a:t>
            </a:r>
          </a:p>
          <a:p>
            <a:pPr marL="0" indent="0">
              <a:buNone/>
            </a:pPr>
            <a:r>
              <a:rPr lang="en-US" dirty="0" smtClean="0"/>
              <a:t>5       5   	 Gary        843.25    2015-03-27       Finance</a:t>
            </a:r>
          </a:p>
          <a:p>
            <a:pPr marL="0" indent="0">
              <a:buNone/>
            </a:pPr>
            <a:r>
              <a:rPr lang="en-US" dirty="0" smtClean="0"/>
              <a:t>	</a:t>
            </a:r>
            <a:endParaRPr lang="en-US" dirty="0"/>
          </a:p>
          <a:p>
            <a:endParaRPr lang="en-IN" dirty="0"/>
          </a:p>
        </p:txBody>
      </p:sp>
    </p:spTree>
    <p:extLst>
      <p:ext uri="{BB962C8B-B14F-4D97-AF65-F5344CB8AC3E}">
        <p14:creationId xmlns:p14="http://schemas.microsoft.com/office/powerpoint/2010/main" val="637889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1310</Words>
  <Application>Microsoft Office PowerPoint</Application>
  <PresentationFormat>Widescreen</PresentationFormat>
  <Paragraphs>285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Data Frames </vt:lpstr>
      <vt:lpstr>PowerPoint Presentation</vt:lpstr>
      <vt:lpstr>Create data frame</vt:lpstr>
      <vt:lpstr>Output </vt:lpstr>
      <vt:lpstr>Get Structure of data frame – str(dataframe)</vt:lpstr>
      <vt:lpstr>Summary of Data in Data Frame summary()</vt:lpstr>
      <vt:lpstr>Extract Data from Data Frame </vt:lpstr>
      <vt:lpstr>PowerPoint Presentation</vt:lpstr>
      <vt:lpstr>Expand Data Frame </vt:lpstr>
      <vt:lpstr>Add Row</vt:lpstr>
      <vt:lpstr>Output</vt:lpstr>
      <vt:lpstr>Joining Columns and Rows in a Data Frame </vt:lpstr>
      <vt:lpstr>PowerPoint Presentation</vt:lpstr>
      <vt:lpstr>PowerPoint Presentation</vt:lpstr>
      <vt:lpstr>Merging Data Frames</vt:lpstr>
      <vt:lpstr>PowerPoint Presentation</vt:lpstr>
      <vt:lpstr>PowerPoint Presentation</vt:lpstr>
      <vt:lpstr>PowerPoint Presentation</vt:lpstr>
      <vt:lpstr>Melt and Cast</vt:lpstr>
      <vt:lpstr>PowerPoint Presentation</vt:lpstr>
      <vt:lpstr>PowerPoint Presentation</vt:lpstr>
      <vt:lpstr>As the result type and year column are kept constant. Columns named period, service and incidents are stacked under the column named variable and their values are stacked under the column named value. The result of melt function is shown below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Frames</dc:title>
  <dc:creator>user</dc:creator>
  <cp:lastModifiedBy>user</cp:lastModifiedBy>
  <cp:revision>7</cp:revision>
  <dcterms:created xsi:type="dcterms:W3CDTF">2019-08-07T07:46:04Z</dcterms:created>
  <dcterms:modified xsi:type="dcterms:W3CDTF">2019-08-07T08:39:06Z</dcterms:modified>
</cp:coreProperties>
</file>