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32"/>
  </p:notesMasterIdLst>
  <p:sldIdLst>
    <p:sldId id="258" r:id="rId2"/>
    <p:sldId id="407" r:id="rId3"/>
    <p:sldId id="409" r:id="rId4"/>
    <p:sldId id="410" r:id="rId5"/>
    <p:sldId id="412" r:id="rId6"/>
    <p:sldId id="413" r:id="rId7"/>
    <p:sldId id="414" r:id="rId8"/>
    <p:sldId id="415" r:id="rId9"/>
    <p:sldId id="418" r:id="rId10"/>
    <p:sldId id="420" r:id="rId11"/>
    <p:sldId id="422" r:id="rId12"/>
    <p:sldId id="424" r:id="rId13"/>
    <p:sldId id="428" r:id="rId14"/>
    <p:sldId id="430" r:id="rId15"/>
    <p:sldId id="459" r:id="rId16"/>
    <p:sldId id="433" r:id="rId17"/>
    <p:sldId id="435" r:id="rId18"/>
    <p:sldId id="437"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D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5540" autoAdjust="0"/>
  </p:normalViewPr>
  <p:slideViewPr>
    <p:cSldViewPr snapToGrid="0" snapToObjects="1">
      <p:cViewPr>
        <p:scale>
          <a:sx n="80" d="100"/>
          <a:sy n="80" d="100"/>
        </p:scale>
        <p:origin x="-1032"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74"/>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FEC28-C508-48E4-B554-79988D9FE754}" type="datetimeFigureOut">
              <a:rPr lang="en-US" smtClean="0"/>
              <a:pPr/>
              <a:t>3/12/2014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086152-1751-4D49-8A36-F0226EF72B12}" type="slidenum">
              <a:rPr lang="en-US" smtClean="0"/>
              <a:pPr/>
              <a:t>‹#›</a:t>
            </a:fld>
            <a:endParaRPr lang="en-US"/>
          </a:p>
        </p:txBody>
      </p:sp>
    </p:spTree>
    <p:extLst>
      <p:ext uri="{BB962C8B-B14F-4D97-AF65-F5344CB8AC3E}">
        <p14:creationId xmlns:p14="http://schemas.microsoft.com/office/powerpoint/2010/main" val="22377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11447-F05E-4181-9B40-7F076F761C96}" type="slidenum">
              <a:rPr lang="en-US"/>
              <a:pPr/>
              <a:t>2</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494A1A-306F-4A76-9DCD-D51FABA69DA7}" type="slidenum">
              <a:rPr lang="en-US"/>
              <a:pPr/>
              <a:t>11</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919241-756F-46DF-B0BC-98A05A37F5A6}" type="slidenum">
              <a:rPr lang="en-US"/>
              <a:pPr/>
              <a:t>12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68EC2-6477-4AFD-9185-46B395219D62}" type="slidenum">
              <a:rPr lang="en-US"/>
              <a:pPr/>
              <a:t>13</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06507-769C-4BE9-A5F5-BAAD99546CC5}" type="slidenum">
              <a:rPr lang="en-US"/>
              <a:pPr/>
              <a:t>14</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06507-769C-4BE9-A5F5-BAAD99546CC5}" type="slidenum">
              <a:rPr lang="en-US"/>
              <a:pPr/>
              <a:t>15</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2D82C-0982-4AFB-AD8A-12C9B0049919}" type="slidenum">
              <a:rPr lang="en-US"/>
              <a:pPr/>
              <a:t>16</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5665F0-F054-420B-BF83-E78BCB21F39C}" type="slidenum">
              <a:rPr lang="en-US"/>
              <a:pPr/>
              <a:t>17</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CD390-23CE-42B8-B11E-9D55C55FBEB3}" type="slidenum">
              <a:rPr lang="en-US"/>
              <a:pPr/>
              <a:t>18</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0CA68-0F82-4405-92DF-6E5F94529999}" type="slidenum">
              <a:rPr lang="en-US"/>
              <a:pPr/>
              <a:t>19</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2AD47-59EC-4331-8BF0-C138665C5955}" type="slidenum">
              <a:rPr lang="en-US"/>
              <a:pPr/>
              <a:t>20</a:t>
            </a:fld>
            <a:endParaRPr lang="en-US"/>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4BDF6-3CA3-4CFF-95CA-44926B99A563}" type="slidenum">
              <a:rPr lang="en-US"/>
              <a:pPr/>
              <a:t>3</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08E38-C46B-409B-B925-87C8F409DFE9}" type="slidenum">
              <a:rPr lang="en-US"/>
              <a:pPr/>
              <a:t>21</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8158B-2075-4F0E-BF76-D850BF04D42D}" type="slidenum">
              <a:rPr lang="en-US"/>
              <a:pPr/>
              <a:t>22</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0FA5DE-3A66-4128-9EB1-5BB89F0CA897}" type="slidenum">
              <a:rPr lang="en-US"/>
              <a:pPr/>
              <a:t>23</a:t>
            </a:fld>
            <a:endParaRPr 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CF20A-B0D5-44B4-BEC7-7D7FF45D42AA}" type="slidenum">
              <a:rPr lang="en-US"/>
              <a:pPr/>
              <a:t>24</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A391A4-5596-4BDA-ABE7-903C01ADE0D1}" type="slidenum">
              <a:rPr lang="en-US"/>
              <a:pPr/>
              <a:t>25</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44F15-E354-4F3B-8C75-222F0A24AC1D}" type="slidenum">
              <a:rPr lang="en-US"/>
              <a:pPr/>
              <a:t>26</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290AF-2644-4122-9C04-DEF8C43DD589}" type="slidenum">
              <a:rPr lang="en-US"/>
              <a:pPr/>
              <a:t>27</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B7EBC-5A71-4616-92AB-9349A523A13C}" type="slidenum">
              <a:rPr lang="en-US"/>
              <a:pPr/>
              <a:t>28</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EF89C0-A201-458A-AF7A-2DC3E71E8DD1}" type="slidenum">
              <a:rPr lang="en-US"/>
              <a:pPr/>
              <a:t>29</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E5755-7285-4F7E-B35F-6F4185834738}" type="slidenum">
              <a:rPr lang="en-US"/>
              <a:pPr/>
              <a:t>30</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C7A8B-8B12-4E08-8281-850FC5B65738}" type="slidenum">
              <a:rPr lang="en-US"/>
              <a:pPr/>
              <a:t>4</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C50B5-A127-40FC-9E25-2F43F4986F3B}" type="slidenum">
              <a:rPr lang="en-US"/>
              <a:pPr/>
              <a:t>5</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B8AE9-E77D-4A1B-B4BB-560B70AC262B}" type="slidenum">
              <a:rPr lang="en-US"/>
              <a:pPr/>
              <a:t>6</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E97762-5D6F-410C-B5C3-A1DBC1463ECC}" type="slidenum">
              <a:rPr lang="en-US"/>
              <a:pPr/>
              <a:t>7</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6352E-AC0D-4980-BE9B-EFEE53719E77}" type="slidenum">
              <a:rPr lang="en-US"/>
              <a:pPr/>
              <a:t>8</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1DDB0-06FD-4CE5-BF6F-BDFC1A737555}" type="slidenum">
              <a:rPr lang="en-US"/>
              <a:pPr/>
              <a:t>9</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EDE09-4D62-406A-A6EA-E0BB2030D789}" type="slidenum">
              <a:rPr lang="en-US"/>
              <a:pPr/>
              <a:t>10</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effectLst/>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97625"/>
            <a:ext cx="2133600" cy="323850"/>
          </a:xfrm>
          <a:prstGeom prst="rect">
            <a:avLst/>
          </a:prstGeom>
        </p:spPr>
        <p:txBody>
          <a:bodyPr/>
          <a:lstStyle>
            <a:lvl1pPr>
              <a:defRPr/>
            </a:lvl1pPr>
          </a:lstStyle>
          <a:p>
            <a:fld id="{C76958C9-01D3-4686-828A-EB94E55DA4D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tIns="182880" bIns="182880"/>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lvl1pPr>
              <a:defRPr>
                <a:effectLst/>
              </a:defRPr>
            </a:lvl1pPr>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EDCDA1D-B00F-4797-97FC-6235363F7730}" type="datetimeFigureOut">
              <a:rPr lang="en-US" smtClean="0"/>
              <a:pPr/>
              <a:t>3/12/2014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13648" y="6305550"/>
            <a:ext cx="457200" cy="476250"/>
          </a:xfrm>
          <a:prstGeom prst="rect">
            <a:avLst/>
          </a:prstGeom>
        </p:spPr>
        <p:txBody>
          <a:bodyPr/>
          <a:lstStyle>
            <a:extLst/>
          </a:lstStyle>
          <a:p>
            <a:fld id="{CAB29D87-E0EC-4C77-846C-FF0A264204C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EDCDA1D-B00F-4797-97FC-6235363F7730}" type="datetimeFigureOut">
              <a:rPr lang="en-US" smtClean="0"/>
              <a:pPr/>
              <a:t>3/12/2014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1653220" y="1163106"/>
            <a:ext cx="6804980" cy="1920250"/>
          </a:xfrm>
        </p:spPr>
        <p:txBody>
          <a:bodyPr>
            <a:normAutofit/>
          </a:bodyPr>
          <a:lstStyle/>
          <a:p>
            <a:r>
              <a:rPr lang="en-US" sz="4000" dirty="0">
                <a:latin typeface="Times New Roman" pitchFamily="18" charset="0"/>
                <a:cs typeface="Times New Roman" pitchFamily="18" charset="0"/>
              </a:rPr>
              <a:t>CS </a:t>
            </a:r>
            <a:r>
              <a:rPr lang="en-US" sz="4000" dirty="0" smtClean="0">
                <a:latin typeface="Times New Roman" pitchFamily="18" charset="0"/>
                <a:cs typeface="Times New Roman" pitchFamily="18" charset="0"/>
              </a:rPr>
              <a:t>253: </a:t>
            </a:r>
            <a:r>
              <a:rPr lang="en-US" sz="4000" dirty="0">
                <a:latin typeface="Times New Roman" pitchFamily="18" charset="0"/>
                <a:cs typeface="Times New Roman" pitchFamily="18" charset="0"/>
              </a:rPr>
              <a:t>Algorithms</a:t>
            </a:r>
          </a:p>
        </p:txBody>
      </p:sp>
      <p:sp>
        <p:nvSpPr>
          <p:cNvPr id="91139" name="Rectangle 3"/>
          <p:cNvSpPr>
            <a:spLocks noGrp="1" noChangeArrowheads="1"/>
          </p:cNvSpPr>
          <p:nvPr>
            <p:ph type="subTitle" idx="1"/>
          </p:nvPr>
        </p:nvSpPr>
        <p:spPr>
          <a:xfrm>
            <a:off x="1806840" y="3428999"/>
            <a:ext cx="6422760" cy="2880376"/>
          </a:xfrm>
        </p:spPr>
        <p:txBody>
          <a:bodyPr>
            <a:normAutofit/>
          </a:bodyPr>
          <a:lstStyle/>
          <a:p>
            <a:r>
              <a:rPr lang="en-US" dirty="0" smtClean="0">
                <a:latin typeface="Times New Roman" pitchFamily="18" charset="0"/>
                <a:cs typeface="Times New Roman" pitchFamily="18" charset="0"/>
              </a:rPr>
              <a:t>Chapter 11</a:t>
            </a:r>
          </a:p>
          <a:p>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Hashing</a:t>
            </a:r>
          </a:p>
          <a:p>
            <a:endParaRPr lang="en-US" sz="2400" i="1" dirty="0" smtClean="0">
              <a:latin typeface="Times New Roman" pitchFamily="18" charset="0"/>
              <a:cs typeface="Times New Roman" pitchFamily="18" charset="0"/>
            </a:endParaRPr>
          </a:p>
        </p:txBody>
      </p:sp>
      <p:sp>
        <p:nvSpPr>
          <p:cNvPr id="4" name="Rectangle 3"/>
          <p:cNvSpPr/>
          <p:nvPr/>
        </p:nvSpPr>
        <p:spPr>
          <a:xfrm>
            <a:off x="1811516" y="6493236"/>
            <a:ext cx="1838764" cy="276999"/>
          </a:xfrm>
          <a:prstGeom prst="rect">
            <a:avLst/>
          </a:prstGeom>
          <a:solidFill>
            <a:schemeClr val="accent1">
              <a:lumMod val="40000"/>
              <a:lumOff val="60000"/>
            </a:schemeClr>
          </a:solidFill>
        </p:spPr>
        <p:txBody>
          <a:bodyPr wrap="square">
            <a:spAutoFit/>
          </a:bodyPr>
          <a:lstStyle/>
          <a:p>
            <a:r>
              <a:rPr lang="en-US" sz="1200" b="1" dirty="0" smtClean="0">
                <a:solidFill>
                  <a:schemeClr val="accent4">
                    <a:lumMod val="75000"/>
                  </a:schemeClr>
                </a:solidFill>
                <a:latin typeface="Times New Roman" pitchFamily="18" charset="0"/>
                <a:cs typeface="Times New Roman" pitchFamily="18" charset="0"/>
              </a:rPr>
              <a:t>Credit</a:t>
            </a:r>
            <a:r>
              <a:rPr lang="en-US" sz="1200" dirty="0" smtClean="0">
                <a:solidFill>
                  <a:schemeClr val="accent4">
                    <a:lumMod val="75000"/>
                  </a:schemeClr>
                </a:solidFill>
                <a:latin typeface="Times New Roman" pitchFamily="18" charset="0"/>
                <a:cs typeface="Times New Roman" pitchFamily="18" charset="0"/>
              </a:rPr>
              <a:t>: Dr. George </a:t>
            </a:r>
            <a:r>
              <a:rPr lang="en-US" sz="1200" dirty="0" err="1" smtClean="0">
                <a:solidFill>
                  <a:schemeClr val="accent4">
                    <a:lumMod val="75000"/>
                  </a:schemeClr>
                </a:solidFill>
                <a:latin typeface="Times New Roman" pitchFamily="18" charset="0"/>
                <a:cs typeface="Times New Roman" pitchFamily="18" charset="0"/>
              </a:rPr>
              <a:t>Bebis</a:t>
            </a:r>
            <a:endParaRPr lang="en-US" sz="1200" dirty="0" smtClean="0">
              <a:solidFill>
                <a:schemeClr val="accent4">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1153955" y="241385"/>
            <a:ext cx="7702923" cy="483945"/>
          </a:xfrm>
        </p:spPr>
        <p:txBody>
          <a:bodyPr>
            <a:normAutofit fontScale="90000"/>
          </a:bodyPr>
          <a:lstStyle/>
          <a:p>
            <a:r>
              <a:rPr lang="en-US" sz="3600" b="1" dirty="0"/>
              <a:t>Collisions</a:t>
            </a:r>
          </a:p>
        </p:txBody>
      </p:sp>
      <p:sp>
        <p:nvSpPr>
          <p:cNvPr id="565251" name="Rectangle 3"/>
          <p:cNvSpPr>
            <a:spLocks noGrp="1" noChangeArrowheads="1"/>
          </p:cNvSpPr>
          <p:nvPr>
            <p:ph type="body" idx="1"/>
          </p:nvPr>
        </p:nvSpPr>
        <p:spPr>
          <a:xfrm>
            <a:off x="1192360" y="878773"/>
            <a:ext cx="7702923" cy="2743201"/>
          </a:xfrm>
          <a:solidFill>
            <a:schemeClr val="bg2"/>
          </a:solidFill>
        </p:spPr>
        <p:txBody>
          <a:bodyPr>
            <a:noAutofit/>
          </a:bodyPr>
          <a:lstStyle/>
          <a:p>
            <a:pPr>
              <a:lnSpc>
                <a:spcPct val="120000"/>
              </a:lnSpc>
            </a:pPr>
            <a:r>
              <a:rPr lang="en-US" sz="2000" dirty="0"/>
              <a:t>Two or more keys hash to the same slot</a:t>
            </a:r>
            <a:r>
              <a:rPr lang="en-US" sz="2000" dirty="0" smtClean="0"/>
              <a:t>!!</a:t>
            </a:r>
            <a:endParaRPr lang="en-US" sz="2000" dirty="0" smtClean="0"/>
          </a:p>
          <a:p>
            <a:pPr>
              <a:lnSpc>
                <a:spcPct val="120000"/>
              </a:lnSpc>
            </a:pPr>
            <a:r>
              <a:rPr lang="en-US" sz="2000" dirty="0" smtClean="0"/>
              <a:t>For </a:t>
            </a:r>
            <a:r>
              <a:rPr lang="en-US" sz="2000" dirty="0"/>
              <a:t>a given set </a:t>
            </a:r>
            <a:r>
              <a:rPr lang="en-US" sz="2000" dirty="0">
                <a:latin typeface="Comic Sans MS" pitchFamily="66" charset="0"/>
              </a:rPr>
              <a:t>K</a:t>
            </a:r>
            <a:r>
              <a:rPr lang="en-US" sz="2000" dirty="0"/>
              <a:t> of keys </a:t>
            </a:r>
          </a:p>
          <a:p>
            <a:pPr lvl="1">
              <a:lnSpc>
                <a:spcPct val="120000"/>
              </a:lnSpc>
            </a:pPr>
            <a:r>
              <a:rPr lang="en-US" sz="1800" dirty="0"/>
              <a:t>If </a:t>
            </a:r>
            <a:r>
              <a:rPr lang="en-US" sz="1800" dirty="0">
                <a:latin typeface="Comic Sans MS" pitchFamily="66" charset="0"/>
              </a:rPr>
              <a:t>|K| &gt; m</a:t>
            </a:r>
            <a:r>
              <a:rPr lang="en-US" sz="1800" dirty="0"/>
              <a:t>, collisions will definitely happen (i.e., there must be at least two keys that have the same hash value)</a:t>
            </a:r>
            <a:endParaRPr lang="en-US" sz="2000" dirty="0"/>
          </a:p>
          <a:p>
            <a:pPr lvl="1">
              <a:lnSpc>
                <a:spcPct val="120000"/>
              </a:lnSpc>
            </a:pPr>
            <a:r>
              <a:rPr lang="en-US" sz="1800" dirty="0" smtClean="0"/>
              <a:t>If </a:t>
            </a:r>
            <a:r>
              <a:rPr lang="en-US" sz="1800" dirty="0" smtClean="0">
                <a:latin typeface="Comic Sans MS" pitchFamily="66" charset="0"/>
              </a:rPr>
              <a:t>|K| ≤ m</a:t>
            </a:r>
            <a:r>
              <a:rPr lang="en-US" sz="1800" dirty="0" smtClean="0"/>
              <a:t>, collisions may or may not happen </a:t>
            </a:r>
          </a:p>
          <a:p>
            <a:pPr>
              <a:lnSpc>
                <a:spcPct val="120000"/>
              </a:lnSpc>
            </a:pPr>
            <a:r>
              <a:rPr lang="en-US" sz="2000" dirty="0" smtClean="0"/>
              <a:t>Avoiding collisions completely is hard, even with a good hash function</a:t>
            </a:r>
            <a:endParaRPr lang="en-US" sz="2000" dirty="0"/>
          </a:p>
        </p:txBody>
      </p:sp>
      <p:sp>
        <p:nvSpPr>
          <p:cNvPr id="6" name="Rectangle 3"/>
          <p:cNvSpPr txBox="1">
            <a:spLocks noChangeArrowheads="1"/>
          </p:cNvSpPr>
          <p:nvPr/>
        </p:nvSpPr>
        <p:spPr>
          <a:xfrm>
            <a:off x="1192359" y="3776352"/>
            <a:ext cx="7702923" cy="2909454"/>
          </a:xfrm>
          <a:prstGeom prst="rect">
            <a:avLst/>
          </a:prstGeom>
          <a:solidFill>
            <a:schemeClr val="tx2">
              <a:lumMod val="20000"/>
              <a:lumOff val="80000"/>
            </a:schemeClr>
          </a:solidFill>
        </p:spPr>
        <p:txBody>
          <a:bodyPr tIns="182880" bIns="182880">
            <a:normAutofit fontScale="92500"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nSpc>
                <a:spcPct val="120000"/>
              </a:lnSpc>
              <a:buFont typeface="Wingdings 2"/>
              <a:buNone/>
            </a:pPr>
            <a:r>
              <a:rPr lang="en-US" sz="2800" b="1" smtClean="0">
                <a:solidFill>
                  <a:schemeClr val="bg2">
                    <a:lumMod val="50000"/>
                  </a:schemeClr>
                </a:solidFill>
              </a:rPr>
              <a:t>Handling Collisions:</a:t>
            </a:r>
          </a:p>
          <a:p>
            <a:pPr>
              <a:lnSpc>
                <a:spcPct val="120000"/>
              </a:lnSpc>
            </a:pPr>
            <a:r>
              <a:rPr lang="en-US" sz="2400" b="1" smtClean="0"/>
              <a:t>Chaining</a:t>
            </a:r>
            <a:endParaRPr lang="en-US" sz="2400" smtClean="0"/>
          </a:p>
          <a:p>
            <a:pPr>
              <a:lnSpc>
                <a:spcPct val="120000"/>
              </a:lnSpc>
            </a:pPr>
            <a:r>
              <a:rPr lang="en-US" sz="2400" b="1" smtClean="0"/>
              <a:t>Open addressing</a:t>
            </a:r>
          </a:p>
          <a:p>
            <a:pPr lvl="1">
              <a:lnSpc>
                <a:spcPct val="120000"/>
              </a:lnSpc>
            </a:pPr>
            <a:r>
              <a:rPr lang="en-US" sz="2000" smtClean="0"/>
              <a:t>Linear probing</a:t>
            </a:r>
          </a:p>
          <a:p>
            <a:pPr lvl="1">
              <a:lnSpc>
                <a:spcPct val="120000"/>
              </a:lnSpc>
            </a:pPr>
            <a:r>
              <a:rPr lang="en-US" sz="2000" smtClean="0"/>
              <a:t>Quadratic probing</a:t>
            </a:r>
          </a:p>
          <a:p>
            <a:pPr lvl="1">
              <a:lnSpc>
                <a:spcPct val="120000"/>
              </a:lnSpc>
            </a:pPr>
            <a:r>
              <a:rPr lang="en-US" sz="2000" smtClean="0"/>
              <a:t>Double hashing</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0" dur="500"/>
                                        <p:tgtEl>
                                          <p:spTgt spid="56525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5251">
                                            <p:txEl>
                                              <p:pRg st="2" end="2"/>
                                            </p:txEl>
                                          </p:spTgt>
                                        </p:tgtEl>
                                        <p:attrNameLst>
                                          <p:attrName>style.visibility</p:attrName>
                                        </p:attrNameLst>
                                      </p:cBhvr>
                                      <p:to>
                                        <p:strVal val="visible"/>
                                      </p:to>
                                    </p:set>
                                    <p:animEffect transition="in" filter="blinds(horizontal)">
                                      <p:cBhvr>
                                        <p:cTn id="13" dur="500"/>
                                        <p:tgtEl>
                                          <p:spTgt spid="5652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65251">
                                            <p:txEl>
                                              <p:pRg st="4" end="4"/>
                                            </p:txEl>
                                          </p:spTgt>
                                        </p:tgtEl>
                                        <p:attrNameLst>
                                          <p:attrName>style.visibility</p:attrName>
                                        </p:attrNameLst>
                                      </p:cBhvr>
                                      <p:to>
                                        <p:strVal val="visible"/>
                                      </p:to>
                                    </p:set>
                                    <p:animEffect transition="in" filter="blinds(horizontal)">
                                      <p:cBhvr>
                                        <p:cTn id="18" dur="500"/>
                                        <p:tgtEl>
                                          <p:spTgt spid="56525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blinds(horizontal)">
                                      <p:cBhvr>
                                        <p:cTn id="29" dur="500"/>
                                        <p:tgtEl>
                                          <p:spTgt spid="6">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75" name="Picture 3"/>
          <p:cNvPicPr>
            <a:picLocks noGrp="1" noChangeAspect="1" noChangeArrowheads="1"/>
          </p:cNvPicPr>
          <p:nvPr>
            <p:ph sz="half" idx="2"/>
          </p:nvPr>
        </p:nvPicPr>
        <p:blipFill>
          <a:blip r:embed="rId3" cstate="print"/>
          <a:srcRect/>
          <a:stretch>
            <a:fillRect/>
          </a:stretch>
        </p:blipFill>
        <p:spPr>
          <a:xfrm>
            <a:off x="577880" y="2793915"/>
            <a:ext cx="8375650" cy="3822700"/>
          </a:xfrm>
          <a:noFill/>
          <a:ln/>
        </p:spPr>
      </p:pic>
      <p:sp>
        <p:nvSpPr>
          <p:cNvPr id="566276" name="Rectangle 4"/>
          <p:cNvSpPr>
            <a:spLocks noGrp="1" noChangeArrowheads="1"/>
          </p:cNvSpPr>
          <p:nvPr>
            <p:ph type="title"/>
          </p:nvPr>
        </p:nvSpPr>
        <p:spPr>
          <a:xfrm>
            <a:off x="1187567" y="100013"/>
            <a:ext cx="7455363" cy="906462"/>
          </a:xfrm>
        </p:spPr>
        <p:txBody>
          <a:bodyPr>
            <a:normAutofit fontScale="90000"/>
          </a:bodyPr>
          <a:lstStyle/>
          <a:p>
            <a:r>
              <a:rPr lang="en-US" sz="3600" b="1" dirty="0"/>
              <a:t>Handling Collisions Using Chaining</a:t>
            </a:r>
          </a:p>
        </p:txBody>
      </p:sp>
      <p:sp>
        <p:nvSpPr>
          <p:cNvPr id="566277" name="Rectangle 5"/>
          <p:cNvSpPr>
            <a:spLocks noGrp="1" noChangeArrowheads="1"/>
          </p:cNvSpPr>
          <p:nvPr>
            <p:ph type="body" sz="half" idx="1"/>
          </p:nvPr>
        </p:nvSpPr>
        <p:spPr>
          <a:xfrm>
            <a:off x="1152338" y="1098550"/>
            <a:ext cx="7570976" cy="1452595"/>
          </a:xfrm>
          <a:solidFill>
            <a:schemeClr val="bg2"/>
          </a:solidFill>
        </p:spPr>
        <p:txBody>
          <a:bodyPr>
            <a:normAutofit lnSpcReduction="10000"/>
          </a:bodyPr>
          <a:lstStyle/>
          <a:p>
            <a:pPr>
              <a:buNone/>
            </a:pPr>
            <a:r>
              <a:rPr lang="en-US" sz="2400" b="1" dirty="0"/>
              <a:t>Idea</a:t>
            </a:r>
            <a:r>
              <a:rPr lang="en-US" sz="2400" dirty="0"/>
              <a:t>:</a:t>
            </a:r>
          </a:p>
          <a:p>
            <a:r>
              <a:rPr lang="en-US" sz="2000" dirty="0"/>
              <a:t>Put all elements that hash to the same slot into a </a:t>
            </a:r>
            <a:r>
              <a:rPr lang="en-US" sz="2000" i="1" dirty="0"/>
              <a:t>linked </a:t>
            </a:r>
            <a:r>
              <a:rPr lang="en-US" sz="2000" i="1" dirty="0" smtClean="0"/>
              <a:t>list</a:t>
            </a:r>
            <a:endParaRPr lang="en-US" sz="2000" i="1" dirty="0"/>
          </a:p>
          <a:p>
            <a:r>
              <a:rPr lang="en-US" sz="2000" dirty="0" smtClean="0"/>
              <a:t>Slot </a:t>
            </a:r>
            <a:r>
              <a:rPr lang="en-US" sz="2000" dirty="0">
                <a:latin typeface="Comic Sans MS" pitchFamily="66" charset="0"/>
              </a:rPr>
              <a:t>j</a:t>
            </a:r>
            <a:r>
              <a:rPr lang="en-US" sz="2000" dirty="0"/>
              <a:t> contains a pointer to the head of the list of all elements that hash to </a:t>
            </a:r>
            <a:r>
              <a:rPr lang="en-US" sz="2000" dirty="0">
                <a:latin typeface="Comic Sans MS" pitchFamily="66" charset="0"/>
              </a:rPr>
              <a:t>j</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1224450" y="178130"/>
            <a:ext cx="7709239" cy="665018"/>
          </a:xfrm>
        </p:spPr>
        <p:txBody>
          <a:bodyPr>
            <a:normAutofit/>
          </a:bodyPr>
          <a:lstStyle/>
          <a:p>
            <a:r>
              <a:rPr lang="en-US" sz="3200" b="1" dirty="0" smtClean="0"/>
              <a:t>Operations in Chained Hash </a:t>
            </a:r>
            <a:r>
              <a:rPr lang="en-US" sz="3200" b="1" dirty="0"/>
              <a:t>Tables</a:t>
            </a:r>
          </a:p>
        </p:txBody>
      </p:sp>
      <p:sp>
        <p:nvSpPr>
          <p:cNvPr id="568323" name="Rectangle 3"/>
          <p:cNvSpPr>
            <a:spLocks noGrp="1" noChangeArrowheads="1"/>
          </p:cNvSpPr>
          <p:nvPr>
            <p:ph type="body" idx="1"/>
          </p:nvPr>
        </p:nvSpPr>
        <p:spPr>
          <a:xfrm>
            <a:off x="1224450" y="937176"/>
            <a:ext cx="7717672" cy="1984155"/>
          </a:xfrm>
          <a:solidFill>
            <a:schemeClr val="bg2"/>
          </a:solidFill>
        </p:spPr>
        <p:txBody>
          <a:bodyPr>
            <a:noAutofit/>
          </a:bodyPr>
          <a:lstStyle/>
          <a:p>
            <a:pPr>
              <a:buFontTx/>
              <a:buNone/>
            </a:pPr>
            <a:r>
              <a:rPr lang="en-US" sz="2000" b="1" dirty="0">
                <a:solidFill>
                  <a:srgbClr val="DD0111"/>
                </a:solidFill>
                <a:latin typeface="Monotype Corsiva" pitchFamily="66" charset="0"/>
              </a:rPr>
              <a:t>Alg.:</a:t>
            </a:r>
            <a:r>
              <a:rPr lang="en-US" sz="2000" b="1" dirty="0"/>
              <a:t> CHAINED-HASH-INSERT(</a:t>
            </a:r>
            <a:r>
              <a:rPr lang="en-US" sz="2000" b="1" dirty="0">
                <a:latin typeface="Comic Sans MS" pitchFamily="66" charset="0"/>
              </a:rPr>
              <a:t>T, x</a:t>
            </a:r>
            <a:r>
              <a:rPr lang="en-US" sz="2000" b="1" dirty="0"/>
              <a:t>)</a:t>
            </a:r>
          </a:p>
          <a:p>
            <a:pPr>
              <a:buFontTx/>
              <a:buNone/>
            </a:pPr>
            <a:r>
              <a:rPr lang="en-US" sz="2000" dirty="0"/>
              <a:t>		</a:t>
            </a:r>
            <a:r>
              <a:rPr lang="en-US" sz="2000" b="1" dirty="0"/>
              <a:t>insert</a:t>
            </a:r>
            <a:r>
              <a:rPr lang="en-US" sz="2000" dirty="0"/>
              <a:t> </a:t>
            </a:r>
            <a:r>
              <a:rPr lang="en-US" sz="2000" dirty="0">
                <a:latin typeface="Comic Sans MS" pitchFamily="66" charset="0"/>
              </a:rPr>
              <a:t>x</a:t>
            </a:r>
            <a:r>
              <a:rPr lang="en-US" sz="2000" dirty="0"/>
              <a:t> at the head of list </a:t>
            </a:r>
            <a:r>
              <a:rPr lang="en-US" sz="2000" dirty="0">
                <a:latin typeface="Comic Sans MS" pitchFamily="66" charset="0"/>
              </a:rPr>
              <a:t>T[h(key[x</a:t>
            </a:r>
            <a:r>
              <a:rPr lang="en-US" sz="2000" dirty="0" smtClean="0">
                <a:latin typeface="Comic Sans MS" pitchFamily="66" charset="0"/>
              </a:rPr>
              <a:t>])]</a:t>
            </a:r>
          </a:p>
          <a:p>
            <a:pPr>
              <a:buFontTx/>
              <a:buNone/>
            </a:pPr>
            <a:endParaRPr lang="en-US" sz="1050" dirty="0" smtClean="0"/>
          </a:p>
          <a:p>
            <a:r>
              <a:rPr lang="en-US" sz="1800" dirty="0" smtClean="0">
                <a:solidFill>
                  <a:schemeClr val="tx1"/>
                </a:solidFill>
              </a:rPr>
              <a:t>Worst-case </a:t>
            </a:r>
            <a:r>
              <a:rPr lang="en-US" sz="1800" dirty="0">
                <a:solidFill>
                  <a:schemeClr val="tx1"/>
                </a:solidFill>
              </a:rPr>
              <a:t>running time is </a:t>
            </a:r>
            <a:r>
              <a:rPr lang="en-US" sz="1800" dirty="0">
                <a:solidFill>
                  <a:schemeClr val="tx1"/>
                </a:solidFill>
                <a:latin typeface="Comic Sans MS" pitchFamily="66" charset="0"/>
              </a:rPr>
              <a:t>O(1</a:t>
            </a:r>
            <a:r>
              <a:rPr lang="en-US" sz="1800" dirty="0" smtClean="0">
                <a:solidFill>
                  <a:schemeClr val="tx1"/>
                </a:solidFill>
                <a:latin typeface="Comic Sans MS" pitchFamily="66" charset="0"/>
              </a:rPr>
              <a:t>)</a:t>
            </a:r>
            <a:endParaRPr lang="en-US" sz="1800" dirty="0" smtClean="0">
              <a:solidFill>
                <a:schemeClr val="tx1"/>
              </a:solidFill>
            </a:endParaRPr>
          </a:p>
          <a:p>
            <a:r>
              <a:rPr lang="en-US" sz="1800" dirty="0" smtClean="0">
                <a:solidFill>
                  <a:schemeClr val="tx1"/>
                </a:solidFill>
              </a:rPr>
              <a:t>Note that you may also need to search </a:t>
            </a:r>
            <a:r>
              <a:rPr lang="en-US" sz="1800" dirty="0">
                <a:solidFill>
                  <a:schemeClr val="tx1"/>
                </a:solidFill>
              </a:rPr>
              <a:t>to check if it </a:t>
            </a:r>
            <a:r>
              <a:rPr lang="en-US" sz="1800" dirty="0" smtClean="0">
                <a:solidFill>
                  <a:schemeClr val="tx1"/>
                </a:solidFill>
              </a:rPr>
              <a:t>is already there</a:t>
            </a:r>
            <a:endParaRPr lang="en-US" sz="1800" dirty="0">
              <a:solidFill>
                <a:schemeClr val="tx1"/>
              </a:solidFill>
            </a:endParaRPr>
          </a:p>
        </p:txBody>
      </p:sp>
      <p:sp>
        <p:nvSpPr>
          <p:cNvPr id="5" name="Rectangle 3"/>
          <p:cNvSpPr txBox="1">
            <a:spLocks noChangeArrowheads="1"/>
          </p:cNvSpPr>
          <p:nvPr/>
        </p:nvSpPr>
        <p:spPr>
          <a:xfrm>
            <a:off x="1212668" y="3101035"/>
            <a:ext cx="7741329" cy="1649098"/>
          </a:xfrm>
          <a:prstGeom prst="rect">
            <a:avLst/>
          </a:prstGeom>
          <a:solidFill>
            <a:schemeClr val="bg2"/>
          </a:solidFill>
        </p:spPr>
        <p:txBody>
          <a:bodyPr tIns="182880" bIns="182880">
            <a:no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Tx/>
              <a:buNone/>
              <a:tabLst/>
              <a:defRPr/>
            </a:pPr>
            <a:r>
              <a:rPr kumimoji="0" lang="en-US" sz="2000" b="1" i="0" u="none" strike="noStrike" kern="1200" cap="none" spc="0" normalizeH="0" baseline="0" noProof="0" dirty="0" smtClean="0">
                <a:ln>
                  <a:noFill/>
                </a:ln>
                <a:solidFill>
                  <a:srgbClr val="DD0111"/>
                </a:solidFill>
                <a:effectLst/>
                <a:uLnTx/>
                <a:uFillTx/>
                <a:latin typeface="Monotype Corsiva" pitchFamily="66" charset="0"/>
                <a:ea typeface="+mn-ea"/>
                <a:cs typeface="+mn-cs"/>
              </a:rPr>
              <a:t>Alg.:</a:t>
            </a:r>
            <a:r>
              <a:rPr kumimoji="0" lang="en-US" sz="2000" b="1" i="0" u="none" strike="noStrike" kern="1200" cap="none" spc="0" normalizeH="0" baseline="0" noProof="0" dirty="0" smtClean="0">
                <a:ln>
                  <a:noFill/>
                </a:ln>
                <a:solidFill>
                  <a:schemeClr val="tx1"/>
                </a:solidFill>
                <a:effectLst/>
                <a:uLnTx/>
                <a:uFillTx/>
                <a:ea typeface="+mn-ea"/>
                <a:cs typeface="+mn-cs"/>
              </a:rPr>
              <a:t> CHAINED-HASH-SEARCH(T, k)</a:t>
            </a:r>
          </a:p>
          <a:p>
            <a:pPr marL="365760" marR="0" lvl="0" indent="-283464" algn="l" defTabSz="914400" rtl="0" eaLnBrk="1" fontAlgn="auto" latinLnBrk="0" hangingPunct="1">
              <a:lnSpc>
                <a:spcPct val="110000"/>
              </a:lnSpc>
              <a:spcBef>
                <a:spcPts val="600"/>
              </a:spcBef>
              <a:spcAft>
                <a:spcPts val="0"/>
              </a:spcAft>
              <a:buClr>
                <a:schemeClr val="accent1"/>
              </a:buClr>
              <a:buSzPct val="80000"/>
              <a:buFontTx/>
              <a:buNone/>
              <a:tabLst/>
              <a:defRPr/>
            </a:pPr>
            <a:r>
              <a:rPr kumimoji="0" lang="en-US" sz="2000" b="0" i="0" u="none" strike="noStrike" kern="1200" cap="none" spc="0" normalizeH="0" baseline="0" noProof="0" dirty="0" smtClean="0">
                <a:ln>
                  <a:noFill/>
                </a:ln>
                <a:solidFill>
                  <a:schemeClr val="tx1"/>
                </a:solidFill>
                <a:effectLst/>
                <a:uLnTx/>
                <a:uFillTx/>
                <a:ea typeface="+mn-ea"/>
                <a:cs typeface="+mn-cs"/>
              </a:rPr>
              <a:t>	</a:t>
            </a:r>
            <a:r>
              <a:rPr kumimoji="0" lang="en-US" sz="2000" b="0" i="0" u="none" strike="noStrike" kern="1200" cap="none" spc="0" normalizeH="0" baseline="0" noProof="0" dirty="0" smtClean="0">
                <a:ln>
                  <a:noFill/>
                </a:ln>
                <a:solidFill>
                  <a:schemeClr val="tx1"/>
                </a:solidFill>
                <a:effectLst/>
                <a:uLnTx/>
                <a:uFillTx/>
                <a:ea typeface="+mn-ea"/>
                <a:cs typeface="+mn-cs"/>
              </a:rPr>
              <a:t>         </a:t>
            </a:r>
            <a:r>
              <a:rPr kumimoji="0" lang="en-US" sz="2000" b="1" i="0" u="none" strike="noStrike" kern="1200" cap="none" spc="0" normalizeH="0" baseline="0" noProof="0" dirty="0" smtClean="0">
                <a:ln>
                  <a:noFill/>
                </a:ln>
                <a:solidFill>
                  <a:schemeClr val="tx1"/>
                </a:solidFill>
                <a:effectLst/>
                <a:uLnTx/>
                <a:uFillTx/>
                <a:ea typeface="+mn-ea"/>
                <a:cs typeface="+mn-cs"/>
              </a:rPr>
              <a:t>search</a:t>
            </a:r>
            <a:r>
              <a:rPr kumimoji="0" lang="en-US" sz="2000" b="0" i="0" u="none" strike="noStrike" kern="1200" cap="none" spc="0" normalizeH="0" baseline="0" noProof="0" dirty="0" smtClean="0">
                <a:ln>
                  <a:noFill/>
                </a:ln>
                <a:solidFill>
                  <a:schemeClr val="tx1"/>
                </a:solidFill>
                <a:effectLst/>
                <a:uLnTx/>
                <a:uFillTx/>
                <a:ea typeface="+mn-ea"/>
                <a:cs typeface="+mn-cs"/>
              </a:rPr>
              <a:t> </a:t>
            </a:r>
            <a:r>
              <a:rPr kumimoji="0" lang="en-US" sz="2000" b="0" i="0" u="none" strike="noStrike" kern="1200" cap="none" spc="0" normalizeH="0" baseline="0" noProof="0" dirty="0" smtClean="0">
                <a:ln>
                  <a:noFill/>
                </a:ln>
                <a:solidFill>
                  <a:schemeClr val="tx1"/>
                </a:solidFill>
                <a:effectLst/>
                <a:uLnTx/>
                <a:uFillTx/>
                <a:ea typeface="+mn-ea"/>
                <a:cs typeface="+mn-cs"/>
              </a:rPr>
              <a:t>for an element with key </a:t>
            </a:r>
            <a:r>
              <a:rPr kumimoji="0" lang="en-US" sz="2000" b="0" i="0" u="none" strike="noStrike" kern="1200" cap="none" spc="0" normalizeH="0" baseline="0" noProof="0" dirty="0" smtClean="0">
                <a:ln>
                  <a:noFill/>
                </a:ln>
                <a:solidFill>
                  <a:schemeClr val="tx1"/>
                </a:solidFill>
                <a:effectLst/>
                <a:uLnTx/>
                <a:uFillTx/>
                <a:latin typeface="Comic Sans MS" pitchFamily="66" charset="0"/>
                <a:ea typeface="+mn-ea"/>
                <a:cs typeface="+mn-cs"/>
              </a:rPr>
              <a:t>k</a:t>
            </a:r>
            <a:r>
              <a:rPr kumimoji="0" lang="en-US" sz="2000" b="0" i="0" u="none" strike="noStrike" kern="1200" cap="none" spc="0" normalizeH="0" baseline="0" noProof="0" dirty="0" smtClean="0">
                <a:ln>
                  <a:noFill/>
                </a:ln>
                <a:solidFill>
                  <a:schemeClr val="tx1"/>
                </a:solidFill>
                <a:effectLst/>
                <a:uLnTx/>
                <a:uFillTx/>
                <a:ea typeface="+mn-ea"/>
                <a:cs typeface="+mn-cs"/>
              </a:rPr>
              <a:t> in list </a:t>
            </a:r>
            <a:r>
              <a:rPr kumimoji="0" lang="en-US" sz="2000" b="0" i="0" u="none" strike="noStrike" kern="1200" cap="none" spc="0" normalizeH="0" baseline="0" noProof="0" dirty="0" smtClean="0">
                <a:ln>
                  <a:noFill/>
                </a:ln>
                <a:solidFill>
                  <a:schemeClr val="tx1"/>
                </a:solidFill>
                <a:effectLst/>
                <a:uLnTx/>
                <a:uFillTx/>
                <a:latin typeface="Comic Sans MS" pitchFamily="66" charset="0"/>
                <a:ea typeface="+mn-ea"/>
                <a:cs typeface="+mn-cs"/>
              </a:rPr>
              <a:t>T[h(k</a:t>
            </a:r>
            <a:r>
              <a:rPr kumimoji="0" lang="en-US" sz="2000" b="0" i="0" u="none" strike="noStrike" kern="1200" cap="none" spc="0" normalizeH="0" baseline="0" noProof="0" dirty="0" smtClean="0">
                <a:ln>
                  <a:noFill/>
                </a:ln>
                <a:solidFill>
                  <a:schemeClr val="tx1"/>
                </a:solidFill>
                <a:effectLst/>
                <a:uLnTx/>
                <a:uFillTx/>
                <a:latin typeface="Comic Sans MS" pitchFamily="66" charset="0"/>
                <a:ea typeface="+mn-ea"/>
                <a:cs typeface="+mn-cs"/>
              </a:rPr>
              <a:t>)]</a:t>
            </a:r>
            <a:endParaRPr kumimoji="0" lang="en-US" sz="2000" b="0" i="0" u="none" strike="noStrike" kern="1200" cap="none" spc="0" normalizeH="0" baseline="0" noProof="0" dirty="0" smtClean="0">
              <a:ln>
                <a:noFill/>
              </a:ln>
              <a:solidFill>
                <a:schemeClr val="tx1"/>
              </a:solidFill>
              <a:effectLst/>
              <a:uLnTx/>
              <a:uFillTx/>
              <a:ea typeface="+mn-ea"/>
              <a:cs typeface="+mn-cs"/>
            </a:endParaRPr>
          </a:p>
          <a:p>
            <a:pPr marL="82296" marR="0" lvl="0" algn="l" defTabSz="914400" rtl="0" eaLnBrk="1" fontAlgn="auto" latinLnBrk="0" hangingPunct="1">
              <a:lnSpc>
                <a:spcPct val="110000"/>
              </a:lnSpc>
              <a:spcBef>
                <a:spcPts val="600"/>
              </a:spcBef>
              <a:spcAft>
                <a:spcPts val="0"/>
              </a:spcAft>
              <a:buClr>
                <a:schemeClr val="accent1"/>
              </a:buClr>
              <a:buSzPct val="80000"/>
              <a:tabLst/>
              <a:defRPr/>
            </a:pPr>
            <a:endParaRPr kumimoji="0" lang="en-US" sz="1050" b="0" i="0" u="none" strike="noStrike" kern="1200" cap="none" spc="0" normalizeH="0" baseline="0" noProof="0" dirty="0" smtClean="0">
              <a:ln>
                <a:noFill/>
              </a:ln>
              <a:solidFill>
                <a:schemeClr val="tx1"/>
              </a:solidFill>
              <a:effectLst/>
              <a:uLnTx/>
              <a:uFillTx/>
              <a:ea typeface="+mn-ea"/>
              <a:cs typeface="+mn-cs"/>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b="0" i="0" u="none" strike="noStrike" kern="1200" cap="none" spc="0" normalizeH="0" baseline="0" noProof="0" dirty="0" smtClean="0">
                <a:ln>
                  <a:noFill/>
                </a:ln>
                <a:solidFill>
                  <a:schemeClr val="tx1"/>
                </a:solidFill>
                <a:effectLst/>
                <a:uLnTx/>
                <a:uFillTx/>
                <a:ea typeface="+mn-ea"/>
                <a:cs typeface="+mn-cs"/>
              </a:rPr>
              <a:t>Running </a:t>
            </a:r>
            <a:r>
              <a:rPr kumimoji="0" lang="en-US" b="0" i="0" u="none" strike="noStrike" kern="1200" cap="none" spc="0" normalizeH="0" baseline="0" noProof="0" dirty="0" smtClean="0">
                <a:ln>
                  <a:noFill/>
                </a:ln>
                <a:solidFill>
                  <a:schemeClr val="tx1"/>
                </a:solidFill>
                <a:effectLst/>
                <a:uLnTx/>
                <a:uFillTx/>
                <a:ea typeface="+mn-ea"/>
                <a:cs typeface="+mn-cs"/>
              </a:rPr>
              <a:t>time is proportional to the length of the list of elements in slot </a:t>
            </a:r>
            <a:r>
              <a:rPr kumimoji="0" lang="en-US" b="0" i="0" u="none" strike="noStrike" kern="1200" cap="none" spc="0" normalizeH="0" baseline="0" noProof="0" dirty="0" smtClean="0">
                <a:ln>
                  <a:noFill/>
                </a:ln>
                <a:solidFill>
                  <a:schemeClr val="tx1"/>
                </a:solidFill>
                <a:effectLst/>
                <a:uLnTx/>
                <a:uFillTx/>
                <a:latin typeface="Comic Sans MS" pitchFamily="66" charset="0"/>
                <a:ea typeface="+mn-ea"/>
                <a:cs typeface="+mn-cs"/>
              </a:rPr>
              <a:t>h(k)</a:t>
            </a:r>
            <a:endParaRPr kumimoji="0" lang="en-US" b="0"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sp>
        <p:nvSpPr>
          <p:cNvPr id="6" name="Rectangle 3"/>
          <p:cNvSpPr txBox="1">
            <a:spLocks noChangeArrowheads="1"/>
          </p:cNvSpPr>
          <p:nvPr/>
        </p:nvSpPr>
        <p:spPr>
          <a:xfrm>
            <a:off x="1212667" y="4927585"/>
            <a:ext cx="7741329" cy="1663220"/>
          </a:xfrm>
          <a:prstGeom prst="rect">
            <a:avLst/>
          </a:prstGeom>
          <a:solidFill>
            <a:schemeClr val="bg2"/>
          </a:solidFill>
        </p:spPr>
        <p:txBody>
          <a:bodyPr tIns="182880" bIns="182880">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buFontTx/>
              <a:buNone/>
            </a:pPr>
            <a:r>
              <a:rPr lang="en-US" sz="2000" b="1" dirty="0" smtClean="0">
                <a:solidFill>
                  <a:srgbClr val="DD0111"/>
                </a:solidFill>
                <a:latin typeface="Monotype Corsiva" pitchFamily="66" charset="0"/>
              </a:rPr>
              <a:t>Alg.:</a:t>
            </a:r>
            <a:r>
              <a:rPr lang="en-US" sz="2000" b="1" dirty="0" smtClean="0"/>
              <a:t> CHAINED-HASH-DELETE(T, x)</a:t>
            </a:r>
          </a:p>
          <a:p>
            <a:pPr>
              <a:buFontTx/>
              <a:buNone/>
            </a:pPr>
            <a:r>
              <a:rPr lang="en-US" sz="1800" dirty="0" smtClean="0"/>
              <a:t>		</a:t>
            </a:r>
            <a:r>
              <a:rPr lang="en-US" sz="1800" b="1" dirty="0" smtClean="0"/>
              <a:t>delete</a:t>
            </a:r>
            <a:r>
              <a:rPr lang="en-US" sz="1800" dirty="0" smtClean="0"/>
              <a:t> </a:t>
            </a:r>
            <a:r>
              <a:rPr lang="en-US" sz="1800" dirty="0" smtClean="0">
                <a:latin typeface="Comic Sans MS" pitchFamily="66" charset="0"/>
              </a:rPr>
              <a:t>x</a:t>
            </a:r>
            <a:r>
              <a:rPr lang="en-US" sz="1800" dirty="0" smtClean="0"/>
              <a:t> from the list </a:t>
            </a:r>
            <a:r>
              <a:rPr lang="en-US" sz="1800" dirty="0" smtClean="0">
                <a:latin typeface="Comic Sans MS" pitchFamily="66" charset="0"/>
              </a:rPr>
              <a:t>T[h(key[x])]</a:t>
            </a:r>
          </a:p>
          <a:p>
            <a:pPr>
              <a:buFontTx/>
              <a:buNone/>
            </a:pPr>
            <a:endParaRPr lang="en-US" sz="1200" dirty="0" smtClean="0">
              <a:latin typeface="Comic Sans MS" pitchFamily="66" charset="0"/>
            </a:endParaRPr>
          </a:p>
          <a:p>
            <a:r>
              <a:rPr lang="en-US" sz="1800" dirty="0" smtClean="0"/>
              <a:t>Worst-case running time is the same as the </a:t>
            </a:r>
            <a:r>
              <a:rPr lang="en-US" sz="1800" b="1" dirty="0" smtClean="0"/>
              <a:t>search </a:t>
            </a:r>
            <a:r>
              <a:rPr lang="en-US" sz="1800" dirty="0" smtClean="0"/>
              <a:t>operation</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8323">
                                            <p:txEl>
                                              <p:pRg st="3" end="3"/>
                                            </p:txEl>
                                          </p:spTgt>
                                        </p:tgtEl>
                                        <p:attrNameLst>
                                          <p:attrName>style.visibility</p:attrName>
                                        </p:attrNameLst>
                                      </p:cBhvr>
                                      <p:to>
                                        <p:strVal val="visible"/>
                                      </p:to>
                                    </p:set>
                                    <p:animEffect transition="in" filter="blinds(horizontal)">
                                      <p:cBhvr>
                                        <p:cTn id="7" dur="500"/>
                                        <p:tgtEl>
                                          <p:spTgt spid="5683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3">
                                            <p:txEl>
                                              <p:pRg st="4" end="4"/>
                                            </p:txEl>
                                          </p:spTgt>
                                        </p:tgtEl>
                                        <p:attrNameLst>
                                          <p:attrName>style.visibility</p:attrName>
                                        </p:attrNameLst>
                                      </p:cBhvr>
                                      <p:to>
                                        <p:strVal val="visible"/>
                                      </p:to>
                                    </p:set>
                                    <p:animEffect transition="in" filter="blinds(horizontal)">
                                      <p:cBhvr>
                                        <p:cTn id="12" dur="500"/>
                                        <p:tgtEl>
                                          <p:spTgt spid="5683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blinds(horizontal)">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blinds(horizontal)">
                                      <p:cBhvr>
                                        <p:cTn id="3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1115549" y="274638"/>
            <a:ext cx="7947754" cy="965277"/>
          </a:xfrm>
        </p:spPr>
        <p:txBody>
          <a:bodyPr>
            <a:normAutofit/>
          </a:bodyPr>
          <a:lstStyle/>
          <a:p>
            <a:r>
              <a:rPr lang="en-US" sz="2800" b="1" dirty="0"/>
              <a:t>Analysis of Hashing with </a:t>
            </a:r>
            <a:r>
              <a:rPr lang="en-US" sz="2800" b="1" dirty="0" smtClean="0"/>
              <a:t>Chaining: </a:t>
            </a:r>
            <a:r>
              <a:rPr lang="en-US" sz="2400" b="1" dirty="0" smtClean="0"/>
              <a:t>Average </a:t>
            </a:r>
            <a:r>
              <a:rPr lang="en-US" sz="2400" b="1" dirty="0"/>
              <a:t>Case</a:t>
            </a:r>
          </a:p>
        </p:txBody>
      </p:sp>
      <p:sp>
        <p:nvSpPr>
          <p:cNvPr id="572419" name="Rectangle 3"/>
          <p:cNvSpPr>
            <a:spLocks noGrp="1" noChangeArrowheads="1"/>
          </p:cNvSpPr>
          <p:nvPr>
            <p:ph type="body" idx="1"/>
          </p:nvPr>
        </p:nvSpPr>
        <p:spPr>
          <a:xfrm>
            <a:off x="1115549" y="1116281"/>
            <a:ext cx="6116523" cy="5581402"/>
          </a:xfrm>
          <a:solidFill>
            <a:schemeClr val="bg2"/>
          </a:solidFill>
        </p:spPr>
        <p:txBody>
          <a:bodyPr>
            <a:noAutofit/>
          </a:bodyPr>
          <a:lstStyle/>
          <a:p>
            <a:pPr marL="225425" lvl="1" indent="-225425">
              <a:spcBef>
                <a:spcPts val="600"/>
              </a:spcBef>
              <a:buSzPct val="80000"/>
              <a:buFont typeface="Wingdings 2"/>
              <a:buChar char=""/>
            </a:pPr>
            <a:r>
              <a:rPr lang="en-US" sz="1800" b="1" dirty="0" smtClean="0">
                <a:latin typeface="Times New Roman" pitchFamily="18" charset="0"/>
                <a:cs typeface="Times New Roman" pitchFamily="18" charset="0"/>
              </a:rPr>
              <a:t>Worst case: </a:t>
            </a:r>
            <a:r>
              <a:rPr lang="en-US" sz="1800" dirty="0">
                <a:latin typeface="Times" pitchFamily="18" charset="0"/>
                <a:sym typeface="Symbol" pitchFamily="18" charset="2"/>
              </a:rPr>
              <a:t>All n keys hash to the same </a:t>
            </a:r>
            <a:r>
              <a:rPr lang="en-US" sz="1800" dirty="0" smtClean="0">
                <a:latin typeface="Times" pitchFamily="18" charset="0"/>
                <a:sym typeface="Symbol" pitchFamily="18" charset="2"/>
              </a:rPr>
              <a:t>slot.</a:t>
            </a:r>
          </a:p>
          <a:p>
            <a:pPr marL="0" lvl="1" indent="0">
              <a:spcBef>
                <a:spcPts val="600"/>
              </a:spcBef>
              <a:buSzPct val="80000"/>
              <a:buNone/>
            </a:pPr>
            <a:r>
              <a:rPr lang="en-US" sz="1800" dirty="0" smtClean="0">
                <a:latin typeface="Times" pitchFamily="18" charset="0"/>
                <a:sym typeface="Symbol" pitchFamily="18" charset="2"/>
              </a:rPr>
              <a:t>         Then </a:t>
            </a:r>
            <a:r>
              <a:rPr lang="en-US" sz="1800" dirty="0" smtClean="0">
                <a:sym typeface="Symbol" pitchFamily="18" charset="2"/>
              </a:rPr>
              <a:t>search/delete operations may take </a:t>
            </a:r>
            <a:r>
              <a:rPr lang="en-US" sz="1800" dirty="0" smtClean="0">
                <a:latin typeface="Comic Sans MS" pitchFamily="66" charset="0"/>
                <a:sym typeface="Symbol" pitchFamily="18" charset="2"/>
              </a:rPr>
              <a:t></a:t>
            </a:r>
            <a:r>
              <a:rPr lang="en-US" sz="1800" dirty="0">
                <a:latin typeface="Comic Sans MS" pitchFamily="66" charset="0"/>
                <a:sym typeface="Symbol" pitchFamily="18" charset="2"/>
              </a:rPr>
              <a:t>(n)</a:t>
            </a:r>
            <a:endParaRPr lang="en-US" sz="1800" dirty="0" smtClean="0">
              <a:latin typeface="Times" pitchFamily="18" charset="0"/>
              <a:sym typeface="Symbol" pitchFamily="18" charset="2"/>
            </a:endParaRPr>
          </a:p>
          <a:p>
            <a:pPr marL="0" lvl="1" indent="0">
              <a:spcBef>
                <a:spcPts val="600"/>
              </a:spcBef>
              <a:buSzPct val="80000"/>
              <a:buNone/>
            </a:pPr>
            <a:endParaRPr lang="en-US" sz="1200" b="1" dirty="0" smtClean="0">
              <a:latin typeface="Times" pitchFamily="18" charset="0"/>
              <a:cs typeface="Times New Roman" pitchFamily="18" charset="0"/>
            </a:endParaRPr>
          </a:p>
          <a:p>
            <a:pPr marL="225425" indent="-225425"/>
            <a:r>
              <a:rPr lang="en-US" sz="1800" b="1" dirty="0" smtClean="0">
                <a:latin typeface="Times New Roman" pitchFamily="18" charset="0"/>
                <a:cs typeface="Times New Roman" pitchFamily="18" charset="0"/>
              </a:rPr>
              <a:t>Average </a:t>
            </a:r>
            <a:r>
              <a:rPr lang="en-US" sz="1800" b="1" dirty="0" smtClean="0">
                <a:latin typeface="Times New Roman" pitchFamily="18" charset="0"/>
                <a:cs typeface="Times New Roman" pitchFamily="18" charset="0"/>
              </a:rPr>
              <a:t>case </a:t>
            </a:r>
            <a:r>
              <a:rPr lang="en-US" sz="1800" dirty="0" smtClean="0">
                <a:latin typeface="Times New Roman" pitchFamily="18" charset="0"/>
                <a:cs typeface="Times New Roman" pitchFamily="18" charset="0"/>
              </a:rPr>
              <a:t>depends </a:t>
            </a:r>
            <a:r>
              <a:rPr lang="en-US" sz="1800" dirty="0">
                <a:latin typeface="Times New Roman" pitchFamily="18" charset="0"/>
                <a:cs typeface="Times New Roman" pitchFamily="18" charset="0"/>
              </a:rPr>
              <a:t>on how well the hash function distributes the n keys among the m slots</a:t>
            </a:r>
          </a:p>
          <a:p>
            <a:pPr marL="225425" indent="-225425"/>
            <a:endParaRPr lang="en-US" sz="1050" b="1" dirty="0" smtClean="0">
              <a:solidFill>
                <a:srgbClr val="DD0111"/>
              </a:solidFill>
              <a:latin typeface="Times New Roman" pitchFamily="18" charset="0"/>
              <a:cs typeface="Times New Roman" pitchFamily="18" charset="0"/>
            </a:endParaRPr>
          </a:p>
          <a:p>
            <a:pPr marL="225425" indent="-225425"/>
            <a:r>
              <a:rPr lang="en-US" sz="1800" b="1" dirty="0" smtClean="0">
                <a:solidFill>
                  <a:schemeClr val="bg2">
                    <a:lumMod val="50000"/>
                  </a:schemeClr>
                </a:solidFill>
                <a:latin typeface="Times New Roman" pitchFamily="18" charset="0"/>
                <a:cs typeface="Times New Roman" pitchFamily="18" charset="0"/>
              </a:rPr>
              <a:t>Simple </a:t>
            </a:r>
            <a:r>
              <a:rPr lang="en-US" sz="1800" b="1" dirty="0">
                <a:solidFill>
                  <a:schemeClr val="bg2">
                    <a:lumMod val="50000"/>
                  </a:schemeClr>
                </a:solidFill>
                <a:latin typeface="Times New Roman" pitchFamily="18" charset="0"/>
                <a:cs typeface="Times New Roman" pitchFamily="18" charset="0"/>
              </a:rPr>
              <a:t>uniform </a:t>
            </a:r>
            <a:r>
              <a:rPr lang="en-US" sz="1800" b="1" dirty="0" smtClean="0">
                <a:solidFill>
                  <a:schemeClr val="bg2">
                    <a:lumMod val="50000"/>
                  </a:schemeClr>
                </a:solidFill>
                <a:latin typeface="Times New Roman" pitchFamily="18" charset="0"/>
                <a:cs typeface="Times New Roman" pitchFamily="18" charset="0"/>
              </a:rPr>
              <a:t>hashing</a:t>
            </a:r>
            <a:r>
              <a:rPr lang="en-US" sz="1800" dirty="0" smtClean="0">
                <a:latin typeface="Times New Roman" pitchFamily="18" charset="0"/>
                <a:cs typeface="Times New Roman" pitchFamily="18" charset="0"/>
              </a:rPr>
              <a:t>: Any </a:t>
            </a:r>
            <a:r>
              <a:rPr lang="en-US" sz="1800" dirty="0">
                <a:latin typeface="Times New Roman" pitchFamily="18" charset="0"/>
                <a:cs typeface="Times New Roman" pitchFamily="18" charset="0"/>
              </a:rPr>
              <a:t>given element is equally likely to hash into any of the m slots </a:t>
            </a:r>
            <a:r>
              <a:rPr lang="en-US" sz="1800" dirty="0" smtClean="0">
                <a:latin typeface="Times New Roman" pitchFamily="18" charset="0"/>
                <a:cs typeface="Times New Roman" pitchFamily="18" charset="0"/>
              </a:rPr>
              <a:t> </a:t>
            </a:r>
          </a:p>
          <a:p>
            <a:pPr marL="225425" lvl="2" indent="0">
              <a:buNone/>
            </a:pPr>
            <a:r>
              <a:rPr lang="en-US" sz="1400" dirty="0" smtClean="0">
                <a:latin typeface="Times New Roman" pitchFamily="18" charset="0"/>
                <a:cs typeface="Times New Roman" pitchFamily="18" charset="0"/>
              </a:rPr>
              <a:t>(i.e. </a:t>
            </a:r>
            <a:r>
              <a:rPr lang="en-US" sz="1400" dirty="0">
                <a:latin typeface="Times New Roman" pitchFamily="18" charset="0"/>
                <a:cs typeface="Times New Roman" pitchFamily="18" charset="0"/>
              </a:rPr>
              <a:t>when </a:t>
            </a:r>
            <a:r>
              <a:rPr lang="en-US" sz="1400" dirty="0" smtClean="0">
                <a:latin typeface="Times New Roman" pitchFamily="18" charset="0"/>
                <a:cs typeface="Times New Roman" pitchFamily="18" charset="0"/>
              </a:rPr>
              <a:t>T is empty, collision probability Pr(h(x</a:t>
            </a:r>
            <a:r>
              <a:rPr lang="en-US" sz="1400" dirty="0">
                <a:latin typeface="Times New Roman" pitchFamily="18" charset="0"/>
                <a:cs typeface="Times New Roman" pitchFamily="18" charset="0"/>
              </a:rPr>
              <a:t>)=h(y)), is </a:t>
            </a:r>
            <a:r>
              <a:rPr lang="en-US" sz="1400" dirty="0" smtClean="0">
                <a:latin typeface="Times New Roman" pitchFamily="18" charset="0"/>
                <a:cs typeface="Times New Roman" pitchFamily="18" charset="0"/>
              </a:rPr>
              <a:t>1/m)</a:t>
            </a:r>
            <a:endParaRPr lang="en-US" sz="1800" dirty="0">
              <a:latin typeface="Times New Roman" pitchFamily="18" charset="0"/>
              <a:cs typeface="Times New Roman" pitchFamily="18" charset="0"/>
            </a:endParaRPr>
          </a:p>
          <a:p>
            <a:pPr marL="225425" indent="-225425"/>
            <a:endParaRPr lang="en-US" sz="1200" dirty="0" smtClean="0">
              <a:latin typeface="Times New Roman" pitchFamily="18" charset="0"/>
              <a:cs typeface="Times New Roman" pitchFamily="18" charset="0"/>
            </a:endParaRPr>
          </a:p>
          <a:p>
            <a:pPr marL="225425" indent="-225425"/>
            <a:r>
              <a:rPr lang="en-US" sz="1800" dirty="0" smtClean="0">
                <a:latin typeface="Times New Roman" pitchFamily="18" charset="0"/>
                <a:cs typeface="Times New Roman" pitchFamily="18" charset="0"/>
              </a:rPr>
              <a:t>Length </a:t>
            </a:r>
            <a:r>
              <a:rPr lang="en-US" sz="1800" dirty="0">
                <a:latin typeface="Times New Roman" pitchFamily="18" charset="0"/>
                <a:cs typeface="Times New Roman" pitchFamily="18" charset="0"/>
              </a:rPr>
              <a:t>of a list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a:t>
            </a:r>
            <a:r>
              <a:rPr lang="en-US" sz="1800" baseline="-25000" dirty="0" err="1" smtClean="0">
                <a:latin typeface="Times New Roman" pitchFamily="18" charset="0"/>
                <a:cs typeface="Times New Roman" pitchFamily="18" charset="0"/>
              </a:rPr>
              <a:t>j</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j </a:t>
            </a:r>
            <a:r>
              <a:rPr lang="en-US" sz="1800" dirty="0">
                <a:latin typeface="Times New Roman" pitchFamily="18" charset="0"/>
                <a:cs typeface="Times New Roman" pitchFamily="18" charset="0"/>
              </a:rPr>
              <a:t>= 0, 1, . . . , m – </a:t>
            </a:r>
            <a:r>
              <a:rPr lang="en-US" sz="1800" dirty="0" smtClean="0">
                <a:latin typeface="Times New Roman" pitchFamily="18" charset="0"/>
                <a:cs typeface="Times New Roman" pitchFamily="18" charset="0"/>
              </a:rPr>
              <a:t>1</a:t>
            </a:r>
          </a:p>
          <a:p>
            <a:pPr marL="225425" indent="-225425"/>
            <a:r>
              <a:rPr lang="en-US" sz="1800" dirty="0" smtClean="0">
                <a:latin typeface="Times New Roman" pitchFamily="18" charset="0"/>
                <a:cs typeface="Times New Roman" pitchFamily="18" charset="0"/>
              </a:rPr>
              <a:t>Number </a:t>
            </a:r>
            <a:r>
              <a:rPr lang="en-US" sz="1800" dirty="0">
                <a:latin typeface="Times New Roman" pitchFamily="18" charset="0"/>
                <a:cs typeface="Times New Roman" pitchFamily="18" charset="0"/>
              </a:rPr>
              <a:t>of keys in the </a:t>
            </a:r>
            <a:r>
              <a:rPr lang="en-US" sz="1800" dirty="0" smtClean="0">
                <a:latin typeface="Times New Roman" pitchFamily="18" charset="0"/>
                <a:cs typeface="Times New Roman" pitchFamily="18" charset="0"/>
              </a:rPr>
              <a:t>table:    n </a:t>
            </a:r>
            <a:r>
              <a:rPr lang="en-US" sz="1800" dirty="0">
                <a:latin typeface="Times New Roman" pitchFamily="18" charset="0"/>
                <a:cs typeface="Times New Roman" pitchFamily="18" charset="0"/>
              </a:rPr>
              <a:t>= n</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 n</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 · + n</a:t>
            </a:r>
            <a:r>
              <a:rPr lang="en-US" sz="1800" baseline="-25000" dirty="0">
                <a:latin typeface="Times New Roman" pitchFamily="18" charset="0"/>
                <a:cs typeface="Times New Roman" pitchFamily="18" charset="0"/>
              </a:rPr>
              <a:t>m-1</a:t>
            </a:r>
            <a:endParaRPr lang="en-US" sz="1800" dirty="0">
              <a:latin typeface="Times New Roman" pitchFamily="18" charset="0"/>
              <a:cs typeface="Times New Roman" pitchFamily="18" charset="0"/>
            </a:endParaRPr>
          </a:p>
          <a:p>
            <a:pPr marL="225425" indent="-225425"/>
            <a:endParaRPr lang="en-US" sz="1800" dirty="0" smtClean="0">
              <a:latin typeface="Times New Roman" pitchFamily="18" charset="0"/>
              <a:cs typeface="Times New Roman" pitchFamily="18" charset="0"/>
            </a:endParaRPr>
          </a:p>
          <a:p>
            <a:pPr marL="225425" indent="-225425"/>
            <a:r>
              <a:rPr lang="en-US" sz="1800" dirty="0" smtClean="0">
                <a:latin typeface="Times New Roman" pitchFamily="18" charset="0"/>
                <a:cs typeface="Times New Roman" pitchFamily="18" charset="0"/>
              </a:rPr>
              <a:t>Average </a:t>
            </a:r>
            <a:r>
              <a:rPr lang="en-US" sz="1800" dirty="0">
                <a:latin typeface="Times New Roman" pitchFamily="18" charset="0"/>
                <a:cs typeface="Times New Roman" pitchFamily="18" charset="0"/>
              </a:rPr>
              <a:t>value of </a:t>
            </a:r>
            <a:r>
              <a:rPr lang="en-US" sz="1800" dirty="0" err="1">
                <a:latin typeface="Times New Roman" pitchFamily="18" charset="0"/>
                <a:cs typeface="Times New Roman" pitchFamily="18" charset="0"/>
              </a:rPr>
              <a:t>n</a:t>
            </a:r>
            <a:r>
              <a:rPr lang="en-US" sz="1800" baseline="-25000" dirty="0" err="1">
                <a:latin typeface="Times New Roman" pitchFamily="18" charset="0"/>
                <a:cs typeface="Times New Roman" pitchFamily="18" charset="0"/>
              </a:rPr>
              <a:t>j</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a:t>
            </a:r>
            <a:r>
              <a:rPr lang="en-US" sz="1800" dirty="0" err="1" smtClean="0">
                <a:latin typeface="Times New Roman" pitchFamily="18" charset="0"/>
                <a:cs typeface="Times New Roman" pitchFamily="18" charset="0"/>
              </a:rPr>
              <a:t>n</a:t>
            </a:r>
            <a:r>
              <a:rPr lang="en-US" sz="1800" baseline="-25000" dirty="0" err="1" smtClean="0">
                <a:latin typeface="Times New Roman" pitchFamily="18" charset="0"/>
                <a:cs typeface="Times New Roman" pitchFamily="18" charset="0"/>
              </a:rPr>
              <a:t>j</a:t>
            </a:r>
            <a:r>
              <a:rPr lang="en-US" sz="1800" dirty="0">
                <a:latin typeface="Times New Roman" pitchFamily="18" charset="0"/>
                <a:cs typeface="Times New Roman" pitchFamily="18" charset="0"/>
              </a:rPr>
              <a:t>] = α = </a:t>
            </a:r>
            <a:r>
              <a:rPr lang="en-US" sz="1800" dirty="0" smtClean="0">
                <a:latin typeface="Times New Roman" pitchFamily="18" charset="0"/>
                <a:cs typeface="Times New Roman" pitchFamily="18" charset="0"/>
              </a:rPr>
              <a:t>n/m</a:t>
            </a:r>
          </a:p>
          <a:p>
            <a:pPr marL="225425" indent="-225425"/>
            <a:endParaRPr lang="en-US" sz="1050" dirty="0" smtClean="0">
              <a:latin typeface="Times New Roman" pitchFamily="18" charset="0"/>
              <a:cs typeface="Times New Roman" pitchFamily="18" charset="0"/>
            </a:endParaRPr>
          </a:p>
          <a:p>
            <a:pPr marL="225425" indent="-225425"/>
            <a:r>
              <a:rPr lang="en-US" sz="1800" dirty="0">
                <a:latin typeface="Times New Roman" pitchFamily="18" charset="0"/>
                <a:cs typeface="Times New Roman" pitchFamily="18" charset="0"/>
              </a:rPr>
              <a:t>Load factor of a hash table T:     </a:t>
            </a:r>
            <a:r>
              <a:rPr lang="en-US" sz="1800" dirty="0" smtClean="0">
                <a:latin typeface="Times New Roman" pitchFamily="18" charset="0"/>
                <a:cs typeface="Times New Roman" pitchFamily="18" charset="0"/>
              </a:rPr>
              <a:t>   </a:t>
            </a:r>
            <a:r>
              <a:rPr lang="el-GR" sz="1800" dirty="0" smtClean="0">
                <a:latin typeface="Times New Roman" pitchFamily="18" charset="0"/>
                <a:cs typeface="Times New Roman" pitchFamily="18" charset="0"/>
                <a:sym typeface="Symbol" pitchFamily="18" charset="2"/>
              </a:rPr>
              <a:t></a:t>
            </a:r>
            <a:r>
              <a:rPr lang="en-US" sz="1800" dirty="0" smtClean="0">
                <a:latin typeface="Times New Roman" pitchFamily="18" charset="0"/>
                <a:cs typeface="Times New Roman" pitchFamily="18" charset="0"/>
                <a:sym typeface="Symbol" pitchFamily="18" charset="2"/>
              </a:rPr>
              <a:t> </a:t>
            </a:r>
            <a:r>
              <a:rPr lang="en-US" sz="1800" dirty="0">
                <a:latin typeface="Times New Roman" pitchFamily="18" charset="0"/>
                <a:cs typeface="Times New Roman" pitchFamily="18" charset="0"/>
                <a:sym typeface="Symbol" pitchFamily="18" charset="2"/>
              </a:rPr>
              <a:t>= </a:t>
            </a:r>
            <a:r>
              <a:rPr lang="en-US" sz="1800" dirty="0" smtClean="0">
                <a:latin typeface="Times New Roman" pitchFamily="18" charset="0"/>
                <a:cs typeface="Times New Roman" pitchFamily="18" charset="0"/>
                <a:sym typeface="Symbol" pitchFamily="18" charset="2"/>
              </a:rPr>
              <a:t>n/m</a:t>
            </a:r>
          </a:p>
          <a:p>
            <a:pPr marL="0" indent="0">
              <a:buNone/>
            </a:pPr>
            <a:r>
              <a:rPr lang="en-US" sz="1800" dirty="0">
                <a:latin typeface="Times New Roman" pitchFamily="18" charset="0"/>
                <a:cs typeface="Times New Roman" pitchFamily="18" charset="0"/>
                <a:sym typeface="Symbol" pitchFamily="18" charset="2"/>
              </a:rPr>
              <a:t> </a:t>
            </a:r>
            <a:r>
              <a:rPr lang="en-US" sz="1800" dirty="0" smtClean="0">
                <a:latin typeface="Times New Roman" pitchFamily="18" charset="0"/>
                <a:cs typeface="Times New Roman" pitchFamily="18" charset="0"/>
                <a:sym typeface="Symbol" pitchFamily="18" charset="2"/>
              </a:rPr>
              <a:t>   </a:t>
            </a:r>
            <a:r>
              <a:rPr lang="el-GR" sz="1800" dirty="0" smtClean="0">
                <a:latin typeface="Times New Roman" pitchFamily="18" charset="0"/>
                <a:cs typeface="Times New Roman" pitchFamily="18" charset="0"/>
                <a:sym typeface="Symbol" pitchFamily="18" charset="2"/>
              </a:rPr>
              <a:t></a:t>
            </a:r>
            <a:r>
              <a:rPr lang="en-US" sz="1800" dirty="0" smtClean="0">
                <a:latin typeface="Times New Roman" pitchFamily="18" charset="0"/>
                <a:cs typeface="Times New Roman" pitchFamily="18" charset="0"/>
                <a:sym typeface="Symbol" pitchFamily="18" charset="2"/>
              </a:rPr>
              <a:t> = the </a:t>
            </a:r>
            <a:r>
              <a:rPr lang="en-US" sz="1800" dirty="0">
                <a:latin typeface="Times New Roman" pitchFamily="18" charset="0"/>
                <a:cs typeface="Times New Roman" pitchFamily="18" charset="0"/>
                <a:sym typeface="Symbol" pitchFamily="18" charset="2"/>
              </a:rPr>
              <a:t>average number of elements stored in a </a:t>
            </a:r>
            <a:r>
              <a:rPr lang="en-US" sz="1800" dirty="0" smtClean="0">
                <a:latin typeface="Times New Roman" pitchFamily="18" charset="0"/>
                <a:cs typeface="Times New Roman" pitchFamily="18" charset="0"/>
                <a:sym typeface="Symbol" pitchFamily="18" charset="2"/>
              </a:rPr>
              <a:t>chain</a:t>
            </a:r>
            <a:endParaRPr lang="en-US" sz="1800" dirty="0">
              <a:latin typeface="Times New Roman" pitchFamily="18" charset="0"/>
              <a:cs typeface="Times New Roman" pitchFamily="18" charset="0"/>
              <a:sym typeface="Symbol" pitchFamily="18" charset="2"/>
            </a:endParaRPr>
          </a:p>
          <a:p>
            <a:pPr marL="0" indent="0">
              <a:buNone/>
            </a:pPr>
            <a:endParaRPr lang="en-US" sz="1800" dirty="0">
              <a:latin typeface="Times New Roman" pitchFamily="18" charset="0"/>
              <a:cs typeface="Times New Roman" pitchFamily="18" charset="0"/>
            </a:endParaRPr>
          </a:p>
        </p:txBody>
      </p:sp>
      <p:grpSp>
        <p:nvGrpSpPr>
          <p:cNvPr id="2" name="Group 4"/>
          <p:cNvGrpSpPr>
            <a:grpSpLocks/>
          </p:cNvGrpSpPr>
          <p:nvPr/>
        </p:nvGrpSpPr>
        <p:grpSpPr bwMode="auto">
          <a:xfrm>
            <a:off x="7375790" y="2016125"/>
            <a:ext cx="1687513" cy="3783013"/>
            <a:chOff x="4256" y="1366"/>
            <a:chExt cx="1063" cy="2383"/>
          </a:xfrm>
        </p:grpSpPr>
        <p:sp>
          <p:nvSpPr>
            <p:cNvPr id="572421" name="Rectangle 5"/>
            <p:cNvSpPr>
              <a:spLocks noChangeArrowheads="1"/>
            </p:cNvSpPr>
            <p:nvPr/>
          </p:nvSpPr>
          <p:spPr bwMode="auto">
            <a:xfrm>
              <a:off x="4256" y="3535"/>
              <a:ext cx="473" cy="213"/>
            </a:xfrm>
            <a:prstGeom prst="rect">
              <a:avLst/>
            </a:prstGeom>
            <a:noFill/>
            <a:ln w="9525">
              <a:noFill/>
              <a:miter lim="800000"/>
              <a:headEnd/>
              <a:tailEnd/>
            </a:ln>
            <a:effectLst/>
          </p:spPr>
          <p:txBody>
            <a:bodyPr/>
            <a:lstStyle/>
            <a:p>
              <a:pPr>
                <a:spcBef>
                  <a:spcPct val="20000"/>
                </a:spcBef>
              </a:pPr>
              <a:endParaRPr lang="en-US" sz="800">
                <a:solidFill>
                  <a:schemeClr val="accent2"/>
                </a:solidFill>
              </a:endParaRPr>
            </a:p>
          </p:txBody>
        </p:sp>
        <p:sp>
          <p:nvSpPr>
            <p:cNvPr id="572422" name="Rectangle 6"/>
            <p:cNvSpPr>
              <a:spLocks noChangeArrowheads="1"/>
            </p:cNvSpPr>
            <p:nvPr/>
          </p:nvSpPr>
          <p:spPr bwMode="auto">
            <a:xfrm>
              <a:off x="4256" y="3321"/>
              <a:ext cx="473" cy="214"/>
            </a:xfrm>
            <a:prstGeom prst="rect">
              <a:avLst/>
            </a:prstGeom>
            <a:noFill/>
            <a:ln w="9525">
              <a:noFill/>
              <a:miter lim="800000"/>
              <a:headEnd/>
              <a:tailEnd/>
            </a:ln>
            <a:effectLst/>
          </p:spPr>
          <p:txBody>
            <a:bodyPr/>
            <a:lstStyle/>
            <a:p>
              <a:pPr>
                <a:spcBef>
                  <a:spcPct val="20000"/>
                </a:spcBef>
              </a:pPr>
              <a:endParaRPr lang="en-US" sz="800">
                <a:solidFill>
                  <a:schemeClr val="accent2"/>
                </a:solidFill>
              </a:endParaRPr>
            </a:p>
          </p:txBody>
        </p:sp>
        <p:sp>
          <p:nvSpPr>
            <p:cNvPr id="572423" name="Rectangle 7"/>
            <p:cNvSpPr>
              <a:spLocks noChangeArrowheads="1"/>
            </p:cNvSpPr>
            <p:nvPr/>
          </p:nvSpPr>
          <p:spPr bwMode="auto">
            <a:xfrm>
              <a:off x="4256" y="3108"/>
              <a:ext cx="473" cy="213"/>
            </a:xfrm>
            <a:prstGeom prst="rect">
              <a:avLst/>
            </a:prstGeom>
            <a:solidFill>
              <a:srgbClr val="EAEAEA"/>
            </a:solidFill>
            <a:ln w="9525">
              <a:noFill/>
              <a:miter lim="800000"/>
              <a:headEnd/>
              <a:tailEnd/>
            </a:ln>
            <a:effectLst/>
          </p:spPr>
          <p:txBody>
            <a:bodyPr/>
            <a:lstStyle/>
            <a:p>
              <a:pPr>
                <a:spcBef>
                  <a:spcPct val="20000"/>
                </a:spcBef>
              </a:pPr>
              <a:endParaRPr lang="en-US" sz="800">
                <a:solidFill>
                  <a:schemeClr val="accent2"/>
                </a:solidFill>
              </a:endParaRPr>
            </a:p>
          </p:txBody>
        </p:sp>
        <p:sp>
          <p:nvSpPr>
            <p:cNvPr id="572424" name="Rectangle 8"/>
            <p:cNvSpPr>
              <a:spLocks noChangeArrowheads="1"/>
            </p:cNvSpPr>
            <p:nvPr/>
          </p:nvSpPr>
          <p:spPr bwMode="auto">
            <a:xfrm>
              <a:off x="4256" y="2895"/>
              <a:ext cx="473" cy="213"/>
            </a:xfrm>
            <a:prstGeom prst="rect">
              <a:avLst/>
            </a:prstGeom>
            <a:noFill/>
            <a:ln w="9525">
              <a:noFill/>
              <a:miter lim="800000"/>
              <a:headEnd/>
              <a:tailEnd/>
            </a:ln>
            <a:effectLst/>
          </p:spPr>
          <p:txBody>
            <a:bodyPr/>
            <a:lstStyle/>
            <a:p>
              <a:pPr>
                <a:spcBef>
                  <a:spcPct val="20000"/>
                </a:spcBef>
              </a:pPr>
              <a:endParaRPr lang="en-US" sz="800">
                <a:solidFill>
                  <a:schemeClr val="accent2"/>
                </a:solidFill>
              </a:endParaRPr>
            </a:p>
          </p:txBody>
        </p:sp>
        <p:sp>
          <p:nvSpPr>
            <p:cNvPr id="572425" name="Rectangle 9"/>
            <p:cNvSpPr>
              <a:spLocks noChangeArrowheads="1"/>
            </p:cNvSpPr>
            <p:nvPr/>
          </p:nvSpPr>
          <p:spPr bwMode="auto">
            <a:xfrm>
              <a:off x="4256" y="2682"/>
              <a:ext cx="473" cy="213"/>
            </a:xfrm>
            <a:prstGeom prst="rect">
              <a:avLst/>
            </a:prstGeom>
            <a:solidFill>
              <a:srgbClr val="EAEAEA"/>
            </a:solidFill>
            <a:ln w="9525">
              <a:noFill/>
              <a:miter lim="800000"/>
              <a:headEnd/>
              <a:tailEnd/>
            </a:ln>
            <a:effectLst/>
          </p:spPr>
          <p:txBody>
            <a:bodyPr/>
            <a:lstStyle/>
            <a:p>
              <a:pPr>
                <a:spcBef>
                  <a:spcPct val="20000"/>
                </a:spcBef>
              </a:pPr>
              <a:endParaRPr lang="en-US" sz="800">
                <a:solidFill>
                  <a:schemeClr val="accent2"/>
                </a:solidFill>
              </a:endParaRPr>
            </a:p>
          </p:txBody>
        </p:sp>
        <p:sp>
          <p:nvSpPr>
            <p:cNvPr id="572426" name="Rectangle 10"/>
            <p:cNvSpPr>
              <a:spLocks noChangeArrowheads="1"/>
            </p:cNvSpPr>
            <p:nvPr/>
          </p:nvSpPr>
          <p:spPr bwMode="auto">
            <a:xfrm>
              <a:off x="4256" y="2469"/>
              <a:ext cx="473" cy="213"/>
            </a:xfrm>
            <a:prstGeom prst="rect">
              <a:avLst/>
            </a:prstGeom>
            <a:noFill/>
            <a:ln w="9525">
              <a:noFill/>
              <a:miter lim="800000"/>
              <a:headEnd/>
              <a:tailEnd/>
            </a:ln>
            <a:effectLst/>
          </p:spPr>
          <p:txBody>
            <a:bodyPr/>
            <a:lstStyle/>
            <a:p>
              <a:pPr>
                <a:spcBef>
                  <a:spcPct val="20000"/>
                </a:spcBef>
              </a:pPr>
              <a:endParaRPr lang="en-US" sz="800">
                <a:solidFill>
                  <a:schemeClr val="accent2"/>
                </a:solidFill>
              </a:endParaRPr>
            </a:p>
          </p:txBody>
        </p:sp>
        <p:sp>
          <p:nvSpPr>
            <p:cNvPr id="572427" name="Rectangle 11"/>
            <p:cNvSpPr>
              <a:spLocks noChangeArrowheads="1"/>
            </p:cNvSpPr>
            <p:nvPr/>
          </p:nvSpPr>
          <p:spPr bwMode="auto">
            <a:xfrm>
              <a:off x="4256" y="2256"/>
              <a:ext cx="473" cy="213"/>
            </a:xfrm>
            <a:prstGeom prst="rect">
              <a:avLst/>
            </a:prstGeom>
            <a:solidFill>
              <a:srgbClr val="EAEAEA"/>
            </a:solidFill>
            <a:ln w="9525">
              <a:noFill/>
              <a:miter lim="800000"/>
              <a:headEnd/>
              <a:tailEnd/>
            </a:ln>
            <a:effectLst/>
          </p:spPr>
          <p:txBody>
            <a:bodyPr/>
            <a:lstStyle/>
            <a:p>
              <a:pPr>
                <a:spcBef>
                  <a:spcPct val="20000"/>
                </a:spcBef>
              </a:pPr>
              <a:endParaRPr lang="en-US" sz="800">
                <a:solidFill>
                  <a:schemeClr val="accent2"/>
                </a:solidFill>
              </a:endParaRPr>
            </a:p>
          </p:txBody>
        </p:sp>
        <p:sp>
          <p:nvSpPr>
            <p:cNvPr id="572428" name="Rectangle 12"/>
            <p:cNvSpPr>
              <a:spLocks noChangeArrowheads="1"/>
            </p:cNvSpPr>
            <p:nvPr/>
          </p:nvSpPr>
          <p:spPr bwMode="auto">
            <a:xfrm>
              <a:off x="4256" y="2043"/>
              <a:ext cx="473" cy="213"/>
            </a:xfrm>
            <a:prstGeom prst="rect">
              <a:avLst/>
            </a:prstGeom>
            <a:solidFill>
              <a:srgbClr val="EAEAEA"/>
            </a:solidFill>
            <a:ln w="9525">
              <a:noFill/>
              <a:miter lim="800000"/>
              <a:headEnd/>
              <a:tailEnd/>
            </a:ln>
            <a:effectLst/>
          </p:spPr>
          <p:txBody>
            <a:bodyPr/>
            <a:lstStyle/>
            <a:p>
              <a:pPr>
                <a:spcBef>
                  <a:spcPct val="20000"/>
                </a:spcBef>
              </a:pPr>
              <a:endParaRPr lang="en-US" sz="800">
                <a:solidFill>
                  <a:schemeClr val="accent2"/>
                </a:solidFill>
              </a:endParaRPr>
            </a:p>
          </p:txBody>
        </p:sp>
        <p:sp>
          <p:nvSpPr>
            <p:cNvPr id="572429" name="Rectangle 13"/>
            <p:cNvSpPr>
              <a:spLocks noChangeArrowheads="1"/>
            </p:cNvSpPr>
            <p:nvPr/>
          </p:nvSpPr>
          <p:spPr bwMode="auto">
            <a:xfrm>
              <a:off x="4256" y="1829"/>
              <a:ext cx="473" cy="214"/>
            </a:xfrm>
            <a:prstGeom prst="rect">
              <a:avLst/>
            </a:prstGeom>
            <a:noFill/>
            <a:ln w="9525">
              <a:noFill/>
              <a:miter lim="800000"/>
              <a:headEnd/>
              <a:tailEnd/>
            </a:ln>
            <a:effectLst/>
          </p:spPr>
          <p:txBody>
            <a:bodyPr/>
            <a:lstStyle/>
            <a:p>
              <a:pPr>
                <a:spcBef>
                  <a:spcPct val="20000"/>
                </a:spcBef>
              </a:pPr>
              <a:endParaRPr lang="en-US" sz="800">
                <a:solidFill>
                  <a:schemeClr val="accent2"/>
                </a:solidFill>
              </a:endParaRPr>
            </a:p>
          </p:txBody>
        </p:sp>
        <p:sp>
          <p:nvSpPr>
            <p:cNvPr id="572430" name="Rectangle 14"/>
            <p:cNvSpPr>
              <a:spLocks noChangeArrowheads="1"/>
            </p:cNvSpPr>
            <p:nvPr/>
          </p:nvSpPr>
          <p:spPr bwMode="auto">
            <a:xfrm>
              <a:off x="4256" y="1616"/>
              <a:ext cx="473" cy="213"/>
            </a:xfrm>
            <a:prstGeom prst="rect">
              <a:avLst/>
            </a:prstGeom>
            <a:noFill/>
            <a:ln w="9525">
              <a:noFill/>
              <a:miter lim="800000"/>
              <a:headEnd/>
              <a:tailEnd/>
            </a:ln>
            <a:effectLst/>
          </p:spPr>
          <p:txBody>
            <a:bodyPr/>
            <a:lstStyle/>
            <a:p>
              <a:pPr>
                <a:spcBef>
                  <a:spcPct val="20000"/>
                </a:spcBef>
              </a:pPr>
              <a:endParaRPr lang="en-US" sz="800">
                <a:solidFill>
                  <a:schemeClr val="accent2"/>
                </a:solidFill>
              </a:endParaRPr>
            </a:p>
          </p:txBody>
        </p:sp>
        <p:sp>
          <p:nvSpPr>
            <p:cNvPr id="572431" name="Line 15"/>
            <p:cNvSpPr>
              <a:spLocks noChangeShapeType="1"/>
            </p:cNvSpPr>
            <p:nvPr/>
          </p:nvSpPr>
          <p:spPr bwMode="auto">
            <a:xfrm>
              <a:off x="4256" y="1616"/>
              <a:ext cx="473" cy="0"/>
            </a:xfrm>
            <a:prstGeom prst="line">
              <a:avLst/>
            </a:prstGeom>
            <a:noFill/>
            <a:ln w="28575" cap="sq">
              <a:solidFill>
                <a:schemeClr val="tx1"/>
              </a:solidFill>
              <a:round/>
              <a:headEnd/>
              <a:tailEnd/>
            </a:ln>
            <a:effectLst/>
          </p:spPr>
          <p:txBody>
            <a:bodyPr/>
            <a:lstStyle/>
            <a:p>
              <a:endParaRPr lang="en-US"/>
            </a:p>
          </p:txBody>
        </p:sp>
        <p:sp>
          <p:nvSpPr>
            <p:cNvPr id="572432" name="Line 16"/>
            <p:cNvSpPr>
              <a:spLocks noChangeShapeType="1"/>
            </p:cNvSpPr>
            <p:nvPr/>
          </p:nvSpPr>
          <p:spPr bwMode="auto">
            <a:xfrm>
              <a:off x="4256" y="1829"/>
              <a:ext cx="473" cy="0"/>
            </a:xfrm>
            <a:prstGeom prst="line">
              <a:avLst/>
            </a:prstGeom>
            <a:noFill/>
            <a:ln w="12700">
              <a:solidFill>
                <a:schemeClr val="tx1"/>
              </a:solidFill>
              <a:round/>
              <a:headEnd/>
              <a:tailEnd/>
            </a:ln>
            <a:effectLst/>
          </p:spPr>
          <p:txBody>
            <a:bodyPr/>
            <a:lstStyle/>
            <a:p>
              <a:endParaRPr lang="en-US"/>
            </a:p>
          </p:txBody>
        </p:sp>
        <p:sp>
          <p:nvSpPr>
            <p:cNvPr id="572433" name="Line 17"/>
            <p:cNvSpPr>
              <a:spLocks noChangeShapeType="1"/>
            </p:cNvSpPr>
            <p:nvPr/>
          </p:nvSpPr>
          <p:spPr bwMode="auto">
            <a:xfrm>
              <a:off x="4256" y="2043"/>
              <a:ext cx="473" cy="0"/>
            </a:xfrm>
            <a:prstGeom prst="line">
              <a:avLst/>
            </a:prstGeom>
            <a:noFill/>
            <a:ln w="12700">
              <a:solidFill>
                <a:schemeClr val="tx1"/>
              </a:solidFill>
              <a:round/>
              <a:headEnd/>
              <a:tailEnd/>
            </a:ln>
            <a:effectLst/>
          </p:spPr>
          <p:txBody>
            <a:bodyPr/>
            <a:lstStyle/>
            <a:p>
              <a:endParaRPr lang="en-US"/>
            </a:p>
          </p:txBody>
        </p:sp>
        <p:sp>
          <p:nvSpPr>
            <p:cNvPr id="572434" name="Line 18"/>
            <p:cNvSpPr>
              <a:spLocks noChangeShapeType="1"/>
            </p:cNvSpPr>
            <p:nvPr/>
          </p:nvSpPr>
          <p:spPr bwMode="auto">
            <a:xfrm>
              <a:off x="4256" y="2256"/>
              <a:ext cx="473" cy="0"/>
            </a:xfrm>
            <a:prstGeom prst="line">
              <a:avLst/>
            </a:prstGeom>
            <a:noFill/>
            <a:ln w="12700">
              <a:solidFill>
                <a:schemeClr val="tx1"/>
              </a:solidFill>
              <a:round/>
              <a:headEnd/>
              <a:tailEnd/>
            </a:ln>
            <a:effectLst/>
          </p:spPr>
          <p:txBody>
            <a:bodyPr/>
            <a:lstStyle/>
            <a:p>
              <a:endParaRPr lang="en-US"/>
            </a:p>
          </p:txBody>
        </p:sp>
        <p:sp>
          <p:nvSpPr>
            <p:cNvPr id="572435" name="Line 19"/>
            <p:cNvSpPr>
              <a:spLocks noChangeShapeType="1"/>
            </p:cNvSpPr>
            <p:nvPr/>
          </p:nvSpPr>
          <p:spPr bwMode="auto">
            <a:xfrm>
              <a:off x="4256" y="2469"/>
              <a:ext cx="473" cy="0"/>
            </a:xfrm>
            <a:prstGeom prst="line">
              <a:avLst/>
            </a:prstGeom>
            <a:noFill/>
            <a:ln w="12700">
              <a:solidFill>
                <a:schemeClr val="tx1"/>
              </a:solidFill>
              <a:round/>
              <a:headEnd/>
              <a:tailEnd/>
            </a:ln>
            <a:effectLst/>
          </p:spPr>
          <p:txBody>
            <a:bodyPr/>
            <a:lstStyle/>
            <a:p>
              <a:endParaRPr lang="en-US"/>
            </a:p>
          </p:txBody>
        </p:sp>
        <p:sp>
          <p:nvSpPr>
            <p:cNvPr id="572436" name="Line 20"/>
            <p:cNvSpPr>
              <a:spLocks noChangeShapeType="1"/>
            </p:cNvSpPr>
            <p:nvPr/>
          </p:nvSpPr>
          <p:spPr bwMode="auto">
            <a:xfrm>
              <a:off x="4256" y="2682"/>
              <a:ext cx="473" cy="0"/>
            </a:xfrm>
            <a:prstGeom prst="line">
              <a:avLst/>
            </a:prstGeom>
            <a:noFill/>
            <a:ln w="12700">
              <a:solidFill>
                <a:schemeClr val="tx1"/>
              </a:solidFill>
              <a:round/>
              <a:headEnd/>
              <a:tailEnd/>
            </a:ln>
            <a:effectLst/>
          </p:spPr>
          <p:txBody>
            <a:bodyPr/>
            <a:lstStyle/>
            <a:p>
              <a:endParaRPr lang="en-US"/>
            </a:p>
          </p:txBody>
        </p:sp>
        <p:sp>
          <p:nvSpPr>
            <p:cNvPr id="572437" name="Line 21"/>
            <p:cNvSpPr>
              <a:spLocks noChangeShapeType="1"/>
            </p:cNvSpPr>
            <p:nvPr/>
          </p:nvSpPr>
          <p:spPr bwMode="auto">
            <a:xfrm>
              <a:off x="4256" y="2895"/>
              <a:ext cx="473" cy="0"/>
            </a:xfrm>
            <a:prstGeom prst="line">
              <a:avLst/>
            </a:prstGeom>
            <a:noFill/>
            <a:ln w="12700">
              <a:solidFill>
                <a:schemeClr val="tx1"/>
              </a:solidFill>
              <a:round/>
              <a:headEnd/>
              <a:tailEnd/>
            </a:ln>
            <a:effectLst/>
          </p:spPr>
          <p:txBody>
            <a:bodyPr/>
            <a:lstStyle/>
            <a:p>
              <a:endParaRPr lang="en-US"/>
            </a:p>
          </p:txBody>
        </p:sp>
        <p:sp>
          <p:nvSpPr>
            <p:cNvPr id="572438" name="Line 22"/>
            <p:cNvSpPr>
              <a:spLocks noChangeShapeType="1"/>
            </p:cNvSpPr>
            <p:nvPr/>
          </p:nvSpPr>
          <p:spPr bwMode="auto">
            <a:xfrm>
              <a:off x="4256" y="3108"/>
              <a:ext cx="473" cy="0"/>
            </a:xfrm>
            <a:prstGeom prst="line">
              <a:avLst/>
            </a:prstGeom>
            <a:noFill/>
            <a:ln w="12700">
              <a:solidFill>
                <a:schemeClr val="tx1"/>
              </a:solidFill>
              <a:round/>
              <a:headEnd/>
              <a:tailEnd/>
            </a:ln>
            <a:effectLst/>
          </p:spPr>
          <p:txBody>
            <a:bodyPr/>
            <a:lstStyle/>
            <a:p>
              <a:endParaRPr lang="en-US"/>
            </a:p>
          </p:txBody>
        </p:sp>
        <p:sp>
          <p:nvSpPr>
            <p:cNvPr id="572439" name="Line 23"/>
            <p:cNvSpPr>
              <a:spLocks noChangeShapeType="1"/>
            </p:cNvSpPr>
            <p:nvPr/>
          </p:nvSpPr>
          <p:spPr bwMode="auto">
            <a:xfrm>
              <a:off x="4256" y="3321"/>
              <a:ext cx="473" cy="0"/>
            </a:xfrm>
            <a:prstGeom prst="line">
              <a:avLst/>
            </a:prstGeom>
            <a:noFill/>
            <a:ln w="12700">
              <a:solidFill>
                <a:schemeClr val="tx1"/>
              </a:solidFill>
              <a:round/>
              <a:headEnd/>
              <a:tailEnd/>
            </a:ln>
            <a:effectLst/>
          </p:spPr>
          <p:txBody>
            <a:bodyPr/>
            <a:lstStyle/>
            <a:p>
              <a:endParaRPr lang="en-US"/>
            </a:p>
          </p:txBody>
        </p:sp>
        <p:sp>
          <p:nvSpPr>
            <p:cNvPr id="572440" name="Line 24"/>
            <p:cNvSpPr>
              <a:spLocks noChangeShapeType="1"/>
            </p:cNvSpPr>
            <p:nvPr/>
          </p:nvSpPr>
          <p:spPr bwMode="auto">
            <a:xfrm>
              <a:off x="4256" y="3535"/>
              <a:ext cx="473" cy="0"/>
            </a:xfrm>
            <a:prstGeom prst="line">
              <a:avLst/>
            </a:prstGeom>
            <a:noFill/>
            <a:ln w="12700">
              <a:solidFill>
                <a:schemeClr val="tx1"/>
              </a:solidFill>
              <a:round/>
              <a:headEnd/>
              <a:tailEnd/>
            </a:ln>
            <a:effectLst/>
          </p:spPr>
          <p:txBody>
            <a:bodyPr/>
            <a:lstStyle/>
            <a:p>
              <a:endParaRPr lang="en-US"/>
            </a:p>
          </p:txBody>
        </p:sp>
        <p:sp>
          <p:nvSpPr>
            <p:cNvPr id="572441" name="Line 25"/>
            <p:cNvSpPr>
              <a:spLocks noChangeShapeType="1"/>
            </p:cNvSpPr>
            <p:nvPr/>
          </p:nvSpPr>
          <p:spPr bwMode="auto">
            <a:xfrm>
              <a:off x="4256" y="3748"/>
              <a:ext cx="473" cy="0"/>
            </a:xfrm>
            <a:prstGeom prst="line">
              <a:avLst/>
            </a:prstGeom>
            <a:noFill/>
            <a:ln w="28575" cap="sq">
              <a:solidFill>
                <a:schemeClr val="tx1"/>
              </a:solidFill>
              <a:round/>
              <a:headEnd/>
              <a:tailEnd/>
            </a:ln>
            <a:effectLst/>
          </p:spPr>
          <p:txBody>
            <a:bodyPr/>
            <a:lstStyle/>
            <a:p>
              <a:endParaRPr lang="en-US"/>
            </a:p>
          </p:txBody>
        </p:sp>
        <p:sp>
          <p:nvSpPr>
            <p:cNvPr id="572442" name="Line 26"/>
            <p:cNvSpPr>
              <a:spLocks noChangeShapeType="1"/>
            </p:cNvSpPr>
            <p:nvPr/>
          </p:nvSpPr>
          <p:spPr bwMode="auto">
            <a:xfrm>
              <a:off x="4256" y="1616"/>
              <a:ext cx="0" cy="2132"/>
            </a:xfrm>
            <a:prstGeom prst="line">
              <a:avLst/>
            </a:prstGeom>
            <a:noFill/>
            <a:ln w="28575" cap="sq">
              <a:solidFill>
                <a:schemeClr val="tx1"/>
              </a:solidFill>
              <a:round/>
              <a:headEnd/>
              <a:tailEnd/>
            </a:ln>
            <a:effectLst/>
          </p:spPr>
          <p:txBody>
            <a:bodyPr/>
            <a:lstStyle/>
            <a:p>
              <a:endParaRPr lang="en-US"/>
            </a:p>
          </p:txBody>
        </p:sp>
        <p:sp>
          <p:nvSpPr>
            <p:cNvPr id="572443" name="Line 27"/>
            <p:cNvSpPr>
              <a:spLocks noChangeShapeType="1"/>
            </p:cNvSpPr>
            <p:nvPr/>
          </p:nvSpPr>
          <p:spPr bwMode="auto">
            <a:xfrm>
              <a:off x="4729" y="1616"/>
              <a:ext cx="0" cy="2132"/>
            </a:xfrm>
            <a:prstGeom prst="line">
              <a:avLst/>
            </a:prstGeom>
            <a:noFill/>
            <a:ln w="28575" cap="sq">
              <a:solidFill>
                <a:schemeClr val="tx1"/>
              </a:solidFill>
              <a:round/>
              <a:headEnd/>
              <a:tailEnd/>
            </a:ln>
            <a:effectLst/>
          </p:spPr>
          <p:txBody>
            <a:bodyPr/>
            <a:lstStyle/>
            <a:p>
              <a:endParaRPr lang="en-US"/>
            </a:p>
          </p:txBody>
        </p:sp>
        <p:sp>
          <p:nvSpPr>
            <p:cNvPr id="572444" name="Text Box 28"/>
            <p:cNvSpPr txBox="1">
              <a:spLocks noChangeArrowheads="1"/>
            </p:cNvSpPr>
            <p:nvPr/>
          </p:nvSpPr>
          <p:spPr bwMode="auto">
            <a:xfrm>
              <a:off x="4744" y="1603"/>
              <a:ext cx="465" cy="233"/>
            </a:xfrm>
            <a:prstGeom prst="rect">
              <a:avLst/>
            </a:prstGeom>
            <a:noFill/>
            <a:ln w="9525">
              <a:noFill/>
              <a:miter lim="800000"/>
              <a:headEnd/>
              <a:tailEnd/>
            </a:ln>
            <a:effectLst/>
          </p:spPr>
          <p:txBody>
            <a:bodyPr wrap="none">
              <a:spAutoFit/>
            </a:bodyPr>
            <a:lstStyle/>
            <a:p>
              <a:r>
                <a:rPr lang="en-US" dirty="0">
                  <a:latin typeface="Times" pitchFamily="18" charset="0"/>
                </a:rPr>
                <a:t>n</a:t>
              </a:r>
              <a:r>
                <a:rPr lang="en-US" baseline="-25000" dirty="0">
                  <a:latin typeface="Times" pitchFamily="18" charset="0"/>
                </a:rPr>
                <a:t>0</a:t>
              </a:r>
              <a:r>
                <a:rPr lang="en-US" dirty="0">
                  <a:latin typeface="Times" pitchFamily="18" charset="0"/>
                </a:rPr>
                <a:t> = 0</a:t>
              </a:r>
            </a:p>
          </p:txBody>
        </p:sp>
        <p:sp>
          <p:nvSpPr>
            <p:cNvPr id="572445" name="Text Box 29"/>
            <p:cNvSpPr txBox="1">
              <a:spLocks noChangeArrowheads="1"/>
            </p:cNvSpPr>
            <p:nvPr/>
          </p:nvSpPr>
          <p:spPr bwMode="auto">
            <a:xfrm>
              <a:off x="4746" y="3516"/>
              <a:ext cx="573" cy="233"/>
            </a:xfrm>
            <a:prstGeom prst="rect">
              <a:avLst/>
            </a:prstGeom>
            <a:noFill/>
            <a:ln w="9525">
              <a:noFill/>
              <a:miter lim="800000"/>
              <a:headEnd/>
              <a:tailEnd/>
            </a:ln>
            <a:effectLst/>
          </p:spPr>
          <p:txBody>
            <a:bodyPr wrap="none">
              <a:spAutoFit/>
            </a:bodyPr>
            <a:lstStyle/>
            <a:p>
              <a:r>
                <a:rPr lang="en-US" dirty="0">
                  <a:latin typeface="Times" pitchFamily="18" charset="0"/>
                </a:rPr>
                <a:t>n</a:t>
              </a:r>
              <a:r>
                <a:rPr lang="en-US" baseline="-25000" dirty="0" smtClean="0">
                  <a:latin typeface="Times" pitchFamily="18" charset="0"/>
                </a:rPr>
                <a:t>m-1</a:t>
              </a:r>
              <a:r>
                <a:rPr lang="en-US" dirty="0" smtClean="0">
                  <a:latin typeface="Times" pitchFamily="18" charset="0"/>
                </a:rPr>
                <a:t> </a:t>
              </a:r>
              <a:r>
                <a:rPr lang="en-US" dirty="0">
                  <a:latin typeface="Times" pitchFamily="18" charset="0"/>
                </a:rPr>
                <a:t>= 0</a:t>
              </a:r>
              <a:endParaRPr lang="en-US" baseline="-25000" dirty="0">
                <a:latin typeface="Times" pitchFamily="18" charset="0"/>
              </a:endParaRPr>
            </a:p>
          </p:txBody>
        </p:sp>
        <p:sp>
          <p:nvSpPr>
            <p:cNvPr id="572446" name="Text Box 30"/>
            <p:cNvSpPr txBox="1">
              <a:spLocks noChangeArrowheads="1"/>
            </p:cNvSpPr>
            <p:nvPr/>
          </p:nvSpPr>
          <p:spPr bwMode="auto">
            <a:xfrm>
              <a:off x="4376" y="1366"/>
              <a:ext cx="204" cy="231"/>
            </a:xfrm>
            <a:prstGeom prst="rect">
              <a:avLst/>
            </a:prstGeom>
            <a:noFill/>
            <a:ln w="9525">
              <a:noFill/>
              <a:miter lim="800000"/>
              <a:headEnd/>
              <a:tailEnd/>
            </a:ln>
            <a:effectLst/>
          </p:spPr>
          <p:txBody>
            <a:bodyPr wrap="none">
              <a:spAutoFit/>
            </a:bodyPr>
            <a:lstStyle/>
            <a:p>
              <a:r>
                <a:rPr lang="en-US"/>
                <a:t>T</a:t>
              </a:r>
            </a:p>
          </p:txBody>
        </p:sp>
        <p:sp>
          <p:nvSpPr>
            <p:cNvPr id="572447" name="Line 31"/>
            <p:cNvSpPr>
              <a:spLocks noChangeShapeType="1"/>
            </p:cNvSpPr>
            <p:nvPr/>
          </p:nvSpPr>
          <p:spPr bwMode="auto">
            <a:xfrm>
              <a:off x="4501" y="2160"/>
              <a:ext cx="419" cy="0"/>
            </a:xfrm>
            <a:prstGeom prst="line">
              <a:avLst/>
            </a:prstGeom>
            <a:noFill/>
            <a:ln w="9525">
              <a:solidFill>
                <a:schemeClr val="tx1"/>
              </a:solidFill>
              <a:round/>
              <a:headEnd/>
              <a:tailEnd type="triangle" w="med" len="med"/>
            </a:ln>
            <a:effectLst/>
          </p:spPr>
          <p:txBody>
            <a:bodyPr/>
            <a:lstStyle/>
            <a:p>
              <a:endParaRPr lang="en-US"/>
            </a:p>
          </p:txBody>
        </p:sp>
        <p:sp>
          <p:nvSpPr>
            <p:cNvPr id="572448" name="Line 32"/>
            <p:cNvSpPr>
              <a:spLocks noChangeShapeType="1"/>
            </p:cNvSpPr>
            <p:nvPr/>
          </p:nvSpPr>
          <p:spPr bwMode="auto">
            <a:xfrm>
              <a:off x="4501" y="2364"/>
              <a:ext cx="419" cy="0"/>
            </a:xfrm>
            <a:prstGeom prst="line">
              <a:avLst/>
            </a:prstGeom>
            <a:noFill/>
            <a:ln w="9525">
              <a:solidFill>
                <a:schemeClr val="tx1"/>
              </a:solidFill>
              <a:round/>
              <a:headEnd/>
              <a:tailEnd type="triangle" w="med" len="med"/>
            </a:ln>
            <a:effectLst/>
          </p:spPr>
          <p:txBody>
            <a:bodyPr/>
            <a:lstStyle/>
            <a:p>
              <a:endParaRPr lang="en-US"/>
            </a:p>
          </p:txBody>
        </p:sp>
        <p:sp>
          <p:nvSpPr>
            <p:cNvPr id="572449" name="Line 33"/>
            <p:cNvSpPr>
              <a:spLocks noChangeShapeType="1"/>
            </p:cNvSpPr>
            <p:nvPr/>
          </p:nvSpPr>
          <p:spPr bwMode="auto">
            <a:xfrm>
              <a:off x="4501" y="2783"/>
              <a:ext cx="419" cy="0"/>
            </a:xfrm>
            <a:prstGeom prst="line">
              <a:avLst/>
            </a:prstGeom>
            <a:noFill/>
            <a:ln w="9525">
              <a:solidFill>
                <a:schemeClr val="tx1"/>
              </a:solidFill>
              <a:round/>
              <a:headEnd/>
              <a:tailEnd type="triangle" w="med" len="med"/>
            </a:ln>
            <a:effectLst/>
          </p:spPr>
          <p:txBody>
            <a:bodyPr/>
            <a:lstStyle/>
            <a:p>
              <a:endParaRPr lang="en-US"/>
            </a:p>
          </p:txBody>
        </p:sp>
        <p:sp>
          <p:nvSpPr>
            <p:cNvPr id="572450" name="Line 34"/>
            <p:cNvSpPr>
              <a:spLocks noChangeShapeType="1"/>
            </p:cNvSpPr>
            <p:nvPr/>
          </p:nvSpPr>
          <p:spPr bwMode="auto">
            <a:xfrm>
              <a:off x="4501" y="3205"/>
              <a:ext cx="419" cy="0"/>
            </a:xfrm>
            <a:prstGeom prst="line">
              <a:avLst/>
            </a:prstGeom>
            <a:noFill/>
            <a:ln w="9525">
              <a:solidFill>
                <a:schemeClr val="tx1"/>
              </a:solidFill>
              <a:round/>
              <a:headEnd/>
              <a:tailEnd type="triangle" w="med" len="med"/>
            </a:ln>
            <a:effectLst/>
          </p:spPr>
          <p:txBody>
            <a:bodyPr/>
            <a:lstStyle/>
            <a:p>
              <a:endParaRPr lang="en-US"/>
            </a:p>
          </p:txBody>
        </p:sp>
        <p:sp>
          <p:nvSpPr>
            <p:cNvPr id="572451" name="Text Box 35"/>
            <p:cNvSpPr txBox="1">
              <a:spLocks noChangeArrowheads="1"/>
            </p:cNvSpPr>
            <p:nvPr/>
          </p:nvSpPr>
          <p:spPr bwMode="auto">
            <a:xfrm>
              <a:off x="4938" y="2040"/>
              <a:ext cx="237" cy="233"/>
            </a:xfrm>
            <a:prstGeom prst="rect">
              <a:avLst/>
            </a:prstGeom>
            <a:noFill/>
            <a:ln w="9525">
              <a:noFill/>
              <a:miter lim="800000"/>
              <a:headEnd/>
              <a:tailEnd/>
            </a:ln>
            <a:effectLst/>
          </p:spPr>
          <p:txBody>
            <a:bodyPr wrap="none">
              <a:spAutoFit/>
            </a:bodyPr>
            <a:lstStyle/>
            <a:p>
              <a:r>
                <a:rPr lang="en-US" dirty="0">
                  <a:latin typeface="Times" pitchFamily="18" charset="0"/>
                </a:rPr>
                <a:t>n</a:t>
              </a:r>
              <a:r>
                <a:rPr lang="en-US" baseline="-25000" dirty="0">
                  <a:latin typeface="Times" pitchFamily="18" charset="0"/>
                </a:rPr>
                <a:t>2</a:t>
              </a:r>
              <a:endParaRPr lang="en-US" dirty="0">
                <a:latin typeface="Times" pitchFamily="18" charset="0"/>
              </a:endParaRPr>
            </a:p>
          </p:txBody>
        </p:sp>
        <p:sp>
          <p:nvSpPr>
            <p:cNvPr id="572452" name="Text Box 36"/>
            <p:cNvSpPr txBox="1">
              <a:spLocks noChangeArrowheads="1"/>
            </p:cNvSpPr>
            <p:nvPr/>
          </p:nvSpPr>
          <p:spPr bwMode="auto">
            <a:xfrm>
              <a:off x="4938" y="2267"/>
              <a:ext cx="237" cy="233"/>
            </a:xfrm>
            <a:prstGeom prst="rect">
              <a:avLst/>
            </a:prstGeom>
            <a:noFill/>
            <a:ln w="9525">
              <a:noFill/>
              <a:miter lim="800000"/>
              <a:headEnd/>
              <a:tailEnd/>
            </a:ln>
            <a:effectLst/>
          </p:spPr>
          <p:txBody>
            <a:bodyPr wrap="none">
              <a:spAutoFit/>
            </a:bodyPr>
            <a:lstStyle/>
            <a:p>
              <a:r>
                <a:rPr lang="en-US" dirty="0">
                  <a:latin typeface="Times" pitchFamily="18" charset="0"/>
                </a:rPr>
                <a:t>n</a:t>
              </a:r>
              <a:r>
                <a:rPr lang="en-US" baseline="-25000" dirty="0">
                  <a:latin typeface="Times" pitchFamily="18" charset="0"/>
                </a:rPr>
                <a:t>3</a:t>
              </a:r>
              <a:endParaRPr lang="en-US" dirty="0">
                <a:latin typeface="Times" pitchFamily="18" charset="0"/>
              </a:endParaRPr>
            </a:p>
          </p:txBody>
        </p:sp>
        <p:sp>
          <p:nvSpPr>
            <p:cNvPr id="572453" name="Text Box 37"/>
            <p:cNvSpPr txBox="1">
              <a:spLocks noChangeArrowheads="1"/>
            </p:cNvSpPr>
            <p:nvPr/>
          </p:nvSpPr>
          <p:spPr bwMode="auto">
            <a:xfrm>
              <a:off x="4938" y="2654"/>
              <a:ext cx="217" cy="231"/>
            </a:xfrm>
            <a:prstGeom prst="rect">
              <a:avLst/>
            </a:prstGeom>
            <a:noFill/>
            <a:ln w="9525">
              <a:noFill/>
              <a:miter lim="800000"/>
              <a:headEnd/>
              <a:tailEnd/>
            </a:ln>
            <a:effectLst/>
          </p:spPr>
          <p:txBody>
            <a:bodyPr wrap="none">
              <a:spAutoFit/>
            </a:bodyPr>
            <a:lstStyle/>
            <a:p>
              <a:r>
                <a:rPr lang="en-US">
                  <a:latin typeface="Times" pitchFamily="18" charset="0"/>
                </a:rPr>
                <a:t>n</a:t>
              </a:r>
              <a:r>
                <a:rPr lang="en-US" baseline="-25000">
                  <a:latin typeface="Times" pitchFamily="18" charset="0"/>
                </a:rPr>
                <a:t>j</a:t>
              </a:r>
              <a:endParaRPr lang="en-US">
                <a:latin typeface="Times" pitchFamily="18" charset="0"/>
              </a:endParaRPr>
            </a:p>
          </p:txBody>
        </p:sp>
        <p:sp>
          <p:nvSpPr>
            <p:cNvPr id="572454" name="Text Box 38"/>
            <p:cNvSpPr txBox="1">
              <a:spLocks noChangeArrowheads="1"/>
            </p:cNvSpPr>
            <p:nvPr/>
          </p:nvSpPr>
          <p:spPr bwMode="auto">
            <a:xfrm>
              <a:off x="4938" y="3081"/>
              <a:ext cx="244" cy="231"/>
            </a:xfrm>
            <a:prstGeom prst="rect">
              <a:avLst/>
            </a:prstGeom>
            <a:noFill/>
            <a:ln w="9525">
              <a:noFill/>
              <a:miter lim="800000"/>
              <a:headEnd/>
              <a:tailEnd/>
            </a:ln>
            <a:effectLst/>
          </p:spPr>
          <p:txBody>
            <a:bodyPr wrap="none">
              <a:spAutoFit/>
            </a:bodyPr>
            <a:lstStyle/>
            <a:p>
              <a:r>
                <a:rPr lang="en-US" dirty="0" err="1">
                  <a:latin typeface="Times" pitchFamily="18" charset="0"/>
                </a:rPr>
                <a:t>n</a:t>
              </a:r>
              <a:r>
                <a:rPr lang="en-US" baseline="-25000" dirty="0" err="1">
                  <a:latin typeface="Times" pitchFamily="18" charset="0"/>
                </a:rPr>
                <a:t>k</a:t>
              </a:r>
              <a:endParaRPr lang="en-US" dirty="0">
                <a:latin typeface="Times"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2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5" end="5"/>
                                            </p:txEl>
                                          </p:spTgt>
                                        </p:tgtEl>
                                        <p:attrNameLst>
                                          <p:attrName>style.visibility</p:attrName>
                                        </p:attrNameLst>
                                      </p:cBhvr>
                                      <p:to>
                                        <p:strVal val="visible"/>
                                      </p:to>
                                    </p:set>
                                    <p:animEffect transition="in" filter="blinds(horizontal)">
                                      <p:cBhvr>
                                        <p:cTn id="17" dur="500"/>
                                        <p:tgtEl>
                                          <p:spTgt spid="572419">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72419">
                                            <p:txEl>
                                              <p:pRg st="6" end="6"/>
                                            </p:txEl>
                                          </p:spTgt>
                                        </p:tgtEl>
                                        <p:attrNameLst>
                                          <p:attrName>style.visibility</p:attrName>
                                        </p:attrNameLst>
                                      </p:cBhvr>
                                      <p:to>
                                        <p:strVal val="visible"/>
                                      </p:to>
                                    </p:set>
                                    <p:animEffect transition="in" filter="blinds(horizontal)">
                                      <p:cBhvr>
                                        <p:cTn id="20" dur="500"/>
                                        <p:tgtEl>
                                          <p:spTgt spid="57241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72419">
                                            <p:txEl>
                                              <p:pRg st="8" end="8"/>
                                            </p:txEl>
                                          </p:spTgt>
                                        </p:tgtEl>
                                        <p:attrNameLst>
                                          <p:attrName>style.visibility</p:attrName>
                                        </p:attrNameLst>
                                      </p:cBhvr>
                                      <p:to>
                                        <p:strVal val="visible"/>
                                      </p:to>
                                    </p:set>
                                    <p:animEffect transition="in" filter="blinds(horizontal)">
                                      <p:cBhvr>
                                        <p:cTn id="25" dur="500"/>
                                        <p:tgtEl>
                                          <p:spTgt spid="572419">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72419">
                                            <p:txEl>
                                              <p:pRg st="9" end="9"/>
                                            </p:txEl>
                                          </p:spTgt>
                                        </p:tgtEl>
                                        <p:attrNameLst>
                                          <p:attrName>style.visibility</p:attrName>
                                        </p:attrNameLst>
                                      </p:cBhvr>
                                      <p:to>
                                        <p:strVal val="visible"/>
                                      </p:to>
                                    </p:set>
                                    <p:animEffect transition="in" filter="blinds(horizontal)">
                                      <p:cBhvr>
                                        <p:cTn id="28" dur="500"/>
                                        <p:tgtEl>
                                          <p:spTgt spid="57241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72419">
                                            <p:txEl>
                                              <p:pRg st="11" end="11"/>
                                            </p:txEl>
                                          </p:spTgt>
                                        </p:tgtEl>
                                        <p:attrNameLst>
                                          <p:attrName>style.visibility</p:attrName>
                                        </p:attrNameLst>
                                      </p:cBhvr>
                                      <p:to>
                                        <p:strVal val="visible"/>
                                      </p:to>
                                    </p:set>
                                    <p:animEffect transition="in" filter="blinds(horizontal)">
                                      <p:cBhvr>
                                        <p:cTn id="33" dur="500"/>
                                        <p:tgtEl>
                                          <p:spTgt spid="572419">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72419">
                                            <p:txEl>
                                              <p:pRg st="13" end="13"/>
                                            </p:txEl>
                                          </p:spTgt>
                                        </p:tgtEl>
                                        <p:attrNameLst>
                                          <p:attrName>style.visibility</p:attrName>
                                        </p:attrNameLst>
                                      </p:cBhvr>
                                      <p:to>
                                        <p:strVal val="visible"/>
                                      </p:to>
                                    </p:set>
                                    <p:animEffect transition="in" filter="blinds(horizontal)">
                                      <p:cBhvr>
                                        <p:cTn id="38" dur="500"/>
                                        <p:tgtEl>
                                          <p:spTgt spid="572419">
                                            <p:txEl>
                                              <p:pRg st="13" end="13"/>
                                            </p:txEl>
                                          </p:spTgt>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572419">
                                            <p:txEl>
                                              <p:pRg st="14" end="14"/>
                                            </p:txEl>
                                          </p:spTgt>
                                        </p:tgtEl>
                                        <p:attrNameLst>
                                          <p:attrName>style.visibility</p:attrName>
                                        </p:attrNameLst>
                                      </p:cBhvr>
                                      <p:to>
                                        <p:strVal val="visible"/>
                                      </p:to>
                                    </p:set>
                                    <p:animEffect transition="in" filter="blinds(horizontal)">
                                      <p:cBhvr>
                                        <p:cTn id="42" dur="500"/>
                                        <p:tgtEl>
                                          <p:spTgt spid="5724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192360" y="274638"/>
            <a:ext cx="7757810" cy="1143000"/>
          </a:xfrm>
        </p:spPr>
        <p:txBody>
          <a:bodyPr>
            <a:normAutofit fontScale="90000"/>
          </a:bodyPr>
          <a:lstStyle/>
          <a:p>
            <a:r>
              <a:rPr lang="en-US" sz="3600" b="1" dirty="0" smtClean="0">
                <a:solidFill>
                  <a:schemeClr val="bg2">
                    <a:lumMod val="25000"/>
                  </a:schemeClr>
                </a:solidFill>
              </a:rPr>
              <a:t>Case </a:t>
            </a:r>
            <a:r>
              <a:rPr lang="en-US" sz="3600" b="1" dirty="0">
                <a:solidFill>
                  <a:schemeClr val="bg2">
                    <a:lumMod val="25000"/>
                  </a:schemeClr>
                </a:solidFill>
              </a:rPr>
              <a:t>1: </a:t>
            </a:r>
            <a:r>
              <a:rPr lang="en-US" sz="3600" b="1" dirty="0" smtClean="0">
                <a:solidFill>
                  <a:schemeClr val="bg2">
                    <a:lumMod val="25000"/>
                  </a:schemeClr>
                </a:solidFill>
              </a:rPr>
              <a:t>  Unsuccessful </a:t>
            </a:r>
            <a:r>
              <a:rPr lang="en-US" sz="3600" b="1" dirty="0">
                <a:solidFill>
                  <a:schemeClr val="bg2">
                    <a:lumMod val="25000"/>
                  </a:schemeClr>
                </a:solidFill>
              </a:rPr>
              <a:t>Search</a:t>
            </a:r>
            <a:br>
              <a:rPr lang="en-US" sz="3600" b="1" dirty="0">
                <a:solidFill>
                  <a:schemeClr val="bg2">
                    <a:lumMod val="25000"/>
                  </a:schemeClr>
                </a:solidFill>
              </a:rPr>
            </a:br>
            <a:r>
              <a:rPr lang="en-US" sz="3600" b="1" dirty="0">
                <a:solidFill>
                  <a:schemeClr val="bg2">
                    <a:lumMod val="25000"/>
                  </a:schemeClr>
                </a:solidFill>
              </a:rPr>
              <a:t>(i.e</a:t>
            </a:r>
            <a:r>
              <a:rPr lang="en-US" sz="3600" b="1" dirty="0" smtClean="0">
                <a:solidFill>
                  <a:schemeClr val="bg2">
                    <a:lumMod val="25000"/>
                  </a:schemeClr>
                </a:solidFill>
              </a:rPr>
              <a:t>.  </a:t>
            </a:r>
            <a:r>
              <a:rPr lang="en-US" sz="3600" b="1" dirty="0">
                <a:solidFill>
                  <a:schemeClr val="bg2">
                    <a:lumMod val="25000"/>
                  </a:schemeClr>
                </a:solidFill>
              </a:rPr>
              <a:t>item not stored in the table)</a:t>
            </a:r>
          </a:p>
        </p:txBody>
      </p:sp>
      <p:sp>
        <p:nvSpPr>
          <p:cNvPr id="574467" name="Rectangle 3"/>
          <p:cNvSpPr>
            <a:spLocks noGrp="1" noChangeArrowheads="1"/>
          </p:cNvSpPr>
          <p:nvPr>
            <p:ph type="body" idx="1"/>
          </p:nvPr>
        </p:nvSpPr>
        <p:spPr>
          <a:xfrm>
            <a:off x="1096824" y="1700776"/>
            <a:ext cx="7951640" cy="4339764"/>
          </a:xfrm>
          <a:solidFill>
            <a:schemeClr val="bg2"/>
          </a:solidFill>
        </p:spPr>
        <p:txBody>
          <a:bodyPr>
            <a:normAutofit fontScale="85000" lnSpcReduction="10000"/>
          </a:bodyPr>
          <a:lstStyle/>
          <a:p>
            <a:pPr marL="58738" indent="0">
              <a:lnSpc>
                <a:spcPct val="120000"/>
              </a:lnSpc>
              <a:buFontTx/>
              <a:buNone/>
            </a:pPr>
            <a:r>
              <a:rPr lang="en-US" sz="2600" b="1" dirty="0" smtClean="0">
                <a:latin typeface="Times New Roman" pitchFamily="18" charset="0"/>
                <a:cs typeface="Times New Roman" pitchFamily="18" charset="0"/>
              </a:rPr>
              <a:t>Theorem:</a:t>
            </a:r>
            <a:r>
              <a:rPr lang="en-US" sz="2200" b="1" dirty="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a:p>
            <a:pPr marL="58738" indent="0">
              <a:lnSpc>
                <a:spcPct val="120000"/>
              </a:lnSpc>
              <a:buFontTx/>
              <a:buNone/>
            </a:pPr>
            <a:r>
              <a:rPr lang="en-US" sz="2600" dirty="0" smtClean="0">
                <a:latin typeface="Times New Roman" pitchFamily="18" charset="0"/>
                <a:cs typeface="Times New Roman" pitchFamily="18" charset="0"/>
              </a:rPr>
              <a:t>An </a:t>
            </a:r>
            <a:r>
              <a:rPr lang="en-US" sz="2600" dirty="0">
                <a:latin typeface="Times New Roman" pitchFamily="18" charset="0"/>
                <a:cs typeface="Times New Roman" pitchFamily="18" charset="0"/>
              </a:rPr>
              <a:t>unsuccessful search in a hash table takes expected </a:t>
            </a:r>
            <a:r>
              <a:rPr lang="en-US" sz="2600" dirty="0" smtClean="0">
                <a:latin typeface="Times New Roman" pitchFamily="18" charset="0"/>
                <a:cs typeface="Times New Roman" pitchFamily="18" charset="0"/>
              </a:rPr>
              <a:t>time </a:t>
            </a:r>
            <a:r>
              <a:rPr lang="en-US" sz="3000" b="1" dirty="0" smtClean="0">
                <a:latin typeface="Times New Roman" pitchFamily="18" charset="0"/>
                <a:cs typeface="Times New Roman" pitchFamily="18" charset="0"/>
                <a:sym typeface="Symbol"/>
              </a:rPr>
              <a:t></a:t>
            </a:r>
            <a:r>
              <a:rPr lang="en-US" sz="3000" b="1" dirty="0" smtClean="0">
                <a:latin typeface="Times New Roman" pitchFamily="18" charset="0"/>
                <a:cs typeface="Times New Roman" pitchFamily="18" charset="0"/>
              </a:rPr>
              <a:t>(1+</a:t>
            </a:r>
            <a:r>
              <a:rPr lang="el-GR" sz="3000" b="1" dirty="0" smtClean="0">
                <a:latin typeface="Times New Roman" pitchFamily="18" charset="0"/>
                <a:cs typeface="Times New Roman" pitchFamily="18" charset="0"/>
                <a:sym typeface="Symbol"/>
              </a:rPr>
              <a:t> α</a:t>
            </a:r>
            <a:r>
              <a:rPr lang="en-US" sz="2600" dirty="0" smtClean="0">
                <a:latin typeface="Times New Roman" pitchFamily="18" charset="0"/>
                <a:cs typeface="Times New Roman" pitchFamily="18" charset="0"/>
              </a:rPr>
              <a:t>) under </a:t>
            </a:r>
            <a:r>
              <a:rPr lang="en-US" sz="2600" dirty="0">
                <a:latin typeface="Times New Roman" pitchFamily="18" charset="0"/>
                <a:cs typeface="Times New Roman" pitchFamily="18" charset="0"/>
              </a:rPr>
              <a:t>the assumption of simple uniform hashing </a:t>
            </a:r>
            <a:r>
              <a:rPr lang="en-US" sz="2600" dirty="0" smtClean="0">
                <a:latin typeface="Times New Roman" pitchFamily="18" charset="0"/>
                <a:cs typeface="Times New Roman" pitchFamily="18" charset="0"/>
              </a:rPr>
              <a:t> (i.e. Given any random x and y, probability </a:t>
            </a:r>
            <a:r>
              <a:rPr lang="en-US" sz="2600" dirty="0">
                <a:latin typeface="Times New Roman" pitchFamily="18" charset="0"/>
                <a:cs typeface="Times New Roman" pitchFamily="18" charset="0"/>
              </a:rPr>
              <a:t>of collision Pr(h(x)=h(y)), is 1/m)</a:t>
            </a:r>
          </a:p>
          <a:p>
            <a:pPr>
              <a:lnSpc>
                <a:spcPct val="120000"/>
              </a:lnSpc>
              <a:buFontTx/>
              <a:buNone/>
            </a:pPr>
            <a:endParaRPr lang="en-US" sz="2000" b="1" dirty="0" smtClean="0">
              <a:latin typeface="Times New Roman" pitchFamily="18" charset="0"/>
              <a:cs typeface="Times New Roman" pitchFamily="18" charset="0"/>
            </a:endParaRPr>
          </a:p>
          <a:p>
            <a:pPr>
              <a:lnSpc>
                <a:spcPct val="120000"/>
              </a:lnSpc>
              <a:buFontTx/>
              <a:buNone/>
            </a:pPr>
            <a:r>
              <a:rPr lang="en-US" sz="2400" b="1" dirty="0" smtClean="0">
                <a:latin typeface="Times New Roman" pitchFamily="18" charset="0"/>
                <a:cs typeface="Times New Roman" pitchFamily="18" charset="0"/>
              </a:rPr>
              <a:t>Proof :</a:t>
            </a:r>
            <a:endParaRPr lang="en-US" sz="2000" b="1" dirty="0">
              <a:latin typeface="Times New Roman" pitchFamily="18" charset="0"/>
              <a:cs typeface="Times New Roman" pitchFamily="18" charset="0"/>
            </a:endParaRPr>
          </a:p>
          <a:p>
            <a:pPr>
              <a:lnSpc>
                <a:spcPct val="120000"/>
              </a:lnSpc>
            </a:pPr>
            <a:r>
              <a:rPr lang="en-US" sz="2400" dirty="0" smtClean="0">
                <a:latin typeface="Times New Roman" pitchFamily="18" charset="0"/>
                <a:cs typeface="Times New Roman" pitchFamily="18" charset="0"/>
              </a:rPr>
              <a:t>need </a:t>
            </a:r>
            <a:r>
              <a:rPr lang="en-US" sz="2400" dirty="0">
                <a:latin typeface="Times New Roman" pitchFamily="18" charset="0"/>
                <a:cs typeface="Times New Roman" pitchFamily="18" charset="0"/>
              </a:rPr>
              <a:t>to search to the end of the list T[h(k)]</a:t>
            </a:r>
          </a:p>
          <a:p>
            <a:pPr>
              <a:lnSpc>
                <a:spcPct val="120000"/>
              </a:lnSpc>
            </a:pPr>
            <a:r>
              <a:rPr lang="en-US" sz="2400" dirty="0">
                <a:latin typeface="Times New Roman" pitchFamily="18" charset="0"/>
                <a:cs typeface="Times New Roman" pitchFamily="18" charset="0"/>
              </a:rPr>
              <a:t>Expected length of the </a:t>
            </a:r>
            <a:r>
              <a:rPr lang="en-US" sz="2400" dirty="0" smtClean="0">
                <a:latin typeface="Times New Roman" pitchFamily="18" charset="0"/>
                <a:cs typeface="Times New Roman" pitchFamily="18" charset="0"/>
              </a:rPr>
              <a:t>list:    </a:t>
            </a:r>
            <a:r>
              <a:rPr lang="en-US" sz="2400" b="1" dirty="0" smtClean="0">
                <a:latin typeface="Times New Roman" pitchFamily="18" charset="0"/>
                <a:cs typeface="Times New Roman" pitchFamily="18" charset="0"/>
              </a:rPr>
              <a:t>E[</a:t>
            </a:r>
            <a:r>
              <a:rPr lang="en-US" sz="2400" b="1" dirty="0" err="1" smtClean="0">
                <a:latin typeface="Times New Roman" pitchFamily="18" charset="0"/>
                <a:cs typeface="Times New Roman" pitchFamily="18" charset="0"/>
              </a:rPr>
              <a:t>n</a:t>
            </a:r>
            <a:r>
              <a:rPr lang="en-US" sz="2400" b="1" baseline="-25000" dirty="0" err="1" smtClean="0">
                <a:latin typeface="Times New Roman" pitchFamily="18" charset="0"/>
                <a:cs typeface="Times New Roman" pitchFamily="18" charset="0"/>
              </a:rPr>
              <a:t>h</a:t>
            </a:r>
            <a:r>
              <a:rPr lang="en-US" sz="2400" b="1" baseline="-25000" dirty="0" smtClean="0">
                <a:latin typeface="Times New Roman" pitchFamily="18" charset="0"/>
                <a:cs typeface="Times New Roman" pitchFamily="18" charset="0"/>
              </a:rPr>
              <a:t>(k</a:t>
            </a:r>
            <a:r>
              <a:rPr lang="en-US" sz="2400" b="1" baseline="-25000" dirty="0">
                <a:latin typeface="Times New Roman" pitchFamily="18" charset="0"/>
                <a:cs typeface="Times New Roman" pitchFamily="18" charset="0"/>
              </a:rPr>
              <a:t>)</a:t>
            </a:r>
            <a:r>
              <a:rPr lang="en-US" sz="2400" b="1" dirty="0">
                <a:latin typeface="Times New Roman" pitchFamily="18" charset="0"/>
                <a:cs typeface="Times New Roman" pitchFamily="18" charset="0"/>
              </a:rPr>
              <a:t>] = α = n/m</a:t>
            </a:r>
            <a:endParaRPr lang="en-US" sz="2100" b="1" dirty="0">
              <a:latin typeface="Times New Roman" pitchFamily="18" charset="0"/>
              <a:cs typeface="Times New Roman" pitchFamily="18" charset="0"/>
            </a:endParaRPr>
          </a:p>
          <a:p>
            <a:pPr>
              <a:lnSpc>
                <a:spcPct val="120000"/>
              </a:lnSpc>
            </a:pPr>
            <a:r>
              <a:rPr lang="en-US" sz="2400" dirty="0" smtClean="0">
                <a:latin typeface="Times New Roman" pitchFamily="18" charset="0"/>
                <a:cs typeface="Times New Roman" pitchFamily="18" charset="0"/>
              </a:rPr>
              <a:t>Total </a:t>
            </a:r>
            <a:r>
              <a:rPr lang="en-US" sz="2400" dirty="0">
                <a:latin typeface="Times New Roman" pitchFamily="18" charset="0"/>
                <a:cs typeface="Times New Roman" pitchFamily="18" charset="0"/>
              </a:rPr>
              <a:t>time required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O(1</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 compute h(k))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α  </a:t>
            </a:r>
            <a:r>
              <a:rPr lang="en-US" sz="2400" b="1"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sym typeface="Wingdings" pitchFamily="2" charset="2"/>
              </a:rPr>
              <a:t>  </a:t>
            </a:r>
            <a:r>
              <a:rPr lang="en-US" sz="2800" b="1" dirty="0" smtClean="0">
                <a:latin typeface="Times New Roman" pitchFamily="18" charset="0"/>
                <a:cs typeface="Times New Roman" pitchFamily="18" charset="0"/>
                <a:sym typeface="Symbol"/>
              </a:rPr>
              <a:t></a:t>
            </a:r>
            <a:r>
              <a:rPr lang="en-US" sz="2800" b="1" dirty="0" smtClean="0">
                <a:latin typeface="Times New Roman" pitchFamily="18" charset="0"/>
                <a:cs typeface="Times New Roman" pitchFamily="18" charset="0"/>
              </a:rPr>
              <a:t>(1+</a:t>
            </a:r>
            <a:r>
              <a:rPr lang="el-GR" sz="2800" b="1" dirty="0" smtClean="0">
                <a:latin typeface="Times New Roman" pitchFamily="18" charset="0"/>
                <a:cs typeface="Times New Roman" pitchFamily="18" charset="0"/>
                <a:sym typeface="Symbol"/>
              </a:rPr>
              <a:t> α</a:t>
            </a:r>
            <a:r>
              <a:rPr lang="en-US" sz="2400" dirty="0" smtClean="0">
                <a:latin typeface="Times New Roman" pitchFamily="18" charset="0"/>
                <a:cs typeface="Times New Roman" pitchFamily="18" charset="0"/>
              </a:rPr>
              <a:t>)</a:t>
            </a:r>
            <a:r>
              <a:rPr lang="en-US" sz="21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4467">
                                            <p:txEl>
                                              <p:pRg st="5" end="5"/>
                                            </p:txEl>
                                          </p:spTgt>
                                        </p:tgtEl>
                                        <p:attrNameLst>
                                          <p:attrName>style.visibility</p:attrName>
                                        </p:attrNameLst>
                                      </p:cBhvr>
                                      <p:to>
                                        <p:strVal val="visible"/>
                                      </p:to>
                                    </p:set>
                                    <p:animEffect transition="in" filter="blinds(horizontal)">
                                      <p:cBhvr>
                                        <p:cTn id="7" dur="500"/>
                                        <p:tgtEl>
                                          <p:spTgt spid="57446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4467">
                                            <p:txEl>
                                              <p:pRg st="6" end="6"/>
                                            </p:txEl>
                                          </p:spTgt>
                                        </p:tgtEl>
                                        <p:attrNameLst>
                                          <p:attrName>style.visibility</p:attrName>
                                        </p:attrNameLst>
                                      </p:cBhvr>
                                      <p:to>
                                        <p:strVal val="visible"/>
                                      </p:to>
                                    </p:set>
                                    <p:animEffect transition="in" filter="blinds(horizontal)">
                                      <p:cBhvr>
                                        <p:cTn id="12" dur="500"/>
                                        <p:tgtEl>
                                          <p:spTgt spid="574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192360" y="274638"/>
            <a:ext cx="7498080" cy="1143000"/>
          </a:xfrm>
        </p:spPr>
        <p:txBody>
          <a:bodyPr>
            <a:normAutofit fontScale="90000"/>
          </a:bodyPr>
          <a:lstStyle/>
          <a:p>
            <a:r>
              <a:rPr lang="en-US" sz="3600" b="1" dirty="0">
                <a:solidFill>
                  <a:schemeClr val="bg2">
                    <a:lumMod val="25000"/>
                  </a:schemeClr>
                </a:solidFill>
              </a:rPr>
              <a:t>Case </a:t>
            </a:r>
            <a:r>
              <a:rPr lang="en-US" sz="3600" b="1" dirty="0" smtClean="0">
                <a:solidFill>
                  <a:schemeClr val="bg2">
                    <a:lumMod val="25000"/>
                  </a:schemeClr>
                </a:solidFill>
              </a:rPr>
              <a:t>1I:   Successful </a:t>
            </a:r>
            <a:r>
              <a:rPr lang="en-US" sz="3600" b="1" dirty="0">
                <a:solidFill>
                  <a:schemeClr val="bg2">
                    <a:lumMod val="25000"/>
                  </a:schemeClr>
                </a:solidFill>
              </a:rPr>
              <a:t>Search</a:t>
            </a:r>
            <a:br>
              <a:rPr lang="en-US" sz="3600" b="1" dirty="0">
                <a:solidFill>
                  <a:schemeClr val="bg2">
                    <a:lumMod val="25000"/>
                  </a:schemeClr>
                </a:solidFill>
              </a:rPr>
            </a:br>
            <a:r>
              <a:rPr lang="en-US" sz="3600" b="1" dirty="0">
                <a:solidFill>
                  <a:schemeClr val="bg2">
                    <a:lumMod val="25000"/>
                  </a:schemeClr>
                </a:solidFill>
              </a:rPr>
              <a:t>(i.e</a:t>
            </a:r>
            <a:r>
              <a:rPr lang="en-US" sz="3600" b="1" dirty="0" smtClean="0">
                <a:solidFill>
                  <a:schemeClr val="bg2">
                    <a:lumMod val="25000"/>
                  </a:schemeClr>
                </a:solidFill>
              </a:rPr>
              <a:t>.  </a:t>
            </a:r>
            <a:r>
              <a:rPr lang="en-US" sz="3600" b="1" dirty="0">
                <a:solidFill>
                  <a:schemeClr val="bg2">
                    <a:lumMod val="25000"/>
                  </a:schemeClr>
                </a:solidFill>
              </a:rPr>
              <a:t>item </a:t>
            </a:r>
            <a:r>
              <a:rPr lang="en-US" sz="3600" b="1" dirty="0" smtClean="0">
                <a:solidFill>
                  <a:schemeClr val="bg2">
                    <a:lumMod val="25000"/>
                  </a:schemeClr>
                </a:solidFill>
              </a:rPr>
              <a:t>found </a:t>
            </a:r>
            <a:r>
              <a:rPr lang="en-US" sz="3600" b="1" dirty="0">
                <a:solidFill>
                  <a:schemeClr val="bg2">
                    <a:lumMod val="25000"/>
                  </a:schemeClr>
                </a:solidFill>
              </a:rPr>
              <a:t>in the table)</a:t>
            </a:r>
          </a:p>
        </p:txBody>
      </p:sp>
      <p:sp>
        <p:nvSpPr>
          <p:cNvPr id="574467" name="Rectangle 3"/>
          <p:cNvSpPr>
            <a:spLocks noGrp="1" noChangeArrowheads="1"/>
          </p:cNvSpPr>
          <p:nvPr>
            <p:ph type="body" idx="1"/>
          </p:nvPr>
        </p:nvSpPr>
        <p:spPr>
          <a:xfrm>
            <a:off x="1192360" y="1547156"/>
            <a:ext cx="7757810" cy="1805034"/>
          </a:xfrm>
          <a:solidFill>
            <a:schemeClr val="bg2"/>
          </a:solidFill>
        </p:spPr>
        <p:txBody>
          <a:bodyPr>
            <a:noAutofit/>
          </a:bodyPr>
          <a:lstStyle/>
          <a:p>
            <a:pPr marL="58738" indent="0">
              <a:lnSpc>
                <a:spcPct val="120000"/>
              </a:lnSpc>
              <a:buFontTx/>
              <a:buNone/>
            </a:pPr>
            <a:r>
              <a:rPr lang="en-US" sz="2400" dirty="0" smtClean="0">
                <a:latin typeface="Times New Roman" pitchFamily="18" charset="0"/>
                <a:cs typeface="Times New Roman" pitchFamily="18" charset="0"/>
              </a:rPr>
              <a:t>A successful </a:t>
            </a:r>
            <a:r>
              <a:rPr lang="en-US" sz="2400" dirty="0">
                <a:latin typeface="Times New Roman" pitchFamily="18" charset="0"/>
                <a:cs typeface="Times New Roman" pitchFamily="18" charset="0"/>
              </a:rPr>
              <a:t>search in a hash table takes expected </a:t>
            </a:r>
            <a:r>
              <a:rPr lang="en-US" sz="2400" dirty="0" smtClean="0">
                <a:latin typeface="Times New Roman" pitchFamily="18" charset="0"/>
                <a:cs typeface="Times New Roman" pitchFamily="18" charset="0"/>
              </a:rPr>
              <a:t>time </a:t>
            </a:r>
          </a:p>
          <a:p>
            <a:pPr marL="58738" indent="0">
              <a:lnSpc>
                <a:spcPct val="120000"/>
              </a:lnSpc>
              <a:buFontTx/>
              <a:buNone/>
            </a:pPr>
            <a:r>
              <a:rPr lang="en-US" sz="2400" b="1" dirty="0" smtClean="0">
                <a:latin typeface="Times New Roman" pitchFamily="18" charset="0"/>
                <a:cs typeface="Times New Roman" pitchFamily="18" charset="0"/>
                <a:sym typeface="Symbol"/>
              </a:rPr>
              <a:t></a:t>
            </a:r>
            <a:r>
              <a:rPr lang="en-US" sz="2400" b="1" dirty="0" smtClean="0">
                <a:latin typeface="Times New Roman" pitchFamily="18" charset="0"/>
                <a:cs typeface="Times New Roman" pitchFamily="18" charset="0"/>
              </a:rPr>
              <a:t>(1+</a:t>
            </a:r>
            <a:r>
              <a:rPr lang="el-GR" sz="2400" b="1" dirty="0" smtClean="0">
                <a:latin typeface="Times New Roman" pitchFamily="18" charset="0"/>
                <a:cs typeface="Times New Roman" pitchFamily="18" charset="0"/>
                <a:sym typeface="Symbol"/>
              </a:rPr>
              <a:t> α</a:t>
            </a:r>
            <a:r>
              <a:rPr lang="en-US" sz="2400" b="1" dirty="0" smtClean="0">
                <a:latin typeface="Times New Roman" pitchFamily="18" charset="0"/>
                <a:cs typeface="Times New Roman" pitchFamily="18" charset="0"/>
                <a:sym typeface="Symbol"/>
              </a:rPr>
              <a:t>/2</a:t>
            </a:r>
            <a:r>
              <a:rPr lang="en-US" sz="2400" dirty="0" smtClean="0">
                <a:latin typeface="Times New Roman" pitchFamily="18" charset="0"/>
                <a:cs typeface="Times New Roman" pitchFamily="18" charset="0"/>
              </a:rPr>
              <a:t>) under </a:t>
            </a:r>
            <a:r>
              <a:rPr lang="en-US" sz="2400" dirty="0">
                <a:latin typeface="Times New Roman" pitchFamily="18" charset="0"/>
                <a:cs typeface="Times New Roman" pitchFamily="18" charset="0"/>
              </a:rPr>
              <a:t>the assumption of simple uniform </a:t>
            </a:r>
            <a:r>
              <a:rPr lang="en-US" sz="2400" dirty="0" smtClean="0">
                <a:latin typeface="Times New Roman" pitchFamily="18" charset="0"/>
                <a:cs typeface="Times New Roman" pitchFamily="18" charset="0"/>
              </a:rPr>
              <a:t>hashing</a:t>
            </a:r>
          </a:p>
          <a:p>
            <a:pPr marL="58738" indent="0">
              <a:lnSpc>
                <a:spcPct val="120000"/>
              </a:lnSpc>
              <a:buNone/>
            </a:pPr>
            <a:r>
              <a:rPr lang="en-US" sz="2400" dirty="0" smtClean="0">
                <a:latin typeface="Times New Roman" pitchFamily="18" charset="0"/>
                <a:cs typeface="Times New Roman" pitchFamily="18" charset="0"/>
              </a:rPr>
              <a:t>where </a:t>
            </a:r>
            <a:r>
              <a:rPr lang="en-US" sz="2400" b="1" dirty="0" smtClean="0">
                <a:latin typeface="Times New Roman" pitchFamily="18" charset="0"/>
                <a:cs typeface="Times New Roman" pitchFamily="18" charset="0"/>
              </a:rPr>
              <a:t>α = n/m </a:t>
            </a:r>
            <a:r>
              <a:rPr lang="en-US" sz="2400" dirty="0" smtClean="0">
                <a:latin typeface="Times New Roman" pitchFamily="18" charset="0"/>
                <a:cs typeface="Times New Roman" pitchFamily="18" charset="0"/>
              </a:rPr>
              <a:t>(expected length of the list)</a:t>
            </a:r>
            <a:endParaRPr lang="en-US" sz="2400" b="1" dirty="0" smtClean="0">
              <a:latin typeface="Times New Roman" pitchFamily="18" charset="0"/>
              <a:cs typeface="Times New Roman" pitchFamily="18" charset="0"/>
            </a:endParaRPr>
          </a:p>
          <a:p>
            <a:pPr marL="58738" indent="0">
              <a:lnSpc>
                <a:spcPct val="120000"/>
              </a:lnSpc>
              <a:buFontTx/>
              <a:buNone/>
            </a:pPr>
            <a:endParaRPr lang="en-US" sz="2400" dirty="0">
              <a:latin typeface="Times New Roman" pitchFamily="18" charset="0"/>
              <a:cs typeface="Times New Roman" pitchFamily="18" charset="0"/>
            </a:endParaRPr>
          </a:p>
          <a:p>
            <a:pPr>
              <a:lnSpc>
                <a:spcPct val="120000"/>
              </a:lnSpc>
              <a:buFontTx/>
              <a:buNone/>
            </a:pPr>
            <a:endParaRPr lang="en-US" sz="2400" dirty="0">
              <a:latin typeface="Times New Roman" pitchFamily="18" charset="0"/>
              <a:cs typeface="Times New Roman" pitchFamily="18" charset="0"/>
            </a:endParaRPr>
          </a:p>
        </p:txBody>
      </p:sp>
      <p:sp>
        <p:nvSpPr>
          <p:cNvPr id="4" name="Rectangle 3"/>
          <p:cNvSpPr/>
          <p:nvPr/>
        </p:nvSpPr>
        <p:spPr>
          <a:xfrm>
            <a:off x="1192360" y="3659430"/>
            <a:ext cx="7757810" cy="2800767"/>
          </a:xfrm>
          <a:prstGeom prst="rect">
            <a:avLst/>
          </a:prstGeom>
          <a:solidFill>
            <a:schemeClr val="bg2">
              <a:lumMod val="90000"/>
            </a:schemeClr>
          </a:solidFill>
          <a:ln w="19050">
            <a:solidFill>
              <a:schemeClr val="tx1"/>
            </a:solidFill>
          </a:ln>
        </p:spPr>
        <p:txBody>
          <a:bodyPr wrap="square">
            <a:spAutoFit/>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If </a:t>
            </a:r>
            <a:r>
              <a:rPr lang="en-US" sz="2200" dirty="0" smtClean="0">
                <a:solidFill>
                  <a:srgbClr val="C00000"/>
                </a:solidFill>
                <a:latin typeface="Times New Roman" pitchFamily="18" charset="0"/>
                <a:cs typeface="Times New Roman" pitchFamily="18" charset="0"/>
              </a:rPr>
              <a:t>m</a:t>
            </a:r>
            <a:r>
              <a:rPr lang="en-US" sz="2200" dirty="0" smtClean="0">
                <a:latin typeface="Times New Roman" pitchFamily="18" charset="0"/>
                <a:cs typeface="Times New Roman" pitchFamily="18" charset="0"/>
              </a:rPr>
              <a:t> (# of slots) is proportional to </a:t>
            </a:r>
            <a:r>
              <a:rPr lang="en-US" sz="2200" dirty="0" smtClean="0">
                <a:solidFill>
                  <a:srgbClr val="CC0000"/>
                </a:solidFill>
                <a:latin typeface="Times New Roman" pitchFamily="18" charset="0"/>
                <a:cs typeface="Times New Roman" pitchFamily="18" charset="0"/>
              </a:rPr>
              <a:t>n</a:t>
            </a:r>
            <a:r>
              <a:rPr lang="en-US" sz="2200" dirty="0" smtClean="0">
                <a:latin typeface="Times New Roman" pitchFamily="18" charset="0"/>
                <a:cs typeface="Times New Roman" pitchFamily="18" charset="0"/>
              </a:rPr>
              <a:t> (# of elements in the table):</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n = O(m)      </a:t>
            </a:r>
            <a:r>
              <a:rPr lang="en-US" sz="2200" b="1" dirty="0" smtClean="0">
                <a:latin typeface="Times New Roman" pitchFamily="18" charset="0"/>
                <a:cs typeface="Times New Roman" pitchFamily="18" charset="0"/>
                <a:sym typeface="Wingdings" pitchFamily="2" charset="2"/>
              </a:rPr>
              <a:t></a:t>
            </a:r>
            <a:r>
              <a:rPr lang="en-US" sz="2200" b="1" dirty="0" smtClean="0">
                <a:latin typeface="Times New Roman" pitchFamily="18" charset="0"/>
                <a:cs typeface="Times New Roman" pitchFamily="18" charset="0"/>
              </a:rPr>
              <a:t>          α = n/m = O(m)/m = </a:t>
            </a:r>
            <a:r>
              <a:rPr lang="en-US" sz="2200" b="1" dirty="0" smtClean="0">
                <a:solidFill>
                  <a:srgbClr val="C00000"/>
                </a:solidFill>
                <a:latin typeface="Times New Roman" pitchFamily="18" charset="0"/>
                <a:cs typeface="Times New Roman" pitchFamily="18" charset="0"/>
              </a:rPr>
              <a:t>O(1)</a:t>
            </a:r>
          </a:p>
          <a:p>
            <a:endParaRPr lang="en-US" sz="2200" dirty="0" smtClean="0">
              <a:latin typeface="Times New Roman" pitchFamily="18" charset="0"/>
              <a:cs typeface="Times New Roman" pitchFamily="18" charset="0"/>
              <a:sym typeface="Symbol" pitchFamily="18" charset="2"/>
            </a:endParaRPr>
          </a:p>
          <a:p>
            <a:pPr>
              <a:buFontTx/>
              <a:buNone/>
            </a:pPr>
            <a:r>
              <a:rPr lang="en-US" sz="2200" b="1" dirty="0" smtClean="0">
                <a:latin typeface="Times New Roman" pitchFamily="18" charset="0"/>
                <a:cs typeface="Times New Roman" pitchFamily="18" charset="0"/>
                <a:sym typeface="Wingdings" pitchFamily="2" charset="2"/>
              </a:rPr>
              <a:t>  </a:t>
            </a:r>
            <a:r>
              <a:rPr lang="en-US" sz="2200" b="1" dirty="0" smtClean="0">
                <a:latin typeface="Times New Roman" pitchFamily="18" charset="0"/>
                <a:cs typeface="Times New Roman" pitchFamily="18" charset="0"/>
                <a:sym typeface="Symbol" pitchFamily="18" charset="2"/>
              </a:rPr>
              <a:t>S</a:t>
            </a:r>
            <a:r>
              <a:rPr lang="en-US" sz="2200" b="1" dirty="0" smtClean="0">
                <a:latin typeface="Times New Roman" pitchFamily="18" charset="0"/>
                <a:cs typeface="Times New Roman" pitchFamily="18" charset="0"/>
              </a:rPr>
              <a:t>earching </a:t>
            </a:r>
            <a:r>
              <a:rPr lang="en-US" sz="2200" b="1" dirty="0" smtClean="0">
                <a:latin typeface="Times New Roman" pitchFamily="18" charset="0"/>
                <a:cs typeface="Times New Roman" pitchFamily="18" charset="0"/>
                <a:sym typeface="Symbol" pitchFamily="18" charset="2"/>
              </a:rPr>
              <a:t>(both successful and unsuccessful) </a:t>
            </a:r>
          </a:p>
          <a:p>
            <a:pPr>
              <a:buFontTx/>
              <a:buNone/>
            </a:pPr>
            <a:r>
              <a:rPr lang="en-US" sz="2200" b="1" dirty="0" smtClean="0">
                <a:latin typeface="Times New Roman" pitchFamily="18" charset="0"/>
                <a:cs typeface="Times New Roman" pitchFamily="18" charset="0"/>
              </a:rPr>
              <a:t>      takes constant time O(1) on average</a:t>
            </a:r>
          </a:p>
          <a:p>
            <a:pPr>
              <a:buFontTx/>
              <a:buNone/>
            </a:pPr>
            <a:endParaRPr lang="en-US" sz="22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4802430" y="6305550"/>
            <a:ext cx="662035" cy="476250"/>
          </a:xfrm>
        </p:spPr>
        <p:txBody>
          <a:bodyPr/>
          <a:lstStyle/>
          <a:p>
            <a:fld id="{23E81D28-C194-4AF8-920C-4F7B5396B861}" type="slidenum">
              <a:rPr lang="en-US"/>
              <a:pPr/>
              <a:t>16</a:t>
            </a:fld>
            <a:endParaRPr lang="en-US" dirty="0"/>
          </a:p>
        </p:txBody>
      </p:sp>
      <p:sp>
        <p:nvSpPr>
          <p:cNvPr id="576514" name="Rectangle 2"/>
          <p:cNvSpPr>
            <a:spLocks noGrp="1" noChangeArrowheads="1"/>
          </p:cNvSpPr>
          <p:nvPr>
            <p:ph type="title"/>
          </p:nvPr>
        </p:nvSpPr>
        <p:spPr>
          <a:xfrm>
            <a:off x="1091820" y="177422"/>
            <a:ext cx="7841868" cy="545909"/>
          </a:xfrm>
        </p:spPr>
        <p:txBody>
          <a:bodyPr>
            <a:normAutofit fontScale="90000"/>
          </a:bodyPr>
          <a:lstStyle/>
          <a:p>
            <a:r>
              <a:rPr lang="en-US" sz="3600" b="1" dirty="0"/>
              <a:t>Hash Functions</a:t>
            </a:r>
          </a:p>
        </p:txBody>
      </p:sp>
      <p:sp>
        <p:nvSpPr>
          <p:cNvPr id="576515" name="Rectangle 3"/>
          <p:cNvSpPr>
            <a:spLocks noGrp="1" noChangeArrowheads="1"/>
          </p:cNvSpPr>
          <p:nvPr>
            <p:ph type="body" idx="1"/>
          </p:nvPr>
        </p:nvSpPr>
        <p:spPr>
          <a:xfrm>
            <a:off x="1091820" y="846161"/>
            <a:ext cx="7942997" cy="5935639"/>
          </a:xfrm>
          <a:solidFill>
            <a:schemeClr val="bg2"/>
          </a:solidFill>
        </p:spPr>
        <p:txBody>
          <a:bodyPr>
            <a:normAutofit fontScale="92500" lnSpcReduction="10000"/>
          </a:bodyPr>
          <a:lstStyle/>
          <a:p>
            <a:pPr>
              <a:buNone/>
            </a:pPr>
            <a:r>
              <a:rPr lang="en-US" sz="2400" b="1" dirty="0" smtClean="0"/>
              <a:t>What </a:t>
            </a:r>
            <a:r>
              <a:rPr lang="en-US" sz="2400" b="1" dirty="0"/>
              <a:t>makes a good hash function</a:t>
            </a:r>
            <a:r>
              <a:rPr lang="en-US" sz="2400" b="1" dirty="0" smtClean="0"/>
              <a:t>?</a:t>
            </a:r>
          </a:p>
          <a:p>
            <a:pPr marL="688975" lvl="1" indent="-457200">
              <a:buFontTx/>
              <a:buAutoNum type="arabicParenBoth"/>
            </a:pPr>
            <a:r>
              <a:rPr lang="en-US" sz="2000" dirty="0" smtClean="0"/>
              <a:t>Easy to compute</a:t>
            </a:r>
          </a:p>
          <a:p>
            <a:pPr marL="688975" lvl="1" indent="-457200">
              <a:buFontTx/>
              <a:buAutoNum type="arabicParenBoth"/>
            </a:pPr>
            <a:r>
              <a:rPr lang="en-US" sz="2000" dirty="0" smtClean="0"/>
              <a:t>Approximates </a:t>
            </a:r>
            <a:r>
              <a:rPr lang="en-US" sz="2000" dirty="0"/>
              <a:t>a random function: </a:t>
            </a:r>
            <a:r>
              <a:rPr lang="en-US" sz="2000" dirty="0" smtClean="0"/>
              <a:t> considering all the keys, every </a:t>
            </a:r>
            <a:r>
              <a:rPr lang="en-US" sz="2000" dirty="0"/>
              <a:t>output </a:t>
            </a:r>
            <a:endParaRPr lang="en-US" sz="2000" dirty="0" smtClean="0"/>
          </a:p>
          <a:p>
            <a:pPr lvl="1">
              <a:buFontTx/>
              <a:buNone/>
            </a:pPr>
            <a:r>
              <a:rPr lang="en-US" sz="2000" dirty="0"/>
              <a:t>	</a:t>
            </a:r>
            <a:r>
              <a:rPr lang="en-US" sz="2000" dirty="0" smtClean="0"/>
              <a:t> is </a:t>
            </a:r>
            <a:r>
              <a:rPr lang="en-US" sz="2000" dirty="0"/>
              <a:t>equally likely </a:t>
            </a:r>
            <a:r>
              <a:rPr lang="en-US" sz="2000" dirty="0">
                <a:solidFill>
                  <a:srgbClr val="DD0111"/>
                </a:solidFill>
              </a:rPr>
              <a:t>(</a:t>
            </a:r>
            <a:r>
              <a:rPr lang="en-US" sz="2000" dirty="0">
                <a:solidFill>
                  <a:srgbClr val="CC0000"/>
                </a:solidFill>
              </a:rPr>
              <a:t>simple uniform hashing)</a:t>
            </a:r>
          </a:p>
          <a:p>
            <a:endParaRPr lang="en-US" sz="2200" dirty="0" smtClean="0"/>
          </a:p>
          <a:p>
            <a:r>
              <a:rPr lang="en-US" sz="2400" dirty="0" smtClean="0"/>
              <a:t>In </a:t>
            </a:r>
            <a:r>
              <a:rPr lang="en-US" sz="2400" dirty="0"/>
              <a:t>practice, it is very hard to satisfy the simple uniform hashing </a:t>
            </a:r>
            <a:r>
              <a:rPr lang="en-US" sz="2400" dirty="0" smtClean="0"/>
              <a:t>property  </a:t>
            </a:r>
            <a:r>
              <a:rPr lang="en-US" sz="2000" dirty="0" smtClean="0"/>
              <a:t>i.e. , we </a:t>
            </a:r>
            <a:r>
              <a:rPr lang="en-US" sz="2000" dirty="0"/>
              <a:t>don’t know in advance the probability distribution that keys are drawn </a:t>
            </a:r>
            <a:r>
              <a:rPr lang="en-US" sz="2000" dirty="0" smtClean="0"/>
              <a:t>from</a:t>
            </a:r>
          </a:p>
          <a:p>
            <a:pPr>
              <a:lnSpc>
                <a:spcPct val="130000"/>
              </a:lnSpc>
            </a:pPr>
            <a:endParaRPr lang="en-US" sz="1700" dirty="0" smtClean="0"/>
          </a:p>
          <a:p>
            <a:pPr>
              <a:lnSpc>
                <a:spcPct val="130000"/>
              </a:lnSpc>
            </a:pPr>
            <a:r>
              <a:rPr lang="en-US" sz="2400" dirty="0" smtClean="0"/>
              <a:t>Minimize </a:t>
            </a:r>
            <a:r>
              <a:rPr lang="en-US" sz="2400" dirty="0"/>
              <a:t>the chance that closely related keys hash to the same </a:t>
            </a:r>
            <a:r>
              <a:rPr lang="en-US" sz="2400" dirty="0" smtClean="0"/>
              <a:t>slot (i.e. s</a:t>
            </a:r>
            <a:r>
              <a:rPr lang="en-US" sz="2000" dirty="0" smtClean="0"/>
              <a:t>trings </a:t>
            </a:r>
            <a:r>
              <a:rPr lang="en-US" sz="2000" dirty="0"/>
              <a:t>such as </a:t>
            </a:r>
            <a:r>
              <a:rPr lang="en-US" sz="2000" dirty="0" err="1">
                <a:solidFill>
                  <a:srgbClr val="DD0111"/>
                </a:solidFill>
                <a:latin typeface="Comic Sans MS" pitchFamily="66" charset="0"/>
              </a:rPr>
              <a:t>pt</a:t>
            </a:r>
            <a:r>
              <a:rPr lang="en-US" sz="2000" dirty="0"/>
              <a:t> and </a:t>
            </a:r>
            <a:r>
              <a:rPr lang="en-US" sz="2000" dirty="0" err="1">
                <a:solidFill>
                  <a:srgbClr val="DD0111"/>
                </a:solidFill>
                <a:latin typeface="Comic Sans MS" pitchFamily="66" charset="0"/>
              </a:rPr>
              <a:t>pts</a:t>
            </a:r>
            <a:r>
              <a:rPr lang="en-US" sz="2000" dirty="0"/>
              <a:t> should hash to different </a:t>
            </a:r>
            <a:r>
              <a:rPr lang="en-US" sz="2000" dirty="0" smtClean="0"/>
              <a:t>slots)</a:t>
            </a:r>
            <a:endParaRPr lang="en-US" sz="2000" dirty="0"/>
          </a:p>
          <a:p>
            <a:pPr>
              <a:lnSpc>
                <a:spcPct val="130000"/>
              </a:lnSpc>
            </a:pPr>
            <a:endParaRPr lang="en-US" sz="1900" b="1" dirty="0"/>
          </a:p>
          <a:p>
            <a:pPr>
              <a:lnSpc>
                <a:spcPct val="130000"/>
              </a:lnSpc>
            </a:pPr>
            <a:r>
              <a:rPr lang="en-US" sz="2400" dirty="0"/>
              <a:t>Derive a hash value that is independent from any patterns that may exist in the distribution of the keys</a:t>
            </a:r>
          </a:p>
          <a:p>
            <a:pPr lvl="1"/>
            <a:endParaRPr lang="en-US" sz="2000" dirty="0"/>
          </a:p>
          <a:p>
            <a:pPr lvl="1">
              <a:buFontTx/>
              <a:buNone/>
            </a:pPr>
            <a:endParaRPr lang="en-US" sz="2000" dirty="0">
              <a:solidFill>
                <a:srgbClr val="CC0000"/>
              </a:solidFill>
            </a:endParaRPr>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65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65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65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65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6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1234153" y="274638"/>
            <a:ext cx="7699535" cy="696442"/>
          </a:xfrm>
        </p:spPr>
        <p:txBody>
          <a:bodyPr>
            <a:normAutofit/>
          </a:bodyPr>
          <a:lstStyle/>
          <a:p>
            <a:r>
              <a:rPr lang="en-US" sz="3200" b="1" dirty="0"/>
              <a:t>The Division Method</a:t>
            </a:r>
          </a:p>
        </p:txBody>
      </p:sp>
      <p:sp>
        <p:nvSpPr>
          <p:cNvPr id="581635" name="Rectangle 3"/>
          <p:cNvSpPr>
            <a:spLocks noGrp="1" noChangeArrowheads="1"/>
          </p:cNvSpPr>
          <p:nvPr>
            <p:ph type="body" idx="1"/>
          </p:nvPr>
        </p:nvSpPr>
        <p:spPr>
          <a:xfrm>
            <a:off x="1234153" y="1028977"/>
            <a:ext cx="7600802" cy="5815375"/>
          </a:xfrm>
          <a:solidFill>
            <a:schemeClr val="accent4">
              <a:lumMod val="20000"/>
              <a:lumOff val="80000"/>
            </a:schemeClr>
          </a:solidFill>
        </p:spPr>
        <p:txBody>
          <a:bodyPr>
            <a:normAutofit/>
          </a:bodyPr>
          <a:lstStyle/>
          <a:p>
            <a:r>
              <a:rPr lang="en-US" sz="2400" b="1" dirty="0"/>
              <a:t>Idea:</a:t>
            </a:r>
          </a:p>
          <a:p>
            <a:pPr lvl="1"/>
            <a:r>
              <a:rPr lang="en-US" sz="2000" dirty="0"/>
              <a:t>Map a key </a:t>
            </a:r>
            <a:r>
              <a:rPr lang="en-US" sz="2000" dirty="0">
                <a:latin typeface="Comic Sans MS" pitchFamily="66" charset="0"/>
              </a:rPr>
              <a:t>k</a:t>
            </a:r>
            <a:r>
              <a:rPr lang="en-US" sz="2000" dirty="0"/>
              <a:t> into one of the </a:t>
            </a:r>
            <a:r>
              <a:rPr lang="en-US" sz="2000" dirty="0">
                <a:latin typeface="Comic Sans MS" pitchFamily="66" charset="0"/>
              </a:rPr>
              <a:t>m</a:t>
            </a:r>
            <a:r>
              <a:rPr lang="en-US" sz="2000" dirty="0"/>
              <a:t> slots by taking the remainder of </a:t>
            </a:r>
            <a:r>
              <a:rPr lang="en-US" sz="2000" dirty="0">
                <a:latin typeface="Comic Sans MS" pitchFamily="66" charset="0"/>
              </a:rPr>
              <a:t>k</a:t>
            </a:r>
            <a:r>
              <a:rPr lang="en-US" sz="2000" dirty="0"/>
              <a:t> divided by </a:t>
            </a:r>
            <a:r>
              <a:rPr lang="en-US" sz="2000" dirty="0">
                <a:latin typeface="Comic Sans MS" pitchFamily="66" charset="0"/>
              </a:rPr>
              <a:t>m</a:t>
            </a:r>
          </a:p>
          <a:p>
            <a:pPr lvl="1">
              <a:buFontTx/>
              <a:buNone/>
            </a:pPr>
            <a:r>
              <a:rPr lang="en-US" sz="2000" dirty="0"/>
              <a:t>			</a:t>
            </a:r>
            <a:r>
              <a:rPr lang="en-US" sz="2000" dirty="0">
                <a:solidFill>
                  <a:srgbClr val="CC0000"/>
                </a:solidFill>
                <a:latin typeface="Comic Sans MS" pitchFamily="66" charset="0"/>
              </a:rPr>
              <a:t>h(k) = k mod m</a:t>
            </a:r>
          </a:p>
          <a:p>
            <a:endParaRPr lang="en-US" sz="1600" b="1" dirty="0" smtClean="0"/>
          </a:p>
          <a:p>
            <a:r>
              <a:rPr lang="en-US" sz="2000" b="1" dirty="0" smtClean="0"/>
              <a:t>Advantage</a:t>
            </a:r>
            <a:r>
              <a:rPr lang="en-US" sz="2400" dirty="0"/>
              <a:t>: </a:t>
            </a:r>
            <a:r>
              <a:rPr lang="en-US" sz="2400" dirty="0" smtClean="0"/>
              <a:t> </a:t>
            </a:r>
            <a:r>
              <a:rPr lang="en-US" sz="2000" dirty="0" smtClean="0"/>
              <a:t>fast</a:t>
            </a:r>
            <a:r>
              <a:rPr lang="en-US" sz="2000" dirty="0"/>
              <a:t>, requires only one operation</a:t>
            </a:r>
          </a:p>
          <a:p>
            <a:endParaRPr lang="en-US" sz="1600" b="1" dirty="0" smtClean="0"/>
          </a:p>
          <a:p>
            <a:r>
              <a:rPr lang="en-US" sz="2000" dirty="0" smtClean="0"/>
              <a:t>Certain </a:t>
            </a:r>
            <a:r>
              <a:rPr lang="en-US" sz="2000" dirty="0"/>
              <a:t>values of </a:t>
            </a:r>
            <a:r>
              <a:rPr lang="en-US" sz="2000" dirty="0">
                <a:latin typeface="Comic Sans MS" pitchFamily="66" charset="0"/>
              </a:rPr>
              <a:t>m</a:t>
            </a:r>
            <a:r>
              <a:rPr lang="en-US" sz="2000" dirty="0"/>
              <a:t> are bad, </a:t>
            </a:r>
            <a:r>
              <a:rPr lang="en-US" sz="2000" dirty="0" smtClean="0"/>
              <a:t>  </a:t>
            </a:r>
            <a:r>
              <a:rPr lang="en-US" sz="1800" dirty="0" smtClean="0"/>
              <a:t>e.g.  power </a:t>
            </a:r>
            <a:r>
              <a:rPr lang="en-US" sz="1800" dirty="0"/>
              <a:t>of </a:t>
            </a:r>
            <a:r>
              <a:rPr lang="en-US" sz="1800" dirty="0" smtClean="0"/>
              <a:t>2  or  non-prime numbers</a:t>
            </a:r>
          </a:p>
          <a:p>
            <a:endParaRPr lang="en-US" sz="1800" dirty="0" smtClean="0"/>
          </a:p>
          <a:p>
            <a:r>
              <a:rPr lang="en-US" sz="2000" dirty="0" smtClean="0"/>
              <a:t>If </a:t>
            </a:r>
            <a:r>
              <a:rPr lang="en-US" sz="2000" dirty="0">
                <a:latin typeface="Comic Sans MS" pitchFamily="66" charset="0"/>
              </a:rPr>
              <a:t>m = </a:t>
            </a:r>
            <a:r>
              <a:rPr lang="en-US" sz="2000" dirty="0" smtClean="0">
                <a:latin typeface="Comic Sans MS" pitchFamily="66" charset="0"/>
              </a:rPr>
              <a:t>2</a:t>
            </a:r>
            <a:r>
              <a:rPr lang="en-US" sz="2000" baseline="30000" dirty="0" smtClean="0">
                <a:latin typeface="Comic Sans MS" pitchFamily="66" charset="0"/>
              </a:rPr>
              <a:t>p</a:t>
            </a:r>
            <a:r>
              <a:rPr lang="en-US" sz="2000" dirty="0" smtClean="0"/>
              <a:t> then </a:t>
            </a:r>
            <a:r>
              <a:rPr lang="en-US" sz="2000" dirty="0">
                <a:latin typeface="Comic Sans MS" pitchFamily="66" charset="0"/>
              </a:rPr>
              <a:t>h(k)</a:t>
            </a:r>
            <a:r>
              <a:rPr lang="en-US" sz="2000" dirty="0"/>
              <a:t> is just the least significant </a:t>
            </a:r>
            <a:r>
              <a:rPr lang="en-US" sz="2000" dirty="0">
                <a:latin typeface="Comic Sans MS" pitchFamily="66" charset="0"/>
              </a:rPr>
              <a:t>p</a:t>
            </a:r>
            <a:r>
              <a:rPr lang="en-US" sz="2000" dirty="0"/>
              <a:t> bits of </a:t>
            </a:r>
            <a:r>
              <a:rPr lang="en-US" sz="2000" dirty="0" smtClean="0">
                <a:latin typeface="Comic Sans MS" pitchFamily="66" charset="0"/>
              </a:rPr>
              <a:t>k</a:t>
            </a:r>
          </a:p>
          <a:p>
            <a:endParaRPr lang="en-US" sz="2000" dirty="0">
              <a:latin typeface="Comic Sans MS" pitchFamily="66" charset="0"/>
            </a:endParaRPr>
          </a:p>
          <a:p>
            <a:pPr>
              <a:lnSpc>
                <a:spcPct val="110000"/>
              </a:lnSpc>
              <a:buFont typeface="Wingdings" pitchFamily="2" charset="2"/>
              <a:buChar char=""/>
            </a:pPr>
            <a:r>
              <a:rPr lang="en-US" sz="2000" dirty="0"/>
              <a:t>Choose </a:t>
            </a:r>
            <a:r>
              <a:rPr lang="en-US" sz="2000" dirty="0">
                <a:latin typeface="Comic Sans MS" pitchFamily="66" charset="0"/>
              </a:rPr>
              <a:t>m</a:t>
            </a:r>
            <a:r>
              <a:rPr lang="en-US" sz="2000" dirty="0"/>
              <a:t> to be a prime, </a:t>
            </a:r>
            <a:r>
              <a:rPr lang="en-US" sz="2000" dirty="0" smtClean="0"/>
              <a:t> not </a:t>
            </a:r>
            <a:r>
              <a:rPr lang="en-US" sz="2000" dirty="0"/>
              <a:t>close to a power of </a:t>
            </a:r>
            <a:r>
              <a:rPr lang="en-US" sz="2000" dirty="0" smtClean="0"/>
              <a:t>2</a:t>
            </a:r>
            <a:endParaRPr lang="en-US" sz="2000" dirty="0">
              <a:latin typeface="Comic Sans MS" pitchFamily="66" charset="0"/>
            </a:endParaRP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1635">
                                            <p:txEl>
                                              <p:pRg st="4" end="4"/>
                                            </p:txEl>
                                          </p:spTgt>
                                        </p:tgtEl>
                                        <p:attrNameLst>
                                          <p:attrName>style.visibility</p:attrName>
                                        </p:attrNameLst>
                                      </p:cBhvr>
                                      <p:to>
                                        <p:strVal val="visible"/>
                                      </p:to>
                                    </p:set>
                                    <p:animEffect transition="in" filter="blinds(horizontal)">
                                      <p:cBhvr>
                                        <p:cTn id="7" dur="500"/>
                                        <p:tgtEl>
                                          <p:spTgt spid="58163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5">
                                            <p:txEl>
                                              <p:pRg st="6" end="6"/>
                                            </p:txEl>
                                          </p:spTgt>
                                        </p:tgtEl>
                                        <p:attrNameLst>
                                          <p:attrName>style.visibility</p:attrName>
                                        </p:attrNameLst>
                                      </p:cBhvr>
                                      <p:to>
                                        <p:strVal val="visible"/>
                                      </p:to>
                                    </p:set>
                                    <p:animEffect transition="in" filter="blinds(horizontal)">
                                      <p:cBhvr>
                                        <p:cTn id="12" dur="500"/>
                                        <p:tgtEl>
                                          <p:spTgt spid="58163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5">
                                            <p:txEl>
                                              <p:pRg st="8" end="8"/>
                                            </p:txEl>
                                          </p:spTgt>
                                        </p:tgtEl>
                                        <p:attrNameLst>
                                          <p:attrName>style.visibility</p:attrName>
                                        </p:attrNameLst>
                                      </p:cBhvr>
                                      <p:to>
                                        <p:strVal val="visible"/>
                                      </p:to>
                                    </p:set>
                                    <p:animEffect transition="in" filter="blinds(horizontal)">
                                      <p:cBhvr>
                                        <p:cTn id="17" dur="500"/>
                                        <p:tgtEl>
                                          <p:spTgt spid="58163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1635">
                                            <p:txEl>
                                              <p:pRg st="10" end="10"/>
                                            </p:txEl>
                                          </p:spTgt>
                                        </p:tgtEl>
                                        <p:attrNameLst>
                                          <p:attrName>style.visibility</p:attrName>
                                        </p:attrNameLst>
                                      </p:cBhvr>
                                      <p:to>
                                        <p:strVal val="visible"/>
                                      </p:to>
                                    </p:set>
                                    <p:animEffect transition="in" filter="blinds(horizontal)">
                                      <p:cBhvr>
                                        <p:cTn id="22" dur="500"/>
                                        <p:tgtEl>
                                          <p:spTgt spid="581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1192360" y="274638"/>
            <a:ext cx="7702923" cy="598819"/>
          </a:xfrm>
        </p:spPr>
        <p:txBody>
          <a:bodyPr>
            <a:normAutofit/>
          </a:bodyPr>
          <a:lstStyle/>
          <a:p>
            <a:r>
              <a:rPr lang="en-US" sz="3200" b="1" dirty="0" smtClean="0"/>
              <a:t>The </a:t>
            </a:r>
            <a:r>
              <a:rPr lang="en-US" sz="3200" b="1" dirty="0"/>
              <a:t>Multiplication Method</a:t>
            </a:r>
          </a:p>
        </p:txBody>
      </p:sp>
      <p:sp>
        <p:nvSpPr>
          <p:cNvPr id="587779" name="Rectangle 3"/>
          <p:cNvSpPr>
            <a:spLocks noGrp="1" noChangeArrowheads="1"/>
          </p:cNvSpPr>
          <p:nvPr>
            <p:ph type="body" idx="1"/>
          </p:nvPr>
        </p:nvSpPr>
        <p:spPr>
          <a:xfrm>
            <a:off x="1254852" y="1108513"/>
            <a:ext cx="7541698" cy="2221543"/>
          </a:xfrm>
          <a:solidFill>
            <a:schemeClr val="accent4">
              <a:lumMod val="20000"/>
              <a:lumOff val="80000"/>
            </a:schemeClr>
          </a:solidFill>
        </p:spPr>
        <p:txBody>
          <a:bodyPr>
            <a:normAutofit lnSpcReduction="10000"/>
          </a:bodyPr>
          <a:lstStyle/>
          <a:p>
            <a:pPr>
              <a:lnSpc>
                <a:spcPct val="120000"/>
              </a:lnSpc>
              <a:buNone/>
            </a:pPr>
            <a:r>
              <a:rPr lang="en-US" sz="2000" b="1" dirty="0" smtClean="0"/>
              <a:t>		</a:t>
            </a:r>
            <a:r>
              <a:rPr lang="en-US" sz="2000" b="1" dirty="0" smtClean="0">
                <a:latin typeface="Comic Sans MS" pitchFamily="66" charset="0"/>
              </a:rPr>
              <a:t>h(k) = </a:t>
            </a:r>
            <a:r>
              <a:rPr lang="en-US" sz="2000" b="1" dirty="0" smtClean="0">
                <a:latin typeface="Comic Sans MS" pitchFamily="66" charset="0"/>
                <a:sym typeface="Symbol" pitchFamily="18" charset="2"/>
              </a:rPr>
              <a:t></a:t>
            </a:r>
            <a:r>
              <a:rPr lang="en-US" sz="2000" b="1" dirty="0" smtClean="0">
                <a:latin typeface="Comic Sans MS" pitchFamily="66" charset="0"/>
              </a:rPr>
              <a:t>m (k A - </a:t>
            </a:r>
            <a:r>
              <a:rPr lang="en-US" sz="2000" b="1" dirty="0" smtClean="0">
                <a:latin typeface="Comic Sans MS" pitchFamily="66" charset="0"/>
                <a:sym typeface="Symbol" pitchFamily="18" charset="2"/>
              </a:rPr>
              <a:t></a:t>
            </a:r>
            <a:r>
              <a:rPr lang="en-US" sz="2000" b="1" dirty="0" smtClean="0">
                <a:latin typeface="Comic Sans MS" pitchFamily="66" charset="0"/>
              </a:rPr>
              <a:t>k A</a:t>
            </a:r>
            <a:r>
              <a:rPr lang="en-US" sz="2000" b="1" dirty="0" smtClean="0">
                <a:latin typeface="Comic Sans MS" pitchFamily="66" charset="0"/>
                <a:sym typeface="Symbol" pitchFamily="18" charset="2"/>
              </a:rPr>
              <a:t></a:t>
            </a:r>
            <a:r>
              <a:rPr lang="en-US" sz="2000" b="1" dirty="0" smtClean="0">
                <a:latin typeface="Comic Sans MS" pitchFamily="66" charset="0"/>
              </a:rPr>
              <a:t>)</a:t>
            </a:r>
            <a:r>
              <a:rPr lang="en-US" sz="2000" b="1" dirty="0" smtClean="0">
                <a:latin typeface="Comic Sans MS" pitchFamily="66" charset="0"/>
                <a:sym typeface="Symbol" pitchFamily="18" charset="2"/>
              </a:rPr>
              <a:t>           </a:t>
            </a:r>
            <a:r>
              <a:rPr lang="en-US" sz="2000" dirty="0">
                <a:latin typeface="Comic Sans MS" pitchFamily="66" charset="0"/>
              </a:rPr>
              <a:t>0 &lt; A &lt; </a:t>
            </a:r>
            <a:r>
              <a:rPr lang="en-US" sz="2000" dirty="0" smtClean="0">
                <a:latin typeface="Comic Sans MS" pitchFamily="66" charset="0"/>
              </a:rPr>
              <a:t>1</a:t>
            </a:r>
            <a:r>
              <a:rPr lang="en-US" sz="2000" b="1" dirty="0" smtClean="0">
                <a:latin typeface="Comic Sans MS" pitchFamily="66" charset="0"/>
                <a:sym typeface="Symbol" pitchFamily="18" charset="2"/>
              </a:rPr>
              <a:t>   </a:t>
            </a:r>
          </a:p>
          <a:p>
            <a:pPr>
              <a:buNone/>
            </a:pPr>
            <a:endParaRPr lang="en-US" sz="1600" dirty="0" smtClean="0">
              <a:latin typeface="Comic Sans MS" pitchFamily="66" charset="0"/>
              <a:sym typeface="Symbol" pitchFamily="18" charset="2"/>
            </a:endParaRPr>
          </a:p>
          <a:p>
            <a:pPr>
              <a:buNone/>
            </a:pPr>
            <a:r>
              <a:rPr lang="en-US" sz="1800" dirty="0" smtClean="0">
                <a:latin typeface="Comic Sans MS" pitchFamily="66" charset="0"/>
                <a:sym typeface="Symbol" pitchFamily="18" charset="2"/>
              </a:rPr>
              <a:t>                             </a:t>
            </a:r>
            <a:r>
              <a:rPr lang="en-US" sz="2000" dirty="0" smtClean="0">
                <a:solidFill>
                  <a:srgbClr val="C00000"/>
                </a:solidFill>
              </a:rPr>
              <a:t>fractional part of kA</a:t>
            </a:r>
            <a:endParaRPr lang="en-US" sz="1400" b="1" dirty="0" smtClean="0">
              <a:solidFill>
                <a:schemeClr val="tx1"/>
              </a:solidFill>
            </a:endParaRPr>
          </a:p>
          <a:p>
            <a:pPr>
              <a:lnSpc>
                <a:spcPct val="120000"/>
              </a:lnSpc>
            </a:pPr>
            <a:r>
              <a:rPr lang="en-US" sz="2000" b="1" dirty="0" smtClean="0">
                <a:solidFill>
                  <a:schemeClr val="tx1"/>
                </a:solidFill>
              </a:rPr>
              <a:t>Disadvantage</a:t>
            </a:r>
            <a:r>
              <a:rPr lang="en-US" sz="2000" b="1" dirty="0">
                <a:solidFill>
                  <a:schemeClr val="tx1"/>
                </a:solidFill>
              </a:rPr>
              <a:t>: </a:t>
            </a:r>
            <a:r>
              <a:rPr lang="en-US" sz="2000" b="1" dirty="0" smtClean="0">
                <a:solidFill>
                  <a:schemeClr val="tx1"/>
                </a:solidFill>
              </a:rPr>
              <a:t> </a:t>
            </a:r>
            <a:r>
              <a:rPr lang="en-US" sz="2000" dirty="0" smtClean="0">
                <a:solidFill>
                  <a:schemeClr val="tx1"/>
                </a:solidFill>
              </a:rPr>
              <a:t>Slower </a:t>
            </a:r>
            <a:r>
              <a:rPr lang="en-US" sz="2000" dirty="0">
                <a:solidFill>
                  <a:schemeClr val="tx1"/>
                </a:solidFill>
              </a:rPr>
              <a:t>than division method</a:t>
            </a:r>
          </a:p>
          <a:p>
            <a:pPr>
              <a:lnSpc>
                <a:spcPct val="120000"/>
              </a:lnSpc>
            </a:pPr>
            <a:r>
              <a:rPr lang="en-US" sz="2000" b="1" dirty="0" smtClean="0">
                <a:solidFill>
                  <a:schemeClr val="tx1"/>
                </a:solidFill>
              </a:rPr>
              <a:t>Advantage:  </a:t>
            </a:r>
            <a:r>
              <a:rPr lang="en-US" sz="2000" dirty="0" smtClean="0">
                <a:solidFill>
                  <a:schemeClr val="tx1"/>
                </a:solidFill>
              </a:rPr>
              <a:t>Value of </a:t>
            </a:r>
            <a:r>
              <a:rPr lang="en-US" sz="2000" dirty="0" smtClean="0">
                <a:solidFill>
                  <a:schemeClr val="tx1"/>
                </a:solidFill>
                <a:latin typeface="Comic Sans MS" pitchFamily="66" charset="0"/>
              </a:rPr>
              <a:t>m</a:t>
            </a:r>
            <a:r>
              <a:rPr lang="en-US" sz="2000" dirty="0" smtClean="0">
                <a:solidFill>
                  <a:schemeClr val="tx1"/>
                </a:solidFill>
              </a:rPr>
              <a:t> is not critical, e.g., typically </a:t>
            </a:r>
            <a:r>
              <a:rPr lang="en-US" sz="2000" dirty="0" smtClean="0">
                <a:solidFill>
                  <a:schemeClr val="tx1"/>
                </a:solidFill>
                <a:latin typeface="Comic Sans MS" pitchFamily="66" charset="0"/>
              </a:rPr>
              <a:t>2</a:t>
            </a:r>
            <a:r>
              <a:rPr lang="en-US" sz="2000" baseline="30000" dirty="0" smtClean="0">
                <a:solidFill>
                  <a:schemeClr val="tx1"/>
                </a:solidFill>
                <a:latin typeface="Comic Sans MS" pitchFamily="66" charset="0"/>
              </a:rPr>
              <a:t>p</a:t>
            </a:r>
          </a:p>
          <a:p>
            <a:pPr>
              <a:lnSpc>
                <a:spcPct val="120000"/>
              </a:lnSpc>
            </a:pPr>
            <a:endParaRPr lang="en-US" sz="2000" dirty="0">
              <a:solidFill>
                <a:schemeClr val="tx1"/>
              </a:solidFill>
              <a:latin typeface="Comic Sans MS" pitchFamily="66" charset="0"/>
            </a:endParaRPr>
          </a:p>
        </p:txBody>
      </p:sp>
      <p:sp>
        <p:nvSpPr>
          <p:cNvPr id="587781" name="AutoShape 5"/>
          <p:cNvSpPr>
            <a:spLocks/>
          </p:cNvSpPr>
          <p:nvPr/>
        </p:nvSpPr>
        <p:spPr bwMode="auto">
          <a:xfrm rot="16200000">
            <a:off x="4196319" y="1105500"/>
            <a:ext cx="269510" cy="1284778"/>
          </a:xfrm>
          <a:prstGeom prst="leftBrace">
            <a:avLst>
              <a:gd name="adj1" fmla="val 111530"/>
              <a:gd name="adj2" fmla="val 50000"/>
            </a:avLst>
          </a:prstGeom>
          <a:noFill/>
          <a:ln w="19050">
            <a:solidFill>
              <a:srgbClr val="0070C0"/>
            </a:solidFill>
            <a:round/>
            <a:headEnd/>
            <a:tailEnd/>
          </a:ln>
          <a:effectLst/>
        </p:spPr>
        <p:txBody>
          <a:bodyPr wrap="none" anchor="ctr"/>
          <a:lstStyle/>
          <a:p>
            <a:endParaRPr lang="en-US"/>
          </a:p>
        </p:txBody>
      </p:sp>
      <p:sp>
        <p:nvSpPr>
          <p:cNvPr id="5" name="Rectangle 3"/>
          <p:cNvSpPr txBox="1">
            <a:spLocks noChangeArrowheads="1"/>
          </p:cNvSpPr>
          <p:nvPr/>
        </p:nvSpPr>
        <p:spPr>
          <a:xfrm>
            <a:off x="1254852" y="3562050"/>
            <a:ext cx="7541698" cy="3084414"/>
          </a:xfrm>
          <a:prstGeom prst="rect">
            <a:avLst/>
          </a:prstGeom>
          <a:solidFill>
            <a:schemeClr val="accent4">
              <a:lumMod val="20000"/>
              <a:lumOff val="80000"/>
            </a:schemeClr>
          </a:solidFill>
        </p:spPr>
        <p:txBody>
          <a:bodyPr tIns="182880" bIns="182880">
            <a:noAutofit/>
          </a:bodyPr>
          <a:lstStyle/>
          <a:p>
            <a:pPr marL="82296" marR="0" lvl="0" algn="l" defTabSz="914400" rtl="0" eaLnBrk="1" fontAlgn="auto" latinLnBrk="0" hangingPunct="1">
              <a:lnSpc>
                <a:spcPct val="110000"/>
              </a:lnSpc>
              <a:spcBef>
                <a:spcPts val="600"/>
              </a:spcBef>
              <a:spcAft>
                <a:spcPts val="0"/>
              </a:spcAft>
              <a:buClr>
                <a:schemeClr val="accent1"/>
              </a:buClr>
              <a:buSzPct val="80000"/>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EXAMPLE</a:t>
            </a:r>
            <a:r>
              <a:rPr kumimoji="0" lang="en-US"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00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lang="en-US" sz="2000" i="1"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2</a:t>
            </a:r>
            <a:r>
              <a:rPr lang="en-US" sz="2000" baseline="30000" dirty="0" smtClean="0">
                <a:latin typeface="Times New Roman" pitchFamily="18" charset="0"/>
                <a:cs typeface="Times New Roman" pitchFamily="18" charset="0"/>
              </a:rPr>
              <a:t>3</a:t>
            </a:r>
            <a:endParaRPr lang="en-US" sz="2000" dirty="0" smtClean="0">
              <a:latin typeface="Times New Roman" pitchFamily="18" charset="0"/>
              <a:cs typeface="Times New Roman" pitchFamily="18" charset="0"/>
            </a:endParaRPr>
          </a:p>
          <a:p>
            <a:pPr marL="365760" lvl="0" indent="-283464">
              <a:lnSpc>
                <a:spcPct val="110000"/>
              </a:lnSpc>
              <a:spcBef>
                <a:spcPts val="600"/>
              </a:spcBef>
              <a:buClr>
                <a:schemeClr val="accent1"/>
              </a:buClr>
              <a:buSzPct val="80000"/>
            </a:pPr>
            <a:r>
              <a:rPr kumimoji="0" lang="en-US"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.101101  (A)</a:t>
            </a:r>
          </a:p>
          <a:p>
            <a:pPr marL="365760" lvl="0" indent="-283464">
              <a:lnSpc>
                <a:spcPct val="110000"/>
              </a:lnSpc>
              <a:spcBef>
                <a:spcPts val="600"/>
              </a:spcBef>
              <a:buClr>
                <a:schemeClr val="accent1"/>
              </a:buClr>
              <a:buSzPct val="80000"/>
            </a:pPr>
            <a:r>
              <a:rPr lang="en-US" sz="2000" b="1" noProof="0" dirty="0" smtClean="0">
                <a:latin typeface="Times New Roman" pitchFamily="18" charset="0"/>
                <a:cs typeface="Times New Roman" pitchFamily="18" charset="0"/>
              </a:rPr>
              <a:t>              110101  (k)                    (kA)  = </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1001010.0110011 </a:t>
            </a:r>
            <a:endParaRPr lang="en-US" sz="2000" dirty="0" smtClean="0">
              <a:latin typeface="Times New Roman" pitchFamily="18" charset="0"/>
              <a:cs typeface="Times New Roman" pitchFamily="18" charset="0"/>
            </a:endParaRPr>
          </a:p>
          <a:p>
            <a:pPr marL="365760" lvl="0" indent="-283464">
              <a:lnSpc>
                <a:spcPct val="110000"/>
              </a:lnSpc>
              <a:spcBef>
                <a:spcPts val="600"/>
              </a:spcBef>
              <a:buClr>
                <a:schemeClr val="accent1"/>
              </a:buClr>
              <a:buSzPct val="80000"/>
            </a:pPr>
            <a:r>
              <a:rPr lang="en-US" sz="2000" dirty="0" smtClean="0">
                <a:latin typeface="Times New Roman" pitchFamily="18" charset="0"/>
                <a:cs typeface="Times New Roman" pitchFamily="18" charset="0"/>
              </a:rPr>
              <a:t>Discard integer part:  1001010</a:t>
            </a:r>
          </a:p>
          <a:p>
            <a:pPr marL="365760" lvl="0" indent="-283464">
              <a:lnSpc>
                <a:spcPct val="110000"/>
              </a:lnSpc>
              <a:spcBef>
                <a:spcPts val="600"/>
              </a:spcBef>
              <a:buClr>
                <a:schemeClr val="accent1"/>
              </a:buClr>
              <a:buSzPct val="80000"/>
            </a:pPr>
            <a:r>
              <a:rPr lang="en-US" sz="2000" dirty="0" smtClean="0">
                <a:latin typeface="Times New Roman" pitchFamily="18" charset="0"/>
                <a:cs typeface="Times New Roman" pitchFamily="18" charset="0"/>
              </a:rPr>
              <a:t>Shift  .0110011  by 3 bits to the left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Wingdings" pitchFamily="2" charset="2"/>
              </a:rPr>
              <a:t>    </a:t>
            </a:r>
            <a:r>
              <a:rPr lang="en-US" sz="2000" dirty="0" smtClean="0">
                <a:latin typeface="Times New Roman" pitchFamily="18" charset="0"/>
                <a:cs typeface="Times New Roman" pitchFamily="18" charset="0"/>
              </a:rPr>
              <a:t>011.0011</a:t>
            </a:r>
          </a:p>
          <a:p>
            <a:pPr marL="365760" lvl="0" indent="-283464">
              <a:lnSpc>
                <a:spcPct val="110000"/>
              </a:lnSpc>
              <a:spcBef>
                <a:spcPts val="600"/>
              </a:spcBef>
              <a:buClr>
                <a:schemeClr val="accent1"/>
              </a:buClr>
              <a:buSzPct val="80000"/>
            </a:pPr>
            <a:r>
              <a:rPr lang="en-US" sz="2000" dirty="0" smtClean="0">
                <a:latin typeface="Times New Roman" pitchFamily="18" charset="0"/>
                <a:cs typeface="Times New Roman" pitchFamily="18" charset="0"/>
              </a:rPr>
              <a:t>Take integer part: 011</a:t>
            </a:r>
          </a:p>
          <a:p>
            <a:pPr marL="365760" lvl="0" indent="-283464">
              <a:lnSpc>
                <a:spcPct val="110000"/>
              </a:lnSpc>
              <a:spcBef>
                <a:spcPts val="600"/>
              </a:spcBef>
              <a:buClr>
                <a:schemeClr val="accent1"/>
              </a:buClr>
              <a:buSzPct val="80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Thus,  </a:t>
            </a:r>
            <a:r>
              <a:rPr lang="en-US" sz="2400" b="1" i="1" dirty="0" smtClean="0">
                <a:latin typeface="Times New Roman" pitchFamily="18" charset="0"/>
                <a:cs typeface="Times New Roman" pitchFamily="18" charset="0"/>
              </a:rPr>
              <a:t>h</a:t>
            </a:r>
            <a:r>
              <a:rPr lang="en-US" sz="2400" b="1" dirty="0" smtClean="0">
                <a:latin typeface="Times New Roman" pitchFamily="18" charset="0"/>
                <a:cs typeface="Times New Roman" pitchFamily="18" charset="0"/>
              </a:rPr>
              <a:t>(110101) = 011</a:t>
            </a:r>
            <a:endPar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7779">
                                            <p:txEl>
                                              <p:pRg st="3" end="3"/>
                                            </p:txEl>
                                          </p:spTgt>
                                        </p:tgtEl>
                                        <p:attrNameLst>
                                          <p:attrName>style.visibility</p:attrName>
                                        </p:attrNameLst>
                                      </p:cBhvr>
                                      <p:to>
                                        <p:strVal val="visible"/>
                                      </p:to>
                                    </p:set>
                                    <p:animEffect transition="in" filter="blinds(horizontal)">
                                      <p:cBhvr>
                                        <p:cTn id="7" dur="500"/>
                                        <p:tgtEl>
                                          <p:spTgt spid="58777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7779">
                                            <p:txEl>
                                              <p:pRg st="4" end="4"/>
                                            </p:txEl>
                                          </p:spTgt>
                                        </p:tgtEl>
                                        <p:attrNameLst>
                                          <p:attrName>style.visibility</p:attrName>
                                        </p:attrNameLst>
                                      </p:cBhvr>
                                      <p:to>
                                        <p:strVal val="visible"/>
                                      </p:to>
                                    </p:set>
                                    <p:animEffect transition="in" filter="blinds(horizontal)">
                                      <p:cBhvr>
                                        <p:cTn id="10" dur="500"/>
                                        <p:tgtEl>
                                          <p:spTgt spid="58777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500"/>
                                        <p:tgtEl>
                                          <p:spTgt spid="5">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linds(horizont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blinds(horizontal)">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linds(horizontal)">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blinds(horizontal)">
                                      <p:cBhvr>
                                        <p:cTn id="36" dur="500"/>
                                        <p:tgtEl>
                                          <p:spTgt spid="5">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blinds(horizontal)">
                                      <p:cBhvr>
                                        <p:cTn id="3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1153954" y="274638"/>
            <a:ext cx="7779734" cy="773252"/>
          </a:xfrm>
        </p:spPr>
        <p:txBody>
          <a:bodyPr>
            <a:normAutofit/>
          </a:bodyPr>
          <a:lstStyle/>
          <a:p>
            <a:r>
              <a:rPr lang="en-US" sz="3600" b="1" dirty="0" smtClean="0"/>
              <a:t>Open </a:t>
            </a:r>
            <a:r>
              <a:rPr lang="en-US" sz="3600" b="1" dirty="0"/>
              <a:t>Addressing</a:t>
            </a:r>
          </a:p>
        </p:txBody>
      </p:sp>
      <p:sp>
        <p:nvSpPr>
          <p:cNvPr id="627715" name="Rectangle 3"/>
          <p:cNvSpPr>
            <a:spLocks noGrp="1" noChangeArrowheads="1"/>
          </p:cNvSpPr>
          <p:nvPr>
            <p:ph type="body" idx="1"/>
          </p:nvPr>
        </p:nvSpPr>
        <p:spPr>
          <a:xfrm>
            <a:off x="1153954" y="1223963"/>
            <a:ext cx="7810659" cy="5315842"/>
          </a:xfrm>
          <a:solidFill>
            <a:schemeClr val="accent4">
              <a:lumMod val="20000"/>
              <a:lumOff val="80000"/>
            </a:schemeClr>
          </a:solidFill>
        </p:spPr>
        <p:txBody>
          <a:bodyPr>
            <a:normAutofit lnSpcReduction="10000"/>
          </a:bodyPr>
          <a:lstStyle/>
          <a:p>
            <a:pPr>
              <a:lnSpc>
                <a:spcPct val="130000"/>
              </a:lnSpc>
            </a:pPr>
            <a:r>
              <a:rPr lang="en-US" sz="2000" dirty="0"/>
              <a:t>If we have enough contiguous memory to store all the keys (m &gt; N)   </a:t>
            </a:r>
            <a:r>
              <a:rPr lang="en-US" sz="2000" dirty="0" smtClean="0">
                <a:sym typeface="Wingdings" pitchFamily="2" charset="2"/>
              </a:rPr>
              <a:t></a:t>
            </a:r>
            <a:r>
              <a:rPr lang="en-US" sz="2000" dirty="0" smtClean="0">
                <a:sym typeface="Symbol" pitchFamily="18" charset="2"/>
              </a:rPr>
              <a:t> </a:t>
            </a:r>
            <a:r>
              <a:rPr lang="en-US" sz="2000" dirty="0">
                <a:solidFill>
                  <a:srgbClr val="CC0000"/>
                </a:solidFill>
                <a:sym typeface="Symbol" pitchFamily="18" charset="2"/>
              </a:rPr>
              <a:t>store the keys in the table itself</a:t>
            </a:r>
          </a:p>
          <a:p>
            <a:pPr>
              <a:lnSpc>
                <a:spcPct val="130000"/>
              </a:lnSpc>
            </a:pPr>
            <a:r>
              <a:rPr lang="en-US" sz="2000" dirty="0">
                <a:sym typeface="Symbol" pitchFamily="18" charset="2"/>
              </a:rPr>
              <a:t>No need to use linked lists </a:t>
            </a:r>
            <a:r>
              <a:rPr lang="en-US" sz="2000" dirty="0" smtClean="0">
                <a:sym typeface="Symbol" pitchFamily="18" charset="2"/>
              </a:rPr>
              <a:t>anymore</a:t>
            </a:r>
          </a:p>
          <a:p>
            <a:pPr>
              <a:lnSpc>
                <a:spcPct val="130000"/>
              </a:lnSpc>
            </a:pPr>
            <a:endParaRPr lang="en-US" sz="2000" dirty="0">
              <a:sym typeface="Symbol" pitchFamily="18" charset="2"/>
            </a:endParaRPr>
          </a:p>
          <a:p>
            <a:pPr>
              <a:lnSpc>
                <a:spcPct val="130000"/>
              </a:lnSpc>
            </a:pPr>
            <a:r>
              <a:rPr lang="en-US" sz="2000" b="1" dirty="0" smtClean="0">
                <a:sym typeface="Symbol" pitchFamily="18" charset="2"/>
              </a:rPr>
              <a:t>Insertion</a:t>
            </a:r>
            <a:r>
              <a:rPr lang="en-US" sz="2000" u="sng" dirty="0">
                <a:sym typeface="Symbol" pitchFamily="18" charset="2"/>
              </a:rPr>
              <a:t>:</a:t>
            </a:r>
            <a:r>
              <a:rPr lang="en-US" sz="2000" dirty="0">
                <a:sym typeface="Symbol" pitchFamily="18" charset="2"/>
              </a:rPr>
              <a:t> if a slot is full, try another one, </a:t>
            </a:r>
          </a:p>
          <a:p>
            <a:pPr>
              <a:lnSpc>
                <a:spcPct val="130000"/>
              </a:lnSpc>
              <a:buFontTx/>
              <a:buNone/>
            </a:pPr>
            <a:r>
              <a:rPr lang="en-US" sz="2000" dirty="0">
                <a:sym typeface="Symbol" pitchFamily="18" charset="2"/>
              </a:rPr>
              <a:t>                    until you find an empty one</a:t>
            </a:r>
          </a:p>
          <a:p>
            <a:pPr>
              <a:lnSpc>
                <a:spcPct val="130000"/>
              </a:lnSpc>
            </a:pPr>
            <a:r>
              <a:rPr lang="en-US" sz="2000" b="1" dirty="0">
                <a:sym typeface="Symbol" pitchFamily="18" charset="2"/>
              </a:rPr>
              <a:t>Search</a:t>
            </a:r>
            <a:r>
              <a:rPr lang="en-US" sz="2000" u="sng" dirty="0">
                <a:sym typeface="Symbol" pitchFamily="18" charset="2"/>
              </a:rPr>
              <a:t>:</a:t>
            </a:r>
            <a:r>
              <a:rPr lang="en-US" sz="2000" dirty="0">
                <a:sym typeface="Symbol" pitchFamily="18" charset="2"/>
              </a:rPr>
              <a:t> follow the same sequence of probes</a:t>
            </a:r>
          </a:p>
          <a:p>
            <a:pPr>
              <a:lnSpc>
                <a:spcPct val="130000"/>
              </a:lnSpc>
            </a:pPr>
            <a:r>
              <a:rPr lang="en-US" sz="2000" b="1" dirty="0">
                <a:sym typeface="Symbol" pitchFamily="18" charset="2"/>
              </a:rPr>
              <a:t>Deletion</a:t>
            </a:r>
            <a:r>
              <a:rPr lang="en-US" sz="2000" u="sng" dirty="0">
                <a:sym typeface="Symbol" pitchFamily="18" charset="2"/>
              </a:rPr>
              <a:t>:</a:t>
            </a:r>
            <a:r>
              <a:rPr lang="en-US" sz="2000" dirty="0">
                <a:sym typeface="Symbol" pitchFamily="18" charset="2"/>
              </a:rPr>
              <a:t> more difficult ... (we’ll see why)</a:t>
            </a:r>
          </a:p>
          <a:p>
            <a:pPr>
              <a:lnSpc>
                <a:spcPct val="130000"/>
              </a:lnSpc>
            </a:pPr>
            <a:endParaRPr lang="en-US" sz="2000" dirty="0" smtClean="0">
              <a:sym typeface="Symbol" pitchFamily="18" charset="2"/>
            </a:endParaRPr>
          </a:p>
          <a:p>
            <a:pPr>
              <a:lnSpc>
                <a:spcPct val="130000"/>
              </a:lnSpc>
            </a:pPr>
            <a:r>
              <a:rPr lang="en-US" sz="2000" dirty="0" smtClean="0">
                <a:sym typeface="Symbol" pitchFamily="18" charset="2"/>
              </a:rPr>
              <a:t>Search </a:t>
            </a:r>
            <a:r>
              <a:rPr lang="en-US" sz="2000" dirty="0">
                <a:sym typeface="Symbol" pitchFamily="18" charset="2"/>
              </a:rPr>
              <a:t>time depends on the length of the </a:t>
            </a:r>
          </a:p>
          <a:p>
            <a:pPr>
              <a:lnSpc>
                <a:spcPct val="130000"/>
              </a:lnSpc>
              <a:buFontTx/>
              <a:buNone/>
            </a:pPr>
            <a:r>
              <a:rPr lang="en-US" sz="2000" dirty="0">
                <a:sym typeface="Symbol" pitchFamily="18" charset="2"/>
              </a:rPr>
              <a:t>     probe sequence!</a:t>
            </a:r>
          </a:p>
        </p:txBody>
      </p:sp>
      <p:pic>
        <p:nvPicPr>
          <p:cNvPr id="627718" name="Picture 6"/>
          <p:cNvPicPr>
            <a:picLocks noChangeAspect="1" noChangeArrowheads="1"/>
          </p:cNvPicPr>
          <p:nvPr/>
        </p:nvPicPr>
        <p:blipFill>
          <a:blip r:embed="rId3" cstate="print"/>
          <a:srcRect/>
          <a:stretch>
            <a:fillRect/>
          </a:stretch>
        </p:blipFill>
        <p:spPr bwMode="auto">
          <a:xfrm>
            <a:off x="7344245" y="2410475"/>
            <a:ext cx="1284288" cy="3898900"/>
          </a:xfrm>
          <a:prstGeom prst="rect">
            <a:avLst/>
          </a:prstGeom>
          <a:noFill/>
          <a:ln w="9525">
            <a:noFill/>
            <a:miter lim="800000"/>
            <a:headEnd/>
            <a:tailEnd/>
          </a:ln>
          <a:effectLst/>
        </p:spPr>
      </p:pic>
      <p:sp>
        <p:nvSpPr>
          <p:cNvPr id="627719" name="Text Box 7"/>
          <p:cNvSpPr txBox="1">
            <a:spLocks noChangeArrowheads="1"/>
          </p:cNvSpPr>
          <p:nvPr/>
        </p:nvSpPr>
        <p:spPr bwMode="auto">
          <a:xfrm>
            <a:off x="7029920" y="2042175"/>
            <a:ext cx="1568450" cy="366712"/>
          </a:xfrm>
          <a:prstGeom prst="rect">
            <a:avLst/>
          </a:prstGeom>
          <a:noFill/>
          <a:ln w="9525">
            <a:noFill/>
            <a:miter lim="800000"/>
            <a:headEnd/>
            <a:tailEnd/>
          </a:ln>
          <a:effectLst/>
        </p:spPr>
        <p:txBody>
          <a:bodyPr wrap="none">
            <a:spAutoFit/>
          </a:bodyPr>
          <a:lstStyle/>
          <a:p>
            <a:r>
              <a:rPr lang="en-US" dirty="0"/>
              <a:t>e.g., insert 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animEffect transition="in" filter="blinds(horizontal)">
                                      <p:cBhvr>
                                        <p:cTn id="7" dur="500"/>
                                        <p:tgtEl>
                                          <p:spTgt spid="6277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7715">
                                            <p:txEl>
                                              <p:pRg st="1" end="1"/>
                                            </p:txEl>
                                          </p:spTgt>
                                        </p:tgtEl>
                                        <p:attrNameLst>
                                          <p:attrName>style.visibility</p:attrName>
                                        </p:attrNameLst>
                                      </p:cBhvr>
                                      <p:to>
                                        <p:strVal val="visible"/>
                                      </p:to>
                                    </p:set>
                                    <p:animEffect transition="in" filter="blinds(horizontal)">
                                      <p:cBhvr>
                                        <p:cTn id="10" dur="500"/>
                                        <p:tgtEl>
                                          <p:spTgt spid="6277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7715">
                                            <p:txEl>
                                              <p:pRg st="3" end="3"/>
                                            </p:txEl>
                                          </p:spTgt>
                                        </p:tgtEl>
                                        <p:attrNameLst>
                                          <p:attrName>style.visibility</p:attrName>
                                        </p:attrNameLst>
                                      </p:cBhvr>
                                      <p:to>
                                        <p:strVal val="visible"/>
                                      </p:to>
                                    </p:set>
                                    <p:animEffect transition="in" filter="blinds(horizontal)">
                                      <p:cBhvr>
                                        <p:cTn id="15" dur="500"/>
                                        <p:tgtEl>
                                          <p:spTgt spid="62771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7715">
                                            <p:txEl>
                                              <p:pRg st="4" end="4"/>
                                            </p:txEl>
                                          </p:spTgt>
                                        </p:tgtEl>
                                        <p:attrNameLst>
                                          <p:attrName>style.visibility</p:attrName>
                                        </p:attrNameLst>
                                      </p:cBhvr>
                                      <p:to>
                                        <p:strVal val="visible"/>
                                      </p:to>
                                    </p:set>
                                    <p:animEffect transition="in" filter="blinds(horizontal)">
                                      <p:cBhvr>
                                        <p:cTn id="20" dur="500"/>
                                        <p:tgtEl>
                                          <p:spTgt spid="62771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77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77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27715">
                                            <p:txEl>
                                              <p:pRg st="5" end="5"/>
                                            </p:txEl>
                                          </p:spTgt>
                                        </p:tgtEl>
                                        <p:attrNameLst>
                                          <p:attrName>style.visibility</p:attrName>
                                        </p:attrNameLst>
                                      </p:cBhvr>
                                      <p:to>
                                        <p:strVal val="visible"/>
                                      </p:to>
                                    </p:set>
                                    <p:animEffect transition="in" filter="blinds(horizontal)">
                                      <p:cBhvr>
                                        <p:cTn id="31" dur="500"/>
                                        <p:tgtEl>
                                          <p:spTgt spid="62771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27715">
                                            <p:txEl>
                                              <p:pRg st="6" end="6"/>
                                            </p:txEl>
                                          </p:spTgt>
                                        </p:tgtEl>
                                        <p:attrNameLst>
                                          <p:attrName>style.visibility</p:attrName>
                                        </p:attrNameLst>
                                      </p:cBhvr>
                                      <p:to>
                                        <p:strVal val="visible"/>
                                      </p:to>
                                    </p:set>
                                    <p:animEffect transition="in" filter="blinds(horizontal)">
                                      <p:cBhvr>
                                        <p:cTn id="36" dur="500"/>
                                        <p:tgtEl>
                                          <p:spTgt spid="62771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27715">
                                            <p:txEl>
                                              <p:pRg st="8" end="8"/>
                                            </p:txEl>
                                          </p:spTgt>
                                        </p:tgtEl>
                                        <p:attrNameLst>
                                          <p:attrName>style.visibility</p:attrName>
                                        </p:attrNameLst>
                                      </p:cBhvr>
                                      <p:to>
                                        <p:strVal val="visible"/>
                                      </p:to>
                                    </p:set>
                                    <p:animEffect transition="in" filter="blinds(horizontal)">
                                      <p:cBhvr>
                                        <p:cTn id="41" dur="500"/>
                                        <p:tgtEl>
                                          <p:spTgt spid="627715">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27715">
                                            <p:txEl>
                                              <p:pRg st="9" end="9"/>
                                            </p:txEl>
                                          </p:spTgt>
                                        </p:tgtEl>
                                        <p:attrNameLst>
                                          <p:attrName>style.visibility</p:attrName>
                                        </p:attrNameLst>
                                      </p:cBhvr>
                                      <p:to>
                                        <p:strVal val="visible"/>
                                      </p:to>
                                    </p:set>
                                    <p:animEffect transition="in" filter="blinds(horizontal)">
                                      <p:cBhvr>
                                        <p:cTn id="44" dur="500"/>
                                        <p:tgtEl>
                                          <p:spTgt spid="627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1115550" y="227138"/>
            <a:ext cx="7818138" cy="556635"/>
          </a:xfrm>
        </p:spPr>
        <p:txBody>
          <a:bodyPr>
            <a:normAutofit fontScale="90000"/>
          </a:bodyPr>
          <a:lstStyle/>
          <a:p>
            <a:r>
              <a:rPr lang="en-US" sz="4000" b="1" dirty="0"/>
              <a:t>The Search Problem</a:t>
            </a:r>
          </a:p>
        </p:txBody>
      </p:sp>
      <p:sp>
        <p:nvSpPr>
          <p:cNvPr id="660483" name="Rectangle 3"/>
          <p:cNvSpPr>
            <a:spLocks noGrp="1" noChangeArrowheads="1"/>
          </p:cNvSpPr>
          <p:nvPr>
            <p:ph type="body" idx="1"/>
          </p:nvPr>
        </p:nvSpPr>
        <p:spPr>
          <a:xfrm>
            <a:off x="1115550" y="929440"/>
            <a:ext cx="7818138" cy="2015641"/>
          </a:xfrm>
          <a:solidFill>
            <a:schemeClr val="bg2"/>
          </a:solidFill>
        </p:spPr>
        <p:txBody>
          <a:bodyPr tIns="91440" bIns="91440">
            <a:normAutofit/>
          </a:bodyPr>
          <a:lstStyle/>
          <a:p>
            <a:r>
              <a:rPr lang="en-US" sz="2000" dirty="0"/>
              <a:t>Find items with </a:t>
            </a:r>
            <a:r>
              <a:rPr lang="en-US" sz="2000" dirty="0">
                <a:solidFill>
                  <a:srgbClr val="CC0000"/>
                </a:solidFill>
                <a:latin typeface="Comic Sans MS" pitchFamily="66" charset="0"/>
              </a:rPr>
              <a:t>keys</a:t>
            </a:r>
            <a:r>
              <a:rPr lang="en-US" sz="2000" dirty="0"/>
              <a:t> matching a given </a:t>
            </a:r>
            <a:r>
              <a:rPr lang="en-US" sz="2000" dirty="0">
                <a:solidFill>
                  <a:srgbClr val="CC0000"/>
                </a:solidFill>
                <a:latin typeface="Comic Sans MS" pitchFamily="66" charset="0"/>
              </a:rPr>
              <a:t>search key</a:t>
            </a:r>
          </a:p>
          <a:p>
            <a:pPr lvl="1"/>
            <a:endParaRPr lang="en-US" sz="1200" dirty="0" smtClean="0">
              <a:latin typeface="Comic Sans MS" pitchFamily="66" charset="0"/>
            </a:endParaRPr>
          </a:p>
          <a:p>
            <a:pPr lvl="1"/>
            <a:r>
              <a:rPr lang="en-US" sz="1800" dirty="0" smtClean="0">
                <a:latin typeface="Comic Sans MS" pitchFamily="66" charset="0"/>
              </a:rPr>
              <a:t>Given </a:t>
            </a:r>
            <a:r>
              <a:rPr lang="en-US" sz="1800" dirty="0">
                <a:latin typeface="Comic Sans MS" pitchFamily="66" charset="0"/>
              </a:rPr>
              <a:t>an array A, containing n keys, and a search key x, find the index </a:t>
            </a:r>
            <a:r>
              <a:rPr lang="en-US" sz="1800" dirty="0" err="1">
                <a:latin typeface="Comic Sans MS" pitchFamily="66" charset="0"/>
              </a:rPr>
              <a:t>i</a:t>
            </a:r>
            <a:r>
              <a:rPr lang="en-US" sz="1800" dirty="0">
                <a:latin typeface="Comic Sans MS" pitchFamily="66" charset="0"/>
              </a:rPr>
              <a:t> such </a:t>
            </a:r>
            <a:r>
              <a:rPr lang="en-US" sz="1800" dirty="0" smtClean="0">
                <a:latin typeface="Comic Sans MS" pitchFamily="66" charset="0"/>
              </a:rPr>
              <a:t>that  x=A[</a:t>
            </a:r>
            <a:r>
              <a:rPr lang="en-US" sz="1800" dirty="0" err="1" smtClean="0">
                <a:latin typeface="Comic Sans MS" pitchFamily="66" charset="0"/>
              </a:rPr>
              <a:t>i</a:t>
            </a:r>
            <a:r>
              <a:rPr lang="en-US" sz="1800" dirty="0">
                <a:latin typeface="Comic Sans MS" pitchFamily="66" charset="0"/>
              </a:rPr>
              <a:t>]</a:t>
            </a:r>
          </a:p>
          <a:p>
            <a:pPr lvl="1"/>
            <a:endParaRPr lang="en-US" sz="1200" dirty="0" smtClean="0">
              <a:latin typeface="Comic Sans MS" pitchFamily="66" charset="0"/>
            </a:endParaRPr>
          </a:p>
          <a:p>
            <a:pPr lvl="1"/>
            <a:r>
              <a:rPr lang="en-US" sz="1800" dirty="0" smtClean="0">
                <a:latin typeface="Comic Sans MS" pitchFamily="66" charset="0"/>
              </a:rPr>
              <a:t>a </a:t>
            </a:r>
            <a:r>
              <a:rPr lang="en-US" sz="1800" dirty="0">
                <a:latin typeface="Comic Sans MS" pitchFamily="66" charset="0"/>
              </a:rPr>
              <a:t>key could be part of a large record.</a:t>
            </a:r>
          </a:p>
        </p:txBody>
      </p:sp>
      <p:pic>
        <p:nvPicPr>
          <p:cNvPr id="660485" name="Picture 5"/>
          <p:cNvPicPr>
            <a:picLocks noChangeAspect="1" noChangeArrowheads="1"/>
          </p:cNvPicPr>
          <p:nvPr/>
        </p:nvPicPr>
        <p:blipFill>
          <a:blip r:embed="rId3" cstate="print"/>
          <a:srcRect l="21936" t="55894" r="30228"/>
          <a:stretch>
            <a:fillRect/>
          </a:stretch>
        </p:blipFill>
        <p:spPr bwMode="auto">
          <a:xfrm>
            <a:off x="2764945" y="2952021"/>
            <a:ext cx="4110868" cy="1002465"/>
          </a:xfrm>
          <a:prstGeom prst="rect">
            <a:avLst/>
          </a:prstGeom>
          <a:noFill/>
          <a:ln w="9525">
            <a:noFill/>
            <a:miter lim="800000"/>
            <a:headEnd/>
            <a:tailEnd/>
          </a:ln>
          <a:effectLst/>
        </p:spPr>
      </p:pic>
      <p:sp>
        <p:nvSpPr>
          <p:cNvPr id="6" name="Rectangle 3"/>
          <p:cNvSpPr txBox="1">
            <a:spLocks noChangeArrowheads="1"/>
          </p:cNvSpPr>
          <p:nvPr/>
        </p:nvSpPr>
        <p:spPr>
          <a:xfrm>
            <a:off x="1115550" y="3978201"/>
            <a:ext cx="7818138" cy="2838204"/>
          </a:xfrm>
          <a:prstGeom prst="rect">
            <a:avLst/>
          </a:prstGeom>
          <a:solidFill>
            <a:schemeClr val="bg1">
              <a:lumMod val="85000"/>
            </a:schemeClr>
          </a:solidFill>
        </p:spPr>
        <p:txBody>
          <a:bodyPr tIns="91440" bIns="91440">
            <a:normAutofit fontScale="925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600" b="1" dirty="0" smtClean="0"/>
              <a:t>Applications</a:t>
            </a:r>
            <a:endParaRPr lang="en-US" sz="2000" b="1" dirty="0" smtClean="0"/>
          </a:p>
          <a:p>
            <a:pPr marL="82296" indent="0">
              <a:buNone/>
            </a:pPr>
            <a:endParaRPr lang="en-US" sz="1200" dirty="0" smtClean="0"/>
          </a:p>
          <a:p>
            <a:r>
              <a:rPr lang="en-US" sz="2000" b="1" dirty="0" smtClean="0"/>
              <a:t>Banking</a:t>
            </a:r>
            <a:r>
              <a:rPr lang="en-US" sz="2000" dirty="0" smtClean="0"/>
              <a:t>: Keeping track of customer account information</a:t>
            </a:r>
          </a:p>
          <a:p>
            <a:pPr lvl="1"/>
            <a:r>
              <a:rPr lang="en-US" sz="1800" dirty="0" smtClean="0"/>
              <a:t>Search through records to check balances and perform transactions</a:t>
            </a:r>
          </a:p>
          <a:p>
            <a:endParaRPr lang="en-US" sz="1300" dirty="0" smtClean="0"/>
          </a:p>
          <a:p>
            <a:r>
              <a:rPr lang="en-US" sz="2000" b="1" dirty="0" smtClean="0"/>
              <a:t>Flight reservations</a:t>
            </a:r>
            <a:r>
              <a:rPr lang="en-US" sz="2000" dirty="0" smtClean="0"/>
              <a:t>: </a:t>
            </a:r>
            <a:r>
              <a:rPr lang="en-US" sz="1800" dirty="0" smtClean="0"/>
              <a:t>Search to find empty seats, cancel/modify reservations</a:t>
            </a:r>
          </a:p>
          <a:p>
            <a:endParaRPr lang="en-US" sz="1300" dirty="0" smtClean="0"/>
          </a:p>
          <a:p>
            <a:r>
              <a:rPr lang="en-US" sz="2000" b="1" dirty="0" smtClean="0"/>
              <a:t>Search engine</a:t>
            </a:r>
            <a:r>
              <a:rPr lang="en-US" sz="2000" dirty="0" smtClean="0"/>
              <a:t>:    </a:t>
            </a:r>
            <a:r>
              <a:rPr lang="en-US" sz="1800" dirty="0" smtClean="0"/>
              <a:t>Looks for all documents containing a given word</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483">
                                            <p:txEl>
                                              <p:pRg st="2" end="2"/>
                                            </p:txEl>
                                          </p:spTgt>
                                        </p:tgtEl>
                                        <p:attrNameLst>
                                          <p:attrName>style.visibility</p:attrName>
                                        </p:attrNameLst>
                                      </p:cBhvr>
                                      <p:to>
                                        <p:strVal val="visible"/>
                                      </p:to>
                                    </p:set>
                                    <p:animEffect transition="in" filter="blinds(horizontal)">
                                      <p:cBhvr>
                                        <p:cTn id="7" dur="500"/>
                                        <p:tgtEl>
                                          <p:spTgt spid="66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0483">
                                            <p:txEl>
                                              <p:pRg st="4" end="4"/>
                                            </p:txEl>
                                          </p:spTgt>
                                        </p:tgtEl>
                                        <p:attrNameLst>
                                          <p:attrName>style.visibility</p:attrName>
                                        </p:attrNameLst>
                                      </p:cBhvr>
                                      <p:to>
                                        <p:strVal val="visible"/>
                                      </p:to>
                                    </p:set>
                                    <p:animEffect transition="in" filter="blinds(horizontal)">
                                      <p:cBhvr>
                                        <p:cTn id="12" dur="500"/>
                                        <p:tgtEl>
                                          <p:spTgt spid="660483">
                                            <p:txEl>
                                              <p:pRg st="4" end="4"/>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660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Effect transition="in" filter="blinds(horizontal)">
                                      <p:cBhvr>
                                        <p:cTn id="19" dur="500"/>
                                        <p:tgtEl>
                                          <p:spTgt spid="6">
                                            <p:bg/>
                                          </p:spTgt>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blinds(horizontal)">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linds(horizontal)">
                                      <p:cBhvr>
                                        <p:cTn id="28" dur="500"/>
                                        <p:tgtEl>
                                          <p:spTgt spid="6">
                                            <p:txEl>
                                              <p:pRg st="2" end="2"/>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blinds(horizontal)">
                                      <p:cBhvr>
                                        <p:cTn id="36" dur="500"/>
                                        <p:tgtEl>
                                          <p:spTgt spid="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blinds(horizontal)">
                                      <p:cBhvr>
                                        <p:cTn id="4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1128157" y="274638"/>
            <a:ext cx="7920840" cy="773252"/>
          </a:xfrm>
        </p:spPr>
        <p:txBody>
          <a:bodyPr>
            <a:normAutofit/>
          </a:bodyPr>
          <a:lstStyle/>
          <a:p>
            <a:r>
              <a:rPr lang="en-US" sz="3600" b="1" dirty="0" smtClean="0"/>
              <a:t>Generalized </a:t>
            </a:r>
            <a:r>
              <a:rPr lang="en-US" sz="3600" b="1" dirty="0"/>
              <a:t>hash function notation:</a:t>
            </a:r>
          </a:p>
        </p:txBody>
      </p:sp>
      <p:sp>
        <p:nvSpPr>
          <p:cNvPr id="683011" name="Rectangle 3"/>
          <p:cNvSpPr>
            <a:spLocks noGrp="1" noChangeArrowheads="1"/>
          </p:cNvSpPr>
          <p:nvPr>
            <p:ph type="body" idx="1"/>
          </p:nvPr>
        </p:nvSpPr>
        <p:spPr>
          <a:xfrm>
            <a:off x="1128157" y="1239915"/>
            <a:ext cx="7805531" cy="5008485"/>
          </a:xfrm>
          <a:solidFill>
            <a:schemeClr val="accent1">
              <a:lumMod val="20000"/>
              <a:lumOff val="80000"/>
            </a:schemeClr>
          </a:solidFill>
        </p:spPr>
        <p:txBody>
          <a:bodyPr>
            <a:normAutofit lnSpcReduction="10000"/>
          </a:bodyPr>
          <a:lstStyle/>
          <a:p>
            <a:pPr marL="225425" indent="-225425">
              <a:lnSpc>
                <a:spcPct val="90000"/>
              </a:lnSpc>
            </a:pPr>
            <a:r>
              <a:rPr lang="en-US" sz="2400" dirty="0">
                <a:latin typeface="Times New Roman" pitchFamily="18" charset="0"/>
                <a:cs typeface="Times New Roman" pitchFamily="18" charset="0"/>
              </a:rPr>
              <a:t>A hash function contains two arguments now:</a:t>
            </a:r>
          </a:p>
          <a:p>
            <a:pPr marL="225425" lvl="1" indent="-225425">
              <a:lnSpc>
                <a:spcPct val="90000"/>
              </a:lnSpc>
              <a:buFontTx/>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Key value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(ii) </a:t>
            </a:r>
            <a:r>
              <a:rPr lang="en-US" sz="2000" i="1" dirty="0">
                <a:latin typeface="Times New Roman" pitchFamily="18" charset="0"/>
                <a:cs typeface="Times New Roman" pitchFamily="18" charset="0"/>
              </a:rPr>
              <a:t>Probe number</a:t>
            </a:r>
          </a:p>
          <a:p>
            <a:pPr marL="225425" lvl="1" indent="-225425">
              <a:lnSpc>
                <a:spcPct val="90000"/>
              </a:lnSpc>
              <a:buFontTx/>
              <a:buNone/>
            </a:pPr>
            <a:r>
              <a:rPr lang="en-US" sz="2000" dirty="0">
                <a:solidFill>
                  <a:srgbClr val="0066FF"/>
                </a:solidFill>
                <a:latin typeface="Times New Roman" pitchFamily="18" charset="0"/>
                <a:cs typeface="Times New Roman" pitchFamily="18" charset="0"/>
              </a:rPr>
              <a:t>                            </a:t>
            </a:r>
          </a:p>
          <a:p>
            <a:pPr marL="225425" lvl="1" indent="-225425">
              <a:lnSpc>
                <a:spcPct val="90000"/>
              </a:lnSpc>
              <a:buFontTx/>
              <a:buNone/>
            </a:pPr>
            <a:r>
              <a:rPr lang="en-US" sz="2000" dirty="0">
                <a:solidFill>
                  <a:srgbClr val="0066FF"/>
                </a:solidFill>
                <a:latin typeface="Times New Roman" pitchFamily="18" charset="0"/>
                <a:cs typeface="Times New Roman" pitchFamily="18" charset="0"/>
              </a:rPr>
              <a:t>		</a:t>
            </a:r>
            <a:r>
              <a:rPr lang="en-US" sz="2400" b="1" dirty="0" smtClean="0">
                <a:solidFill>
                  <a:srgbClr val="0066FF"/>
                </a:solidFill>
                <a:latin typeface="Times New Roman" pitchFamily="18" charset="0"/>
                <a:cs typeface="Times New Roman" pitchFamily="18" charset="0"/>
              </a:rPr>
              <a:t>h(</a:t>
            </a:r>
            <a:r>
              <a:rPr lang="en-US" sz="2400" b="1" dirty="0" err="1" smtClean="0">
                <a:solidFill>
                  <a:srgbClr val="0066FF"/>
                </a:solidFill>
                <a:latin typeface="Times New Roman" pitchFamily="18" charset="0"/>
                <a:cs typeface="Times New Roman" pitchFamily="18" charset="0"/>
              </a:rPr>
              <a:t>k,p</a:t>
            </a:r>
            <a:r>
              <a:rPr lang="en-US" sz="2400" b="1" dirty="0">
                <a:solidFill>
                  <a:srgbClr val="0066FF"/>
                </a:solidFill>
                <a:latin typeface="Times New Roman" pitchFamily="18" charset="0"/>
                <a:cs typeface="Times New Roman" pitchFamily="18" charset="0"/>
              </a:rPr>
              <a:t>),    p=0,1,...,m-1</a:t>
            </a:r>
            <a:endParaRPr lang="en-US" sz="2000" b="1" dirty="0">
              <a:solidFill>
                <a:srgbClr val="0066FF"/>
              </a:solidFill>
              <a:latin typeface="Times New Roman" pitchFamily="18" charset="0"/>
              <a:cs typeface="Times New Roman" pitchFamily="18" charset="0"/>
            </a:endParaRPr>
          </a:p>
          <a:p>
            <a:pPr marL="225425" lvl="1" indent="-225425">
              <a:lnSpc>
                <a:spcPct val="90000"/>
              </a:lnSpc>
              <a:buFontTx/>
              <a:buNone/>
            </a:pPr>
            <a:endParaRPr lang="en-US" sz="2000" dirty="0">
              <a:latin typeface="Times New Roman" pitchFamily="18" charset="0"/>
              <a:cs typeface="Times New Roman" pitchFamily="18" charset="0"/>
            </a:endParaRPr>
          </a:p>
          <a:p>
            <a:pPr marL="225425" indent="-225425">
              <a:lnSpc>
                <a:spcPct val="90000"/>
              </a:lnSpc>
            </a:pPr>
            <a:r>
              <a:rPr lang="en-US" sz="2400" dirty="0">
                <a:latin typeface="Times New Roman" pitchFamily="18" charset="0"/>
                <a:cs typeface="Times New Roman" pitchFamily="18" charset="0"/>
              </a:rPr>
              <a:t>Probe sequences</a:t>
            </a:r>
          </a:p>
          <a:p>
            <a:pPr>
              <a:lnSpc>
                <a:spcPct val="90000"/>
              </a:lnSpc>
              <a:buFontTx/>
              <a:buNone/>
            </a:pPr>
            <a:endParaRPr lang="en-US" sz="1600" dirty="0" smtClean="0">
              <a:latin typeface="Times New Roman" pitchFamily="18" charset="0"/>
              <a:cs typeface="Times New Roman" pitchFamily="18" charset="0"/>
            </a:endParaRPr>
          </a:p>
          <a:p>
            <a:pPr>
              <a:lnSpc>
                <a:spcPct val="90000"/>
              </a:lnSpc>
              <a:buFontTx/>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solidFill>
                  <a:srgbClr val="0066FF"/>
                </a:solidFill>
                <a:latin typeface="Times New Roman" pitchFamily="18" charset="0"/>
                <a:cs typeface="Times New Roman" pitchFamily="18" charset="0"/>
              </a:rPr>
              <a:t>&lt;</a:t>
            </a:r>
            <a:r>
              <a:rPr lang="en-US" sz="2400" b="1" dirty="0">
                <a:solidFill>
                  <a:srgbClr val="0066FF"/>
                </a:solidFill>
                <a:latin typeface="Times New Roman" pitchFamily="18" charset="0"/>
                <a:cs typeface="Times New Roman" pitchFamily="18" charset="0"/>
              </a:rPr>
              <a:t>h(k,0), h(k,1), ..., h(k,m-1)&gt;</a:t>
            </a:r>
          </a:p>
          <a:p>
            <a:pPr lvl="1">
              <a:lnSpc>
                <a:spcPct val="90000"/>
              </a:lnSpc>
              <a:buFontTx/>
              <a:buNone/>
            </a:pPr>
            <a:endParaRPr lang="en-US" sz="2000" dirty="0">
              <a:solidFill>
                <a:srgbClr val="0066FF"/>
              </a:solidFill>
              <a:latin typeface="Times New Roman" pitchFamily="18" charset="0"/>
              <a:cs typeface="Times New Roman" pitchFamily="18" charset="0"/>
            </a:endParaRPr>
          </a:p>
          <a:p>
            <a:pPr marL="463550" lvl="1" indent="-238125">
              <a:lnSpc>
                <a:spcPct val="90000"/>
              </a:lnSpc>
            </a:pPr>
            <a:r>
              <a:rPr lang="en-US" sz="2000" dirty="0">
                <a:latin typeface="Times New Roman" pitchFamily="18" charset="0"/>
                <a:cs typeface="Times New Roman" pitchFamily="18" charset="0"/>
              </a:rPr>
              <a:t>Must be a permutation of </a:t>
            </a:r>
            <a:r>
              <a:rPr lang="en-US" sz="2000" dirty="0">
                <a:solidFill>
                  <a:srgbClr val="0066FF"/>
                </a:solidFill>
                <a:latin typeface="Times New Roman" pitchFamily="18" charset="0"/>
                <a:cs typeface="Times New Roman" pitchFamily="18" charset="0"/>
              </a:rPr>
              <a:t>&lt;0,1,...,m-1&gt;</a:t>
            </a:r>
          </a:p>
          <a:p>
            <a:pPr marL="463550" lvl="1" indent="-238125">
              <a:lnSpc>
                <a:spcPct val="90000"/>
              </a:lnSpc>
            </a:pPr>
            <a:r>
              <a:rPr lang="en-US" sz="2000" dirty="0">
                <a:latin typeface="Times New Roman" pitchFamily="18" charset="0"/>
                <a:cs typeface="Times New Roman" pitchFamily="18" charset="0"/>
              </a:rPr>
              <a:t>There are </a:t>
            </a:r>
            <a:r>
              <a:rPr lang="en-US" sz="2000" dirty="0">
                <a:solidFill>
                  <a:srgbClr val="0066FF"/>
                </a:solidFill>
                <a:latin typeface="Times New Roman" pitchFamily="18" charset="0"/>
                <a:cs typeface="Times New Roman" pitchFamily="18" charset="0"/>
              </a:rPr>
              <a:t>m!</a:t>
            </a:r>
            <a:r>
              <a:rPr lang="en-US" sz="2000" dirty="0">
                <a:latin typeface="Times New Roman" pitchFamily="18" charset="0"/>
                <a:cs typeface="Times New Roman" pitchFamily="18" charset="0"/>
              </a:rPr>
              <a:t> possible permutations </a:t>
            </a:r>
          </a:p>
          <a:p>
            <a:pPr marL="463550" lvl="1" indent="-238125">
              <a:lnSpc>
                <a:spcPct val="90000"/>
              </a:lnSpc>
            </a:pPr>
            <a:r>
              <a:rPr lang="en-US" sz="2000" dirty="0" smtClean="0">
                <a:latin typeface="Times New Roman" pitchFamily="18" charset="0"/>
                <a:cs typeface="Times New Roman" pitchFamily="18" charset="0"/>
              </a:rPr>
              <a:t>An optimum hash function has potential to </a:t>
            </a:r>
            <a:endParaRPr lang="en-US" sz="2000" dirty="0" smtClean="0">
              <a:latin typeface="Times New Roman" pitchFamily="18" charset="0"/>
              <a:cs typeface="Times New Roman" pitchFamily="18" charset="0"/>
            </a:endParaRPr>
          </a:p>
          <a:p>
            <a:pPr marL="463550" lvl="1" indent="-238125">
              <a:lnSpc>
                <a:spcPct val="90000"/>
              </a:lnSpc>
              <a:buNone/>
            </a:pPr>
            <a:r>
              <a:rPr lang="en-US" sz="2000" dirty="0" smtClean="0">
                <a:latin typeface="Times New Roman" pitchFamily="18" charset="0"/>
                <a:cs typeface="Times New Roman" pitchFamily="18" charset="0"/>
              </a:rPr>
              <a:t>	produce </a:t>
            </a:r>
            <a:r>
              <a:rPr lang="en-US" sz="2000" dirty="0">
                <a:latin typeface="Times New Roman" pitchFamily="18" charset="0"/>
                <a:cs typeface="Times New Roman" pitchFamily="18" charset="0"/>
              </a:rPr>
              <a:t>all </a:t>
            </a:r>
            <a:r>
              <a:rPr lang="en-US" sz="2000" dirty="0">
                <a:solidFill>
                  <a:srgbClr val="0066FF"/>
                </a:solidFill>
                <a:latin typeface="Times New Roman" pitchFamily="18" charset="0"/>
                <a:cs typeface="Times New Roman" pitchFamily="18" charset="0"/>
              </a:rPr>
              <a:t>m!</a:t>
            </a:r>
            <a:r>
              <a:rPr lang="en-US" sz="2000" dirty="0">
                <a:latin typeface="Times New Roman" pitchFamily="18" charset="0"/>
                <a:cs typeface="Times New Roman" pitchFamily="18" charset="0"/>
              </a:rPr>
              <a:t> probe sequences</a:t>
            </a:r>
          </a:p>
        </p:txBody>
      </p:sp>
      <p:pic>
        <p:nvPicPr>
          <p:cNvPr id="683012" name="Picture 4"/>
          <p:cNvPicPr>
            <a:picLocks noChangeAspect="1" noChangeArrowheads="1"/>
          </p:cNvPicPr>
          <p:nvPr/>
        </p:nvPicPr>
        <p:blipFill>
          <a:blip r:embed="rId3" cstate="print"/>
          <a:srcRect/>
          <a:stretch>
            <a:fillRect/>
          </a:stretch>
        </p:blipFill>
        <p:spPr bwMode="auto">
          <a:xfrm>
            <a:off x="7270750" y="2017713"/>
            <a:ext cx="1284288" cy="3898900"/>
          </a:xfrm>
          <a:prstGeom prst="rect">
            <a:avLst/>
          </a:prstGeom>
          <a:noFill/>
          <a:ln w="9525">
            <a:noFill/>
            <a:miter lim="800000"/>
            <a:headEnd/>
            <a:tailEnd/>
          </a:ln>
          <a:effectLst/>
        </p:spPr>
      </p:pic>
      <p:sp>
        <p:nvSpPr>
          <p:cNvPr id="683013" name="Text Box 5"/>
          <p:cNvSpPr txBox="1">
            <a:spLocks noChangeArrowheads="1"/>
          </p:cNvSpPr>
          <p:nvPr/>
        </p:nvSpPr>
        <p:spPr bwMode="auto">
          <a:xfrm>
            <a:off x="7470775" y="1795463"/>
            <a:ext cx="1060450" cy="366712"/>
          </a:xfrm>
          <a:prstGeom prst="rect">
            <a:avLst/>
          </a:prstGeom>
          <a:noFill/>
          <a:ln w="9525">
            <a:noFill/>
            <a:miter lim="800000"/>
            <a:headEnd/>
            <a:tailEnd/>
          </a:ln>
          <a:effectLst/>
        </p:spPr>
        <p:txBody>
          <a:bodyPr wrap="none">
            <a:spAutoFit/>
          </a:bodyPr>
          <a:lstStyle/>
          <a:p>
            <a:r>
              <a:rPr lang="en-US"/>
              <a:t>insert 14</a:t>
            </a:r>
          </a:p>
        </p:txBody>
      </p:sp>
      <p:sp>
        <p:nvSpPr>
          <p:cNvPr id="683014" name="Text Box 6"/>
          <p:cNvSpPr txBox="1">
            <a:spLocks noChangeArrowheads="1"/>
          </p:cNvSpPr>
          <p:nvPr/>
        </p:nvSpPr>
        <p:spPr bwMode="auto">
          <a:xfrm>
            <a:off x="6761085" y="5949950"/>
            <a:ext cx="1989327" cy="369332"/>
          </a:xfrm>
          <a:prstGeom prst="rect">
            <a:avLst/>
          </a:prstGeom>
          <a:solidFill>
            <a:schemeClr val="accent5">
              <a:lumMod val="20000"/>
              <a:lumOff val="80000"/>
            </a:schemeClr>
          </a:solidFill>
          <a:ln w="9525">
            <a:noFill/>
            <a:miter lim="800000"/>
            <a:headEnd/>
            <a:tailEnd/>
          </a:ln>
          <a:effectLst/>
        </p:spPr>
        <p:txBody>
          <a:bodyPr wrap="none">
            <a:spAutoFit/>
          </a:bodyPr>
          <a:lstStyle/>
          <a:p>
            <a:r>
              <a:rPr lang="en-US" dirty="0" smtClean="0">
                <a:solidFill>
                  <a:srgbClr val="C00000"/>
                </a:solidFill>
              </a:rPr>
              <a:t>Example:   &lt;1</a:t>
            </a:r>
            <a:r>
              <a:rPr lang="en-US" dirty="0">
                <a:solidFill>
                  <a:srgbClr val="C00000"/>
                </a:solidFill>
              </a:rPr>
              <a:t>, 5, 9&gt;</a:t>
            </a:r>
          </a:p>
        </p:txBody>
      </p:sp>
      <p:sp>
        <p:nvSpPr>
          <p:cNvPr id="683015" name="Line 7"/>
          <p:cNvSpPr>
            <a:spLocks noChangeShapeType="1"/>
          </p:cNvSpPr>
          <p:nvPr/>
        </p:nvSpPr>
        <p:spPr bwMode="auto">
          <a:xfrm>
            <a:off x="6185010" y="4081885"/>
            <a:ext cx="784115" cy="1719513"/>
          </a:xfrm>
          <a:prstGeom prst="line">
            <a:avLst/>
          </a:prstGeom>
          <a:noFill/>
          <a:ln w="19050">
            <a:solidFill>
              <a:srgbClr val="0070C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3011">
                                            <p:txEl>
                                              <p:pRg st="5" end="5"/>
                                            </p:txEl>
                                          </p:spTgt>
                                        </p:tgtEl>
                                        <p:attrNameLst>
                                          <p:attrName>style.visibility</p:attrName>
                                        </p:attrNameLst>
                                      </p:cBhvr>
                                      <p:to>
                                        <p:strVal val="visible"/>
                                      </p:to>
                                    </p:set>
                                    <p:animEffect transition="in" filter="blinds(horizontal)">
                                      <p:cBhvr>
                                        <p:cTn id="7" dur="500"/>
                                        <p:tgtEl>
                                          <p:spTgt spid="68301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3011">
                                            <p:txEl>
                                              <p:pRg st="7" end="7"/>
                                            </p:txEl>
                                          </p:spTgt>
                                        </p:tgtEl>
                                        <p:attrNameLst>
                                          <p:attrName>style.visibility</p:attrName>
                                        </p:attrNameLst>
                                      </p:cBhvr>
                                      <p:to>
                                        <p:strVal val="visible"/>
                                      </p:to>
                                    </p:set>
                                    <p:animEffect transition="in" filter="blinds(horizontal)">
                                      <p:cBhvr>
                                        <p:cTn id="10" dur="500"/>
                                        <p:tgtEl>
                                          <p:spTgt spid="683011">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83015"/>
                                        </p:tgtEl>
                                        <p:attrNameLst>
                                          <p:attrName>style.visibility</p:attrName>
                                        </p:attrNameLst>
                                      </p:cBhvr>
                                      <p:to>
                                        <p:strVal val="visible"/>
                                      </p:to>
                                    </p:set>
                                    <p:animEffect transition="in" filter="blinds(horizontal)">
                                      <p:cBhvr>
                                        <p:cTn id="15" dur="500"/>
                                        <p:tgtEl>
                                          <p:spTgt spid="6830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83014"/>
                                        </p:tgtEl>
                                        <p:attrNameLst>
                                          <p:attrName>style.visibility</p:attrName>
                                        </p:attrNameLst>
                                      </p:cBhvr>
                                      <p:to>
                                        <p:strVal val="visible"/>
                                      </p:to>
                                    </p:set>
                                    <p:animEffect transition="in" filter="blinds(horizontal)">
                                      <p:cBhvr>
                                        <p:cTn id="18" dur="500"/>
                                        <p:tgtEl>
                                          <p:spTgt spid="6830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3011">
                                            <p:txEl>
                                              <p:pRg st="9" end="9"/>
                                            </p:txEl>
                                          </p:spTgt>
                                        </p:tgtEl>
                                        <p:attrNameLst>
                                          <p:attrName>style.visibility</p:attrName>
                                        </p:attrNameLst>
                                      </p:cBhvr>
                                      <p:to>
                                        <p:strVal val="visible"/>
                                      </p:to>
                                    </p:set>
                                    <p:animEffect transition="in" filter="blinds(horizontal)">
                                      <p:cBhvr>
                                        <p:cTn id="23" dur="500"/>
                                        <p:tgtEl>
                                          <p:spTgt spid="683011">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83011">
                                            <p:txEl>
                                              <p:pRg st="10" end="10"/>
                                            </p:txEl>
                                          </p:spTgt>
                                        </p:tgtEl>
                                        <p:attrNameLst>
                                          <p:attrName>style.visibility</p:attrName>
                                        </p:attrNameLst>
                                      </p:cBhvr>
                                      <p:to>
                                        <p:strVal val="visible"/>
                                      </p:to>
                                    </p:set>
                                    <p:animEffect transition="in" filter="blinds(horizontal)">
                                      <p:cBhvr>
                                        <p:cTn id="26" dur="500"/>
                                        <p:tgtEl>
                                          <p:spTgt spid="683011">
                                            <p:txEl>
                                              <p:pRg st="10" end="1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83011">
                                            <p:txEl>
                                              <p:pRg st="11" end="11"/>
                                            </p:txEl>
                                          </p:spTgt>
                                        </p:tgtEl>
                                        <p:attrNameLst>
                                          <p:attrName>style.visibility</p:attrName>
                                        </p:attrNameLst>
                                      </p:cBhvr>
                                      <p:to>
                                        <p:strVal val="visible"/>
                                      </p:to>
                                    </p:set>
                                    <p:animEffect transition="in" filter="blinds(horizontal)">
                                      <p:cBhvr>
                                        <p:cTn id="29" dur="500"/>
                                        <p:tgtEl>
                                          <p:spTgt spid="683011">
                                            <p:txEl>
                                              <p:pRg st="11" end="1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83011">
                                            <p:txEl>
                                              <p:pRg st="12" end="12"/>
                                            </p:txEl>
                                          </p:spTgt>
                                        </p:tgtEl>
                                        <p:attrNameLst>
                                          <p:attrName>style.visibility</p:attrName>
                                        </p:attrNameLst>
                                      </p:cBhvr>
                                      <p:to>
                                        <p:strVal val="visible"/>
                                      </p:to>
                                    </p:set>
                                    <p:animEffect transition="in" filter="blinds(horizontal)">
                                      <p:cBhvr>
                                        <p:cTn id="32" dur="500"/>
                                        <p:tgtEl>
                                          <p:spTgt spid="6830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4" grpId="0" animBg="1"/>
      <p:bldP spid="6830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4994455" y="6305550"/>
            <a:ext cx="470010" cy="476250"/>
          </a:xfrm>
        </p:spPr>
        <p:txBody>
          <a:bodyPr/>
          <a:lstStyle/>
          <a:p>
            <a:fld id="{7AD99643-564D-4403-88F1-305055102565}" type="slidenum">
              <a:rPr lang="en-US"/>
              <a:pPr/>
              <a:t>21</a:t>
            </a:fld>
            <a:endParaRPr lang="en-US" dirty="0"/>
          </a:p>
        </p:txBody>
      </p:sp>
      <p:sp>
        <p:nvSpPr>
          <p:cNvPr id="681986" name="Rectangle 2"/>
          <p:cNvSpPr>
            <a:spLocks noGrp="1" noChangeArrowheads="1"/>
          </p:cNvSpPr>
          <p:nvPr>
            <p:ph type="title"/>
          </p:nvPr>
        </p:nvSpPr>
        <p:spPr>
          <a:xfrm>
            <a:off x="1269170" y="274638"/>
            <a:ext cx="7664518" cy="965277"/>
          </a:xfrm>
        </p:spPr>
        <p:txBody>
          <a:bodyPr>
            <a:normAutofit fontScale="90000"/>
          </a:bodyPr>
          <a:lstStyle/>
          <a:p>
            <a:r>
              <a:rPr lang="en-US" sz="3600" b="1" dirty="0"/>
              <a:t>Common Open Addressing Methods</a:t>
            </a:r>
          </a:p>
        </p:txBody>
      </p:sp>
      <p:sp>
        <p:nvSpPr>
          <p:cNvPr id="681987" name="Rectangle 3"/>
          <p:cNvSpPr>
            <a:spLocks noGrp="1" noChangeArrowheads="1"/>
          </p:cNvSpPr>
          <p:nvPr>
            <p:ph type="body" idx="1"/>
          </p:nvPr>
        </p:nvSpPr>
        <p:spPr>
          <a:xfrm>
            <a:off x="1269170" y="1447800"/>
            <a:ext cx="7498080" cy="2826110"/>
          </a:xfrm>
          <a:solidFill>
            <a:schemeClr val="accent5">
              <a:lumMod val="20000"/>
              <a:lumOff val="80000"/>
            </a:schemeClr>
          </a:solidFill>
        </p:spPr>
        <p:txBody>
          <a:bodyPr>
            <a:normAutofit/>
          </a:bodyPr>
          <a:lstStyle/>
          <a:p>
            <a:r>
              <a:rPr lang="en-US" sz="2800" dirty="0" smtClean="0"/>
              <a:t>Linear </a:t>
            </a:r>
            <a:r>
              <a:rPr lang="en-US" sz="2800" dirty="0"/>
              <a:t>probing</a:t>
            </a:r>
          </a:p>
          <a:p>
            <a:endParaRPr lang="en-US" sz="2800" dirty="0" smtClean="0"/>
          </a:p>
          <a:p>
            <a:r>
              <a:rPr lang="en-US" sz="2800" dirty="0" smtClean="0"/>
              <a:t>Quadratic </a:t>
            </a:r>
            <a:r>
              <a:rPr lang="en-US" sz="2800" dirty="0"/>
              <a:t>probing</a:t>
            </a:r>
          </a:p>
          <a:p>
            <a:endParaRPr lang="en-US" sz="2800" dirty="0" smtClean="0"/>
          </a:p>
          <a:p>
            <a:r>
              <a:rPr lang="en-US" sz="2800" dirty="0" smtClean="0"/>
              <a:t>Double hashing</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1234153" y="274638"/>
            <a:ext cx="7699535" cy="696442"/>
          </a:xfrm>
        </p:spPr>
        <p:txBody>
          <a:bodyPr>
            <a:normAutofit/>
          </a:bodyPr>
          <a:lstStyle/>
          <a:p>
            <a:r>
              <a:rPr lang="en-US" sz="3600" b="1" dirty="0"/>
              <a:t>Linear probing: Inserting a key</a:t>
            </a:r>
          </a:p>
        </p:txBody>
      </p:sp>
      <p:sp>
        <p:nvSpPr>
          <p:cNvPr id="628739" name="Rectangle 3"/>
          <p:cNvSpPr>
            <a:spLocks noGrp="1" noChangeArrowheads="1"/>
          </p:cNvSpPr>
          <p:nvPr>
            <p:ph type="body" idx="1"/>
          </p:nvPr>
        </p:nvSpPr>
        <p:spPr>
          <a:xfrm>
            <a:off x="1234153" y="1214438"/>
            <a:ext cx="7699535" cy="5363772"/>
          </a:xfrm>
        </p:spPr>
        <p:txBody>
          <a:bodyPr>
            <a:normAutofit fontScale="92500" lnSpcReduction="10000"/>
          </a:bodyPr>
          <a:lstStyle/>
          <a:p>
            <a:r>
              <a:rPr lang="en-US" sz="2400" dirty="0">
                <a:latin typeface="Times New Roman" pitchFamily="18" charset="0"/>
                <a:cs typeface="Times New Roman" pitchFamily="18" charset="0"/>
              </a:rPr>
              <a:t>Idea: when there is a collision, check the next available position in the table (i.e., </a:t>
            </a:r>
            <a:r>
              <a:rPr lang="en-US" sz="2400" dirty="0" smtClean="0">
                <a:latin typeface="Times New Roman" pitchFamily="18" charset="0"/>
                <a:cs typeface="Times New Roman" pitchFamily="18" charset="0"/>
              </a:rPr>
              <a:t>probing)</a:t>
            </a:r>
          </a:p>
          <a:p>
            <a:pPr>
              <a:buNone/>
            </a:pPr>
            <a:endParaRPr lang="en-US" sz="2400" dirty="0" smtClean="0">
              <a:solidFill>
                <a:srgbClr val="CC0000"/>
              </a:solidFill>
              <a:latin typeface="Times New Roman" pitchFamily="18" charset="0"/>
              <a:cs typeface="Times New Roman" pitchFamily="18" charset="0"/>
            </a:endParaRPr>
          </a:p>
          <a:p>
            <a:pPr>
              <a:buNone/>
            </a:pPr>
            <a:r>
              <a:rPr lang="en-US" sz="2400" dirty="0" smtClean="0">
                <a:solidFill>
                  <a:srgbClr val="CC0000"/>
                </a:solidFill>
                <a:latin typeface="Times New Roman" pitchFamily="18" charset="0"/>
                <a:cs typeface="Times New Roman" pitchFamily="18" charset="0"/>
              </a:rPr>
              <a:t>	h(</a:t>
            </a:r>
            <a:r>
              <a:rPr lang="en-US" sz="2400" dirty="0" err="1" smtClean="0">
                <a:solidFill>
                  <a:srgbClr val="CC0000"/>
                </a:solidFill>
                <a:latin typeface="Times New Roman" pitchFamily="18" charset="0"/>
                <a:cs typeface="Times New Roman" pitchFamily="18" charset="0"/>
              </a:rPr>
              <a:t>k,i</a:t>
            </a:r>
            <a:r>
              <a:rPr lang="en-US" sz="2400" dirty="0">
                <a:solidFill>
                  <a:srgbClr val="CC0000"/>
                </a:solidFill>
                <a:latin typeface="Times New Roman" pitchFamily="18" charset="0"/>
                <a:cs typeface="Times New Roman" pitchFamily="18" charset="0"/>
              </a:rPr>
              <a:t>) = (h</a:t>
            </a:r>
            <a:r>
              <a:rPr lang="en-US" sz="2400" baseline="-25000" dirty="0">
                <a:solidFill>
                  <a:srgbClr val="CC0000"/>
                </a:solidFill>
                <a:latin typeface="Times New Roman" pitchFamily="18" charset="0"/>
                <a:cs typeface="Times New Roman" pitchFamily="18" charset="0"/>
              </a:rPr>
              <a:t>1</a:t>
            </a:r>
            <a:r>
              <a:rPr lang="en-US" sz="2400" dirty="0">
                <a:solidFill>
                  <a:srgbClr val="CC0000"/>
                </a:solidFill>
                <a:latin typeface="Times New Roman" pitchFamily="18" charset="0"/>
                <a:cs typeface="Times New Roman" pitchFamily="18" charset="0"/>
              </a:rPr>
              <a:t>(k) + </a:t>
            </a:r>
            <a:r>
              <a:rPr lang="en-US" sz="2400" dirty="0" err="1">
                <a:solidFill>
                  <a:srgbClr val="CC0000"/>
                </a:solidFill>
                <a:latin typeface="Times New Roman" pitchFamily="18" charset="0"/>
                <a:cs typeface="Times New Roman" pitchFamily="18" charset="0"/>
              </a:rPr>
              <a:t>i</a:t>
            </a:r>
            <a:r>
              <a:rPr lang="en-US" sz="2400" dirty="0">
                <a:solidFill>
                  <a:srgbClr val="CC0000"/>
                </a:solidFill>
                <a:latin typeface="Times New Roman" pitchFamily="18" charset="0"/>
                <a:cs typeface="Times New Roman" pitchFamily="18" charset="0"/>
              </a:rPr>
              <a:t>) mod </a:t>
            </a:r>
            <a:r>
              <a:rPr lang="en-US" sz="2400" dirty="0" smtClean="0">
                <a:solidFill>
                  <a:srgbClr val="CC0000"/>
                </a:solidFill>
                <a:latin typeface="Times New Roman" pitchFamily="18" charset="0"/>
                <a:cs typeface="Times New Roman" pitchFamily="18" charset="0"/>
              </a:rPr>
              <a:t>m     </a:t>
            </a:r>
            <a:r>
              <a:rPr lang="en-US" sz="2400" dirty="0" err="1" smtClean="0">
                <a:solidFill>
                  <a:srgbClr val="CC0000"/>
                </a:solidFill>
                <a:latin typeface="Times New Roman" pitchFamily="18" charset="0"/>
                <a:cs typeface="Times New Roman" pitchFamily="18" charset="0"/>
              </a:rPr>
              <a:t>i</a:t>
            </a:r>
            <a:r>
              <a:rPr lang="en-US" sz="2400" dirty="0" smtClean="0">
                <a:solidFill>
                  <a:srgbClr val="CC0000"/>
                </a:solidFill>
                <a:latin typeface="Times New Roman" pitchFamily="18" charset="0"/>
                <a:cs typeface="Times New Roman" pitchFamily="18" charset="0"/>
              </a:rPr>
              <a:t>=0,1,2</a:t>
            </a:r>
            <a:r>
              <a:rPr lang="en-US" sz="2400" dirty="0">
                <a:solidFill>
                  <a:srgbClr val="CC0000"/>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First </a:t>
            </a:r>
            <a:r>
              <a:rPr lang="en-US" sz="2400" dirty="0">
                <a:latin typeface="Times New Roman" pitchFamily="18" charset="0"/>
                <a:cs typeface="Times New Roman" pitchFamily="18" charset="0"/>
              </a:rPr>
              <a:t>slot probed: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(k)</a:t>
            </a:r>
          </a:p>
          <a:p>
            <a:r>
              <a:rPr lang="en-US" sz="2400" dirty="0">
                <a:latin typeface="Times New Roman" pitchFamily="18" charset="0"/>
                <a:cs typeface="Times New Roman" pitchFamily="18" charset="0"/>
              </a:rPr>
              <a:t>Second slot probed: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(k) + 1 </a:t>
            </a:r>
          </a:p>
          <a:p>
            <a:r>
              <a:rPr lang="en-US" sz="2400" dirty="0">
                <a:latin typeface="Times New Roman" pitchFamily="18" charset="0"/>
                <a:cs typeface="Times New Roman" pitchFamily="18" charset="0"/>
              </a:rPr>
              <a:t>Third slot probed: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(k)+2, and so on</a:t>
            </a:r>
          </a:p>
          <a:p>
            <a:pPr>
              <a:buNone/>
            </a:pPr>
            <a:endParaRPr lang="en-US" sz="24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probe sequence: &lt; </a:t>
            </a:r>
            <a:r>
              <a:rPr lang="en-US" sz="2600" dirty="0" smtClean="0">
                <a:solidFill>
                  <a:schemeClr val="accent2"/>
                </a:solidFill>
                <a:latin typeface="Times New Roman" pitchFamily="18" charset="0"/>
                <a:cs typeface="Times New Roman" pitchFamily="18" charset="0"/>
              </a:rPr>
              <a:t>h</a:t>
            </a:r>
            <a:r>
              <a:rPr lang="en-US" sz="2600" baseline="-25000" dirty="0" smtClean="0">
                <a:solidFill>
                  <a:schemeClr val="accent2"/>
                </a:solidFill>
                <a:latin typeface="Times New Roman" pitchFamily="18" charset="0"/>
                <a:cs typeface="Times New Roman" pitchFamily="18" charset="0"/>
              </a:rPr>
              <a:t>1</a:t>
            </a:r>
            <a:r>
              <a:rPr lang="en-US" sz="2600" dirty="0" smtClean="0">
                <a:solidFill>
                  <a:schemeClr val="accent2"/>
                </a:solidFill>
                <a:latin typeface="Times New Roman" pitchFamily="18" charset="0"/>
                <a:cs typeface="Times New Roman" pitchFamily="18" charset="0"/>
              </a:rPr>
              <a:t>(k)</a:t>
            </a:r>
            <a:r>
              <a:rPr lang="en-US" sz="2600" dirty="0" smtClean="0">
                <a:latin typeface="Times New Roman" pitchFamily="18" charset="0"/>
                <a:cs typeface="Times New Roman" pitchFamily="18" charset="0"/>
              </a:rPr>
              <a:t>, </a:t>
            </a:r>
            <a:r>
              <a:rPr lang="en-US" sz="2600" dirty="0" smtClean="0">
                <a:solidFill>
                  <a:schemeClr val="accent2"/>
                </a:solidFill>
                <a:latin typeface="Times New Roman" pitchFamily="18" charset="0"/>
                <a:cs typeface="Times New Roman" pitchFamily="18" charset="0"/>
              </a:rPr>
              <a:t>h</a:t>
            </a:r>
            <a:r>
              <a:rPr lang="en-US" sz="2600" baseline="-25000" dirty="0" smtClean="0">
                <a:solidFill>
                  <a:schemeClr val="accent2"/>
                </a:solidFill>
                <a:latin typeface="Times New Roman" pitchFamily="18" charset="0"/>
                <a:cs typeface="Times New Roman" pitchFamily="18" charset="0"/>
              </a:rPr>
              <a:t>1</a:t>
            </a:r>
            <a:r>
              <a:rPr lang="en-US" sz="2600" dirty="0" smtClean="0">
                <a:solidFill>
                  <a:schemeClr val="accent2"/>
                </a:solidFill>
                <a:latin typeface="Times New Roman" pitchFamily="18" charset="0"/>
                <a:cs typeface="Times New Roman" pitchFamily="18" charset="0"/>
              </a:rPr>
              <a:t>(k)+1</a:t>
            </a:r>
            <a:r>
              <a:rPr lang="en-US" sz="2600" dirty="0" smtClean="0">
                <a:latin typeface="Times New Roman" pitchFamily="18" charset="0"/>
                <a:cs typeface="Times New Roman" pitchFamily="18" charset="0"/>
              </a:rPr>
              <a:t> , </a:t>
            </a:r>
            <a:r>
              <a:rPr lang="en-US" sz="2600" dirty="0" smtClean="0">
                <a:solidFill>
                  <a:schemeClr val="accent2"/>
                </a:solidFill>
                <a:latin typeface="Times New Roman" pitchFamily="18" charset="0"/>
                <a:cs typeface="Times New Roman" pitchFamily="18" charset="0"/>
              </a:rPr>
              <a:t>h</a:t>
            </a:r>
            <a:r>
              <a:rPr lang="en-US" sz="2600" baseline="-25000" dirty="0" smtClean="0">
                <a:solidFill>
                  <a:schemeClr val="accent2"/>
                </a:solidFill>
                <a:latin typeface="Times New Roman" pitchFamily="18" charset="0"/>
                <a:cs typeface="Times New Roman" pitchFamily="18" charset="0"/>
              </a:rPr>
              <a:t>1</a:t>
            </a:r>
            <a:r>
              <a:rPr lang="en-US" sz="2600" dirty="0" smtClean="0">
                <a:solidFill>
                  <a:schemeClr val="accent2"/>
                </a:solidFill>
                <a:latin typeface="Times New Roman" pitchFamily="18" charset="0"/>
                <a:cs typeface="Times New Roman" pitchFamily="18" charset="0"/>
              </a:rPr>
              <a:t>(k)+2</a:t>
            </a:r>
            <a:r>
              <a:rPr lang="en-US" sz="2600" dirty="0" smtClean="0">
                <a:latin typeface="Times New Roman" pitchFamily="18" charset="0"/>
                <a:cs typeface="Times New Roman" pitchFamily="18" charset="0"/>
              </a:rPr>
              <a:t> , ....&gt;</a:t>
            </a:r>
            <a:endParaRPr lang="en-US" sz="26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Can generate </a:t>
            </a:r>
            <a:r>
              <a:rPr lang="en-US" sz="2400" dirty="0">
                <a:solidFill>
                  <a:srgbClr val="DD0111"/>
                </a:solidFill>
                <a:latin typeface="Times New Roman" pitchFamily="18" charset="0"/>
                <a:cs typeface="Times New Roman" pitchFamily="18" charset="0"/>
              </a:rPr>
              <a:t>m</a:t>
            </a:r>
            <a:r>
              <a:rPr lang="en-US" sz="2400" dirty="0">
                <a:latin typeface="Times New Roman" pitchFamily="18" charset="0"/>
                <a:cs typeface="Times New Roman" pitchFamily="18" charset="0"/>
              </a:rPr>
              <a:t> probe sequences maximum, why?</a:t>
            </a:r>
          </a:p>
        </p:txBody>
      </p:sp>
      <p:graphicFrame>
        <p:nvGraphicFramePr>
          <p:cNvPr id="628743" name="Group 7"/>
          <p:cNvGraphicFramePr>
            <a:graphicFrameLocks noGrp="1"/>
          </p:cNvGraphicFramePr>
          <p:nvPr/>
        </p:nvGraphicFramePr>
        <p:xfrm>
          <a:off x="7654925" y="2174875"/>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8767" name="AutoShape 31"/>
          <p:cNvSpPr>
            <a:spLocks noChangeArrowheads="1"/>
          </p:cNvSpPr>
          <p:nvPr/>
        </p:nvSpPr>
        <p:spPr bwMode="auto">
          <a:xfrm>
            <a:off x="8348663" y="28908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628768" name="AutoShape 32"/>
          <p:cNvSpPr>
            <a:spLocks noChangeArrowheads="1"/>
          </p:cNvSpPr>
          <p:nvPr/>
        </p:nvSpPr>
        <p:spPr bwMode="auto">
          <a:xfrm>
            <a:off x="8362950" y="33353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628773" name="Line 37"/>
          <p:cNvSpPr>
            <a:spLocks noChangeShapeType="1"/>
          </p:cNvSpPr>
          <p:nvPr/>
        </p:nvSpPr>
        <p:spPr bwMode="auto">
          <a:xfrm flipV="1">
            <a:off x="4572000" y="3028948"/>
            <a:ext cx="2900363" cy="306389"/>
          </a:xfrm>
          <a:prstGeom prst="line">
            <a:avLst/>
          </a:prstGeom>
          <a:noFill/>
          <a:ln w="9525">
            <a:solidFill>
              <a:schemeClr val="tx1"/>
            </a:solidFill>
            <a:round/>
            <a:headEnd/>
            <a:tailEnd type="triangle" w="med" len="med"/>
          </a:ln>
          <a:effectLst/>
        </p:spPr>
        <p:txBody>
          <a:bodyPr/>
          <a:lstStyle/>
          <a:p>
            <a:endParaRPr lang="en-US"/>
          </a:p>
        </p:txBody>
      </p:sp>
      <p:sp>
        <p:nvSpPr>
          <p:cNvPr id="628774" name="Line 38"/>
          <p:cNvSpPr>
            <a:spLocks noChangeShapeType="1"/>
          </p:cNvSpPr>
          <p:nvPr/>
        </p:nvSpPr>
        <p:spPr bwMode="auto">
          <a:xfrm flipV="1">
            <a:off x="5263290" y="3333750"/>
            <a:ext cx="2301148" cy="379413"/>
          </a:xfrm>
          <a:prstGeom prst="line">
            <a:avLst/>
          </a:prstGeom>
          <a:noFill/>
          <a:ln w="9525">
            <a:solidFill>
              <a:schemeClr val="tx1"/>
            </a:solidFill>
            <a:round/>
            <a:headEnd/>
            <a:tailEnd type="triangle" w="med" len="med"/>
          </a:ln>
          <a:effectLst/>
        </p:spPr>
        <p:txBody>
          <a:bodyPr/>
          <a:lstStyle/>
          <a:p>
            <a:endParaRPr lang="en-US"/>
          </a:p>
        </p:txBody>
      </p:sp>
      <p:sp>
        <p:nvSpPr>
          <p:cNvPr id="628775" name="Line 39"/>
          <p:cNvSpPr>
            <a:spLocks noChangeShapeType="1"/>
          </p:cNvSpPr>
          <p:nvPr/>
        </p:nvSpPr>
        <p:spPr bwMode="auto">
          <a:xfrm flipV="1">
            <a:off x="5948363" y="3713163"/>
            <a:ext cx="1652587" cy="445532"/>
          </a:xfrm>
          <a:prstGeom prst="line">
            <a:avLst/>
          </a:prstGeom>
          <a:noFill/>
          <a:ln w="9525">
            <a:solidFill>
              <a:schemeClr val="tx1"/>
            </a:solidFill>
            <a:round/>
            <a:headEnd/>
            <a:tailEnd type="triangle" w="med" len="med"/>
          </a:ln>
          <a:effectLst/>
        </p:spPr>
        <p:txBody>
          <a:bodyPr/>
          <a:lstStyle/>
          <a:p>
            <a:endParaRPr lang="en-US"/>
          </a:p>
        </p:txBody>
      </p:sp>
      <p:sp>
        <p:nvSpPr>
          <p:cNvPr id="628781" name="AutoShape 45"/>
          <p:cNvSpPr>
            <a:spLocks noChangeArrowheads="1"/>
          </p:cNvSpPr>
          <p:nvPr/>
        </p:nvSpPr>
        <p:spPr bwMode="auto">
          <a:xfrm>
            <a:off x="8072438" y="5421313"/>
            <a:ext cx="904875" cy="350837"/>
          </a:xfrm>
          <a:prstGeom prst="curvedUpArrow">
            <a:avLst>
              <a:gd name="adj1" fmla="val 51584"/>
              <a:gd name="adj2" fmla="val 12896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628782" name="Text Box 46"/>
          <p:cNvSpPr txBox="1">
            <a:spLocks noChangeArrowheads="1"/>
          </p:cNvSpPr>
          <p:nvPr/>
        </p:nvSpPr>
        <p:spPr bwMode="auto">
          <a:xfrm>
            <a:off x="7600950" y="5886920"/>
            <a:ext cx="1454150" cy="366713"/>
          </a:xfrm>
          <a:prstGeom prst="rect">
            <a:avLst/>
          </a:prstGeom>
          <a:noFill/>
          <a:ln w="9525">
            <a:noFill/>
            <a:miter lim="800000"/>
            <a:headEnd/>
            <a:tailEnd/>
          </a:ln>
          <a:effectLst/>
        </p:spPr>
        <p:txBody>
          <a:bodyPr wrap="none">
            <a:spAutoFit/>
          </a:bodyPr>
          <a:lstStyle/>
          <a:p>
            <a:r>
              <a:rPr lang="en-US" dirty="0"/>
              <a:t>wrap around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8739">
                                            <p:txEl>
                                              <p:pRg st="4" end="4"/>
                                            </p:txEl>
                                          </p:spTgt>
                                        </p:tgtEl>
                                        <p:attrNameLst>
                                          <p:attrName>style.visibility</p:attrName>
                                        </p:attrNameLst>
                                      </p:cBhvr>
                                      <p:to>
                                        <p:strVal val="visible"/>
                                      </p:to>
                                    </p:set>
                                    <p:animEffect transition="in" filter="blinds(horizontal)">
                                      <p:cBhvr>
                                        <p:cTn id="7" dur="500"/>
                                        <p:tgtEl>
                                          <p:spTgt spid="628739">
                                            <p:txEl>
                                              <p:pRg st="4" end="4"/>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28773"/>
                                        </p:tgtEl>
                                        <p:attrNameLst>
                                          <p:attrName>style.visibility</p:attrName>
                                        </p:attrNameLst>
                                      </p:cBhvr>
                                      <p:to>
                                        <p:strVal val="visible"/>
                                      </p:to>
                                    </p:set>
                                    <p:animEffect transition="in" filter="checkerboard(across)">
                                      <p:cBhvr>
                                        <p:cTn id="11" dur="500"/>
                                        <p:tgtEl>
                                          <p:spTgt spid="62877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28739">
                                            <p:txEl>
                                              <p:pRg st="5" end="5"/>
                                            </p:txEl>
                                          </p:spTgt>
                                        </p:tgtEl>
                                        <p:attrNameLst>
                                          <p:attrName>style.visibility</p:attrName>
                                        </p:attrNameLst>
                                      </p:cBhvr>
                                      <p:to>
                                        <p:strVal val="visible"/>
                                      </p:to>
                                    </p:set>
                                    <p:animEffect transition="in" filter="blinds(horizontal)">
                                      <p:cBhvr>
                                        <p:cTn id="16" dur="500"/>
                                        <p:tgtEl>
                                          <p:spTgt spid="628739">
                                            <p:txEl>
                                              <p:pRg st="5" end="5"/>
                                            </p:txEl>
                                          </p:spTgt>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628774"/>
                                        </p:tgtEl>
                                        <p:attrNameLst>
                                          <p:attrName>style.visibility</p:attrName>
                                        </p:attrNameLst>
                                      </p:cBhvr>
                                      <p:to>
                                        <p:strVal val="visible"/>
                                      </p:to>
                                    </p:set>
                                    <p:animEffect transition="in" filter="checkerboard(across)">
                                      <p:cBhvr>
                                        <p:cTn id="20" dur="500"/>
                                        <p:tgtEl>
                                          <p:spTgt spid="6287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28739">
                                            <p:txEl>
                                              <p:pRg st="6" end="6"/>
                                            </p:txEl>
                                          </p:spTgt>
                                        </p:tgtEl>
                                        <p:attrNameLst>
                                          <p:attrName>style.visibility</p:attrName>
                                        </p:attrNameLst>
                                      </p:cBhvr>
                                      <p:to>
                                        <p:strVal val="visible"/>
                                      </p:to>
                                    </p:set>
                                    <p:animEffect transition="in" filter="blinds(horizontal)">
                                      <p:cBhvr>
                                        <p:cTn id="25" dur="500"/>
                                        <p:tgtEl>
                                          <p:spTgt spid="628739">
                                            <p:txEl>
                                              <p:pRg st="6" end="6"/>
                                            </p:txEl>
                                          </p:spTgt>
                                        </p:tgtEl>
                                      </p:cBhvr>
                                    </p:animEffec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628775"/>
                                        </p:tgtEl>
                                        <p:attrNameLst>
                                          <p:attrName>style.visibility</p:attrName>
                                        </p:attrNameLst>
                                      </p:cBhvr>
                                      <p:to>
                                        <p:strVal val="visible"/>
                                      </p:to>
                                    </p:set>
                                    <p:animEffect transition="in" filter="checkerboard(across)">
                                      <p:cBhvr>
                                        <p:cTn id="29" dur="500"/>
                                        <p:tgtEl>
                                          <p:spTgt spid="62877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28739">
                                            <p:txEl>
                                              <p:pRg st="8" end="8"/>
                                            </p:txEl>
                                          </p:spTgt>
                                        </p:tgtEl>
                                        <p:attrNameLst>
                                          <p:attrName>style.visibility</p:attrName>
                                        </p:attrNameLst>
                                      </p:cBhvr>
                                      <p:to>
                                        <p:strVal val="visible"/>
                                      </p:to>
                                    </p:set>
                                    <p:animEffect transition="in" filter="blinds(horizontal)">
                                      <p:cBhvr>
                                        <p:cTn id="34" dur="500"/>
                                        <p:tgtEl>
                                          <p:spTgt spid="628739">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28739">
                                            <p:txEl>
                                              <p:pRg st="11" end="11"/>
                                            </p:txEl>
                                          </p:spTgt>
                                        </p:tgtEl>
                                        <p:attrNameLst>
                                          <p:attrName>style.visibility</p:attrName>
                                        </p:attrNameLst>
                                      </p:cBhvr>
                                      <p:to>
                                        <p:strVal val="visible"/>
                                      </p:to>
                                    </p:set>
                                    <p:animEffect transition="in" filter="blinds(horizontal)">
                                      <p:cBhvr>
                                        <p:cTn id="39" dur="500"/>
                                        <p:tgtEl>
                                          <p:spTgt spid="628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73" grpId="0" animBg="1"/>
      <p:bldP spid="628774" grpId="0" animBg="1"/>
      <p:bldP spid="62877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153955" y="274638"/>
            <a:ext cx="7779733" cy="811657"/>
          </a:xfrm>
        </p:spPr>
        <p:txBody>
          <a:bodyPr>
            <a:normAutofit/>
          </a:bodyPr>
          <a:lstStyle/>
          <a:p>
            <a:r>
              <a:rPr lang="en-US" sz="3600" b="1" dirty="0"/>
              <a:t>Linear probing: </a:t>
            </a:r>
            <a:r>
              <a:rPr lang="en-US" sz="3600" b="1" dirty="0">
                <a:solidFill>
                  <a:srgbClr val="DD0111"/>
                </a:solidFill>
              </a:rPr>
              <a:t>Searching</a:t>
            </a:r>
            <a:r>
              <a:rPr lang="en-US" sz="3600" b="1" dirty="0"/>
              <a:t> for a key</a:t>
            </a:r>
          </a:p>
        </p:txBody>
      </p:sp>
      <p:sp>
        <p:nvSpPr>
          <p:cNvPr id="629763" name="Rectangle 3"/>
          <p:cNvSpPr>
            <a:spLocks noGrp="1" noChangeArrowheads="1"/>
          </p:cNvSpPr>
          <p:nvPr>
            <p:ph type="body" idx="1"/>
          </p:nvPr>
        </p:nvSpPr>
        <p:spPr>
          <a:xfrm>
            <a:off x="1170212" y="1214438"/>
            <a:ext cx="5563097" cy="5186362"/>
          </a:xfrm>
          <a:solidFill>
            <a:schemeClr val="bg1"/>
          </a:solidFill>
        </p:spPr>
        <p:txBody>
          <a:bodyPr>
            <a:noAutofit/>
          </a:bodyPr>
          <a:lstStyle/>
          <a:p>
            <a:r>
              <a:rPr lang="en-US" sz="2400" b="1" dirty="0" smtClean="0">
                <a:latin typeface="Times New Roman" pitchFamily="18" charset="0"/>
                <a:cs typeface="Times New Roman" pitchFamily="18" charset="0"/>
              </a:rPr>
              <a:t>Four cases:</a:t>
            </a:r>
          </a:p>
          <a:p>
            <a:pPr marL="628650" lvl="1" indent="-273050">
              <a:buFont typeface="+mj-lt"/>
              <a:buAutoNum type="arabicParenR"/>
            </a:pPr>
            <a:r>
              <a:rPr lang="en-US" sz="1800" dirty="0" smtClean="0">
                <a:latin typeface="Times New Roman" pitchFamily="18" charset="0"/>
                <a:cs typeface="Times New Roman" pitchFamily="18" charset="0"/>
              </a:rPr>
              <a:t>Position </a:t>
            </a:r>
            <a:r>
              <a:rPr lang="en-US" sz="1800" dirty="0">
                <a:latin typeface="Times New Roman" pitchFamily="18" charset="0"/>
                <a:cs typeface="Times New Roman" pitchFamily="18" charset="0"/>
              </a:rPr>
              <a:t>in table is occupied with an element of equal </a:t>
            </a:r>
            <a:r>
              <a:rPr lang="en-US" sz="1800" dirty="0" smtClean="0">
                <a:latin typeface="Times New Roman" pitchFamily="18" charset="0"/>
                <a:cs typeface="Times New Roman" pitchFamily="18" charset="0"/>
              </a:rPr>
              <a:t>key</a:t>
            </a:r>
          </a:p>
          <a:p>
            <a:pPr marL="628650" lvl="1" indent="-273050">
              <a:buFont typeface="+mj-lt"/>
              <a:buAutoNum type="arabicParenR"/>
            </a:pPr>
            <a:r>
              <a:rPr lang="en-US" sz="1800" dirty="0" smtClean="0">
                <a:latin typeface="Times New Roman" pitchFamily="18" charset="0"/>
                <a:cs typeface="Times New Roman" pitchFamily="18" charset="0"/>
              </a:rPr>
              <a:t>Position </a:t>
            </a:r>
            <a:r>
              <a:rPr lang="en-US" sz="1800" dirty="0">
                <a:latin typeface="Times New Roman" pitchFamily="18" charset="0"/>
                <a:cs typeface="Times New Roman" pitchFamily="18" charset="0"/>
              </a:rPr>
              <a:t>in table is </a:t>
            </a:r>
            <a:r>
              <a:rPr lang="en-US" sz="1800" dirty="0" smtClean="0">
                <a:latin typeface="Times New Roman" pitchFamily="18" charset="0"/>
                <a:cs typeface="Times New Roman" pitchFamily="18" charset="0"/>
              </a:rPr>
              <a:t>marked as ‘deleted’</a:t>
            </a:r>
          </a:p>
          <a:p>
            <a:pPr marL="628650" lvl="1" indent="-273050">
              <a:buFont typeface="+mj-lt"/>
              <a:buAutoNum type="arabicParenR"/>
            </a:pPr>
            <a:r>
              <a:rPr lang="en-US" sz="1800" dirty="0" smtClean="0">
                <a:latin typeface="Times New Roman" pitchFamily="18" charset="0"/>
                <a:cs typeface="Times New Roman" pitchFamily="18" charset="0"/>
              </a:rPr>
              <a:t>Position </a:t>
            </a:r>
            <a:r>
              <a:rPr lang="en-US" sz="1800" dirty="0">
                <a:latin typeface="Times New Roman" pitchFamily="18" charset="0"/>
                <a:cs typeface="Times New Roman" pitchFamily="18" charset="0"/>
              </a:rPr>
              <a:t>in table occupied with a different </a:t>
            </a:r>
            <a:r>
              <a:rPr lang="en-US" sz="1800" dirty="0" smtClean="0">
                <a:latin typeface="Times New Roman" pitchFamily="18" charset="0"/>
                <a:cs typeface="Times New Roman" pitchFamily="18" charset="0"/>
              </a:rPr>
              <a:t>element</a:t>
            </a:r>
          </a:p>
          <a:p>
            <a:pPr marL="628650" lvl="1" indent="-273050">
              <a:buFont typeface="+mj-lt"/>
              <a:buAutoNum type="arabicParenR"/>
            </a:pPr>
            <a:r>
              <a:rPr lang="en-US" sz="1800" dirty="0" smtClean="0">
                <a:latin typeface="Times New Roman" pitchFamily="18" charset="0"/>
                <a:cs typeface="Times New Roman" pitchFamily="18" charset="0"/>
              </a:rPr>
              <a:t>Position in table is empty</a:t>
            </a:r>
            <a:endParaRPr lang="en-US" sz="18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Cases 2 or 3:</a:t>
            </a:r>
            <a:r>
              <a:rPr lang="en-US" sz="2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probe the next higher index until the element is found or an empty position is found</a:t>
            </a: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process wraps around to the beginning of the table</a:t>
            </a:r>
          </a:p>
        </p:txBody>
      </p:sp>
      <p:graphicFrame>
        <p:nvGraphicFramePr>
          <p:cNvPr id="629764" name="Group 4"/>
          <p:cNvGraphicFramePr>
            <a:graphicFrameLocks noGrp="1"/>
          </p:cNvGraphicFramePr>
          <p:nvPr/>
        </p:nvGraphicFramePr>
        <p:xfrm>
          <a:off x="6969125" y="208280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9788" name="Text Box 28"/>
          <p:cNvSpPr txBox="1">
            <a:spLocks noChangeArrowheads="1"/>
          </p:cNvSpPr>
          <p:nvPr/>
        </p:nvSpPr>
        <p:spPr bwMode="auto">
          <a:xfrm>
            <a:off x="7680325" y="2038350"/>
            <a:ext cx="311150" cy="366713"/>
          </a:xfrm>
          <a:prstGeom prst="rect">
            <a:avLst/>
          </a:prstGeom>
          <a:noFill/>
          <a:ln w="9525">
            <a:noFill/>
            <a:miter lim="800000"/>
            <a:headEnd/>
            <a:tailEnd/>
          </a:ln>
          <a:effectLst/>
        </p:spPr>
        <p:txBody>
          <a:bodyPr wrap="none">
            <a:spAutoFit/>
          </a:bodyPr>
          <a:lstStyle/>
          <a:p>
            <a:r>
              <a:rPr lang="en-US"/>
              <a:t>0</a:t>
            </a:r>
          </a:p>
        </p:txBody>
      </p:sp>
      <p:sp>
        <p:nvSpPr>
          <p:cNvPr id="629789" name="Text Box 29"/>
          <p:cNvSpPr txBox="1">
            <a:spLocks noChangeArrowheads="1"/>
          </p:cNvSpPr>
          <p:nvPr/>
        </p:nvSpPr>
        <p:spPr bwMode="auto">
          <a:xfrm>
            <a:off x="7680325" y="5162550"/>
            <a:ext cx="704850" cy="366713"/>
          </a:xfrm>
          <a:prstGeom prst="rect">
            <a:avLst/>
          </a:prstGeom>
          <a:noFill/>
          <a:ln w="9525">
            <a:noFill/>
            <a:miter lim="800000"/>
            <a:headEnd/>
            <a:tailEnd/>
          </a:ln>
          <a:effectLst/>
        </p:spPr>
        <p:txBody>
          <a:bodyPr wrap="none">
            <a:spAutoFit/>
          </a:bodyPr>
          <a:lstStyle/>
          <a:p>
            <a:r>
              <a:rPr lang="en-US"/>
              <a:t>m - 1</a:t>
            </a:r>
          </a:p>
        </p:txBody>
      </p:sp>
      <p:sp>
        <p:nvSpPr>
          <p:cNvPr id="629790" name="Text Box 30"/>
          <p:cNvSpPr txBox="1">
            <a:spLocks noChangeArrowheads="1"/>
          </p:cNvSpPr>
          <p:nvPr/>
        </p:nvSpPr>
        <p:spPr bwMode="auto">
          <a:xfrm>
            <a:off x="7680325" y="4471988"/>
            <a:ext cx="661988" cy="366712"/>
          </a:xfrm>
          <a:prstGeom prst="rect">
            <a:avLst/>
          </a:prstGeom>
          <a:noFill/>
          <a:ln w="9525">
            <a:noFill/>
            <a:miter lim="800000"/>
            <a:headEnd/>
            <a:tailEnd/>
          </a:ln>
          <a:effectLst/>
        </p:spPr>
        <p:txBody>
          <a:bodyPr wrap="none">
            <a:spAutoFit/>
          </a:bodyPr>
          <a:lstStyle/>
          <a:p>
            <a:r>
              <a:rPr lang="en-US"/>
              <a:t>h(k</a:t>
            </a:r>
            <a:r>
              <a:rPr lang="en-US" baseline="-25000"/>
              <a:t>3</a:t>
            </a:r>
            <a:r>
              <a:rPr lang="en-US"/>
              <a:t>)</a:t>
            </a:r>
          </a:p>
        </p:txBody>
      </p:sp>
      <p:sp>
        <p:nvSpPr>
          <p:cNvPr id="629791" name="Text Box 31"/>
          <p:cNvSpPr txBox="1">
            <a:spLocks noChangeArrowheads="1"/>
          </p:cNvSpPr>
          <p:nvPr/>
        </p:nvSpPr>
        <p:spPr bwMode="auto">
          <a:xfrm>
            <a:off x="7680325" y="3810000"/>
            <a:ext cx="1253363" cy="369332"/>
          </a:xfrm>
          <a:prstGeom prst="rect">
            <a:avLst/>
          </a:prstGeom>
          <a:noFill/>
          <a:ln w="9525">
            <a:noFill/>
            <a:miter lim="800000"/>
            <a:headEnd/>
            <a:tailEnd/>
          </a:ln>
          <a:effectLst/>
        </p:spPr>
        <p:txBody>
          <a:bodyPr wrap="square">
            <a:spAutoFit/>
          </a:bodyPr>
          <a:lstStyle/>
          <a:p>
            <a:r>
              <a:rPr lang="en-US" dirty="0"/>
              <a:t>h(k</a:t>
            </a:r>
            <a:r>
              <a:rPr lang="en-US" baseline="-25000" dirty="0"/>
              <a:t>2</a:t>
            </a:r>
            <a:r>
              <a:rPr lang="en-US" dirty="0" smtClean="0"/>
              <a:t>)=h(k</a:t>
            </a:r>
            <a:r>
              <a:rPr lang="en-US" baseline="-25000" dirty="0" smtClean="0"/>
              <a:t>5</a:t>
            </a:r>
            <a:r>
              <a:rPr lang="en-US" dirty="0"/>
              <a:t>) </a:t>
            </a:r>
          </a:p>
        </p:txBody>
      </p:sp>
      <p:sp>
        <p:nvSpPr>
          <p:cNvPr id="629792" name="Rectangle 32"/>
          <p:cNvSpPr>
            <a:spLocks noChangeArrowheads="1"/>
          </p:cNvSpPr>
          <p:nvPr/>
        </p:nvSpPr>
        <p:spPr bwMode="auto">
          <a:xfrm>
            <a:off x="7680325" y="2760663"/>
            <a:ext cx="661988" cy="366712"/>
          </a:xfrm>
          <a:prstGeom prst="rect">
            <a:avLst/>
          </a:prstGeom>
          <a:noFill/>
          <a:ln w="9525">
            <a:noFill/>
            <a:miter lim="800000"/>
            <a:headEnd/>
            <a:tailEnd/>
          </a:ln>
          <a:effectLst/>
        </p:spPr>
        <p:txBody>
          <a:bodyPr wrap="none">
            <a:spAutoFit/>
          </a:bodyPr>
          <a:lstStyle/>
          <a:p>
            <a:r>
              <a:rPr lang="en-US"/>
              <a:t>h(k</a:t>
            </a:r>
            <a:r>
              <a:rPr lang="en-US" baseline="-25000"/>
              <a:t>1</a:t>
            </a:r>
            <a:r>
              <a:rPr lang="en-US"/>
              <a:t>)</a:t>
            </a:r>
          </a:p>
        </p:txBody>
      </p:sp>
      <p:sp>
        <p:nvSpPr>
          <p:cNvPr id="629793" name="Rectangle 33"/>
          <p:cNvSpPr>
            <a:spLocks noChangeArrowheads="1"/>
          </p:cNvSpPr>
          <p:nvPr/>
        </p:nvSpPr>
        <p:spPr bwMode="auto">
          <a:xfrm>
            <a:off x="7680325" y="3103563"/>
            <a:ext cx="661988" cy="366712"/>
          </a:xfrm>
          <a:prstGeom prst="rect">
            <a:avLst/>
          </a:prstGeom>
          <a:noFill/>
          <a:ln w="9525">
            <a:noFill/>
            <a:miter lim="800000"/>
            <a:headEnd/>
            <a:tailEnd/>
          </a:ln>
          <a:effectLst/>
        </p:spPr>
        <p:txBody>
          <a:bodyPr wrap="none">
            <a:spAutoFit/>
          </a:bodyPr>
          <a:lstStyle/>
          <a:p>
            <a:r>
              <a:rPr lang="en-US"/>
              <a:t>h(k</a:t>
            </a:r>
            <a:r>
              <a:rPr lang="en-US" baseline="-25000"/>
              <a:t>4</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9763">
                                            <p:txEl>
                                              <p:pRg st="6" end="6"/>
                                            </p:txEl>
                                          </p:spTgt>
                                        </p:tgtEl>
                                        <p:attrNameLst>
                                          <p:attrName>style.visibility</p:attrName>
                                        </p:attrNameLst>
                                      </p:cBhvr>
                                      <p:to>
                                        <p:strVal val="visible"/>
                                      </p:to>
                                    </p:set>
                                    <p:animEffect transition="in" filter="blinds(horizontal)">
                                      <p:cBhvr>
                                        <p:cTn id="7" dur="500"/>
                                        <p:tgtEl>
                                          <p:spTgt spid="62976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9763">
                                            <p:txEl>
                                              <p:pRg st="8" end="8"/>
                                            </p:txEl>
                                          </p:spTgt>
                                        </p:tgtEl>
                                        <p:attrNameLst>
                                          <p:attrName>style.visibility</p:attrName>
                                        </p:attrNameLst>
                                      </p:cBhvr>
                                      <p:to>
                                        <p:strVal val="visible"/>
                                      </p:to>
                                    </p:set>
                                    <p:animEffect transition="in" filter="blinds(horizontal)">
                                      <p:cBhvr>
                                        <p:cTn id="12" dur="500"/>
                                        <p:tgtEl>
                                          <p:spTgt spid="629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1"/>
          </p:nvPr>
        </p:nvSpPr>
        <p:spPr/>
        <p:txBody>
          <a:bodyPr/>
          <a:lstStyle/>
          <a:p>
            <a:fld id="{AC1D69AD-83F1-4AB2-BE5C-D988831A8BEA}" type="slidenum">
              <a:rPr lang="en-US"/>
              <a:pPr/>
              <a:t>24</a:t>
            </a:fld>
            <a:endParaRPr lang="en-US"/>
          </a:p>
        </p:txBody>
      </p:sp>
      <p:sp>
        <p:nvSpPr>
          <p:cNvPr id="630786" name="Rectangle 2"/>
          <p:cNvSpPr>
            <a:spLocks noGrp="1" noChangeArrowheads="1"/>
          </p:cNvSpPr>
          <p:nvPr>
            <p:ph type="title"/>
          </p:nvPr>
        </p:nvSpPr>
        <p:spPr>
          <a:xfrm>
            <a:off x="1027714" y="274638"/>
            <a:ext cx="7941599" cy="782266"/>
          </a:xfrm>
        </p:spPr>
        <p:txBody>
          <a:bodyPr>
            <a:normAutofit/>
          </a:bodyPr>
          <a:lstStyle/>
          <a:p>
            <a:r>
              <a:rPr lang="en-US" sz="3600" b="1" dirty="0"/>
              <a:t>Linear probing: </a:t>
            </a:r>
            <a:r>
              <a:rPr lang="en-US" sz="3600" b="1" dirty="0">
                <a:solidFill>
                  <a:srgbClr val="DD0111"/>
                </a:solidFill>
              </a:rPr>
              <a:t>Deleting</a:t>
            </a:r>
            <a:r>
              <a:rPr lang="en-US" sz="3600" b="1" dirty="0"/>
              <a:t> a key</a:t>
            </a:r>
          </a:p>
        </p:txBody>
      </p:sp>
      <p:sp>
        <p:nvSpPr>
          <p:cNvPr id="630787" name="Rectangle 3"/>
          <p:cNvSpPr>
            <a:spLocks noGrp="1" noChangeArrowheads="1"/>
          </p:cNvSpPr>
          <p:nvPr>
            <p:ph type="body" idx="1"/>
          </p:nvPr>
        </p:nvSpPr>
        <p:spPr>
          <a:xfrm>
            <a:off x="1021273" y="1509713"/>
            <a:ext cx="5569527" cy="4781550"/>
          </a:xfrm>
        </p:spPr>
        <p:txBody>
          <a:bodyPr>
            <a:noAutofit/>
          </a:bodyPr>
          <a:lstStyle/>
          <a:p>
            <a:r>
              <a:rPr lang="en-US" sz="2400" dirty="0">
                <a:solidFill>
                  <a:srgbClr val="CC0000"/>
                </a:solidFill>
              </a:rPr>
              <a:t>Problems</a:t>
            </a:r>
          </a:p>
          <a:p>
            <a:pPr lvl="1"/>
            <a:r>
              <a:rPr lang="en-US" sz="2000" dirty="0"/>
              <a:t>Cannot mark the slot as empty</a:t>
            </a:r>
          </a:p>
          <a:p>
            <a:pPr lvl="1"/>
            <a:r>
              <a:rPr lang="en-US" sz="2000" dirty="0" smtClean="0"/>
              <a:t>Otherwise, impossible </a:t>
            </a:r>
            <a:r>
              <a:rPr lang="en-US" sz="2000" dirty="0"/>
              <a:t>to retrieve </a:t>
            </a:r>
            <a:r>
              <a:rPr lang="en-US" sz="2000" dirty="0" smtClean="0"/>
              <a:t>those keys </a:t>
            </a:r>
            <a:r>
              <a:rPr lang="en-US" sz="2000" dirty="0"/>
              <a:t>inserted </a:t>
            </a:r>
            <a:r>
              <a:rPr lang="en-US" sz="2000" dirty="0" smtClean="0"/>
              <a:t>when that </a:t>
            </a:r>
            <a:r>
              <a:rPr lang="en-US" sz="2000" dirty="0"/>
              <a:t>slot was occupied</a:t>
            </a:r>
          </a:p>
          <a:p>
            <a:endParaRPr lang="en-US" sz="2400" dirty="0" smtClean="0"/>
          </a:p>
          <a:p>
            <a:r>
              <a:rPr lang="en-US" sz="2400" dirty="0" smtClean="0"/>
              <a:t>Solution</a:t>
            </a:r>
            <a:endParaRPr lang="en-US" sz="2400" dirty="0"/>
          </a:p>
          <a:p>
            <a:pPr lvl="1"/>
            <a:r>
              <a:rPr lang="en-US" sz="2000" dirty="0"/>
              <a:t>Mark the slot with a sentinel value DELETED</a:t>
            </a:r>
          </a:p>
          <a:p>
            <a:endParaRPr lang="en-US" sz="2400" dirty="0" smtClean="0"/>
          </a:p>
          <a:p>
            <a:r>
              <a:rPr lang="en-US" sz="2400" dirty="0" smtClean="0"/>
              <a:t>The </a:t>
            </a:r>
            <a:r>
              <a:rPr lang="en-US" sz="2400" dirty="0"/>
              <a:t>deleted slot can later be used for </a:t>
            </a:r>
            <a:r>
              <a:rPr lang="en-US" sz="2400" dirty="0" smtClean="0"/>
              <a:t>insertion</a:t>
            </a:r>
            <a:endParaRPr lang="en-US" sz="2400" dirty="0"/>
          </a:p>
        </p:txBody>
      </p:sp>
      <p:graphicFrame>
        <p:nvGraphicFramePr>
          <p:cNvPr id="630788" name="Group 4"/>
          <p:cNvGraphicFramePr>
            <a:graphicFrameLocks noGrp="1"/>
          </p:cNvGraphicFramePr>
          <p:nvPr/>
        </p:nvGraphicFramePr>
        <p:xfrm>
          <a:off x="6694250" y="188595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0812" name="Text Box 28"/>
          <p:cNvSpPr txBox="1">
            <a:spLocks noChangeArrowheads="1"/>
          </p:cNvSpPr>
          <p:nvPr/>
        </p:nvSpPr>
        <p:spPr bwMode="auto">
          <a:xfrm>
            <a:off x="7432438" y="1878013"/>
            <a:ext cx="311150" cy="366712"/>
          </a:xfrm>
          <a:prstGeom prst="rect">
            <a:avLst/>
          </a:prstGeom>
          <a:noFill/>
          <a:ln w="9525">
            <a:noFill/>
            <a:miter lim="800000"/>
            <a:headEnd/>
            <a:tailEnd/>
          </a:ln>
          <a:effectLst/>
        </p:spPr>
        <p:txBody>
          <a:bodyPr wrap="none">
            <a:spAutoFit/>
          </a:bodyPr>
          <a:lstStyle/>
          <a:p>
            <a:r>
              <a:rPr lang="en-US"/>
              <a:t>0</a:t>
            </a:r>
          </a:p>
        </p:txBody>
      </p:sp>
      <p:sp>
        <p:nvSpPr>
          <p:cNvPr id="630813" name="Text Box 29"/>
          <p:cNvSpPr txBox="1">
            <a:spLocks noChangeArrowheads="1"/>
          </p:cNvSpPr>
          <p:nvPr/>
        </p:nvSpPr>
        <p:spPr bwMode="auto">
          <a:xfrm>
            <a:off x="7405450" y="4919663"/>
            <a:ext cx="704850" cy="366712"/>
          </a:xfrm>
          <a:prstGeom prst="rect">
            <a:avLst/>
          </a:prstGeom>
          <a:noFill/>
          <a:ln w="9525">
            <a:noFill/>
            <a:miter lim="800000"/>
            <a:headEnd/>
            <a:tailEnd/>
          </a:ln>
          <a:effectLst/>
        </p:spPr>
        <p:txBody>
          <a:bodyPr wrap="none">
            <a:spAutoFit/>
          </a:bodyPr>
          <a:lstStyle/>
          <a:p>
            <a:r>
              <a:rPr lang="en-US"/>
              <a:t>m - 1</a:t>
            </a:r>
          </a:p>
        </p:txBody>
      </p:sp>
      <p:sp>
        <p:nvSpPr>
          <p:cNvPr id="630814" name="Rectangle 30"/>
          <p:cNvSpPr>
            <a:spLocks noChangeArrowheads="1"/>
          </p:cNvSpPr>
          <p:nvPr/>
        </p:nvSpPr>
        <p:spPr bwMode="auto">
          <a:xfrm>
            <a:off x="6702333" y="2916238"/>
            <a:ext cx="696913" cy="344487"/>
          </a:xfrm>
          <a:prstGeom prst="rect">
            <a:avLst/>
          </a:prstGeom>
          <a:noFill/>
          <a:ln w="57150">
            <a:solidFill>
              <a:srgbClr val="DD0111"/>
            </a:solidFill>
            <a:miter lim="800000"/>
            <a:headEnd/>
            <a:tailEnd/>
          </a:ln>
          <a:effectLst/>
        </p:spPr>
        <p:txBody>
          <a:bodyPr wrap="none" anchor="ctr"/>
          <a:lstStyle/>
          <a:p>
            <a:endParaRPr lang="en-US"/>
          </a:p>
        </p:txBody>
      </p:sp>
      <p:sp>
        <p:nvSpPr>
          <p:cNvPr id="12" name="Curved Left Arrow 11"/>
          <p:cNvSpPr/>
          <p:nvPr/>
        </p:nvSpPr>
        <p:spPr>
          <a:xfrm>
            <a:off x="7448126" y="2625519"/>
            <a:ext cx="295462" cy="3916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Left Arrow 12"/>
          <p:cNvSpPr/>
          <p:nvPr/>
        </p:nvSpPr>
        <p:spPr>
          <a:xfrm>
            <a:off x="7457464" y="3013444"/>
            <a:ext cx="295462" cy="3916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a:off x="7457464" y="3416981"/>
            <a:ext cx="295462" cy="3916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Effect transition="in" filter="blinds(horizontal)">
                                      <p:cBhvr>
                                        <p:cTn id="7" dur="500"/>
                                        <p:tgtEl>
                                          <p:spTgt spid="6307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0787">
                                            <p:txEl>
                                              <p:pRg st="1" end="1"/>
                                            </p:txEl>
                                          </p:spTgt>
                                        </p:tgtEl>
                                        <p:attrNameLst>
                                          <p:attrName>style.visibility</p:attrName>
                                        </p:attrNameLst>
                                      </p:cBhvr>
                                      <p:to>
                                        <p:strVal val="visible"/>
                                      </p:to>
                                    </p:set>
                                    <p:animEffect transition="in" filter="blinds(horizontal)">
                                      <p:cBhvr>
                                        <p:cTn id="10" dur="500"/>
                                        <p:tgtEl>
                                          <p:spTgt spid="63078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30787">
                                            <p:txEl>
                                              <p:pRg st="2" end="2"/>
                                            </p:txEl>
                                          </p:spTgt>
                                        </p:tgtEl>
                                        <p:attrNameLst>
                                          <p:attrName>style.visibility</p:attrName>
                                        </p:attrNameLst>
                                      </p:cBhvr>
                                      <p:to>
                                        <p:strVal val="visible"/>
                                      </p:to>
                                    </p:set>
                                    <p:animEffect transition="in" filter="blinds(horizontal)">
                                      <p:cBhvr>
                                        <p:cTn id="13" dur="500"/>
                                        <p:tgtEl>
                                          <p:spTgt spid="6307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30787">
                                            <p:txEl>
                                              <p:pRg st="4" end="4"/>
                                            </p:txEl>
                                          </p:spTgt>
                                        </p:tgtEl>
                                        <p:attrNameLst>
                                          <p:attrName>style.visibility</p:attrName>
                                        </p:attrNameLst>
                                      </p:cBhvr>
                                      <p:to>
                                        <p:strVal val="visible"/>
                                      </p:to>
                                    </p:set>
                                    <p:animEffect transition="in" filter="blinds(horizontal)">
                                      <p:cBhvr>
                                        <p:cTn id="18" dur="500"/>
                                        <p:tgtEl>
                                          <p:spTgt spid="63078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30787">
                                            <p:txEl>
                                              <p:pRg st="5" end="5"/>
                                            </p:txEl>
                                          </p:spTgt>
                                        </p:tgtEl>
                                        <p:attrNameLst>
                                          <p:attrName>style.visibility</p:attrName>
                                        </p:attrNameLst>
                                      </p:cBhvr>
                                      <p:to>
                                        <p:strVal val="visible"/>
                                      </p:to>
                                    </p:set>
                                    <p:animEffect transition="in" filter="blinds(horizontal)">
                                      <p:cBhvr>
                                        <p:cTn id="21" dur="500"/>
                                        <p:tgtEl>
                                          <p:spTgt spid="63078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30814"/>
                                        </p:tgtEl>
                                        <p:attrNameLst>
                                          <p:attrName>style.visibility</p:attrName>
                                        </p:attrNameLst>
                                      </p:cBhvr>
                                      <p:to>
                                        <p:strVal val="visible"/>
                                      </p:to>
                                    </p:set>
                                    <p:animEffect transition="in" filter="blinds(horizontal)">
                                      <p:cBhvr>
                                        <p:cTn id="26" dur="500"/>
                                        <p:tgtEl>
                                          <p:spTgt spid="6308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30787">
                                            <p:txEl>
                                              <p:pRg st="7" end="7"/>
                                            </p:txEl>
                                          </p:spTgt>
                                        </p:tgtEl>
                                        <p:attrNameLst>
                                          <p:attrName>style.visibility</p:attrName>
                                        </p:attrNameLst>
                                      </p:cBhvr>
                                      <p:to>
                                        <p:strVal val="visible"/>
                                      </p:to>
                                    </p:set>
                                    <p:animEffect transition="in" filter="blinds(horizontal)">
                                      <p:cBhvr>
                                        <p:cTn id="31" dur="500"/>
                                        <p:tgtEl>
                                          <p:spTgt spid="6307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7"/>
          <p:cNvPicPr>
            <a:picLocks noChangeAspect="1" noChangeArrowheads="1"/>
          </p:cNvPicPr>
          <p:nvPr/>
        </p:nvPicPr>
        <p:blipFill rotWithShape="1">
          <a:blip r:embed="rId3" cstate="print"/>
          <a:srcRect t="68250"/>
          <a:stretch/>
        </p:blipFill>
        <p:spPr bwMode="auto">
          <a:xfrm>
            <a:off x="561757" y="5521242"/>
            <a:ext cx="7273925" cy="740924"/>
          </a:xfrm>
          <a:prstGeom prst="rect">
            <a:avLst/>
          </a:prstGeom>
          <a:noFill/>
          <a:ln w="3175">
            <a:solidFill>
              <a:schemeClr val="tx1"/>
            </a:solidFill>
            <a:miter lim="800000"/>
            <a:headEnd/>
            <a:tailEnd/>
          </a:ln>
          <a:effectLst/>
        </p:spPr>
      </p:pic>
      <p:sp>
        <p:nvSpPr>
          <p:cNvPr id="631811" name="Rectangle 3"/>
          <p:cNvSpPr>
            <a:spLocks noGrp="1" noChangeArrowheads="1"/>
          </p:cNvSpPr>
          <p:nvPr>
            <p:ph type="title"/>
          </p:nvPr>
        </p:nvSpPr>
        <p:spPr>
          <a:xfrm>
            <a:off x="1128155" y="100013"/>
            <a:ext cx="7442757" cy="906462"/>
          </a:xfrm>
        </p:spPr>
        <p:txBody>
          <a:bodyPr>
            <a:normAutofit/>
          </a:bodyPr>
          <a:lstStyle/>
          <a:p>
            <a:r>
              <a:rPr lang="en-US" sz="3600" b="1" dirty="0"/>
              <a:t>Primary Clustering Problem</a:t>
            </a:r>
          </a:p>
        </p:txBody>
      </p:sp>
      <p:sp>
        <p:nvSpPr>
          <p:cNvPr id="631812" name="Rectangle 4"/>
          <p:cNvSpPr>
            <a:spLocks noGrp="1" noChangeArrowheads="1"/>
          </p:cNvSpPr>
          <p:nvPr>
            <p:ph type="body" sz="half" idx="1"/>
          </p:nvPr>
        </p:nvSpPr>
        <p:spPr>
          <a:xfrm>
            <a:off x="1122712" y="1178814"/>
            <a:ext cx="7709977" cy="1920646"/>
          </a:xfrm>
          <a:solidFill>
            <a:schemeClr val="bg2"/>
          </a:solidFill>
        </p:spPr>
        <p:txBody>
          <a:bodyPr tIns="182880">
            <a:normAutofit/>
          </a:bodyPr>
          <a:lstStyle/>
          <a:p>
            <a:r>
              <a:rPr lang="en-US" sz="2000" dirty="0" smtClean="0">
                <a:solidFill>
                  <a:schemeClr val="tx1"/>
                </a:solidFill>
                <a:sym typeface="Symbol" pitchFamily="18" charset="2"/>
              </a:rPr>
              <a:t>Some </a:t>
            </a:r>
            <a:r>
              <a:rPr lang="en-US" sz="2000" dirty="0">
                <a:solidFill>
                  <a:schemeClr val="tx1"/>
                </a:solidFill>
                <a:sym typeface="Symbol" pitchFamily="18" charset="2"/>
              </a:rPr>
              <a:t>slots become more likely than others</a:t>
            </a:r>
          </a:p>
          <a:p>
            <a:endParaRPr lang="en-US" sz="2000" dirty="0" smtClean="0">
              <a:solidFill>
                <a:schemeClr val="tx1"/>
              </a:solidFill>
              <a:sym typeface="Symbol" pitchFamily="18" charset="2"/>
            </a:endParaRPr>
          </a:p>
          <a:p>
            <a:r>
              <a:rPr lang="en-US" sz="2000" dirty="0" smtClean="0">
                <a:solidFill>
                  <a:schemeClr val="tx1"/>
                </a:solidFill>
                <a:sym typeface="Symbol" pitchFamily="18" charset="2"/>
              </a:rPr>
              <a:t>Long </a:t>
            </a:r>
            <a:r>
              <a:rPr lang="en-US" sz="2000" dirty="0">
                <a:solidFill>
                  <a:schemeClr val="tx1"/>
                </a:solidFill>
                <a:sym typeface="Symbol" pitchFamily="18" charset="2"/>
              </a:rPr>
              <a:t>chunks of  occupied slots are created</a:t>
            </a:r>
            <a:r>
              <a:rPr lang="en-US" sz="2000" dirty="0">
                <a:sym typeface="Symbol" pitchFamily="18" charset="2"/>
              </a:rPr>
              <a:t>   </a:t>
            </a:r>
          </a:p>
          <a:p>
            <a:pPr>
              <a:buFontTx/>
              <a:buNone/>
            </a:pPr>
            <a:r>
              <a:rPr lang="en-US" sz="2000" dirty="0">
                <a:sym typeface="Symbol" pitchFamily="18" charset="2"/>
              </a:rPr>
              <a:t>                    </a:t>
            </a:r>
            <a:r>
              <a:rPr lang="en-US" sz="2000" dirty="0" smtClean="0">
                <a:sym typeface="Symbol" pitchFamily="18" charset="2"/>
              </a:rPr>
              <a:t>  search </a:t>
            </a:r>
            <a:r>
              <a:rPr lang="en-US" sz="2000" dirty="0">
                <a:sym typeface="Symbol" pitchFamily="18" charset="2"/>
              </a:rPr>
              <a:t>time increases</a:t>
            </a:r>
            <a:r>
              <a:rPr lang="en-US" sz="2000" dirty="0" smtClean="0">
                <a:sym typeface="Symbol" pitchFamily="18" charset="2"/>
              </a:rPr>
              <a:t>!</a:t>
            </a:r>
            <a:endParaRPr lang="en-US" sz="2000" dirty="0">
              <a:sym typeface="Symbol" pitchFamily="18" charset="2"/>
            </a:endParaRPr>
          </a:p>
        </p:txBody>
      </p:sp>
      <p:pic>
        <p:nvPicPr>
          <p:cNvPr id="631815" name="Picture 7"/>
          <p:cNvPicPr>
            <a:picLocks noChangeAspect="1" noChangeArrowheads="1"/>
          </p:cNvPicPr>
          <p:nvPr/>
        </p:nvPicPr>
        <p:blipFill rotWithShape="1">
          <a:blip r:embed="rId3" cstate="print"/>
          <a:srcRect b="67075"/>
          <a:stretch/>
        </p:blipFill>
        <p:spPr bwMode="auto">
          <a:xfrm>
            <a:off x="557213" y="3892551"/>
            <a:ext cx="7273925" cy="768350"/>
          </a:xfrm>
          <a:prstGeom prst="rect">
            <a:avLst/>
          </a:prstGeom>
          <a:noFill/>
          <a:ln w="3175">
            <a:solidFill>
              <a:schemeClr val="tx1"/>
            </a:solidFill>
            <a:miter lim="800000"/>
            <a:headEnd/>
            <a:tailEnd/>
          </a:ln>
          <a:effectLst/>
        </p:spPr>
      </p:pic>
      <p:sp>
        <p:nvSpPr>
          <p:cNvPr id="631816" name="Line 8"/>
          <p:cNvSpPr>
            <a:spLocks noChangeShapeType="1"/>
          </p:cNvSpPr>
          <p:nvPr/>
        </p:nvSpPr>
        <p:spPr bwMode="auto">
          <a:xfrm flipV="1">
            <a:off x="2852738" y="4652963"/>
            <a:ext cx="182562" cy="7937"/>
          </a:xfrm>
          <a:prstGeom prst="line">
            <a:avLst/>
          </a:prstGeom>
          <a:noFill/>
          <a:ln w="76200">
            <a:solidFill>
              <a:schemeClr val="tx1"/>
            </a:solidFill>
            <a:round/>
            <a:headEnd/>
            <a:tailEnd/>
          </a:ln>
          <a:effectLst/>
        </p:spPr>
        <p:txBody>
          <a:bodyPr/>
          <a:lstStyle/>
          <a:p>
            <a:endParaRPr lang="en-US"/>
          </a:p>
        </p:txBody>
      </p:sp>
      <p:sp>
        <p:nvSpPr>
          <p:cNvPr id="631818" name="Line 10"/>
          <p:cNvSpPr>
            <a:spLocks noChangeShapeType="1"/>
          </p:cNvSpPr>
          <p:nvPr/>
        </p:nvSpPr>
        <p:spPr bwMode="auto">
          <a:xfrm flipV="1">
            <a:off x="3625850" y="6263944"/>
            <a:ext cx="182563" cy="7938"/>
          </a:xfrm>
          <a:prstGeom prst="line">
            <a:avLst/>
          </a:prstGeom>
          <a:noFill/>
          <a:ln w="76200">
            <a:solidFill>
              <a:schemeClr val="tx1"/>
            </a:solidFill>
            <a:round/>
            <a:headEnd/>
            <a:tailEnd/>
          </a:ln>
          <a:effectLst/>
        </p:spPr>
        <p:txBody>
          <a:bodyPr/>
          <a:lstStyle/>
          <a:p>
            <a:endParaRPr lang="en-US"/>
          </a:p>
        </p:txBody>
      </p:sp>
      <p:sp>
        <p:nvSpPr>
          <p:cNvPr id="631819" name="Text Box 11"/>
          <p:cNvSpPr txBox="1">
            <a:spLocks noChangeArrowheads="1"/>
          </p:cNvSpPr>
          <p:nvPr/>
        </p:nvSpPr>
        <p:spPr bwMode="auto">
          <a:xfrm>
            <a:off x="8008938" y="3883025"/>
            <a:ext cx="823752" cy="646331"/>
          </a:xfrm>
          <a:prstGeom prst="rect">
            <a:avLst/>
          </a:prstGeom>
          <a:solidFill>
            <a:schemeClr val="accent5">
              <a:lumMod val="20000"/>
              <a:lumOff val="80000"/>
            </a:schemeClr>
          </a:solidFill>
          <a:ln w="9525">
            <a:noFill/>
            <a:miter lim="800000"/>
            <a:headEnd/>
            <a:tailEnd/>
          </a:ln>
          <a:effectLst/>
        </p:spPr>
        <p:txBody>
          <a:bodyPr wrap="square">
            <a:spAutoFit/>
          </a:bodyPr>
          <a:lstStyle/>
          <a:p>
            <a:r>
              <a:rPr lang="en-US" dirty="0">
                <a:solidFill>
                  <a:srgbClr val="C00000"/>
                </a:solidFill>
                <a:latin typeface="Times New Roman" pitchFamily="18" charset="0"/>
                <a:cs typeface="Times New Roman" pitchFamily="18" charset="0"/>
              </a:rPr>
              <a:t>Slot b:</a:t>
            </a:r>
          </a:p>
          <a:p>
            <a:r>
              <a:rPr lang="en-US" dirty="0">
                <a:solidFill>
                  <a:srgbClr val="C00000"/>
                </a:solidFill>
                <a:latin typeface="Times New Roman" pitchFamily="18" charset="0"/>
                <a:cs typeface="Times New Roman" pitchFamily="18" charset="0"/>
              </a:rPr>
              <a:t>2/m</a:t>
            </a:r>
          </a:p>
        </p:txBody>
      </p:sp>
      <p:sp>
        <p:nvSpPr>
          <p:cNvPr id="631820" name="Text Box 12"/>
          <p:cNvSpPr txBox="1">
            <a:spLocks noChangeArrowheads="1"/>
          </p:cNvSpPr>
          <p:nvPr/>
        </p:nvSpPr>
        <p:spPr bwMode="auto">
          <a:xfrm>
            <a:off x="8042275" y="4721225"/>
            <a:ext cx="790415" cy="646331"/>
          </a:xfrm>
          <a:prstGeom prst="rect">
            <a:avLst/>
          </a:prstGeom>
          <a:solidFill>
            <a:schemeClr val="accent5">
              <a:lumMod val="20000"/>
              <a:lumOff val="80000"/>
            </a:schemeClr>
          </a:solidFill>
          <a:ln w="9525">
            <a:noFill/>
            <a:miter lim="800000"/>
            <a:headEnd/>
            <a:tailEnd/>
          </a:ln>
          <a:effectLst/>
        </p:spPr>
        <p:txBody>
          <a:bodyPr wrap="square">
            <a:spAutoFit/>
          </a:bodyPr>
          <a:lstStyle/>
          <a:p>
            <a:r>
              <a:rPr lang="en-US" dirty="0">
                <a:solidFill>
                  <a:srgbClr val="C00000"/>
                </a:solidFill>
                <a:latin typeface="Times New Roman" pitchFamily="18" charset="0"/>
                <a:cs typeface="Times New Roman" pitchFamily="18" charset="0"/>
              </a:rPr>
              <a:t>Slot d:</a:t>
            </a:r>
          </a:p>
          <a:p>
            <a:r>
              <a:rPr lang="en-US" dirty="0">
                <a:solidFill>
                  <a:srgbClr val="C00000"/>
                </a:solidFill>
                <a:latin typeface="Times New Roman" pitchFamily="18" charset="0"/>
                <a:cs typeface="Times New Roman" pitchFamily="18" charset="0"/>
              </a:rPr>
              <a:t>4/m</a:t>
            </a:r>
          </a:p>
        </p:txBody>
      </p:sp>
      <p:sp>
        <p:nvSpPr>
          <p:cNvPr id="631821" name="Text Box 13"/>
          <p:cNvSpPr txBox="1">
            <a:spLocks noChangeArrowheads="1"/>
          </p:cNvSpPr>
          <p:nvPr/>
        </p:nvSpPr>
        <p:spPr bwMode="auto">
          <a:xfrm>
            <a:off x="8061325" y="5527675"/>
            <a:ext cx="780983" cy="646331"/>
          </a:xfrm>
          <a:prstGeom prst="rect">
            <a:avLst/>
          </a:prstGeom>
          <a:solidFill>
            <a:schemeClr val="accent5">
              <a:lumMod val="20000"/>
              <a:lumOff val="80000"/>
            </a:schemeClr>
          </a:solidFill>
          <a:ln w="9525">
            <a:noFill/>
            <a:miter lim="800000"/>
            <a:headEnd/>
            <a:tailEnd/>
          </a:ln>
          <a:effectLst/>
        </p:spPr>
        <p:txBody>
          <a:bodyPr wrap="none">
            <a:spAutoFit/>
          </a:bodyPr>
          <a:lstStyle/>
          <a:p>
            <a:r>
              <a:rPr lang="en-US" dirty="0">
                <a:solidFill>
                  <a:srgbClr val="C00000"/>
                </a:solidFill>
                <a:latin typeface="Times New Roman" pitchFamily="18" charset="0"/>
                <a:cs typeface="Times New Roman" pitchFamily="18" charset="0"/>
              </a:rPr>
              <a:t>Slot e:</a:t>
            </a:r>
          </a:p>
          <a:p>
            <a:r>
              <a:rPr lang="en-US" dirty="0">
                <a:solidFill>
                  <a:srgbClr val="C00000"/>
                </a:solidFill>
                <a:latin typeface="Times New Roman" pitchFamily="18" charset="0"/>
                <a:cs typeface="Times New Roman" pitchFamily="18" charset="0"/>
              </a:rPr>
              <a:t>5/m</a:t>
            </a:r>
          </a:p>
        </p:txBody>
      </p:sp>
      <p:sp>
        <p:nvSpPr>
          <p:cNvPr id="631822" name="Text Box 14"/>
          <p:cNvSpPr txBox="1">
            <a:spLocks noChangeArrowheads="1"/>
          </p:cNvSpPr>
          <p:nvPr/>
        </p:nvSpPr>
        <p:spPr bwMode="auto">
          <a:xfrm>
            <a:off x="2852738" y="3289300"/>
            <a:ext cx="4072910" cy="400110"/>
          </a:xfrm>
          <a:prstGeom prst="rect">
            <a:avLst/>
          </a:prstGeom>
          <a:solidFill>
            <a:schemeClr val="accent5">
              <a:lumMod val="20000"/>
              <a:lumOff val="80000"/>
            </a:schemeClr>
          </a:solidFill>
          <a:ln w="9525">
            <a:noFill/>
            <a:miter lim="800000"/>
            <a:headEnd/>
            <a:tailEnd/>
          </a:ln>
          <a:effectLst/>
        </p:spPr>
        <p:txBody>
          <a:bodyPr wrap="none">
            <a:spAutoFit/>
          </a:bodyPr>
          <a:lstStyle/>
          <a:p>
            <a:r>
              <a:rPr lang="en-US" sz="2000" dirty="0">
                <a:solidFill>
                  <a:srgbClr val="C00000"/>
                </a:solidFill>
                <a:latin typeface="Times New Roman" pitchFamily="18" charset="0"/>
                <a:cs typeface="Times New Roman" pitchFamily="18" charset="0"/>
              </a:rPr>
              <a:t>initially, all slots have probability 1/m</a:t>
            </a:r>
          </a:p>
        </p:txBody>
      </p:sp>
      <p:pic>
        <p:nvPicPr>
          <p:cNvPr id="12" name="Picture 7"/>
          <p:cNvPicPr>
            <a:picLocks noChangeAspect="1" noChangeArrowheads="1"/>
          </p:cNvPicPr>
          <p:nvPr/>
        </p:nvPicPr>
        <p:blipFill rotWithShape="1">
          <a:blip r:embed="rId3" cstate="print"/>
          <a:srcRect t="34880" b="34611"/>
          <a:stretch/>
        </p:blipFill>
        <p:spPr bwMode="auto">
          <a:xfrm>
            <a:off x="559485" y="4740242"/>
            <a:ext cx="7273925" cy="711968"/>
          </a:xfrm>
          <a:prstGeom prst="rect">
            <a:avLst/>
          </a:prstGeom>
          <a:noFill/>
          <a:ln w="3175">
            <a:solidFill>
              <a:schemeClr val="tx1"/>
            </a:solidFill>
            <a:miter lim="800000"/>
            <a:headEnd/>
            <a:tailEnd/>
          </a:ln>
          <a:effectLst/>
        </p:spPr>
      </p:pic>
      <p:sp>
        <p:nvSpPr>
          <p:cNvPr id="631817" name="Line 9"/>
          <p:cNvSpPr>
            <a:spLocks noChangeShapeType="1"/>
          </p:cNvSpPr>
          <p:nvPr/>
        </p:nvSpPr>
        <p:spPr bwMode="auto">
          <a:xfrm flipV="1">
            <a:off x="3371850" y="5449248"/>
            <a:ext cx="182563" cy="7938"/>
          </a:xfrm>
          <a:prstGeom prst="line">
            <a:avLst/>
          </a:prstGeom>
          <a:noFill/>
          <a:ln w="762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22"/>
                                        </p:tgtEl>
                                        <p:attrNameLst>
                                          <p:attrName>style.visibility</p:attrName>
                                        </p:attrNameLst>
                                      </p:cBhvr>
                                      <p:to>
                                        <p:strVal val="visible"/>
                                      </p:to>
                                    </p:set>
                                    <p:animEffect transition="in" filter="blinds(horizontal)">
                                      <p:cBhvr>
                                        <p:cTn id="7" dur="500"/>
                                        <p:tgtEl>
                                          <p:spTgt spid="6318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1815"/>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631819"/>
                                        </p:tgtEl>
                                        <p:attrNameLst>
                                          <p:attrName>style.visibility</p:attrName>
                                        </p:attrNameLst>
                                      </p:cBhvr>
                                      <p:to>
                                        <p:strVal val="visible"/>
                                      </p:to>
                                    </p:set>
                                    <p:animEffect transition="in" filter="blinds(horizontal)">
                                      <p:cBhvr>
                                        <p:cTn id="14" dur="500"/>
                                        <p:tgtEl>
                                          <p:spTgt spid="631819"/>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6318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3" presetClass="entr" presetSubtype="10" fill="hold" grpId="0" nodeType="withEffect">
                                  <p:stCondLst>
                                    <p:cond delay="0"/>
                                  </p:stCondLst>
                                  <p:childTnLst>
                                    <p:set>
                                      <p:cBhvr>
                                        <p:cTn id="22" dur="1" fill="hold">
                                          <p:stCondLst>
                                            <p:cond delay="0"/>
                                          </p:stCondLst>
                                        </p:cTn>
                                        <p:tgtEl>
                                          <p:spTgt spid="631820"/>
                                        </p:tgtEl>
                                        <p:attrNameLst>
                                          <p:attrName>style.visibility</p:attrName>
                                        </p:attrNameLst>
                                      </p:cBhvr>
                                      <p:to>
                                        <p:strVal val="visible"/>
                                      </p:to>
                                    </p:set>
                                    <p:animEffect transition="in" filter="blinds(horizontal)">
                                      <p:cBhvr>
                                        <p:cTn id="23" dur="500"/>
                                        <p:tgtEl>
                                          <p:spTgt spid="631820"/>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6318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3" presetClass="entr" presetSubtype="10" fill="hold" grpId="0" nodeType="withEffect">
                                  <p:stCondLst>
                                    <p:cond delay="0"/>
                                  </p:stCondLst>
                                  <p:childTnLst>
                                    <p:set>
                                      <p:cBhvr>
                                        <p:cTn id="31" dur="1" fill="hold">
                                          <p:stCondLst>
                                            <p:cond delay="0"/>
                                          </p:stCondLst>
                                        </p:cTn>
                                        <p:tgtEl>
                                          <p:spTgt spid="631821"/>
                                        </p:tgtEl>
                                        <p:attrNameLst>
                                          <p:attrName>style.visibility</p:attrName>
                                        </p:attrNameLst>
                                      </p:cBhvr>
                                      <p:to>
                                        <p:strVal val="visible"/>
                                      </p:to>
                                    </p:set>
                                    <p:animEffect transition="in" filter="blinds(horizontal)">
                                      <p:cBhvr>
                                        <p:cTn id="32" dur="500"/>
                                        <p:tgtEl>
                                          <p:spTgt spid="631821"/>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631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6" grpId="0" animBg="1"/>
      <p:bldP spid="631818" grpId="0" animBg="1"/>
      <p:bldP spid="631819" grpId="0" animBg="1"/>
      <p:bldP spid="631820" grpId="0" animBg="1"/>
      <p:bldP spid="631821" grpId="0" animBg="1"/>
      <p:bldP spid="631822" grpId="0" animBg="1"/>
      <p:bldP spid="6318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4693725" y="6305550"/>
            <a:ext cx="567047" cy="476250"/>
          </a:xfrm>
        </p:spPr>
        <p:txBody>
          <a:bodyPr/>
          <a:lstStyle/>
          <a:p>
            <a:fld id="{6AFF13A4-CC5A-4520-9B34-F750EA7D7293}" type="slidenum">
              <a:rPr lang="en-US"/>
              <a:pPr/>
              <a:t>26</a:t>
            </a:fld>
            <a:endParaRPr lang="en-US" dirty="0"/>
          </a:p>
        </p:txBody>
      </p:sp>
      <p:sp>
        <p:nvSpPr>
          <p:cNvPr id="685058" name="Rectangle 2"/>
          <p:cNvSpPr>
            <a:spLocks noGrp="1" noChangeArrowheads="1"/>
          </p:cNvSpPr>
          <p:nvPr>
            <p:ph type="title"/>
          </p:nvPr>
        </p:nvSpPr>
        <p:spPr>
          <a:xfrm>
            <a:off x="1128156" y="274638"/>
            <a:ext cx="7805532" cy="996022"/>
          </a:xfrm>
        </p:spPr>
        <p:txBody>
          <a:bodyPr>
            <a:normAutofit/>
          </a:bodyPr>
          <a:lstStyle/>
          <a:p>
            <a:r>
              <a:rPr lang="en-US" sz="3600" b="1" dirty="0"/>
              <a:t>Quadratic probing</a:t>
            </a:r>
          </a:p>
        </p:txBody>
      </p:sp>
      <p:sp>
        <p:nvSpPr>
          <p:cNvPr id="6" name="Rectangle 4"/>
          <p:cNvSpPr txBox="1">
            <a:spLocks noChangeArrowheads="1"/>
          </p:cNvSpPr>
          <p:nvPr/>
        </p:nvSpPr>
        <p:spPr>
          <a:xfrm>
            <a:off x="1128156" y="1579418"/>
            <a:ext cx="7805532" cy="4215740"/>
          </a:xfrm>
          <a:prstGeom prst="rect">
            <a:avLst/>
          </a:prstGeom>
        </p:spPr>
        <p:txBody>
          <a:bodyPr tIns="182880" bIns="182880">
            <a:noAutofit/>
          </a:bodyPr>
          <a:lstStyle/>
          <a:p>
            <a:pPr marL="365760" lvl="0" indent="-283464">
              <a:lnSpc>
                <a:spcPct val="130000"/>
              </a:lnSpc>
              <a:spcBef>
                <a:spcPts val="600"/>
              </a:spcBef>
              <a:buClr>
                <a:schemeClr val="accent1"/>
              </a:buClr>
              <a:buSzPct val="80000"/>
            </a:pPr>
            <a:r>
              <a:rPr lang="en-US" sz="2400" i="1" dirty="0" smtClean="0">
                <a:solidFill>
                  <a:schemeClr val="accent1">
                    <a:lumMod val="50000"/>
                  </a:schemeClr>
                </a:solidFill>
                <a:latin typeface="Times New Roman" pitchFamily="18" charset="0"/>
                <a:cs typeface="Times New Roman" pitchFamily="18" charset="0"/>
                <a:sym typeface="Symbol" pitchFamily="18" charset="2"/>
              </a:rPr>
              <a:t>h</a:t>
            </a:r>
            <a:r>
              <a:rPr kumimoji="0" lang="en-US" sz="2400" b="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a:t>
            </a:r>
            <a:r>
              <a:rPr kumimoji="0" lang="en-US" sz="2400" b="0" i="1" u="none" strike="noStrike" kern="1200" cap="none" spc="0" normalizeH="0" baseline="0" noProof="0" dirty="0" err="1"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k,i</a:t>
            </a:r>
            <a:r>
              <a:rPr kumimoji="0" lang="en-US" sz="24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 = (</a:t>
            </a:r>
            <a:r>
              <a:rPr kumimoji="0" lang="en-US" sz="2400" b="0" i="1"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h’</a:t>
            </a:r>
            <a:r>
              <a:rPr kumimoji="0" lang="en-US" sz="2400" b="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a:t>
            </a:r>
            <a:r>
              <a:rPr kumimoji="0" lang="en-US" sz="2400" b="0" i="1"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k</a:t>
            </a:r>
            <a:r>
              <a:rPr kumimoji="0" lang="en-US" sz="24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a:t>
            </a:r>
            <a:r>
              <a:rPr kumimoji="0" lang="en-US" sz="2400" b="0" i="1"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c</a:t>
            </a:r>
            <a:r>
              <a:rPr kumimoji="0" lang="en-US" sz="2400" b="0" i="0" u="none" strike="noStrike" kern="1200" cap="none" spc="0" normalizeH="0" baseline="-2500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1</a:t>
            </a:r>
            <a:r>
              <a:rPr kumimoji="0" lang="en-US" sz="2400" b="0" i="1"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i</a:t>
            </a:r>
            <a:r>
              <a:rPr kumimoji="0" lang="en-US" sz="24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 +</a:t>
            </a:r>
            <a:r>
              <a:rPr lang="en-US" sz="2400" i="1" dirty="0" smtClean="0">
                <a:solidFill>
                  <a:schemeClr val="accent1">
                    <a:lumMod val="50000"/>
                  </a:schemeClr>
                </a:solidFill>
                <a:latin typeface="Times New Roman" pitchFamily="18" charset="0"/>
                <a:cs typeface="Times New Roman" pitchFamily="18" charset="0"/>
                <a:sym typeface="Symbol" pitchFamily="18" charset="2"/>
              </a:rPr>
              <a:t> c</a:t>
            </a:r>
            <a:r>
              <a:rPr lang="en-US" sz="2400" baseline="-25000" dirty="0" smtClean="0">
                <a:solidFill>
                  <a:schemeClr val="accent1">
                    <a:lumMod val="50000"/>
                  </a:schemeClr>
                </a:solidFill>
                <a:latin typeface="Times New Roman" pitchFamily="18" charset="0"/>
                <a:cs typeface="Times New Roman" pitchFamily="18" charset="0"/>
                <a:sym typeface="Symbol" pitchFamily="18" charset="2"/>
              </a:rPr>
              <a:t>2</a:t>
            </a:r>
            <a:r>
              <a:rPr lang="en-US" sz="2400" i="1" dirty="0" smtClean="0">
                <a:solidFill>
                  <a:schemeClr val="accent1">
                    <a:lumMod val="50000"/>
                  </a:schemeClr>
                </a:solidFill>
                <a:latin typeface="Times New Roman" pitchFamily="18" charset="0"/>
                <a:cs typeface="Times New Roman" pitchFamily="18" charset="0"/>
                <a:sym typeface="Symbol" pitchFamily="18" charset="2"/>
              </a:rPr>
              <a:t>i</a:t>
            </a:r>
            <a:r>
              <a:rPr lang="en-US" sz="2400" baseline="30000" dirty="0" smtClean="0">
                <a:solidFill>
                  <a:schemeClr val="accent1">
                    <a:lumMod val="50000"/>
                  </a:schemeClr>
                </a:solidFill>
                <a:latin typeface="Times New Roman" pitchFamily="18" charset="0"/>
                <a:cs typeface="Times New Roman" pitchFamily="18" charset="0"/>
                <a:sym typeface="Symbol" pitchFamily="18" charset="2"/>
              </a:rPr>
              <a:t>2</a:t>
            </a:r>
            <a:r>
              <a:rPr lang="en-US" sz="2400" dirty="0" smtClean="0">
                <a:solidFill>
                  <a:schemeClr val="accent1">
                    <a:lumMod val="50000"/>
                  </a:schemeClr>
                </a:solidFill>
                <a:latin typeface="Times New Roman" pitchFamily="18" charset="0"/>
                <a:cs typeface="Times New Roman" pitchFamily="18" charset="0"/>
                <a:sym typeface="Symbol" pitchFamily="18" charset="2"/>
              </a:rPr>
              <a:t>) </a:t>
            </a:r>
            <a:r>
              <a:rPr kumimoji="0" lang="en-US" sz="2400" b="1"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mod</a:t>
            </a:r>
            <a:r>
              <a:rPr kumimoji="0" lang="en-US" sz="24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 </a:t>
            </a:r>
            <a:r>
              <a:rPr kumimoji="0" lang="en-US" sz="2400" b="0" i="1"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sym typeface="Symbol" pitchFamily="18" charset="2"/>
              </a:rPr>
              <a:t>m</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a:t>
            </a:r>
            <a:r>
              <a:rPr kumimoji="0" lang="en-US"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sym typeface="Symbol" pitchFamily="18" charset="2"/>
              </a:rPr>
              <a:t>     </a:t>
            </a:r>
            <a:r>
              <a:rPr kumimoji="0" lang="en-US" sz="2400" b="0" i="1" u="none" strike="noStrike" kern="1200" cap="none" spc="0" normalizeH="0" noProof="0" dirty="0" err="1" smtClean="0">
                <a:ln>
                  <a:noFill/>
                </a:ln>
                <a:solidFill>
                  <a:schemeClr val="tx1"/>
                </a:solidFill>
                <a:effectLst/>
                <a:uLnTx/>
                <a:uFillTx/>
                <a:latin typeface="Times New Roman" pitchFamily="18" charset="0"/>
                <a:cs typeface="Times New Roman" pitchFamily="18" charset="0"/>
                <a:sym typeface="Symbol" pitchFamily="18" charset="2"/>
              </a:rPr>
              <a:t>i</a:t>
            </a:r>
            <a:r>
              <a:rPr kumimoji="0" lang="en-US"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sym typeface="Symbol" pitchFamily="18" charset="2"/>
              </a:rPr>
              <a:t> = 0, 1, …, </a:t>
            </a:r>
            <a:r>
              <a:rPr kumimoji="0" lang="en-US" sz="2400" b="0" i="1" u="none" strike="noStrike" kern="1200" cap="none" spc="0" normalizeH="0" noProof="0" dirty="0" smtClean="0">
                <a:ln>
                  <a:noFill/>
                </a:ln>
                <a:solidFill>
                  <a:schemeClr val="tx1"/>
                </a:solidFill>
                <a:effectLst/>
                <a:uLnTx/>
                <a:uFillTx/>
                <a:latin typeface="Times New Roman" pitchFamily="18" charset="0"/>
                <a:cs typeface="Times New Roman" pitchFamily="18" charset="0"/>
                <a:sym typeface="Symbol" pitchFamily="18" charset="2"/>
              </a:rPr>
              <a:t>m</a:t>
            </a:r>
            <a:r>
              <a:rPr kumimoji="0" lang="en-US"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sym typeface="Symbol" pitchFamily="18" charset="2"/>
              </a:rPr>
              <a:t>-1</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endParaRPr>
          </a:p>
          <a:p>
            <a:pPr marL="365760" lvl="0" indent="-283464">
              <a:lnSpc>
                <a:spcPct val="130000"/>
              </a:lnSpc>
              <a:spcBef>
                <a:spcPts val="600"/>
              </a:spcBef>
              <a:buClr>
                <a:schemeClr val="accent1"/>
              </a:buClr>
              <a:buSzPct val="80000"/>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where </a:t>
            </a:r>
            <a:r>
              <a:rPr kumimoji="0" lang="en-US" sz="2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h’</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 </a:t>
            </a:r>
            <a:r>
              <a:rPr kumimoji="0" lang="en-US" sz="2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U</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 </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Wingdings" pitchFamily="2" charset="2"/>
              </a:rPr>
              <a:t>(0,1,…, </a:t>
            </a:r>
            <a:r>
              <a:rPr kumimoji="0" lang="en-US" sz="2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Wingdings" pitchFamily="2" charset="2"/>
              </a:rPr>
              <a:t>m</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Wingdings" pitchFamily="2" charset="2"/>
              </a:rPr>
              <a:t>-1),  </a:t>
            </a:r>
            <a:r>
              <a:rPr lang="en-US" sz="2000" i="1" dirty="0" smtClean="0">
                <a:latin typeface="Times New Roman" pitchFamily="18" charset="0"/>
                <a:cs typeface="Times New Roman" pitchFamily="18" charset="0"/>
                <a:sym typeface="Symbol" pitchFamily="18" charset="2"/>
              </a:rPr>
              <a:t>c</a:t>
            </a:r>
            <a:r>
              <a:rPr lang="en-US" sz="2000" baseline="-25000" dirty="0" smtClean="0">
                <a:latin typeface="Times New Roman" pitchFamily="18" charset="0"/>
                <a:cs typeface="Times New Roman" pitchFamily="18" charset="0"/>
                <a:sym typeface="Symbol" pitchFamily="18" charset="2"/>
              </a:rPr>
              <a:t>1</a:t>
            </a:r>
            <a:r>
              <a:rPr lang="en-US" sz="2000" i="1" dirty="0" smtClean="0">
                <a:latin typeface="Times New Roman" pitchFamily="18" charset="0"/>
                <a:cs typeface="Times New Roman" pitchFamily="18" charset="0"/>
                <a:sym typeface="Symbol" pitchFamily="18" charset="2"/>
              </a:rPr>
              <a:t>, c</a:t>
            </a:r>
            <a:r>
              <a:rPr lang="en-US" sz="2000" baseline="-25000" dirty="0" smtClean="0">
                <a:latin typeface="Times New Roman" pitchFamily="18" charset="0"/>
                <a:cs typeface="Times New Roman" pitchFamily="18" charset="0"/>
                <a:sym typeface="Symbol" pitchFamily="18" charset="2"/>
              </a:rPr>
              <a:t>2</a:t>
            </a:r>
            <a:r>
              <a:rPr lang="en-US" sz="2000" dirty="0" smtClean="0">
                <a:latin typeface="Times New Roman" pitchFamily="18" charset="0"/>
                <a:cs typeface="Times New Roman" pitchFamily="18" charset="0"/>
                <a:sym typeface="Symbol" pitchFamily="18" charset="2"/>
              </a:rPr>
              <a:t> &gt; 0</a:t>
            </a:r>
            <a:endParaRPr kumimoji="0" lang="en-US" sz="2200" b="0" i="0" u="none" strike="noStrike" kern="1200" cap="none" spc="0" normalizeH="0" baseline="0" noProof="0" dirty="0" smtClean="0">
              <a:ln>
                <a:noFill/>
              </a:ln>
              <a:effectLst/>
              <a:uLnTx/>
              <a:uFillTx/>
              <a:latin typeface="Times New Roman" pitchFamily="18" charset="0"/>
              <a:cs typeface="Times New Roman" pitchFamily="18" charset="0"/>
              <a:sym typeface="Symbol" pitchFamily="18" charset="2"/>
            </a:endParaRPr>
          </a:p>
          <a:p>
            <a:pPr marL="365760" marR="0" lvl="0" indent="-283464" algn="l" defTabSz="914400" rtl="0" eaLnBrk="1" fontAlgn="auto" latinLnBrk="0" hangingPunct="1">
              <a:lnSpc>
                <a:spcPct val="130000"/>
              </a:lnSpc>
              <a:spcBef>
                <a:spcPts val="600"/>
              </a:spcBef>
              <a:spcAft>
                <a:spcPts val="0"/>
              </a:spcAft>
              <a:buClr>
                <a:schemeClr val="accent1"/>
              </a:buClr>
              <a:buSzPct val="80000"/>
              <a:buFont typeface="Wingdings 2"/>
              <a:buChar char=""/>
              <a:tabLst/>
              <a:defRPr/>
            </a:pPr>
            <a:endParaRPr lang="en-US" sz="2000" dirty="0" smtClean="0">
              <a:latin typeface="Times New Roman" pitchFamily="18" charset="0"/>
              <a:cs typeface="Times New Roman" pitchFamily="18" charset="0"/>
              <a:sym typeface="Symbol" pitchFamily="18" charset="2"/>
            </a:endParaRPr>
          </a:p>
          <a:p>
            <a:pPr marL="365760" marR="0" lvl="0" indent="-283464" algn="l" defTabSz="914400" rtl="0" eaLnBrk="1" fontAlgn="auto" latinLnBrk="0" hangingPunct="1">
              <a:lnSpc>
                <a:spcPct val="130000"/>
              </a:lnSpc>
              <a:spcBef>
                <a:spcPts val="600"/>
              </a:spcBef>
              <a:spcAft>
                <a:spcPts val="0"/>
              </a:spcAft>
              <a:buClr>
                <a:schemeClr val="accent1"/>
              </a:buClr>
              <a:buSzPct val="80000"/>
              <a:buFont typeface="Wingdings 2"/>
              <a:buChar char=""/>
              <a:tabLst/>
              <a:defRPr/>
            </a:pPr>
            <a:r>
              <a:rPr lang="en-US" sz="2000" dirty="0" smtClean="0">
                <a:latin typeface="Times New Roman" pitchFamily="18" charset="0"/>
                <a:cs typeface="Times New Roman" pitchFamily="18" charset="0"/>
                <a:sym typeface="Symbol" pitchFamily="18" charset="2"/>
              </a:rPr>
              <a:t>Clustering problem is less serious but still an issue (</a:t>
            </a:r>
            <a:r>
              <a:rPr lang="en-US" sz="2000" i="1" dirty="0" smtClean="0">
                <a:latin typeface="Times New Roman" pitchFamily="18" charset="0"/>
                <a:cs typeface="Times New Roman" pitchFamily="18" charset="0"/>
                <a:sym typeface="Symbol" pitchFamily="18" charset="2"/>
              </a:rPr>
              <a:t>secondary clustering</a:t>
            </a:r>
            <a:r>
              <a:rPr lang="en-US" sz="2000" dirty="0" smtClean="0">
                <a:latin typeface="Times New Roman" pitchFamily="18" charset="0"/>
                <a:cs typeface="Times New Roman" pitchFamily="18" charset="0"/>
                <a:sym typeface="Symbol" pitchFamily="18" charset="2"/>
              </a:rPr>
              <a:t>)</a:t>
            </a:r>
          </a:p>
          <a:p>
            <a:pPr marL="365760" marR="0" lvl="0" indent="-283464" algn="l" defTabSz="914400" rtl="0" eaLnBrk="1" fontAlgn="auto" latinLnBrk="0" hangingPunct="1">
              <a:lnSpc>
                <a:spcPct val="130000"/>
              </a:lnSpc>
              <a:spcBef>
                <a:spcPts val="6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endParaRPr>
          </a:p>
          <a:p>
            <a:pPr marL="365760" marR="0" lvl="0" indent="-283464" algn="l" defTabSz="914400" rtl="0" eaLnBrk="1" fontAlgn="auto" latinLnBrk="0" hangingPunct="1">
              <a:lnSpc>
                <a:spcPct val="130000"/>
              </a:lnSpc>
              <a:spcBef>
                <a:spcPts val="600"/>
              </a:spcBef>
              <a:spcAft>
                <a:spcPts val="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How many distinct probe sequences </a:t>
            </a:r>
            <a:r>
              <a:rPr kumimoji="0" lang="en-US" sz="20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quadratic probing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generate?    </a:t>
            </a:r>
            <a:endParaRPr kumimoji="0" lang="en-US" sz="2000" b="1"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endParaRPr>
          </a:p>
          <a:p>
            <a:pPr marL="365760" marR="0" lvl="0" indent="-283464" algn="l" defTabSz="914400" rtl="0" eaLnBrk="1" fontAlgn="auto" latinLnBrk="0" hangingPunct="1">
              <a:lnSpc>
                <a:spcPct val="130000"/>
              </a:lnSpc>
              <a:spcBef>
                <a:spcPts val="600"/>
              </a:spcBef>
              <a:spcAft>
                <a:spcPts val="0"/>
              </a:spcAft>
              <a:buClr>
                <a:schemeClr val="accent1"/>
              </a:buClr>
              <a:buSzPct val="80000"/>
              <a:tabLst/>
              <a:defRPr/>
            </a:pPr>
            <a:r>
              <a:rPr lang="en-US" sz="2000" dirty="0" smtClean="0">
                <a:latin typeface="Times New Roman" pitchFamily="18" charset="0"/>
                <a:cs typeface="Times New Roman" pitchFamily="18" charset="0"/>
                <a:sym typeface="Symbol" pitchFamily="18" charset="2"/>
              </a:rPr>
              <a:t>	(the initial probe position determines the probe sequence)</a:t>
            </a:r>
            <a:r>
              <a:rPr kumimoji="0" lang="en-US" sz="20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pitchFamily="18" charset="2"/>
              </a:rPr>
              <a:t> </a:t>
            </a:r>
            <a:endParaRPr kumimoji="0" lang="en-US" sz="2000" b="0" i="1" u="none" strike="noStrike" kern="1200" cap="none" spc="0" normalizeH="0" baseline="0" noProof="0" dirty="0">
              <a:ln>
                <a:noFill/>
              </a:ln>
              <a:solidFill>
                <a:schemeClr val="tx1"/>
              </a:solidFill>
              <a:effectLst/>
              <a:uLnTx/>
              <a:uFillTx/>
              <a:latin typeface="Times New Roman" pitchFamily="18" charset="0"/>
              <a:cs typeface="Times New Roman" pitchFamily="18" charset="0"/>
              <a:sym typeface="Symbol" pitchFamily="18" charset="2"/>
            </a:endParaRPr>
          </a:p>
        </p:txBody>
      </p:sp>
      <p:sp>
        <p:nvSpPr>
          <p:cNvPr id="8" name="Rectangle 7"/>
          <p:cNvSpPr/>
          <p:nvPr/>
        </p:nvSpPr>
        <p:spPr>
          <a:xfrm>
            <a:off x="8288959" y="4643239"/>
            <a:ext cx="383438" cy="400110"/>
          </a:xfrm>
          <a:prstGeom prst="rect">
            <a:avLst/>
          </a:prstGeom>
        </p:spPr>
        <p:txBody>
          <a:bodyPr wrap="none">
            <a:spAutoFit/>
          </a:bodyPr>
          <a:lstStyle/>
          <a:p>
            <a:r>
              <a:rPr lang="en-US" sz="2000" b="1" i="1" dirty="0" smtClean="0">
                <a:solidFill>
                  <a:srgbClr val="C00000"/>
                </a:solidFill>
                <a:latin typeface="Times New Roman" pitchFamily="18" charset="0"/>
                <a:cs typeface="Times New Roman" pitchFamily="18" charset="0"/>
                <a:sym typeface="Symbol" pitchFamily="18" charset="2"/>
              </a:rPr>
              <a:t>m</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045030" y="155888"/>
            <a:ext cx="7482446" cy="699141"/>
          </a:xfrm>
        </p:spPr>
        <p:txBody>
          <a:bodyPr>
            <a:normAutofit/>
          </a:bodyPr>
          <a:lstStyle/>
          <a:p>
            <a:r>
              <a:rPr lang="en-US" sz="3600" b="1" dirty="0"/>
              <a:t>Double Hashing</a:t>
            </a:r>
          </a:p>
        </p:txBody>
      </p:sp>
      <p:sp>
        <p:nvSpPr>
          <p:cNvPr id="632835" name="Rectangle 3"/>
          <p:cNvSpPr>
            <a:spLocks noGrp="1" noChangeArrowheads="1"/>
          </p:cNvSpPr>
          <p:nvPr>
            <p:ph type="body" idx="1"/>
          </p:nvPr>
        </p:nvSpPr>
        <p:spPr>
          <a:xfrm>
            <a:off x="1186233" y="878779"/>
            <a:ext cx="7803390" cy="5848596"/>
          </a:xfrm>
          <a:solidFill>
            <a:schemeClr val="bg2"/>
          </a:solidFill>
        </p:spPr>
        <p:txBody>
          <a:bodyPr>
            <a:noAutofit/>
          </a:bodyPr>
          <a:lstStyle/>
          <a:p>
            <a:pPr marL="457200" indent="-457200">
              <a:buClrTx/>
              <a:buFont typeface="+mj-lt"/>
              <a:buAutoNum type="arabicParenR"/>
            </a:pP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one hash function to determine the first slot</a:t>
            </a:r>
          </a:p>
          <a:p>
            <a:pPr marL="457200" indent="-457200">
              <a:buClrTx/>
              <a:buFont typeface="+mj-lt"/>
              <a:buAutoNum type="arabicParenR"/>
            </a:pP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a second hash function to determine the increment for the probe </a:t>
            </a:r>
            <a:r>
              <a:rPr lang="en-US" sz="2000" dirty="0" smtClean="0">
                <a:latin typeface="Times New Roman" pitchFamily="18" charset="0"/>
                <a:cs typeface="Times New Roman" pitchFamily="18" charset="0"/>
              </a:rPr>
              <a:t>sequence</a:t>
            </a:r>
          </a:p>
          <a:p>
            <a:pPr marL="457200" indent="-457200">
              <a:buFont typeface="+mj-lt"/>
              <a:buAutoNum type="arabicParenR"/>
            </a:pPr>
            <a:endParaRPr lang="en-US" sz="1100" dirty="0">
              <a:latin typeface="Times New Roman" pitchFamily="18" charset="0"/>
              <a:cs typeface="Times New Roman" pitchFamily="18" charset="0"/>
            </a:endParaRPr>
          </a:p>
          <a:p>
            <a:pPr algn="ctr">
              <a:buFontTx/>
              <a:buNone/>
            </a:pPr>
            <a:r>
              <a:rPr lang="en-US" sz="2200" dirty="0">
                <a:solidFill>
                  <a:srgbClr val="CC0000"/>
                </a:solidFill>
                <a:latin typeface="Times New Roman" pitchFamily="18" charset="0"/>
                <a:cs typeface="Times New Roman" pitchFamily="18" charset="0"/>
              </a:rPr>
              <a:t>h(</a:t>
            </a:r>
            <a:r>
              <a:rPr lang="en-US" sz="2200" dirty="0" err="1">
                <a:solidFill>
                  <a:srgbClr val="CC0000"/>
                </a:solidFill>
                <a:latin typeface="Times New Roman" pitchFamily="18" charset="0"/>
                <a:cs typeface="Times New Roman" pitchFamily="18" charset="0"/>
              </a:rPr>
              <a:t>k,i</a:t>
            </a:r>
            <a:r>
              <a:rPr lang="en-US" sz="2200" dirty="0">
                <a:solidFill>
                  <a:srgbClr val="CC0000"/>
                </a:solidFill>
                <a:latin typeface="Times New Roman" pitchFamily="18" charset="0"/>
                <a:cs typeface="Times New Roman" pitchFamily="18" charset="0"/>
              </a:rPr>
              <a:t>) = (h</a:t>
            </a:r>
            <a:r>
              <a:rPr lang="en-US" sz="2200" baseline="-25000" dirty="0">
                <a:solidFill>
                  <a:srgbClr val="CC0000"/>
                </a:solidFill>
                <a:latin typeface="Times New Roman" pitchFamily="18" charset="0"/>
                <a:cs typeface="Times New Roman" pitchFamily="18" charset="0"/>
              </a:rPr>
              <a:t>1</a:t>
            </a:r>
            <a:r>
              <a:rPr lang="en-US" sz="2200" dirty="0">
                <a:solidFill>
                  <a:srgbClr val="CC0000"/>
                </a:solidFill>
                <a:latin typeface="Times New Roman" pitchFamily="18" charset="0"/>
                <a:cs typeface="Times New Roman" pitchFamily="18" charset="0"/>
              </a:rPr>
              <a:t>(k) + </a:t>
            </a:r>
            <a:r>
              <a:rPr lang="en-US" sz="2200" dirty="0" err="1">
                <a:solidFill>
                  <a:srgbClr val="CC0000"/>
                </a:solidFill>
                <a:latin typeface="Times New Roman" pitchFamily="18" charset="0"/>
                <a:cs typeface="Times New Roman" pitchFamily="18" charset="0"/>
              </a:rPr>
              <a:t>i</a:t>
            </a:r>
            <a:r>
              <a:rPr lang="en-US" sz="2200" dirty="0">
                <a:solidFill>
                  <a:srgbClr val="CC0000"/>
                </a:solidFill>
                <a:latin typeface="Times New Roman" pitchFamily="18" charset="0"/>
                <a:cs typeface="Times New Roman" pitchFamily="18" charset="0"/>
              </a:rPr>
              <a:t> h</a:t>
            </a:r>
            <a:r>
              <a:rPr lang="en-US" sz="2200" baseline="-25000" dirty="0">
                <a:solidFill>
                  <a:srgbClr val="CC0000"/>
                </a:solidFill>
                <a:latin typeface="Times New Roman" pitchFamily="18" charset="0"/>
                <a:cs typeface="Times New Roman" pitchFamily="18" charset="0"/>
              </a:rPr>
              <a:t>2</a:t>
            </a:r>
            <a:r>
              <a:rPr lang="en-US" sz="2200" dirty="0">
                <a:solidFill>
                  <a:srgbClr val="CC0000"/>
                </a:solidFill>
                <a:latin typeface="Times New Roman" pitchFamily="18" charset="0"/>
                <a:cs typeface="Times New Roman" pitchFamily="18" charset="0"/>
              </a:rPr>
              <a:t>(k</a:t>
            </a:r>
            <a:r>
              <a:rPr lang="en-US" sz="2200" dirty="0" smtClean="0">
                <a:solidFill>
                  <a:srgbClr val="CC0000"/>
                </a:solidFill>
                <a:latin typeface="Times New Roman" pitchFamily="18" charset="0"/>
                <a:cs typeface="Times New Roman" pitchFamily="18" charset="0"/>
              </a:rPr>
              <a:t>)) </a:t>
            </a:r>
            <a:r>
              <a:rPr lang="en-US" sz="2200" b="1" dirty="0">
                <a:solidFill>
                  <a:srgbClr val="CC0000"/>
                </a:solidFill>
                <a:latin typeface="Times New Roman" pitchFamily="18" charset="0"/>
                <a:cs typeface="Times New Roman" pitchFamily="18" charset="0"/>
              </a:rPr>
              <a:t>mod</a:t>
            </a:r>
            <a:r>
              <a:rPr lang="en-US" sz="2200" dirty="0">
                <a:solidFill>
                  <a:srgbClr val="CC0000"/>
                </a:solidFill>
                <a:latin typeface="Times New Roman" pitchFamily="18" charset="0"/>
                <a:cs typeface="Times New Roman" pitchFamily="18" charset="0"/>
              </a:rPr>
              <a:t> </a:t>
            </a:r>
            <a:r>
              <a:rPr lang="en-US" sz="2200" i="1" dirty="0">
                <a:solidFill>
                  <a:srgbClr val="CC0000"/>
                </a:solidFill>
                <a:latin typeface="Times New Roman" pitchFamily="18" charset="0"/>
                <a:cs typeface="Times New Roman" pitchFamily="18" charset="0"/>
              </a:rPr>
              <a:t>m</a:t>
            </a:r>
            <a:r>
              <a:rPr lang="en-US" sz="2200" dirty="0">
                <a:solidFill>
                  <a:srgbClr val="CC0000"/>
                </a:solidFill>
                <a:latin typeface="Times New Roman" pitchFamily="18" charset="0"/>
                <a:cs typeface="Times New Roman" pitchFamily="18" charset="0"/>
              </a:rPr>
              <a:t>,   </a:t>
            </a:r>
            <a:r>
              <a:rPr lang="en-US" sz="2200" dirty="0" err="1">
                <a:solidFill>
                  <a:srgbClr val="CC0000"/>
                </a:solidFill>
                <a:latin typeface="Times New Roman" pitchFamily="18" charset="0"/>
                <a:cs typeface="Times New Roman" pitchFamily="18" charset="0"/>
              </a:rPr>
              <a:t>i</a:t>
            </a:r>
            <a:r>
              <a:rPr lang="en-US" sz="2200" dirty="0">
                <a:solidFill>
                  <a:srgbClr val="CC0000"/>
                </a:solidFill>
                <a:latin typeface="Times New Roman" pitchFamily="18" charset="0"/>
                <a:cs typeface="Times New Roman" pitchFamily="18" charset="0"/>
              </a:rPr>
              <a:t>=0,1,...</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Initial </a:t>
            </a:r>
            <a:r>
              <a:rPr lang="en-US" sz="2000" dirty="0">
                <a:latin typeface="Times New Roman" pitchFamily="18" charset="0"/>
                <a:cs typeface="Times New Roman" pitchFamily="18" charset="0"/>
              </a:rPr>
              <a:t>probe: </a:t>
            </a:r>
            <a:r>
              <a:rPr lang="en-US" sz="2000" dirty="0" smtClean="0">
                <a:latin typeface="Times New Roman" pitchFamily="18" charset="0"/>
                <a:cs typeface="Times New Roman" pitchFamily="18" charset="0"/>
              </a:rPr>
              <a:t>  h</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(k</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Second probe is offset by </a:t>
            </a:r>
            <a:r>
              <a:rPr lang="en-US" sz="2000" b="1" dirty="0">
                <a:latin typeface="Times New Roman" pitchFamily="18" charset="0"/>
                <a:cs typeface="Times New Roman" pitchFamily="18" charset="0"/>
              </a:rPr>
              <a:t>h</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(k) mod m</a:t>
            </a:r>
            <a:r>
              <a:rPr lang="en-US" sz="2000" dirty="0">
                <a:latin typeface="Times New Roman" pitchFamily="18" charset="0"/>
                <a:cs typeface="Times New Roman" pitchFamily="18" charset="0"/>
              </a:rPr>
              <a:t>, so on ...</a:t>
            </a:r>
          </a:p>
          <a:p>
            <a:endParaRPr lang="en-US" sz="1100" dirty="0" smtClean="0">
              <a:solidFill>
                <a:srgbClr val="008080"/>
              </a:solidFill>
              <a:latin typeface="Times New Roman" pitchFamily="18" charset="0"/>
              <a:cs typeface="Times New Roman" pitchFamily="18" charset="0"/>
            </a:endParaRPr>
          </a:p>
          <a:p>
            <a:r>
              <a:rPr lang="en-US" sz="2000" dirty="0" smtClean="0">
                <a:solidFill>
                  <a:srgbClr val="00B050"/>
                </a:solidFill>
                <a:latin typeface="Times New Roman" pitchFamily="18" charset="0"/>
                <a:cs typeface="Times New Roman" pitchFamily="18" charset="0"/>
              </a:rPr>
              <a:t>Advantage</a:t>
            </a:r>
            <a:r>
              <a:rPr lang="en-US" sz="2000" dirty="0">
                <a:latin typeface="Times New Roman" pitchFamily="18" charset="0"/>
                <a:cs typeface="Times New Roman" pitchFamily="18" charset="0"/>
              </a:rPr>
              <a:t>: avoids clustering</a:t>
            </a:r>
          </a:p>
          <a:p>
            <a:r>
              <a:rPr lang="en-US" sz="2000" dirty="0">
                <a:solidFill>
                  <a:srgbClr val="CC0000"/>
                </a:solidFill>
                <a:latin typeface="Times New Roman" pitchFamily="18" charset="0"/>
                <a:cs typeface="Times New Roman" pitchFamily="18" charset="0"/>
              </a:rPr>
              <a:t>Disadvantage:</a:t>
            </a:r>
            <a:r>
              <a:rPr lang="en-US" sz="2000" dirty="0">
                <a:latin typeface="Times New Roman" pitchFamily="18" charset="0"/>
                <a:cs typeface="Times New Roman" pitchFamily="18" charset="0"/>
              </a:rPr>
              <a:t> harder to delete an element</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Can </a:t>
            </a:r>
            <a:r>
              <a:rPr lang="en-US" sz="2000" dirty="0">
                <a:latin typeface="Times New Roman" pitchFamily="18" charset="0"/>
                <a:cs typeface="Times New Roman" pitchFamily="18" charset="0"/>
              </a:rPr>
              <a:t>generate </a:t>
            </a:r>
            <a:r>
              <a:rPr lang="en-US" sz="2000" b="1" dirty="0">
                <a:latin typeface="Times New Roman" pitchFamily="18" charset="0"/>
                <a:cs typeface="Times New Roman" pitchFamily="18" charset="0"/>
              </a:rPr>
              <a:t>m</a:t>
            </a:r>
            <a:r>
              <a:rPr lang="en-US" sz="2000" b="1"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probe sequences </a:t>
            </a:r>
            <a:r>
              <a:rPr lang="en-US" sz="2000" dirty="0" smtClean="0">
                <a:latin typeface="Times New Roman" pitchFamily="18" charset="0"/>
                <a:cs typeface="Times New Roman" pitchFamily="18" charset="0"/>
              </a:rPr>
              <a:t>maximum. Why?</a:t>
            </a:r>
          </a:p>
          <a:p>
            <a:r>
              <a:rPr lang="en-US" sz="1600" dirty="0" smtClean="0">
                <a:latin typeface="Times New Roman" pitchFamily="18" charset="0"/>
                <a:cs typeface="Times New Roman" pitchFamily="18" charset="0"/>
              </a:rPr>
              <a:t>(For two different keys k</a:t>
            </a:r>
            <a:r>
              <a:rPr lang="en-US" sz="1600" baseline="-25000"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and k</a:t>
            </a:r>
            <a:r>
              <a:rPr lang="en-US" sz="1600" baseline="-25000"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even if h</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(k</a:t>
            </a:r>
            <a:r>
              <a:rPr lang="en-US" sz="1600" baseline="-25000"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)=h</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(k</a:t>
            </a:r>
            <a:r>
              <a:rPr lang="en-US" sz="1600" baseline="-25000"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it is unlikely that h</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(k</a:t>
            </a:r>
            <a:r>
              <a:rPr lang="en-US" sz="1600" baseline="-25000"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)=h</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(k</a:t>
            </a:r>
            <a:r>
              <a:rPr lang="en-US" sz="1600" baseline="-25000"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therefore two keys that initially probe to the same location may generate different probe sequences. Furthermore, after the initial probe, increment could be 1, or 2, or 3, or …m each one resulting in a unique probe sequence – a total of m. There are m initial probes each may in turn generate m sequences </a:t>
            </a:r>
            <a:r>
              <a:rPr lang="en-US" sz="1600" dirty="0" smtClean="0">
                <a:latin typeface="Times New Roman" pitchFamily="18" charset="0"/>
                <a:cs typeface="Times New Roman" pitchFamily="18" charset="0"/>
                <a:sym typeface="Wingdings" pitchFamily="2" charset="2"/>
              </a:rPr>
              <a:t> A total of m*m=</a:t>
            </a:r>
            <a:r>
              <a:rPr lang="en-US" sz="1600" b="1" dirty="0" smtClean="0">
                <a:latin typeface="Times New Roman" pitchFamily="18" charset="0"/>
                <a:cs typeface="Times New Roman" pitchFamily="18" charset="0"/>
              </a:rPr>
              <a:t> m</a:t>
            </a:r>
            <a:r>
              <a:rPr lang="en-US" sz="1600" b="1" baseline="30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sequences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7" dur="500"/>
                                        <p:tgtEl>
                                          <p:spTgt spid="63283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10" dur="500"/>
                                        <p:tgtEl>
                                          <p:spTgt spid="63283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15" dur="500"/>
                                        <p:tgtEl>
                                          <p:spTgt spid="632835">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18" dur="500"/>
                                        <p:tgtEl>
                                          <p:spTgt spid="63283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23" dur="500"/>
                                        <p:tgtEl>
                                          <p:spTgt spid="632835">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32835">
                                            <p:txEl>
                                              <p:pRg st="12" end="12"/>
                                            </p:txEl>
                                          </p:spTgt>
                                        </p:tgtEl>
                                        <p:attrNameLst>
                                          <p:attrName>style.visibility</p:attrName>
                                        </p:attrNameLst>
                                      </p:cBhvr>
                                      <p:to>
                                        <p:strVal val="visible"/>
                                      </p:to>
                                    </p:set>
                                    <p:animEffect transition="in" filter="blinds(horizontal)">
                                      <p:cBhvr>
                                        <p:cTn id="28" dur="500"/>
                                        <p:tgtEl>
                                          <p:spTgt spid="6328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1"/>
          </p:nvPr>
        </p:nvSpPr>
        <p:spPr>
          <a:xfrm>
            <a:off x="4337468" y="6305550"/>
            <a:ext cx="650174" cy="476250"/>
          </a:xfrm>
        </p:spPr>
        <p:txBody>
          <a:bodyPr/>
          <a:lstStyle/>
          <a:p>
            <a:fld id="{C155907A-B06A-4E7B-91E8-9C765DAA4D90}" type="slidenum">
              <a:rPr lang="en-US"/>
              <a:pPr/>
              <a:t>28</a:t>
            </a:fld>
            <a:endParaRPr lang="en-US" dirty="0"/>
          </a:p>
        </p:txBody>
      </p:sp>
      <p:sp>
        <p:nvSpPr>
          <p:cNvPr id="633858" name="Rectangle 2"/>
          <p:cNvSpPr>
            <a:spLocks noGrp="1" noChangeArrowheads="1"/>
          </p:cNvSpPr>
          <p:nvPr>
            <p:ph type="title"/>
          </p:nvPr>
        </p:nvSpPr>
        <p:spPr>
          <a:xfrm>
            <a:off x="1146463" y="274638"/>
            <a:ext cx="7787225" cy="939800"/>
          </a:xfrm>
        </p:spPr>
        <p:txBody>
          <a:bodyPr>
            <a:normAutofit/>
          </a:bodyPr>
          <a:lstStyle/>
          <a:p>
            <a:r>
              <a:rPr lang="en-US" sz="3600" b="1" dirty="0"/>
              <a:t>Double Hashing: Example</a:t>
            </a:r>
          </a:p>
        </p:txBody>
      </p:sp>
      <p:sp>
        <p:nvSpPr>
          <p:cNvPr id="633859" name="Rectangle 3"/>
          <p:cNvSpPr>
            <a:spLocks noGrp="1" noChangeArrowheads="1"/>
          </p:cNvSpPr>
          <p:nvPr>
            <p:ph type="body" idx="1"/>
          </p:nvPr>
        </p:nvSpPr>
        <p:spPr>
          <a:xfrm>
            <a:off x="1146464" y="1297564"/>
            <a:ext cx="5812472" cy="4877604"/>
          </a:xfrm>
          <a:solidFill>
            <a:schemeClr val="bg2"/>
          </a:solidFill>
        </p:spPr>
        <p:txBody>
          <a:bodyPr>
            <a:normAutofit lnSpcReduction="10000"/>
          </a:bodyPr>
          <a:lstStyle/>
          <a:p>
            <a:pPr>
              <a:buFontTx/>
              <a:buNone/>
            </a:pPr>
            <a:r>
              <a:rPr lang="en-US" sz="2400" dirty="0">
                <a:latin typeface="Times New Roman" pitchFamily="18" charset="0"/>
                <a:cs typeface="Times New Roman" pitchFamily="18" charset="0"/>
              </a:rPr>
              <a:t>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(k) = k mod 13</a:t>
            </a:r>
          </a:p>
          <a:p>
            <a:pPr>
              <a:buFontTx/>
              <a:buNone/>
            </a:pPr>
            <a:r>
              <a:rPr lang="en-US" sz="2400" dirty="0">
                <a:latin typeface="Times New Roman" pitchFamily="18" charset="0"/>
                <a:cs typeface="Times New Roman" pitchFamily="18" charset="0"/>
              </a:rPr>
              <a:t>	h</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(k) = 1+ (k mod 11</a:t>
            </a:r>
            <a:r>
              <a:rPr lang="en-US" sz="2400" dirty="0" smtClean="0">
                <a:latin typeface="Times New Roman" pitchFamily="18" charset="0"/>
                <a:cs typeface="Times New Roman" pitchFamily="18" charset="0"/>
              </a:rPr>
              <a:t>)</a:t>
            </a:r>
          </a:p>
          <a:p>
            <a:pPr>
              <a:buFontTx/>
              <a:buNone/>
            </a:pPr>
            <a:endParaRPr lang="en-US" sz="2400" dirty="0">
              <a:latin typeface="Times New Roman" pitchFamily="18" charset="0"/>
              <a:cs typeface="Times New Roman" pitchFamily="18" charset="0"/>
            </a:endParaRPr>
          </a:p>
          <a:p>
            <a:pPr algn="ctr">
              <a:buFontTx/>
              <a:buNone/>
            </a:pPr>
            <a:r>
              <a:rPr lang="en-US" sz="2400" dirty="0">
                <a:solidFill>
                  <a:srgbClr val="CC0000"/>
                </a:solidFill>
                <a:latin typeface="Times New Roman" pitchFamily="18" charset="0"/>
                <a:cs typeface="Times New Roman" pitchFamily="18" charset="0"/>
              </a:rPr>
              <a:t>h(</a:t>
            </a:r>
            <a:r>
              <a:rPr lang="en-US" sz="2400" dirty="0" err="1">
                <a:solidFill>
                  <a:srgbClr val="CC0000"/>
                </a:solidFill>
                <a:latin typeface="Times New Roman" pitchFamily="18" charset="0"/>
                <a:cs typeface="Times New Roman" pitchFamily="18" charset="0"/>
              </a:rPr>
              <a:t>k,i</a:t>
            </a:r>
            <a:r>
              <a:rPr lang="en-US" sz="2400" dirty="0">
                <a:solidFill>
                  <a:srgbClr val="CC0000"/>
                </a:solidFill>
                <a:latin typeface="Times New Roman" pitchFamily="18" charset="0"/>
                <a:cs typeface="Times New Roman" pitchFamily="18" charset="0"/>
              </a:rPr>
              <a:t>) = (h</a:t>
            </a:r>
            <a:r>
              <a:rPr lang="en-US" sz="2400" baseline="-25000" dirty="0">
                <a:solidFill>
                  <a:srgbClr val="CC0000"/>
                </a:solidFill>
                <a:latin typeface="Times New Roman" pitchFamily="18" charset="0"/>
                <a:cs typeface="Times New Roman" pitchFamily="18" charset="0"/>
              </a:rPr>
              <a:t>1</a:t>
            </a:r>
            <a:r>
              <a:rPr lang="en-US" sz="2400" dirty="0">
                <a:solidFill>
                  <a:srgbClr val="CC0000"/>
                </a:solidFill>
                <a:latin typeface="Times New Roman" pitchFamily="18" charset="0"/>
                <a:cs typeface="Times New Roman" pitchFamily="18" charset="0"/>
              </a:rPr>
              <a:t>(k) + </a:t>
            </a:r>
            <a:r>
              <a:rPr lang="en-US" sz="2400" dirty="0" err="1">
                <a:solidFill>
                  <a:srgbClr val="CC0000"/>
                </a:solidFill>
                <a:latin typeface="Times New Roman" pitchFamily="18" charset="0"/>
                <a:cs typeface="Times New Roman" pitchFamily="18" charset="0"/>
              </a:rPr>
              <a:t>i</a:t>
            </a:r>
            <a:r>
              <a:rPr lang="en-US" sz="2400" dirty="0">
                <a:solidFill>
                  <a:srgbClr val="CC0000"/>
                </a:solidFill>
                <a:latin typeface="Times New Roman" pitchFamily="18" charset="0"/>
                <a:cs typeface="Times New Roman" pitchFamily="18" charset="0"/>
              </a:rPr>
              <a:t> h</a:t>
            </a:r>
            <a:r>
              <a:rPr lang="en-US" sz="2400" baseline="-25000" dirty="0">
                <a:solidFill>
                  <a:srgbClr val="CC0000"/>
                </a:solidFill>
                <a:latin typeface="Times New Roman" pitchFamily="18" charset="0"/>
                <a:cs typeface="Times New Roman" pitchFamily="18" charset="0"/>
              </a:rPr>
              <a:t>2</a:t>
            </a:r>
            <a:r>
              <a:rPr lang="en-US" sz="2400" dirty="0">
                <a:solidFill>
                  <a:srgbClr val="CC0000"/>
                </a:solidFill>
                <a:latin typeface="Times New Roman" pitchFamily="18" charset="0"/>
                <a:cs typeface="Times New Roman" pitchFamily="18" charset="0"/>
              </a:rPr>
              <a:t>(k) ) mod 13</a:t>
            </a:r>
          </a:p>
          <a:p>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Insert key=14</a:t>
            </a:r>
            <a:r>
              <a:rPr lang="en-US" sz="2400" b="1" dirty="0">
                <a:solidFill>
                  <a:schemeClr val="tx1"/>
                </a:solidFill>
                <a:latin typeface="Times New Roman" pitchFamily="18" charset="0"/>
                <a:cs typeface="Times New Roman" pitchFamily="18" charset="0"/>
              </a:rPr>
              <a:t>:</a:t>
            </a:r>
          </a:p>
          <a:p>
            <a:pPr>
              <a:buFontTx/>
              <a:buNone/>
            </a:pPr>
            <a:r>
              <a:rPr lang="en-US" sz="2400" dirty="0">
                <a:latin typeface="Times New Roman" pitchFamily="18" charset="0"/>
                <a:cs typeface="Times New Roman" pitchFamily="18" charset="0"/>
              </a:rPr>
              <a:t>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(14,0) = 14 mod 13 = 1</a:t>
            </a:r>
          </a:p>
          <a:p>
            <a:pPr>
              <a:buFontTx/>
              <a:buNone/>
            </a:pPr>
            <a:r>
              <a:rPr lang="en-US" sz="2400" dirty="0">
                <a:latin typeface="Times New Roman" pitchFamily="18" charset="0"/>
                <a:cs typeface="Times New Roman" pitchFamily="18" charset="0"/>
              </a:rPr>
              <a:t>	h(14,1) =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(14) + h</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(14)) mod 13</a:t>
            </a:r>
          </a:p>
          <a:p>
            <a:pPr>
              <a:buFontTx/>
              <a:buNone/>
            </a:pPr>
            <a:r>
              <a:rPr lang="en-US" sz="2400" dirty="0">
                <a:latin typeface="Times New Roman" pitchFamily="18" charset="0"/>
                <a:cs typeface="Times New Roman" pitchFamily="18" charset="0"/>
              </a:rPr>
              <a:t>		        = (1 + 4) mod 13 = 5</a:t>
            </a:r>
          </a:p>
          <a:p>
            <a:pPr>
              <a:buFontTx/>
              <a:buNone/>
            </a:pPr>
            <a:r>
              <a:rPr lang="en-US" sz="2400" dirty="0">
                <a:latin typeface="Times New Roman" pitchFamily="18" charset="0"/>
                <a:cs typeface="Times New Roman" pitchFamily="18" charset="0"/>
              </a:rPr>
              <a:t>	h(14,2) = (h</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(14) + 2 h</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(14)) mod 13</a:t>
            </a:r>
          </a:p>
          <a:p>
            <a:pPr>
              <a:buFontTx/>
              <a:buNone/>
            </a:pPr>
            <a:r>
              <a:rPr lang="en-US" sz="2400" dirty="0">
                <a:latin typeface="Times New Roman" pitchFamily="18" charset="0"/>
                <a:cs typeface="Times New Roman" pitchFamily="18" charset="0"/>
              </a:rPr>
              <a:t>		        = (1 + 8) mod 13 = 9</a:t>
            </a:r>
          </a:p>
        </p:txBody>
      </p:sp>
      <p:graphicFrame>
        <p:nvGraphicFramePr>
          <p:cNvPr id="633860" name="Group 4"/>
          <p:cNvGraphicFramePr>
            <a:graphicFrameLocks noGrp="1"/>
          </p:cNvGraphicFramePr>
          <p:nvPr/>
        </p:nvGraphicFramePr>
        <p:xfrm>
          <a:off x="7648575" y="1517150"/>
          <a:ext cx="701675" cy="4456113"/>
        </p:xfrm>
        <a:graphic>
          <a:graphicData uri="http://schemas.openxmlformats.org/drawingml/2006/table">
            <a:tbl>
              <a:tblPr/>
              <a:tblGrid>
                <a:gridCol w="701675"/>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69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3890" name="Text Box 34"/>
          <p:cNvSpPr txBox="1">
            <a:spLocks noChangeArrowheads="1"/>
          </p:cNvSpPr>
          <p:nvPr/>
        </p:nvSpPr>
        <p:spPr bwMode="auto">
          <a:xfrm>
            <a:off x="7362825" y="1521913"/>
            <a:ext cx="311150" cy="366712"/>
          </a:xfrm>
          <a:prstGeom prst="rect">
            <a:avLst/>
          </a:prstGeom>
          <a:noFill/>
          <a:ln w="9525">
            <a:noFill/>
            <a:miter lim="800000"/>
            <a:headEnd/>
            <a:tailEnd/>
          </a:ln>
          <a:effectLst/>
        </p:spPr>
        <p:txBody>
          <a:bodyPr wrap="none">
            <a:spAutoFit/>
          </a:bodyPr>
          <a:lstStyle/>
          <a:p>
            <a:r>
              <a:rPr lang="en-US"/>
              <a:t>0</a:t>
            </a:r>
          </a:p>
        </p:txBody>
      </p:sp>
      <p:sp>
        <p:nvSpPr>
          <p:cNvPr id="633891" name="Text Box 35"/>
          <p:cNvSpPr txBox="1">
            <a:spLocks noChangeArrowheads="1"/>
          </p:cNvSpPr>
          <p:nvPr/>
        </p:nvSpPr>
        <p:spPr bwMode="auto">
          <a:xfrm>
            <a:off x="7362825" y="4584200"/>
            <a:ext cx="311150" cy="366713"/>
          </a:xfrm>
          <a:prstGeom prst="rect">
            <a:avLst/>
          </a:prstGeom>
          <a:noFill/>
          <a:ln w="9525">
            <a:noFill/>
            <a:miter lim="800000"/>
            <a:headEnd/>
            <a:tailEnd/>
          </a:ln>
          <a:effectLst/>
        </p:spPr>
        <p:txBody>
          <a:bodyPr wrap="none">
            <a:spAutoFit/>
          </a:bodyPr>
          <a:lstStyle/>
          <a:p>
            <a:r>
              <a:rPr lang="en-US"/>
              <a:t>9</a:t>
            </a:r>
          </a:p>
        </p:txBody>
      </p:sp>
      <p:sp>
        <p:nvSpPr>
          <p:cNvPr id="633892" name="Text Box 36"/>
          <p:cNvSpPr txBox="1">
            <a:spLocks noChangeArrowheads="1"/>
          </p:cNvSpPr>
          <p:nvPr/>
        </p:nvSpPr>
        <p:spPr bwMode="auto">
          <a:xfrm>
            <a:off x="7321550" y="2882400"/>
            <a:ext cx="352425" cy="366713"/>
          </a:xfrm>
          <a:prstGeom prst="rect">
            <a:avLst/>
          </a:prstGeom>
          <a:noFill/>
          <a:ln w="9525">
            <a:noFill/>
            <a:miter lim="800000"/>
            <a:headEnd/>
            <a:tailEnd/>
          </a:ln>
          <a:effectLst/>
        </p:spPr>
        <p:txBody>
          <a:bodyPr>
            <a:spAutoFit/>
          </a:bodyPr>
          <a:lstStyle/>
          <a:p>
            <a:r>
              <a:rPr lang="en-US"/>
              <a:t>4</a:t>
            </a:r>
          </a:p>
        </p:txBody>
      </p:sp>
      <p:sp>
        <p:nvSpPr>
          <p:cNvPr id="633893" name="Rectangle 37"/>
          <p:cNvSpPr>
            <a:spLocks noChangeArrowheads="1"/>
          </p:cNvSpPr>
          <p:nvPr/>
        </p:nvSpPr>
        <p:spPr bwMode="auto">
          <a:xfrm>
            <a:off x="7362825" y="2202950"/>
            <a:ext cx="311150" cy="366713"/>
          </a:xfrm>
          <a:prstGeom prst="rect">
            <a:avLst/>
          </a:prstGeom>
          <a:noFill/>
          <a:ln w="9525">
            <a:noFill/>
            <a:miter lim="800000"/>
            <a:headEnd/>
            <a:tailEnd/>
          </a:ln>
          <a:effectLst/>
        </p:spPr>
        <p:txBody>
          <a:bodyPr wrap="none">
            <a:spAutoFit/>
          </a:bodyPr>
          <a:lstStyle/>
          <a:p>
            <a:r>
              <a:rPr lang="en-US"/>
              <a:t>2</a:t>
            </a:r>
          </a:p>
        </p:txBody>
      </p:sp>
      <p:sp>
        <p:nvSpPr>
          <p:cNvPr id="633894" name="Rectangle 38"/>
          <p:cNvSpPr>
            <a:spLocks noChangeArrowheads="1"/>
          </p:cNvSpPr>
          <p:nvPr/>
        </p:nvSpPr>
        <p:spPr bwMode="auto">
          <a:xfrm>
            <a:off x="7362825" y="2542675"/>
            <a:ext cx="311150" cy="366713"/>
          </a:xfrm>
          <a:prstGeom prst="rect">
            <a:avLst/>
          </a:prstGeom>
          <a:noFill/>
          <a:ln w="9525">
            <a:noFill/>
            <a:miter lim="800000"/>
            <a:headEnd/>
            <a:tailEnd/>
          </a:ln>
          <a:effectLst/>
        </p:spPr>
        <p:txBody>
          <a:bodyPr wrap="none">
            <a:spAutoFit/>
          </a:bodyPr>
          <a:lstStyle/>
          <a:p>
            <a:r>
              <a:rPr lang="en-US"/>
              <a:t>3</a:t>
            </a:r>
          </a:p>
        </p:txBody>
      </p:sp>
      <p:sp>
        <p:nvSpPr>
          <p:cNvPr id="633895" name="Text Box 39"/>
          <p:cNvSpPr txBox="1">
            <a:spLocks noChangeArrowheads="1"/>
          </p:cNvSpPr>
          <p:nvPr/>
        </p:nvSpPr>
        <p:spPr bwMode="auto">
          <a:xfrm>
            <a:off x="7362825" y="1863225"/>
            <a:ext cx="311150" cy="366713"/>
          </a:xfrm>
          <a:prstGeom prst="rect">
            <a:avLst/>
          </a:prstGeom>
          <a:noFill/>
          <a:ln w="9525">
            <a:noFill/>
            <a:miter lim="800000"/>
            <a:headEnd/>
            <a:tailEnd/>
          </a:ln>
          <a:effectLst/>
        </p:spPr>
        <p:txBody>
          <a:bodyPr wrap="none">
            <a:spAutoFit/>
          </a:bodyPr>
          <a:lstStyle/>
          <a:p>
            <a:r>
              <a:rPr lang="en-US"/>
              <a:t>1</a:t>
            </a:r>
          </a:p>
        </p:txBody>
      </p:sp>
      <p:sp>
        <p:nvSpPr>
          <p:cNvPr id="633896" name="Text Box 40"/>
          <p:cNvSpPr txBox="1">
            <a:spLocks noChangeArrowheads="1"/>
          </p:cNvSpPr>
          <p:nvPr/>
        </p:nvSpPr>
        <p:spPr bwMode="auto">
          <a:xfrm>
            <a:off x="7321550" y="3223713"/>
            <a:ext cx="352425" cy="366712"/>
          </a:xfrm>
          <a:prstGeom prst="rect">
            <a:avLst/>
          </a:prstGeom>
          <a:noFill/>
          <a:ln w="9525">
            <a:noFill/>
            <a:miter lim="800000"/>
            <a:headEnd/>
            <a:tailEnd/>
          </a:ln>
          <a:effectLst/>
        </p:spPr>
        <p:txBody>
          <a:bodyPr>
            <a:spAutoFit/>
          </a:bodyPr>
          <a:lstStyle/>
          <a:p>
            <a:r>
              <a:rPr lang="en-US"/>
              <a:t>5</a:t>
            </a:r>
          </a:p>
        </p:txBody>
      </p:sp>
      <p:sp>
        <p:nvSpPr>
          <p:cNvPr id="633897" name="Text Box 41"/>
          <p:cNvSpPr txBox="1">
            <a:spLocks noChangeArrowheads="1"/>
          </p:cNvSpPr>
          <p:nvPr/>
        </p:nvSpPr>
        <p:spPr bwMode="auto">
          <a:xfrm>
            <a:off x="7321550" y="3563438"/>
            <a:ext cx="352425" cy="366712"/>
          </a:xfrm>
          <a:prstGeom prst="rect">
            <a:avLst/>
          </a:prstGeom>
          <a:noFill/>
          <a:ln w="9525">
            <a:noFill/>
            <a:miter lim="800000"/>
            <a:headEnd/>
            <a:tailEnd/>
          </a:ln>
          <a:effectLst/>
        </p:spPr>
        <p:txBody>
          <a:bodyPr>
            <a:spAutoFit/>
          </a:bodyPr>
          <a:lstStyle/>
          <a:p>
            <a:r>
              <a:rPr lang="en-US"/>
              <a:t>6</a:t>
            </a:r>
          </a:p>
        </p:txBody>
      </p:sp>
      <p:sp>
        <p:nvSpPr>
          <p:cNvPr id="633898" name="Text Box 42"/>
          <p:cNvSpPr txBox="1">
            <a:spLocks noChangeArrowheads="1"/>
          </p:cNvSpPr>
          <p:nvPr/>
        </p:nvSpPr>
        <p:spPr bwMode="auto">
          <a:xfrm>
            <a:off x="7321550" y="3903163"/>
            <a:ext cx="352425" cy="366712"/>
          </a:xfrm>
          <a:prstGeom prst="rect">
            <a:avLst/>
          </a:prstGeom>
          <a:noFill/>
          <a:ln w="9525">
            <a:noFill/>
            <a:miter lim="800000"/>
            <a:headEnd/>
            <a:tailEnd/>
          </a:ln>
          <a:effectLst/>
        </p:spPr>
        <p:txBody>
          <a:bodyPr>
            <a:spAutoFit/>
          </a:bodyPr>
          <a:lstStyle/>
          <a:p>
            <a:r>
              <a:rPr lang="en-US"/>
              <a:t>7</a:t>
            </a:r>
          </a:p>
        </p:txBody>
      </p:sp>
      <p:sp>
        <p:nvSpPr>
          <p:cNvPr id="633899" name="Text Box 43"/>
          <p:cNvSpPr txBox="1">
            <a:spLocks noChangeArrowheads="1"/>
          </p:cNvSpPr>
          <p:nvPr/>
        </p:nvSpPr>
        <p:spPr bwMode="auto">
          <a:xfrm>
            <a:off x="7321550" y="4242888"/>
            <a:ext cx="352425" cy="366712"/>
          </a:xfrm>
          <a:prstGeom prst="rect">
            <a:avLst/>
          </a:prstGeom>
          <a:noFill/>
          <a:ln w="9525">
            <a:noFill/>
            <a:miter lim="800000"/>
            <a:headEnd/>
            <a:tailEnd/>
          </a:ln>
          <a:effectLst/>
        </p:spPr>
        <p:txBody>
          <a:bodyPr>
            <a:spAutoFit/>
          </a:bodyPr>
          <a:lstStyle/>
          <a:p>
            <a:r>
              <a:rPr lang="en-US"/>
              <a:t>8</a:t>
            </a:r>
          </a:p>
        </p:txBody>
      </p:sp>
      <p:sp>
        <p:nvSpPr>
          <p:cNvPr id="633900" name="Text Box 44"/>
          <p:cNvSpPr txBox="1">
            <a:spLocks noChangeArrowheads="1"/>
          </p:cNvSpPr>
          <p:nvPr/>
        </p:nvSpPr>
        <p:spPr bwMode="auto">
          <a:xfrm>
            <a:off x="7181850" y="4923925"/>
            <a:ext cx="492125" cy="366713"/>
          </a:xfrm>
          <a:prstGeom prst="rect">
            <a:avLst/>
          </a:prstGeom>
          <a:noFill/>
          <a:ln w="9525">
            <a:noFill/>
            <a:miter lim="800000"/>
            <a:headEnd/>
            <a:tailEnd/>
          </a:ln>
          <a:effectLst/>
        </p:spPr>
        <p:txBody>
          <a:bodyPr>
            <a:spAutoFit/>
          </a:bodyPr>
          <a:lstStyle/>
          <a:p>
            <a:r>
              <a:rPr lang="en-US"/>
              <a:t>10</a:t>
            </a:r>
          </a:p>
        </p:txBody>
      </p:sp>
      <p:sp>
        <p:nvSpPr>
          <p:cNvPr id="633901" name="Text Box 45"/>
          <p:cNvSpPr txBox="1">
            <a:spLocks noChangeArrowheads="1"/>
          </p:cNvSpPr>
          <p:nvPr/>
        </p:nvSpPr>
        <p:spPr bwMode="auto">
          <a:xfrm>
            <a:off x="7181850" y="5263650"/>
            <a:ext cx="492125" cy="366713"/>
          </a:xfrm>
          <a:prstGeom prst="rect">
            <a:avLst/>
          </a:prstGeom>
          <a:noFill/>
          <a:ln w="9525">
            <a:noFill/>
            <a:miter lim="800000"/>
            <a:headEnd/>
            <a:tailEnd/>
          </a:ln>
          <a:effectLst/>
        </p:spPr>
        <p:txBody>
          <a:bodyPr>
            <a:spAutoFit/>
          </a:bodyPr>
          <a:lstStyle/>
          <a:p>
            <a:r>
              <a:rPr lang="en-US"/>
              <a:t>11</a:t>
            </a:r>
          </a:p>
        </p:txBody>
      </p:sp>
      <p:sp>
        <p:nvSpPr>
          <p:cNvPr id="633902" name="Text Box 46"/>
          <p:cNvSpPr txBox="1">
            <a:spLocks noChangeArrowheads="1"/>
          </p:cNvSpPr>
          <p:nvPr/>
        </p:nvSpPr>
        <p:spPr bwMode="auto">
          <a:xfrm>
            <a:off x="7181850" y="5603375"/>
            <a:ext cx="492125" cy="366713"/>
          </a:xfrm>
          <a:prstGeom prst="rect">
            <a:avLst/>
          </a:prstGeom>
          <a:noFill/>
          <a:ln w="9525">
            <a:noFill/>
            <a:miter lim="800000"/>
            <a:headEnd/>
            <a:tailEnd/>
          </a:ln>
          <a:effectLst/>
        </p:spPr>
        <p:txBody>
          <a:bodyPr>
            <a:spAutoFit/>
          </a:bodyPr>
          <a:lstStyle/>
          <a:p>
            <a:r>
              <a:rPr lang="en-US"/>
              <a:t>12</a:t>
            </a:r>
          </a:p>
        </p:txBody>
      </p:sp>
      <p:sp>
        <p:nvSpPr>
          <p:cNvPr id="633903" name="Freeform 47"/>
          <p:cNvSpPr>
            <a:spLocks/>
          </p:cNvSpPr>
          <p:nvPr/>
        </p:nvSpPr>
        <p:spPr bwMode="auto">
          <a:xfrm>
            <a:off x="8388350" y="1631450"/>
            <a:ext cx="338138" cy="427038"/>
          </a:xfrm>
          <a:custGeom>
            <a:avLst/>
            <a:gdLst/>
            <a:ahLst/>
            <a:cxnLst>
              <a:cxn ang="0">
                <a:pos x="213" y="0"/>
              </a:cxn>
              <a:cxn ang="0">
                <a:pos x="163" y="219"/>
              </a:cxn>
              <a:cxn ang="0">
                <a:pos x="0" y="269"/>
              </a:cxn>
            </a:cxnLst>
            <a:rect l="0" t="0" r="r" b="b"/>
            <a:pathLst>
              <a:path w="213" h="269">
                <a:moveTo>
                  <a:pt x="213" y="0"/>
                </a:moveTo>
                <a:cubicBezTo>
                  <a:pt x="205" y="87"/>
                  <a:pt x="198" y="174"/>
                  <a:pt x="163" y="219"/>
                </a:cubicBezTo>
                <a:cubicBezTo>
                  <a:pt x="128" y="264"/>
                  <a:pt x="64" y="266"/>
                  <a:pt x="0" y="269"/>
                </a:cubicBezTo>
              </a:path>
            </a:pathLst>
          </a:custGeom>
          <a:noFill/>
          <a:ln w="9525">
            <a:solidFill>
              <a:schemeClr val="tx1"/>
            </a:solidFill>
            <a:round/>
            <a:headEnd/>
            <a:tailEnd type="stealth" w="med" len="med"/>
          </a:ln>
          <a:effectLst/>
        </p:spPr>
        <p:txBody>
          <a:bodyPr/>
          <a:lstStyle/>
          <a:p>
            <a:endParaRPr lang="en-US"/>
          </a:p>
        </p:txBody>
      </p:sp>
      <p:sp>
        <p:nvSpPr>
          <p:cNvPr id="633904" name="Freeform 48"/>
          <p:cNvSpPr>
            <a:spLocks/>
          </p:cNvSpPr>
          <p:nvPr/>
        </p:nvSpPr>
        <p:spPr bwMode="auto">
          <a:xfrm>
            <a:off x="8388350" y="2068013"/>
            <a:ext cx="327025" cy="1352550"/>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633905" name="Freeform 49"/>
          <p:cNvSpPr>
            <a:spLocks/>
          </p:cNvSpPr>
          <p:nvPr/>
        </p:nvSpPr>
        <p:spPr bwMode="auto">
          <a:xfrm>
            <a:off x="8431213" y="3442788"/>
            <a:ext cx="327025" cy="1352550"/>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633906" name="Rectangle 50"/>
          <p:cNvSpPr>
            <a:spLocks noChangeArrowheads="1"/>
          </p:cNvSpPr>
          <p:nvPr/>
        </p:nvSpPr>
        <p:spPr bwMode="auto">
          <a:xfrm>
            <a:off x="7796213" y="4612775"/>
            <a:ext cx="409575" cy="336550"/>
          </a:xfrm>
          <a:prstGeom prst="rect">
            <a:avLst/>
          </a:prstGeom>
          <a:noFill/>
          <a:ln w="9525">
            <a:noFill/>
            <a:miter lim="800000"/>
            <a:headEnd/>
            <a:tailEnd/>
          </a:ln>
          <a:effectLst/>
        </p:spPr>
        <p:txBody>
          <a:bodyPr wrap="none">
            <a:spAutoFit/>
          </a:bodyPr>
          <a:lstStyle/>
          <a:p>
            <a:r>
              <a:rPr lang="en-US" sz="1600">
                <a:solidFill>
                  <a:schemeClr val="accent2"/>
                </a:solidFill>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39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385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3859">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39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385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385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39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03" grpId="0" animBg="1"/>
      <p:bldP spid="633904" grpId="0" animBg="1"/>
      <p:bldP spid="633905" grpId="0" animBg="1"/>
      <p:bldP spid="6339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1187532" y="274638"/>
            <a:ext cx="7746156" cy="853518"/>
          </a:xfrm>
        </p:spPr>
        <p:txBody>
          <a:bodyPr>
            <a:normAutofit/>
          </a:bodyPr>
          <a:lstStyle/>
          <a:p>
            <a:r>
              <a:rPr lang="en-US" sz="3600" b="1" dirty="0"/>
              <a:t>Analysis of Open Addressing</a:t>
            </a:r>
          </a:p>
        </p:txBody>
      </p:sp>
      <p:sp>
        <p:nvSpPr>
          <p:cNvPr id="686085" name="Text Box 5"/>
          <p:cNvSpPr txBox="1">
            <a:spLocks noChangeArrowheads="1"/>
          </p:cNvSpPr>
          <p:nvPr/>
        </p:nvSpPr>
        <p:spPr bwMode="auto">
          <a:xfrm>
            <a:off x="4498975" y="2759075"/>
            <a:ext cx="184150" cy="366713"/>
          </a:xfrm>
          <a:prstGeom prst="rect">
            <a:avLst/>
          </a:prstGeom>
          <a:noFill/>
          <a:ln w="9525">
            <a:noFill/>
            <a:miter lim="800000"/>
            <a:headEnd/>
            <a:tailEnd/>
          </a:ln>
          <a:effectLst/>
        </p:spPr>
        <p:txBody>
          <a:bodyPr wrap="none">
            <a:spAutoFit/>
          </a:bodyPr>
          <a:lstStyle/>
          <a:p>
            <a:endParaRPr lang="el-GR">
              <a:cs typeface="Arial" charset="0"/>
            </a:endParaRPr>
          </a:p>
        </p:txBody>
      </p:sp>
      <p:sp>
        <p:nvSpPr>
          <p:cNvPr id="686089" name="Text Box 9"/>
          <p:cNvSpPr txBox="1">
            <a:spLocks noChangeArrowheads="1"/>
          </p:cNvSpPr>
          <p:nvPr/>
        </p:nvSpPr>
        <p:spPr bwMode="auto">
          <a:xfrm>
            <a:off x="1187532" y="1116285"/>
            <a:ext cx="7710531" cy="5533897"/>
          </a:xfrm>
          <a:prstGeom prst="rect">
            <a:avLst/>
          </a:prstGeom>
          <a:noFill/>
          <a:ln w="9525">
            <a:noFill/>
            <a:miter lim="800000"/>
            <a:headEnd/>
            <a:tailEnd/>
          </a:ln>
          <a:effectLst/>
        </p:spPr>
        <p:txBody>
          <a:bodyPr wrap="square" tIns="182880" bIns="91440">
            <a:spAutoFit/>
          </a:bodyPr>
          <a:lstStyle/>
          <a:p>
            <a:r>
              <a:rPr lang="en-US" sz="2400" b="1" i="1" dirty="0" smtClean="0">
                <a:latin typeface="Times New Roman" pitchFamily="18" charset="0"/>
                <a:cs typeface="Times New Roman" pitchFamily="18" charset="0"/>
              </a:rPr>
              <a:t>Theorem 11.6</a:t>
            </a:r>
            <a:r>
              <a:rPr lang="en-US" sz="2000" dirty="0" smtClean="0">
                <a:latin typeface="Times New Roman" pitchFamily="18" charset="0"/>
                <a:cs typeface="Times New Roman" pitchFamily="18" charset="0"/>
              </a:rPr>
              <a:t>: Given an open-address hash table with load factor </a:t>
            </a:r>
          </a:p>
          <a:p>
            <a:r>
              <a:rPr lang="el-GR" sz="2000" dirty="0" smtClean="0">
                <a:latin typeface="Times New Roman"/>
                <a:cs typeface="Times New Roman"/>
              </a:rPr>
              <a:t>α </a:t>
            </a:r>
            <a:r>
              <a:rPr lang="en-US" sz="2000" dirty="0" smtClean="0">
                <a:latin typeface="Times New Roman"/>
                <a:cs typeface="Times New Roman"/>
              </a:rPr>
              <a:t>= n/m  &lt; 1, the expected number of probes in an </a:t>
            </a:r>
            <a:r>
              <a:rPr lang="en-US" sz="2000" smtClean="0">
                <a:latin typeface="Times New Roman"/>
                <a:cs typeface="Times New Roman"/>
              </a:rPr>
              <a:t>unsuccessful search is </a:t>
            </a:r>
            <a:r>
              <a:rPr lang="en-US" sz="2000" dirty="0" smtClean="0">
                <a:latin typeface="Times New Roman"/>
                <a:cs typeface="Times New Roman"/>
              </a:rPr>
              <a:t>at most 1/(1-</a:t>
            </a:r>
            <a:r>
              <a:rPr lang="el-GR" sz="2000" dirty="0" smtClean="0">
                <a:latin typeface="Times New Roman"/>
                <a:cs typeface="Times New Roman"/>
              </a:rPr>
              <a:t> α</a:t>
            </a:r>
            <a:r>
              <a:rPr lang="en-US" sz="2000" dirty="0" smtClean="0">
                <a:latin typeface="Times New Roman"/>
                <a:cs typeface="Times New Roman"/>
              </a:rPr>
              <a:t>), assuming uniform hashing</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Proof</a:t>
            </a:r>
            <a:r>
              <a:rPr lang="en-US" sz="2000" dirty="0" smtClean="0">
                <a:latin typeface="Times New Roman" pitchFamily="18" charset="0"/>
                <a:cs typeface="Times New Roman" pitchFamily="18" charset="0"/>
              </a:rPr>
              <a:t>:   Ignore the problem of clustering and assume that all probe sequences are equally likely, then</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Unsuccessful search analysis:</a:t>
            </a:r>
          </a:p>
          <a:p>
            <a:r>
              <a:rPr lang="en-US" sz="2000" dirty="0" smtClean="0">
                <a:latin typeface="Times New Roman" pitchFamily="18" charset="0"/>
                <a:cs typeface="Times New Roman" pitchFamily="18" charset="0"/>
              </a:rPr>
              <a:t>    Probability(</a:t>
            </a:r>
            <a:r>
              <a:rPr lang="en-US" sz="2000" i="1" dirty="0" smtClean="0">
                <a:latin typeface="Times New Roman" pitchFamily="18" charset="0"/>
                <a:cs typeface="Times New Roman" pitchFamily="18" charset="0"/>
              </a:rPr>
              <a:t>probe hits an occupied cell</a:t>
            </a:r>
            <a:r>
              <a:rPr lang="en-US" sz="2000" dirty="0" smtClean="0">
                <a:latin typeface="Times New Roman" pitchFamily="18" charset="0"/>
                <a:cs typeface="Times New Roman" pitchFamily="18" charset="0"/>
              </a:rPr>
              <a:t>) = </a:t>
            </a:r>
            <a:r>
              <a:rPr lang="el-GR" sz="2000" dirty="0" smtClean="0">
                <a:latin typeface="Times New Roman"/>
                <a:cs typeface="Times New Roman"/>
              </a:rPr>
              <a:t>α</a:t>
            </a:r>
            <a:r>
              <a:rPr lang="en-US" sz="2000" dirty="0" smtClean="0">
                <a:latin typeface="Times New Roman"/>
                <a:cs typeface="Times New Roman"/>
              </a:rPr>
              <a:t> (load factor </a:t>
            </a:r>
            <a:r>
              <a:rPr lang="el-GR" sz="2000" dirty="0" smtClean="0">
                <a:latin typeface="Times New Roman"/>
                <a:cs typeface="Times New Roman"/>
              </a:rPr>
              <a:t>α </a:t>
            </a:r>
            <a:r>
              <a:rPr lang="en-US" sz="2000" dirty="0" smtClean="0">
                <a:latin typeface="Times New Roman"/>
                <a:cs typeface="Times New Roman"/>
              </a:rPr>
              <a:t>= n/m)</a:t>
            </a:r>
          </a:p>
          <a:p>
            <a:r>
              <a:rPr lang="en-US" sz="2000" dirty="0" smtClean="0">
                <a:latin typeface="Times New Roman"/>
                <a:cs typeface="Times New Roman"/>
              </a:rPr>
              <a:t>    </a:t>
            </a:r>
            <a:r>
              <a:rPr lang="en-US" sz="2000" dirty="0" err="1" smtClean="0">
                <a:latin typeface="Times New Roman" pitchFamily="18" charset="0"/>
                <a:cs typeface="Times New Roman" pitchFamily="18" charset="0"/>
              </a:rPr>
              <a:t>Prob</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probe hits an empty cell</a:t>
            </a:r>
            <a:r>
              <a:rPr lang="en-US" sz="2000" dirty="0" smtClean="0">
                <a:latin typeface="Times New Roman" pitchFamily="18" charset="0"/>
                <a:cs typeface="Times New Roman" pitchFamily="18" charset="0"/>
              </a:rPr>
              <a:t>) = 1- </a:t>
            </a:r>
            <a:r>
              <a:rPr lang="el-GR" sz="2000" dirty="0" smtClean="0">
                <a:latin typeface="Times New Roman"/>
                <a:cs typeface="Times New Roman"/>
              </a:rPr>
              <a:t>α</a:t>
            </a:r>
            <a:endParaRPr lang="en-US" sz="2000" dirty="0" smtClean="0">
              <a:latin typeface="Times New Roman"/>
              <a:cs typeface="Times New Roman"/>
            </a:endParaRPr>
          </a:p>
          <a:p>
            <a:r>
              <a:rPr lang="en-US" sz="2000" dirty="0" smtClean="0">
                <a:latin typeface="Times New Roman" pitchFamily="18" charset="0"/>
                <a:cs typeface="Times New Roman" pitchFamily="18" charset="0"/>
              </a:rPr>
              <a:t>    probability that </a:t>
            </a:r>
            <a:r>
              <a:rPr lang="en-US" sz="2000" i="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probe terminates in 2 steps </a:t>
            </a:r>
            <a:r>
              <a:rPr lang="en-US" sz="2000" dirty="0" smtClean="0">
                <a:latin typeface="Times New Roman" pitchFamily="18" charset="0"/>
                <a:cs typeface="Times New Roman" pitchFamily="18" charset="0"/>
              </a:rPr>
              <a:t>= </a:t>
            </a:r>
            <a:r>
              <a:rPr lang="el-GR" sz="2000" dirty="0" smtClean="0">
                <a:latin typeface="Times New Roman"/>
                <a:cs typeface="Times New Roman"/>
              </a:rPr>
              <a:t>α</a:t>
            </a:r>
            <a:r>
              <a:rPr lang="en-US" sz="2000" dirty="0" smtClean="0">
                <a:latin typeface="Times New Roman"/>
                <a:cs typeface="Times New Roman"/>
              </a:rPr>
              <a:t>(1-</a:t>
            </a:r>
            <a:r>
              <a:rPr lang="el-GR" sz="2000" dirty="0" smtClean="0">
                <a:latin typeface="Times New Roman"/>
                <a:cs typeface="Times New Roman"/>
              </a:rPr>
              <a:t>α</a:t>
            </a:r>
            <a:r>
              <a:rPr lang="en-US" sz="2000" dirty="0" smtClean="0">
                <a:latin typeface="Times New Roman"/>
                <a:cs typeface="Times New Roman"/>
              </a:rPr>
              <a:t>)</a:t>
            </a:r>
          </a:p>
          <a:p>
            <a:r>
              <a:rPr lang="en-US" sz="2000" dirty="0" smtClean="0">
                <a:latin typeface="Times New Roman" pitchFamily="18" charset="0"/>
                <a:cs typeface="Times New Roman" pitchFamily="18" charset="0"/>
              </a:rPr>
              <a:t>    probability that </a:t>
            </a:r>
            <a:r>
              <a:rPr lang="en-US" sz="2000" i="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probe terminates in k steps </a:t>
            </a:r>
            <a:r>
              <a:rPr lang="en-US" sz="2000" dirty="0" smtClean="0">
                <a:latin typeface="Times New Roman" pitchFamily="18" charset="0"/>
                <a:cs typeface="Times New Roman" pitchFamily="18" charset="0"/>
              </a:rPr>
              <a:t>= </a:t>
            </a:r>
            <a:r>
              <a:rPr lang="el-GR" sz="2000" dirty="0" smtClean="0">
                <a:latin typeface="Times New Roman"/>
                <a:cs typeface="Times New Roman"/>
              </a:rPr>
              <a:t>α</a:t>
            </a:r>
            <a:r>
              <a:rPr lang="en-US" sz="2000" baseline="30000" dirty="0" smtClean="0">
                <a:latin typeface="Times New Roman"/>
                <a:cs typeface="Times New Roman"/>
              </a:rPr>
              <a:t>k-1</a:t>
            </a:r>
            <a:r>
              <a:rPr lang="en-US" sz="2000" dirty="0" smtClean="0">
                <a:latin typeface="Times New Roman"/>
                <a:cs typeface="Times New Roman"/>
              </a:rPr>
              <a:t>(1-</a:t>
            </a:r>
            <a:r>
              <a:rPr lang="el-GR" sz="2000" dirty="0" smtClean="0">
                <a:latin typeface="Times New Roman"/>
                <a:cs typeface="Times New Roman"/>
              </a:rPr>
              <a:t>α</a:t>
            </a:r>
            <a:r>
              <a:rPr lang="en-US" sz="2000" dirty="0" smtClean="0">
                <a:latin typeface="Times New Roman"/>
                <a:cs typeface="Times New Roman"/>
              </a:rPr>
              <a:t>)</a:t>
            </a:r>
          </a:p>
          <a:p>
            <a:endParaRPr lang="en-US" sz="2000" dirty="0" smtClean="0">
              <a:latin typeface="Times New Roman"/>
              <a:cs typeface="Times New Roman"/>
            </a:endParaRPr>
          </a:p>
          <a:p>
            <a:r>
              <a:rPr lang="en-US" sz="2000" dirty="0" smtClean="0">
                <a:latin typeface="Times New Roman"/>
                <a:cs typeface="Times New Roman"/>
              </a:rPr>
              <a:t>What is the average number of steps in a probe?</a:t>
            </a:r>
          </a:p>
          <a:p>
            <a:endParaRPr lang="en-US" sz="2000" dirty="0" smtClean="0">
              <a:latin typeface="Times New Roman"/>
              <a:cs typeface="Times New Roman"/>
            </a:endParaRP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graphicFrame>
        <p:nvGraphicFramePr>
          <p:cNvPr id="193542" name="Object 6"/>
          <p:cNvGraphicFramePr>
            <a:graphicFrameLocks noChangeAspect="1"/>
          </p:cNvGraphicFramePr>
          <p:nvPr/>
        </p:nvGraphicFramePr>
        <p:xfrm>
          <a:off x="1560513" y="5772150"/>
          <a:ext cx="7050087" cy="723900"/>
        </p:xfrm>
        <a:graphic>
          <a:graphicData uri="http://schemas.openxmlformats.org/presentationml/2006/ole">
            <mc:AlternateContent xmlns:mc="http://schemas.openxmlformats.org/markup-compatibility/2006">
              <mc:Choice xmlns:v="urn:schemas-microsoft-com:vml" Requires="v">
                <p:oleObj spid="_x0000_s320583" name="Equation" r:id="rId4" imgW="4203360" imgH="431640" progId="Equation.3">
                  <p:embed/>
                </p:oleObj>
              </mc:Choice>
              <mc:Fallback>
                <p:oleObj name="Equation" r:id="rId4" imgW="420336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0513" y="5772150"/>
                        <a:ext cx="7050087" cy="72390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089">
                                            <p:txEl>
                                              <p:pRg st="3" end="3"/>
                                            </p:txEl>
                                          </p:spTgt>
                                        </p:tgtEl>
                                        <p:attrNameLst>
                                          <p:attrName>style.visibility</p:attrName>
                                        </p:attrNameLst>
                                      </p:cBhvr>
                                      <p:to>
                                        <p:strVal val="visible"/>
                                      </p:to>
                                    </p:set>
                                    <p:animEffect transition="in" filter="blinds(horizontal)">
                                      <p:cBhvr>
                                        <p:cTn id="7" dur="500"/>
                                        <p:tgtEl>
                                          <p:spTgt spid="68608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089">
                                            <p:txEl>
                                              <p:pRg st="5" end="5"/>
                                            </p:txEl>
                                          </p:spTgt>
                                        </p:tgtEl>
                                        <p:attrNameLst>
                                          <p:attrName>style.visibility</p:attrName>
                                        </p:attrNameLst>
                                      </p:cBhvr>
                                      <p:to>
                                        <p:strVal val="visible"/>
                                      </p:to>
                                    </p:set>
                                    <p:animEffect transition="in" filter="blinds(horizontal)">
                                      <p:cBhvr>
                                        <p:cTn id="12" dur="500"/>
                                        <p:tgtEl>
                                          <p:spTgt spid="686089">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86089">
                                            <p:txEl>
                                              <p:pRg st="6" end="6"/>
                                            </p:txEl>
                                          </p:spTgt>
                                        </p:tgtEl>
                                        <p:attrNameLst>
                                          <p:attrName>style.visibility</p:attrName>
                                        </p:attrNameLst>
                                      </p:cBhvr>
                                      <p:to>
                                        <p:strVal val="visible"/>
                                      </p:to>
                                    </p:set>
                                    <p:animEffect transition="in" filter="blinds(horizontal)">
                                      <p:cBhvr>
                                        <p:cTn id="15" dur="500"/>
                                        <p:tgtEl>
                                          <p:spTgt spid="686089">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86089">
                                            <p:txEl>
                                              <p:pRg st="7" end="7"/>
                                            </p:txEl>
                                          </p:spTgt>
                                        </p:tgtEl>
                                        <p:attrNameLst>
                                          <p:attrName>style.visibility</p:attrName>
                                        </p:attrNameLst>
                                      </p:cBhvr>
                                      <p:to>
                                        <p:strVal val="visible"/>
                                      </p:to>
                                    </p:set>
                                    <p:animEffect transition="in" filter="blinds(horizontal)">
                                      <p:cBhvr>
                                        <p:cTn id="20" dur="500"/>
                                        <p:tgtEl>
                                          <p:spTgt spid="686089">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86089">
                                            <p:txEl>
                                              <p:pRg st="8" end="8"/>
                                            </p:txEl>
                                          </p:spTgt>
                                        </p:tgtEl>
                                        <p:attrNameLst>
                                          <p:attrName>style.visibility</p:attrName>
                                        </p:attrNameLst>
                                      </p:cBhvr>
                                      <p:to>
                                        <p:strVal val="visible"/>
                                      </p:to>
                                    </p:set>
                                    <p:animEffect transition="in" filter="blinds(horizontal)">
                                      <p:cBhvr>
                                        <p:cTn id="25" dur="500"/>
                                        <p:tgtEl>
                                          <p:spTgt spid="686089">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86089">
                                            <p:txEl>
                                              <p:pRg st="9" end="9"/>
                                            </p:txEl>
                                          </p:spTgt>
                                        </p:tgtEl>
                                        <p:attrNameLst>
                                          <p:attrName>style.visibility</p:attrName>
                                        </p:attrNameLst>
                                      </p:cBhvr>
                                      <p:to>
                                        <p:strVal val="visible"/>
                                      </p:to>
                                    </p:set>
                                    <p:animEffect transition="in" filter="blinds(horizontal)">
                                      <p:cBhvr>
                                        <p:cTn id="30" dur="500"/>
                                        <p:tgtEl>
                                          <p:spTgt spid="686089">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86089">
                                            <p:txEl>
                                              <p:pRg st="11" end="11"/>
                                            </p:txEl>
                                          </p:spTgt>
                                        </p:tgtEl>
                                        <p:attrNameLst>
                                          <p:attrName>style.visibility</p:attrName>
                                        </p:attrNameLst>
                                      </p:cBhvr>
                                      <p:to>
                                        <p:strVal val="visible"/>
                                      </p:to>
                                    </p:set>
                                    <p:animEffect transition="in" filter="blinds(horizontal)">
                                      <p:cBhvr>
                                        <p:cTn id="35" dur="500"/>
                                        <p:tgtEl>
                                          <p:spTgt spid="686089">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3542"/>
                                        </p:tgtEl>
                                        <p:attrNameLst>
                                          <p:attrName>style.visibility</p:attrName>
                                        </p:attrNameLst>
                                      </p:cBhvr>
                                      <p:to>
                                        <p:strVal val="visible"/>
                                      </p:to>
                                    </p:set>
                                    <p:animEffect transition="in" filter="blinds(horizontal)">
                                      <p:cBhvr>
                                        <p:cTn id="40" dur="500"/>
                                        <p:tgtEl>
                                          <p:spTgt spid="19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1192360" y="274638"/>
            <a:ext cx="7741328" cy="734847"/>
          </a:xfrm>
        </p:spPr>
        <p:txBody>
          <a:bodyPr>
            <a:normAutofit/>
          </a:bodyPr>
          <a:lstStyle/>
          <a:p>
            <a:r>
              <a:rPr lang="en-US" sz="3600" b="1" dirty="0" smtClean="0"/>
              <a:t>Dictionaries</a:t>
            </a:r>
            <a:endParaRPr lang="en-US" sz="3600" b="1" dirty="0"/>
          </a:p>
        </p:txBody>
      </p:sp>
      <p:sp>
        <p:nvSpPr>
          <p:cNvPr id="662531" name="Rectangle 3"/>
          <p:cNvSpPr>
            <a:spLocks noGrp="1" noChangeArrowheads="1"/>
          </p:cNvSpPr>
          <p:nvPr>
            <p:ph type="body" idx="1"/>
          </p:nvPr>
        </p:nvSpPr>
        <p:spPr>
          <a:xfrm>
            <a:off x="1192360" y="1201510"/>
            <a:ext cx="7741328" cy="5299890"/>
          </a:xfrm>
        </p:spPr>
        <p:txBody>
          <a:bodyPr>
            <a:noAutofit/>
          </a:bodyPr>
          <a:lstStyle/>
          <a:p>
            <a:pPr>
              <a:lnSpc>
                <a:spcPct val="110000"/>
              </a:lnSpc>
            </a:pPr>
            <a:r>
              <a:rPr lang="en-US" sz="2000" b="1" dirty="0">
                <a:solidFill>
                  <a:schemeClr val="tx1"/>
                </a:solidFill>
                <a:latin typeface="Comic Sans MS" pitchFamily="66" charset="0"/>
              </a:rPr>
              <a:t>Dictionary</a:t>
            </a:r>
            <a:r>
              <a:rPr lang="en-US" sz="2000" dirty="0"/>
              <a:t> = data structure that supports </a:t>
            </a:r>
            <a:r>
              <a:rPr lang="en-US" sz="2000" dirty="0" smtClean="0"/>
              <a:t>the basic </a:t>
            </a:r>
            <a:r>
              <a:rPr lang="en-US" sz="2000" dirty="0"/>
              <a:t>operations: </a:t>
            </a:r>
            <a:r>
              <a:rPr lang="en-US" sz="2000" dirty="0" smtClean="0">
                <a:solidFill>
                  <a:srgbClr val="CC0000"/>
                </a:solidFill>
                <a:latin typeface="Comic Sans MS" pitchFamily="66" charset="0"/>
              </a:rPr>
              <a:t>insert,    delete</a:t>
            </a:r>
            <a:r>
              <a:rPr lang="en-US" sz="2000" dirty="0" smtClean="0"/>
              <a:t> and   </a:t>
            </a:r>
            <a:r>
              <a:rPr lang="en-US" sz="2000" dirty="0" smtClean="0">
                <a:solidFill>
                  <a:srgbClr val="CC0000"/>
                </a:solidFill>
                <a:latin typeface="Comic Sans MS" pitchFamily="66" charset="0"/>
              </a:rPr>
              <a:t>search an </a:t>
            </a:r>
            <a:r>
              <a:rPr lang="en-US" sz="2000" dirty="0">
                <a:solidFill>
                  <a:srgbClr val="CC0000"/>
                </a:solidFill>
                <a:latin typeface="Comic Sans MS" pitchFamily="66" charset="0"/>
              </a:rPr>
              <a:t>item </a:t>
            </a:r>
            <a:r>
              <a:rPr lang="en-US" sz="2000" dirty="0" smtClean="0">
                <a:latin typeface="Comic Sans MS" pitchFamily="66" charset="0"/>
              </a:rPr>
              <a:t>(based on a </a:t>
            </a:r>
            <a:r>
              <a:rPr lang="en-US" sz="2000" dirty="0">
                <a:latin typeface="Comic Sans MS" pitchFamily="66" charset="0"/>
              </a:rPr>
              <a:t>given </a:t>
            </a:r>
            <a:r>
              <a:rPr lang="en-US" sz="2000" dirty="0" smtClean="0">
                <a:solidFill>
                  <a:srgbClr val="FF0000"/>
                </a:solidFill>
                <a:latin typeface="Comic Sans MS" pitchFamily="66" charset="0"/>
              </a:rPr>
              <a:t>key</a:t>
            </a:r>
            <a:r>
              <a:rPr lang="en-US" sz="2000" dirty="0" smtClean="0">
                <a:latin typeface="Comic Sans MS" pitchFamily="66" charset="0"/>
              </a:rPr>
              <a:t>)</a:t>
            </a:r>
            <a:endParaRPr lang="en-US" sz="2000" dirty="0">
              <a:latin typeface="Comic Sans MS" pitchFamily="66" charset="0"/>
            </a:endParaRPr>
          </a:p>
          <a:p>
            <a:pPr>
              <a:lnSpc>
                <a:spcPct val="110000"/>
              </a:lnSpc>
            </a:pPr>
            <a:endParaRPr lang="en-US" sz="1600" dirty="0" smtClean="0"/>
          </a:p>
          <a:p>
            <a:pPr>
              <a:lnSpc>
                <a:spcPct val="110000"/>
              </a:lnSpc>
            </a:pPr>
            <a:r>
              <a:rPr lang="en-US" sz="2000" b="1" dirty="0" smtClean="0"/>
              <a:t>Queries</a:t>
            </a:r>
            <a:r>
              <a:rPr lang="en-US" sz="2000" dirty="0"/>
              <a:t>: </a:t>
            </a:r>
            <a:r>
              <a:rPr lang="en-US" sz="2000" dirty="0">
                <a:solidFill>
                  <a:schemeClr val="tx1"/>
                </a:solidFill>
              </a:rPr>
              <a:t>return information about the set S:</a:t>
            </a:r>
          </a:p>
          <a:p>
            <a:pPr lvl="1">
              <a:lnSpc>
                <a:spcPct val="110000"/>
              </a:lnSpc>
            </a:pPr>
            <a:r>
              <a:rPr lang="en-US" sz="1800" dirty="0"/>
              <a:t>Search (S, k)</a:t>
            </a:r>
          </a:p>
          <a:p>
            <a:pPr lvl="1">
              <a:lnSpc>
                <a:spcPct val="110000"/>
              </a:lnSpc>
            </a:pPr>
            <a:r>
              <a:rPr lang="en-US" sz="1800" dirty="0"/>
              <a:t>Minimum (S), Maximum (S)</a:t>
            </a:r>
          </a:p>
          <a:p>
            <a:pPr lvl="1">
              <a:lnSpc>
                <a:spcPct val="110000"/>
              </a:lnSpc>
            </a:pPr>
            <a:r>
              <a:rPr lang="en-US" sz="1800" dirty="0"/>
              <a:t>Successor (S, x), Predecessor (S, x)</a:t>
            </a:r>
          </a:p>
          <a:p>
            <a:pPr>
              <a:lnSpc>
                <a:spcPct val="110000"/>
              </a:lnSpc>
            </a:pPr>
            <a:endParaRPr lang="en-US" sz="1600" dirty="0" smtClean="0"/>
          </a:p>
          <a:p>
            <a:pPr>
              <a:lnSpc>
                <a:spcPct val="110000"/>
              </a:lnSpc>
            </a:pPr>
            <a:r>
              <a:rPr lang="en-US" sz="2000" b="1" dirty="0" smtClean="0"/>
              <a:t>Operations that modify </a:t>
            </a:r>
            <a:r>
              <a:rPr lang="en-US" sz="2000" dirty="0" smtClean="0"/>
              <a:t>a given</a:t>
            </a:r>
            <a:r>
              <a:rPr lang="en-US" sz="2000" dirty="0" smtClean="0">
                <a:solidFill>
                  <a:schemeClr val="tx1"/>
                </a:solidFill>
              </a:rPr>
              <a:t> </a:t>
            </a:r>
            <a:r>
              <a:rPr lang="en-US" sz="2000" dirty="0">
                <a:solidFill>
                  <a:schemeClr val="tx1"/>
                </a:solidFill>
              </a:rPr>
              <a:t>set</a:t>
            </a:r>
          </a:p>
          <a:p>
            <a:pPr lvl="1">
              <a:lnSpc>
                <a:spcPct val="110000"/>
              </a:lnSpc>
            </a:pPr>
            <a:r>
              <a:rPr lang="en-US" sz="1800" dirty="0"/>
              <a:t>Insert (S, k)</a:t>
            </a:r>
          </a:p>
          <a:p>
            <a:pPr lvl="1">
              <a:lnSpc>
                <a:spcPct val="110000"/>
              </a:lnSpc>
            </a:pPr>
            <a:r>
              <a:rPr lang="en-US" sz="1800" dirty="0"/>
              <a:t>Delete (S, k) – </a:t>
            </a:r>
            <a:r>
              <a:rPr lang="en-US" sz="1800" dirty="0">
                <a:solidFill>
                  <a:srgbClr val="0066FF"/>
                </a:solidFill>
              </a:rPr>
              <a:t>not very often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animEffect transition="in" filter="blinds(horizontal)">
                                      <p:cBhvr>
                                        <p:cTn id="7" dur="500"/>
                                        <p:tgtEl>
                                          <p:spTgt spid="66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2531">
                                            <p:txEl>
                                              <p:pRg st="2" end="2"/>
                                            </p:txEl>
                                          </p:spTgt>
                                        </p:tgtEl>
                                        <p:attrNameLst>
                                          <p:attrName>style.visibility</p:attrName>
                                        </p:attrNameLst>
                                      </p:cBhvr>
                                      <p:to>
                                        <p:strVal val="visible"/>
                                      </p:to>
                                    </p:set>
                                    <p:animEffect transition="in" filter="blinds(horizontal)">
                                      <p:cBhvr>
                                        <p:cTn id="12" dur="500"/>
                                        <p:tgtEl>
                                          <p:spTgt spid="662531">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2531">
                                            <p:txEl>
                                              <p:pRg st="3" end="3"/>
                                            </p:txEl>
                                          </p:spTgt>
                                        </p:tgtEl>
                                        <p:attrNameLst>
                                          <p:attrName>style.visibility</p:attrName>
                                        </p:attrNameLst>
                                      </p:cBhvr>
                                      <p:to>
                                        <p:strVal val="visible"/>
                                      </p:to>
                                    </p:set>
                                    <p:animEffect transition="in" filter="blinds(horizontal)">
                                      <p:cBhvr>
                                        <p:cTn id="15" dur="500"/>
                                        <p:tgtEl>
                                          <p:spTgt spid="662531">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2531">
                                            <p:txEl>
                                              <p:pRg st="4" end="4"/>
                                            </p:txEl>
                                          </p:spTgt>
                                        </p:tgtEl>
                                        <p:attrNameLst>
                                          <p:attrName>style.visibility</p:attrName>
                                        </p:attrNameLst>
                                      </p:cBhvr>
                                      <p:to>
                                        <p:strVal val="visible"/>
                                      </p:to>
                                    </p:set>
                                    <p:animEffect transition="in" filter="blinds(horizontal)">
                                      <p:cBhvr>
                                        <p:cTn id="18" dur="500"/>
                                        <p:tgtEl>
                                          <p:spTgt spid="662531">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2531">
                                            <p:txEl>
                                              <p:pRg st="5" end="5"/>
                                            </p:txEl>
                                          </p:spTgt>
                                        </p:tgtEl>
                                        <p:attrNameLst>
                                          <p:attrName>style.visibility</p:attrName>
                                        </p:attrNameLst>
                                      </p:cBhvr>
                                      <p:to>
                                        <p:strVal val="visible"/>
                                      </p:to>
                                    </p:set>
                                    <p:animEffect transition="in" filter="blinds(horizontal)">
                                      <p:cBhvr>
                                        <p:cTn id="21" dur="500"/>
                                        <p:tgtEl>
                                          <p:spTgt spid="66253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2531">
                                            <p:txEl>
                                              <p:pRg st="7" end="7"/>
                                            </p:txEl>
                                          </p:spTgt>
                                        </p:tgtEl>
                                        <p:attrNameLst>
                                          <p:attrName>style.visibility</p:attrName>
                                        </p:attrNameLst>
                                      </p:cBhvr>
                                      <p:to>
                                        <p:strVal val="visible"/>
                                      </p:to>
                                    </p:set>
                                    <p:animEffect transition="in" filter="blinds(horizontal)">
                                      <p:cBhvr>
                                        <p:cTn id="26" dur="500"/>
                                        <p:tgtEl>
                                          <p:spTgt spid="662531">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62531">
                                            <p:txEl>
                                              <p:pRg st="8" end="8"/>
                                            </p:txEl>
                                          </p:spTgt>
                                        </p:tgtEl>
                                        <p:attrNameLst>
                                          <p:attrName>style.visibility</p:attrName>
                                        </p:attrNameLst>
                                      </p:cBhvr>
                                      <p:to>
                                        <p:strVal val="visible"/>
                                      </p:to>
                                    </p:set>
                                    <p:animEffect transition="in" filter="blinds(horizontal)">
                                      <p:cBhvr>
                                        <p:cTn id="29" dur="500"/>
                                        <p:tgtEl>
                                          <p:spTgt spid="662531">
                                            <p:txEl>
                                              <p:pRg st="8" end="8"/>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62531">
                                            <p:txEl>
                                              <p:pRg st="9" end="9"/>
                                            </p:txEl>
                                          </p:spTgt>
                                        </p:tgtEl>
                                        <p:attrNameLst>
                                          <p:attrName>style.visibility</p:attrName>
                                        </p:attrNameLst>
                                      </p:cBhvr>
                                      <p:to>
                                        <p:strVal val="visible"/>
                                      </p:to>
                                    </p:set>
                                    <p:animEffect transition="in" filter="blinds(horizontal)">
                                      <p:cBhvr>
                                        <p:cTn id="32" dur="500"/>
                                        <p:tgtEl>
                                          <p:spTgt spid="66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1211283" y="274638"/>
            <a:ext cx="7722405" cy="746640"/>
          </a:xfrm>
        </p:spPr>
        <p:txBody>
          <a:bodyPr>
            <a:normAutofit fontScale="90000"/>
          </a:bodyPr>
          <a:lstStyle/>
          <a:p>
            <a:r>
              <a:rPr lang="en-US" sz="3600" b="1" dirty="0"/>
              <a:t>Analysis of Open Addressing (cont’d)</a:t>
            </a:r>
          </a:p>
        </p:txBody>
      </p:sp>
      <p:sp>
        <p:nvSpPr>
          <p:cNvPr id="687109" name="Text Box 5"/>
          <p:cNvSpPr txBox="1">
            <a:spLocks noChangeArrowheads="1"/>
          </p:cNvSpPr>
          <p:nvPr/>
        </p:nvSpPr>
        <p:spPr bwMode="auto">
          <a:xfrm>
            <a:off x="1362601" y="2986088"/>
            <a:ext cx="7365762" cy="3416320"/>
          </a:xfrm>
          <a:prstGeom prst="rect">
            <a:avLst/>
          </a:prstGeom>
          <a:solidFill>
            <a:schemeClr val="bg2"/>
          </a:solidFill>
          <a:ln w="9525">
            <a:noFill/>
            <a:miter lim="800000"/>
            <a:headEnd/>
            <a:tailEnd/>
          </a:ln>
          <a:effectLst/>
        </p:spPr>
        <p:txBody>
          <a:bodyPr wrap="square">
            <a:spAutoFit/>
          </a:bodyPr>
          <a:lstStyle/>
          <a:p>
            <a:r>
              <a:rPr lang="en-US" sz="2400" b="1" u="sng" dirty="0" smtClean="0">
                <a:latin typeface="Times New Roman" pitchFamily="18" charset="0"/>
                <a:cs typeface="Times New Roman" pitchFamily="18" charset="0"/>
              </a:rPr>
              <a:t>Example</a:t>
            </a:r>
            <a:endParaRPr lang="en-US" sz="2400" b="1" u="sng"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a:solidFill>
                  <a:srgbClr val="0066FF"/>
                </a:solidFill>
                <a:latin typeface="Times New Roman" pitchFamily="18" charset="0"/>
                <a:cs typeface="Times New Roman" pitchFamily="18" charset="0"/>
              </a:rPr>
              <a:t>Unsuccessful </a:t>
            </a:r>
            <a:r>
              <a:rPr lang="en-US" sz="2400" dirty="0" smtClean="0">
                <a:solidFill>
                  <a:srgbClr val="0066FF"/>
                </a:solidFill>
                <a:latin typeface="Times New Roman" pitchFamily="18" charset="0"/>
                <a:cs typeface="Times New Roman" pitchFamily="18" charset="0"/>
              </a:rPr>
              <a:t>probe:</a:t>
            </a:r>
            <a:endParaRPr lang="en-US" sz="2400" dirty="0">
              <a:solidFill>
                <a:srgbClr val="0066FF"/>
              </a:solidFill>
              <a:latin typeface="Times New Roman" pitchFamily="18" charset="0"/>
              <a:cs typeface="Times New Roman" pitchFamily="18" charset="0"/>
            </a:endParaRPr>
          </a:p>
          <a:p>
            <a:r>
              <a:rPr lang="en-US" sz="2400" dirty="0" smtClean="0">
                <a:latin typeface="Times New Roman"/>
                <a:cs typeface="Times New Roman"/>
              </a:rPr>
              <a:t>		</a:t>
            </a:r>
            <a:r>
              <a:rPr lang="el-GR" sz="2400" dirty="0" smtClean="0">
                <a:latin typeface="Times New Roman"/>
                <a:cs typeface="Times New Roman"/>
              </a:rPr>
              <a:t>α </a:t>
            </a:r>
            <a:r>
              <a:rPr lang="en-US" sz="2400" dirty="0" smtClean="0">
                <a:latin typeface="Times New Roman" pitchFamily="18" charset="0"/>
                <a:cs typeface="Times New Roman" pitchFamily="18" charset="0"/>
              </a:rPr>
              <a:t>= 0.5      </a:t>
            </a:r>
            <a:r>
              <a:rPr lang="en-US" sz="2400" dirty="0">
                <a:latin typeface="Times New Roman" pitchFamily="18" charset="0"/>
                <a:cs typeface="Times New Roman" pitchFamily="18" charset="0"/>
              </a:rPr>
              <a:t>E(#steps) = 2</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l-GR" sz="2400" dirty="0" smtClean="0">
                <a:latin typeface="Times New Roman"/>
                <a:cs typeface="Times New Roman"/>
              </a:rPr>
              <a:t>α </a:t>
            </a:r>
            <a:r>
              <a:rPr lang="en-US" sz="2400" dirty="0" smtClean="0">
                <a:latin typeface="Times New Roman" pitchFamily="18" charset="0"/>
                <a:cs typeface="Times New Roman" pitchFamily="18" charset="0"/>
              </a:rPr>
              <a:t>= 0.9      </a:t>
            </a:r>
            <a:r>
              <a:rPr lang="en-US" sz="2400" dirty="0">
                <a:latin typeface="Times New Roman" pitchFamily="18" charset="0"/>
                <a:cs typeface="Times New Roman" pitchFamily="18" charset="0"/>
              </a:rPr>
              <a:t>E(#steps) = 10</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a:solidFill>
                  <a:srgbClr val="0066FF"/>
                </a:solidFill>
                <a:latin typeface="Times New Roman" pitchFamily="18" charset="0"/>
                <a:cs typeface="Times New Roman" pitchFamily="18" charset="0"/>
              </a:rPr>
              <a:t>Successful </a:t>
            </a:r>
            <a:r>
              <a:rPr lang="en-US" sz="2400" dirty="0" smtClean="0">
                <a:solidFill>
                  <a:srgbClr val="0066FF"/>
                </a:solidFill>
                <a:latin typeface="Times New Roman" pitchFamily="18" charset="0"/>
                <a:cs typeface="Times New Roman" pitchFamily="18" charset="0"/>
              </a:rPr>
              <a:t>probe:</a:t>
            </a:r>
            <a:endParaRPr lang="en-US" sz="2400" dirty="0">
              <a:solidFill>
                <a:srgbClr val="0066FF"/>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l-GR" sz="2400" dirty="0" smtClean="0">
                <a:latin typeface="Times New Roman"/>
                <a:cs typeface="Times New Roman"/>
              </a:rPr>
              <a:t>α </a:t>
            </a:r>
            <a:r>
              <a:rPr lang="en-US" sz="2400" dirty="0" smtClean="0">
                <a:latin typeface="Times New Roman" pitchFamily="18" charset="0"/>
                <a:cs typeface="Times New Roman" pitchFamily="18" charset="0"/>
              </a:rPr>
              <a:t>= 0.5       </a:t>
            </a:r>
            <a:r>
              <a:rPr lang="en-US" sz="2400" dirty="0">
                <a:latin typeface="Times New Roman" pitchFamily="18" charset="0"/>
                <a:cs typeface="Times New Roman" pitchFamily="18" charset="0"/>
              </a:rPr>
              <a:t>E(#steps) = </a:t>
            </a:r>
            <a:r>
              <a:rPr lang="en-US" sz="2400" dirty="0" smtClean="0">
                <a:latin typeface="Times New Roman" pitchFamily="18" charset="0"/>
                <a:cs typeface="Times New Roman" pitchFamily="18" charset="0"/>
              </a:rPr>
              <a:t>1.386</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l-GR" sz="2400" dirty="0" smtClean="0">
                <a:latin typeface="Times New Roman"/>
                <a:cs typeface="Times New Roman"/>
              </a:rPr>
              <a:t>α </a:t>
            </a:r>
            <a:r>
              <a:rPr lang="en-US" sz="2400" dirty="0" smtClean="0">
                <a:latin typeface="Times New Roman" pitchFamily="18" charset="0"/>
                <a:cs typeface="Times New Roman" pitchFamily="18" charset="0"/>
              </a:rPr>
              <a:t>= 0.9       </a:t>
            </a:r>
            <a:r>
              <a:rPr lang="en-US" sz="2400" dirty="0">
                <a:latin typeface="Times New Roman" pitchFamily="18" charset="0"/>
                <a:cs typeface="Times New Roman" pitchFamily="18" charset="0"/>
              </a:rPr>
              <a:t>E(#steps) = </a:t>
            </a:r>
            <a:r>
              <a:rPr lang="en-US" sz="2400" dirty="0" smtClean="0">
                <a:latin typeface="Times New Roman" pitchFamily="18" charset="0"/>
                <a:cs typeface="Times New Roman" pitchFamily="18" charset="0"/>
              </a:rPr>
              <a:t>2.558</a:t>
            </a:r>
            <a:endParaRPr lang="en-US" sz="2400" dirty="0">
              <a:latin typeface="Times New Roman" pitchFamily="18" charset="0"/>
              <a:cs typeface="Times New Roman" pitchFamily="18" charset="0"/>
            </a:endParaRPr>
          </a:p>
        </p:txBody>
      </p:sp>
      <p:sp>
        <p:nvSpPr>
          <p:cNvPr id="6" name="Text Box 9"/>
          <p:cNvSpPr txBox="1">
            <a:spLocks noChangeArrowheads="1"/>
          </p:cNvSpPr>
          <p:nvPr/>
        </p:nvSpPr>
        <p:spPr bwMode="auto">
          <a:xfrm>
            <a:off x="1362601" y="1282535"/>
            <a:ext cx="7535462" cy="1261884"/>
          </a:xfrm>
          <a:prstGeom prst="rect">
            <a:avLst/>
          </a:prstGeom>
          <a:noFill/>
          <a:ln w="9525">
            <a:noFill/>
            <a:miter lim="800000"/>
            <a:headEnd/>
            <a:tailEnd/>
          </a:ln>
          <a:effectLst/>
        </p:spPr>
        <p:txBody>
          <a:bodyPr wrap="square" tIns="182880" bIns="91440">
            <a:spAutoFit/>
          </a:bodyPr>
          <a:lstStyle/>
          <a:p>
            <a:r>
              <a:rPr lang="en-US" sz="2400" b="1" dirty="0" smtClean="0">
                <a:latin typeface="Times New Roman"/>
                <a:cs typeface="Times New Roman"/>
              </a:rPr>
              <a:t>Successful search:</a:t>
            </a:r>
          </a:p>
          <a:p>
            <a:endParaRPr lang="en-US" sz="2000" dirty="0" smtClean="0">
              <a:latin typeface="Times New Roman"/>
              <a:cs typeface="Times New Roman"/>
            </a:endParaRP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graphicFrame>
        <p:nvGraphicFramePr>
          <p:cNvPr id="193542" name="Object 6"/>
          <p:cNvGraphicFramePr>
            <a:graphicFrameLocks noChangeAspect="1"/>
          </p:cNvGraphicFramePr>
          <p:nvPr/>
        </p:nvGraphicFramePr>
        <p:xfrm>
          <a:off x="4548243" y="1541692"/>
          <a:ext cx="2881767" cy="809166"/>
        </p:xfrm>
        <a:graphic>
          <a:graphicData uri="http://schemas.openxmlformats.org/presentationml/2006/ole">
            <mc:AlternateContent xmlns:mc="http://schemas.openxmlformats.org/markup-compatibility/2006">
              <mc:Choice xmlns:v="urn:schemas-microsoft-com:vml" Requires="v">
                <p:oleObj spid="_x0000_s439364" name="Equation" r:id="rId4" imgW="1536480" imgH="431640" progId="Equation.3">
                  <p:embed/>
                </p:oleObj>
              </mc:Choice>
              <mc:Fallback>
                <p:oleObj name="Equation" r:id="rId4" imgW="153648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243" y="1541692"/>
                        <a:ext cx="2881767" cy="809166"/>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42"/>
                                        </p:tgtEl>
                                        <p:attrNameLst>
                                          <p:attrName>style.visibility</p:attrName>
                                        </p:attrNameLst>
                                      </p:cBhvr>
                                      <p:to>
                                        <p:strVal val="visible"/>
                                      </p:to>
                                    </p:set>
                                    <p:animEffect transition="in" filter="blinds(horizontal)">
                                      <p:cBhvr>
                                        <p:cTn id="7" dur="500"/>
                                        <p:tgtEl>
                                          <p:spTgt spid="193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7109">
                                            <p:txEl>
                                              <p:pRg st="0" end="0"/>
                                            </p:txEl>
                                          </p:spTgt>
                                        </p:tgtEl>
                                        <p:attrNameLst>
                                          <p:attrName>style.visibility</p:attrName>
                                        </p:attrNameLst>
                                      </p:cBhvr>
                                      <p:to>
                                        <p:strVal val="visible"/>
                                      </p:to>
                                    </p:set>
                                    <p:animEffect transition="in" filter="blinds(horizontal)">
                                      <p:cBhvr>
                                        <p:cTn id="12" dur="500"/>
                                        <p:tgtEl>
                                          <p:spTgt spid="68710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87109">
                                            <p:txEl>
                                              <p:pRg st="2" end="2"/>
                                            </p:txEl>
                                          </p:spTgt>
                                        </p:tgtEl>
                                        <p:attrNameLst>
                                          <p:attrName>style.visibility</p:attrName>
                                        </p:attrNameLst>
                                      </p:cBhvr>
                                      <p:to>
                                        <p:strVal val="visible"/>
                                      </p:to>
                                    </p:set>
                                    <p:animEffect transition="in" filter="blinds(horizontal)">
                                      <p:cBhvr>
                                        <p:cTn id="15" dur="500"/>
                                        <p:tgtEl>
                                          <p:spTgt spid="68710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87109">
                                            <p:txEl>
                                              <p:pRg st="3" end="3"/>
                                            </p:txEl>
                                          </p:spTgt>
                                        </p:tgtEl>
                                        <p:attrNameLst>
                                          <p:attrName>style.visibility</p:attrName>
                                        </p:attrNameLst>
                                      </p:cBhvr>
                                      <p:to>
                                        <p:strVal val="visible"/>
                                      </p:to>
                                    </p:set>
                                    <p:animEffect transition="in" filter="blinds(horizontal)">
                                      <p:cBhvr>
                                        <p:cTn id="18" dur="500"/>
                                        <p:tgtEl>
                                          <p:spTgt spid="68710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87109">
                                            <p:txEl>
                                              <p:pRg st="4" end="4"/>
                                            </p:txEl>
                                          </p:spTgt>
                                        </p:tgtEl>
                                        <p:attrNameLst>
                                          <p:attrName>style.visibility</p:attrName>
                                        </p:attrNameLst>
                                      </p:cBhvr>
                                      <p:to>
                                        <p:strVal val="visible"/>
                                      </p:to>
                                    </p:set>
                                    <p:animEffect transition="in" filter="blinds(horizontal)">
                                      <p:cBhvr>
                                        <p:cTn id="21" dur="500"/>
                                        <p:tgtEl>
                                          <p:spTgt spid="68710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87109">
                                            <p:txEl>
                                              <p:pRg st="6" end="6"/>
                                            </p:txEl>
                                          </p:spTgt>
                                        </p:tgtEl>
                                        <p:attrNameLst>
                                          <p:attrName>style.visibility</p:attrName>
                                        </p:attrNameLst>
                                      </p:cBhvr>
                                      <p:to>
                                        <p:strVal val="visible"/>
                                      </p:to>
                                    </p:set>
                                    <p:animEffect transition="in" filter="blinds(horizontal)">
                                      <p:cBhvr>
                                        <p:cTn id="26" dur="500"/>
                                        <p:tgtEl>
                                          <p:spTgt spid="687109">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87109">
                                            <p:txEl>
                                              <p:pRg st="7" end="7"/>
                                            </p:txEl>
                                          </p:spTgt>
                                        </p:tgtEl>
                                        <p:attrNameLst>
                                          <p:attrName>style.visibility</p:attrName>
                                        </p:attrNameLst>
                                      </p:cBhvr>
                                      <p:to>
                                        <p:strVal val="visible"/>
                                      </p:to>
                                    </p:set>
                                    <p:animEffect transition="in" filter="blinds(horizontal)">
                                      <p:cBhvr>
                                        <p:cTn id="29" dur="500"/>
                                        <p:tgtEl>
                                          <p:spTgt spid="687109">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87109">
                                            <p:txEl>
                                              <p:pRg st="8" end="8"/>
                                            </p:txEl>
                                          </p:spTgt>
                                        </p:tgtEl>
                                        <p:attrNameLst>
                                          <p:attrName>style.visibility</p:attrName>
                                        </p:attrNameLst>
                                      </p:cBhvr>
                                      <p:to>
                                        <p:strVal val="visible"/>
                                      </p:to>
                                    </p:set>
                                    <p:animEffect transition="in" filter="blinds(horizontal)">
                                      <p:cBhvr>
                                        <p:cTn id="32" dur="500"/>
                                        <p:tgtEl>
                                          <p:spTgt spid="6871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25E697E-DD5F-4904-AEA0-B48BA8DA2E5F}" type="slidenum">
              <a:rPr lang="en-US"/>
              <a:pPr/>
              <a:t>4</a:t>
            </a:fld>
            <a:endParaRPr lang="en-US"/>
          </a:p>
        </p:txBody>
      </p:sp>
      <p:sp>
        <p:nvSpPr>
          <p:cNvPr id="663554" name="Rectangle 2"/>
          <p:cNvSpPr>
            <a:spLocks noGrp="1" noChangeArrowheads="1"/>
          </p:cNvSpPr>
          <p:nvPr>
            <p:ph type="title"/>
          </p:nvPr>
        </p:nvSpPr>
        <p:spPr>
          <a:xfrm>
            <a:off x="1192360" y="274638"/>
            <a:ext cx="7741328" cy="850062"/>
          </a:xfrm>
        </p:spPr>
        <p:txBody>
          <a:bodyPr>
            <a:normAutofit/>
          </a:bodyPr>
          <a:lstStyle/>
          <a:p>
            <a:r>
              <a:rPr lang="en-US" sz="3600" b="1" dirty="0"/>
              <a:t>Direct Addressing</a:t>
            </a:r>
          </a:p>
        </p:txBody>
      </p:sp>
      <p:sp>
        <p:nvSpPr>
          <p:cNvPr id="663555" name="Rectangle 3"/>
          <p:cNvSpPr>
            <a:spLocks noGrp="1" noChangeArrowheads="1"/>
          </p:cNvSpPr>
          <p:nvPr>
            <p:ph type="body" idx="1"/>
          </p:nvPr>
        </p:nvSpPr>
        <p:spPr>
          <a:xfrm>
            <a:off x="1192360" y="1138988"/>
            <a:ext cx="7856637" cy="2577989"/>
          </a:xfrm>
          <a:solidFill>
            <a:schemeClr val="bg2"/>
          </a:solidFill>
        </p:spPr>
        <p:txBody>
          <a:bodyPr tIns="91440" bIns="91440">
            <a:normAutofit fontScale="92500" lnSpcReduction="20000"/>
          </a:bodyPr>
          <a:lstStyle/>
          <a:p>
            <a:pPr>
              <a:lnSpc>
                <a:spcPct val="90000"/>
              </a:lnSpc>
            </a:pPr>
            <a:r>
              <a:rPr lang="en-US" sz="2200" dirty="0" smtClean="0"/>
              <a:t>If k</a:t>
            </a:r>
            <a:r>
              <a:rPr lang="en-US" sz="1900" dirty="0" smtClean="0"/>
              <a:t>ey </a:t>
            </a:r>
            <a:r>
              <a:rPr lang="en-US" sz="1900" dirty="0"/>
              <a:t>values are </a:t>
            </a:r>
            <a:r>
              <a:rPr lang="en-US" sz="1900" b="1" dirty="0" smtClean="0"/>
              <a:t>distinct</a:t>
            </a:r>
            <a:r>
              <a:rPr lang="en-US" sz="1900" dirty="0" smtClean="0"/>
              <a:t> and drawn </a:t>
            </a:r>
            <a:r>
              <a:rPr lang="en-US" sz="1900" dirty="0"/>
              <a:t>from a </a:t>
            </a:r>
            <a:r>
              <a:rPr lang="en-US" sz="1900" b="1" dirty="0"/>
              <a:t>universe</a:t>
            </a:r>
            <a:r>
              <a:rPr lang="en-US" sz="1900" dirty="0"/>
              <a:t> U = {</a:t>
            </a:r>
            <a:r>
              <a:rPr lang="en-US" sz="1900" dirty="0">
                <a:latin typeface="Comic Sans MS" pitchFamily="66" charset="0"/>
              </a:rPr>
              <a:t>0, 1, . . . , m - 1</a:t>
            </a:r>
            <a:r>
              <a:rPr lang="en-US" sz="1900" dirty="0" smtClean="0"/>
              <a:t>}</a:t>
            </a:r>
            <a:endParaRPr lang="en-US" sz="1900" dirty="0"/>
          </a:p>
          <a:p>
            <a:pPr marL="82296" indent="0">
              <a:lnSpc>
                <a:spcPct val="90000"/>
              </a:lnSpc>
              <a:buNone/>
            </a:pPr>
            <a:endParaRPr lang="en-US" sz="1800" dirty="0"/>
          </a:p>
          <a:p>
            <a:pPr marL="82296" indent="0">
              <a:lnSpc>
                <a:spcPct val="90000"/>
              </a:lnSpc>
              <a:buNone/>
            </a:pPr>
            <a:r>
              <a:rPr lang="en-US" sz="2000" dirty="0" smtClean="0"/>
              <a:t>You may use </a:t>
            </a:r>
            <a:r>
              <a:rPr lang="en-US" sz="2000" b="1" dirty="0">
                <a:solidFill>
                  <a:schemeClr val="accent2"/>
                </a:solidFill>
              </a:rPr>
              <a:t>Direct-address table</a:t>
            </a:r>
            <a:r>
              <a:rPr lang="en-US" sz="2000" dirty="0">
                <a:solidFill>
                  <a:schemeClr val="accent2"/>
                </a:solidFill>
              </a:rPr>
              <a:t> representation:</a:t>
            </a:r>
          </a:p>
          <a:p>
            <a:pPr marL="628650" lvl="1" indent="-171450">
              <a:buFont typeface="Arial" pitchFamily="34" charset="0"/>
              <a:buChar char="•"/>
            </a:pPr>
            <a:r>
              <a:rPr lang="en-US" sz="2000" dirty="0"/>
              <a:t>An array T[0 . . . m - 1]</a:t>
            </a:r>
          </a:p>
          <a:p>
            <a:pPr marL="628650" lvl="1" indent="-171450">
              <a:buFont typeface="Arial" pitchFamily="34" charset="0"/>
              <a:buChar char="•"/>
            </a:pPr>
            <a:r>
              <a:rPr lang="en-US" sz="2000" dirty="0"/>
              <a:t>Each </a:t>
            </a:r>
            <a:r>
              <a:rPr lang="en-US" sz="2000" b="1" dirty="0"/>
              <a:t>slot</a:t>
            </a:r>
            <a:r>
              <a:rPr lang="en-US" sz="2000" dirty="0"/>
              <a:t>, or position, in T corresponds to a key in U</a:t>
            </a:r>
          </a:p>
          <a:p>
            <a:pPr marL="628650" lvl="1" indent="-171450">
              <a:buFont typeface="Arial" pitchFamily="34" charset="0"/>
              <a:buChar char="•"/>
            </a:pPr>
            <a:r>
              <a:rPr lang="en-US" sz="2000" dirty="0"/>
              <a:t>For an element x with key k, a pointer to x (or x itself) will be placed in location T[k] </a:t>
            </a:r>
          </a:p>
          <a:p>
            <a:pPr marL="628650" lvl="1" indent="-171450">
              <a:buFont typeface="Arial" pitchFamily="34" charset="0"/>
              <a:buChar char="•"/>
            </a:pPr>
            <a:r>
              <a:rPr lang="en-US" sz="2000" dirty="0"/>
              <a:t>If there are no elements with key k in the set, T[k] points to a </a:t>
            </a:r>
            <a:r>
              <a:rPr lang="en-US" sz="2000" dirty="0" smtClean="0"/>
              <a:t>NIL</a:t>
            </a:r>
            <a:endParaRPr lang="en-US" sz="2000" dirty="0"/>
          </a:p>
        </p:txBody>
      </p:sp>
      <p:pic>
        <p:nvPicPr>
          <p:cNvPr id="6" name="Picture 4"/>
          <p:cNvPicPr>
            <a:picLocks noChangeAspect="1" noChangeArrowheads="1"/>
          </p:cNvPicPr>
          <p:nvPr/>
        </p:nvPicPr>
        <p:blipFill>
          <a:blip r:embed="rId3" cstate="print"/>
          <a:srcRect/>
          <a:stretch>
            <a:fillRect/>
          </a:stretch>
        </p:blipFill>
        <p:spPr bwMode="auto">
          <a:xfrm>
            <a:off x="2303810" y="3865195"/>
            <a:ext cx="5094514" cy="281786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3555">
                                            <p:bg/>
                                          </p:spTgt>
                                        </p:tgtEl>
                                        <p:attrNameLst>
                                          <p:attrName>style.visibility</p:attrName>
                                        </p:attrNameLst>
                                      </p:cBhvr>
                                      <p:to>
                                        <p:strVal val="visible"/>
                                      </p:to>
                                    </p:set>
                                    <p:animEffect transition="in" filter="blinds(horizontal)">
                                      <p:cBhvr>
                                        <p:cTn id="7" dur="500"/>
                                        <p:tgtEl>
                                          <p:spTgt spid="66355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55">
                                            <p:txEl>
                                              <p:pRg st="0" end="0"/>
                                            </p:txEl>
                                          </p:spTgt>
                                        </p:tgtEl>
                                        <p:attrNameLst>
                                          <p:attrName>style.visibility</p:attrName>
                                        </p:attrNameLst>
                                      </p:cBhvr>
                                      <p:to>
                                        <p:strVal val="visible"/>
                                      </p:to>
                                    </p:set>
                                    <p:animEffect transition="in" filter="blinds(horizontal)">
                                      <p:cBhvr>
                                        <p:cTn id="12" dur="500"/>
                                        <p:tgtEl>
                                          <p:spTgt spid="6635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3555">
                                            <p:txEl>
                                              <p:pRg st="2" end="2"/>
                                            </p:txEl>
                                          </p:spTgt>
                                        </p:tgtEl>
                                        <p:attrNameLst>
                                          <p:attrName>style.visibility</p:attrName>
                                        </p:attrNameLst>
                                      </p:cBhvr>
                                      <p:to>
                                        <p:strVal val="visible"/>
                                      </p:to>
                                    </p:set>
                                    <p:animEffect transition="in" filter="blinds(horizontal)">
                                      <p:cBhvr>
                                        <p:cTn id="17" dur="500"/>
                                        <p:tgtEl>
                                          <p:spTgt spid="66355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63555">
                                            <p:txEl>
                                              <p:pRg st="3" end="3"/>
                                            </p:txEl>
                                          </p:spTgt>
                                        </p:tgtEl>
                                        <p:attrNameLst>
                                          <p:attrName>style.visibility</p:attrName>
                                        </p:attrNameLst>
                                      </p:cBhvr>
                                      <p:to>
                                        <p:strVal val="visible"/>
                                      </p:to>
                                    </p:set>
                                    <p:animEffect transition="in" filter="blinds(horizontal)">
                                      <p:cBhvr>
                                        <p:cTn id="20" dur="500"/>
                                        <p:tgtEl>
                                          <p:spTgt spid="66355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63555">
                                            <p:txEl>
                                              <p:pRg st="4" end="4"/>
                                            </p:txEl>
                                          </p:spTgt>
                                        </p:tgtEl>
                                        <p:attrNameLst>
                                          <p:attrName>style.visibility</p:attrName>
                                        </p:attrNameLst>
                                      </p:cBhvr>
                                      <p:to>
                                        <p:strVal val="visible"/>
                                      </p:to>
                                    </p:set>
                                    <p:animEffect transition="in" filter="blinds(horizontal)">
                                      <p:cBhvr>
                                        <p:cTn id="23" dur="500"/>
                                        <p:tgtEl>
                                          <p:spTgt spid="66355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63555">
                                            <p:txEl>
                                              <p:pRg st="5" end="5"/>
                                            </p:txEl>
                                          </p:spTgt>
                                        </p:tgtEl>
                                        <p:attrNameLst>
                                          <p:attrName>style.visibility</p:attrName>
                                        </p:attrNameLst>
                                      </p:cBhvr>
                                      <p:to>
                                        <p:strVal val="visible"/>
                                      </p:to>
                                    </p:set>
                                    <p:animEffect transition="in" filter="blinds(horizontal)">
                                      <p:cBhvr>
                                        <p:cTn id="26" dur="500"/>
                                        <p:tgtEl>
                                          <p:spTgt spid="66355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63555">
                                            <p:txEl>
                                              <p:pRg st="6" end="6"/>
                                            </p:txEl>
                                          </p:spTgt>
                                        </p:tgtEl>
                                        <p:attrNameLst>
                                          <p:attrName>style.visibility</p:attrName>
                                        </p:attrNameLst>
                                      </p:cBhvr>
                                      <p:to>
                                        <p:strVal val="visible"/>
                                      </p:to>
                                    </p:set>
                                    <p:animEffect transition="in" filter="blinds(horizontal)">
                                      <p:cBhvr>
                                        <p:cTn id="29" dur="500"/>
                                        <p:tgtEl>
                                          <p:spTgt spid="6635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1192360" y="274638"/>
            <a:ext cx="7741328" cy="811657"/>
          </a:xfrm>
        </p:spPr>
        <p:txBody>
          <a:bodyPr/>
          <a:lstStyle/>
          <a:p>
            <a:r>
              <a:rPr lang="en-US" sz="3600" b="1" dirty="0"/>
              <a:t>Operations</a:t>
            </a:r>
          </a:p>
        </p:txBody>
      </p:sp>
      <p:sp>
        <p:nvSpPr>
          <p:cNvPr id="670723" name="Rectangle 3"/>
          <p:cNvSpPr>
            <a:spLocks noGrp="1" noChangeArrowheads="1"/>
          </p:cNvSpPr>
          <p:nvPr>
            <p:ph type="body" idx="1"/>
          </p:nvPr>
        </p:nvSpPr>
        <p:spPr>
          <a:xfrm>
            <a:off x="1204235" y="1296913"/>
            <a:ext cx="7634140" cy="4845050"/>
          </a:xfrm>
        </p:spPr>
        <p:txBody>
          <a:bodyPr>
            <a:noAutofit/>
          </a:bodyPr>
          <a:lstStyle/>
          <a:p>
            <a:pPr>
              <a:buFontTx/>
              <a:buNone/>
            </a:pPr>
            <a:r>
              <a:rPr lang="en-US" sz="2400" dirty="0">
                <a:solidFill>
                  <a:srgbClr val="DD0111"/>
                </a:solidFill>
                <a:latin typeface="Monotype Corsiva" pitchFamily="66" charset="0"/>
              </a:rPr>
              <a:t>Alg.:</a:t>
            </a:r>
            <a:r>
              <a:rPr lang="en-US" sz="2400" dirty="0"/>
              <a:t> DIRECT-ADDRESS-SEARCH(</a:t>
            </a:r>
            <a:r>
              <a:rPr lang="en-US" sz="2400" dirty="0">
                <a:latin typeface="Comic Sans MS" pitchFamily="66" charset="0"/>
              </a:rPr>
              <a:t>T, k</a:t>
            </a:r>
            <a:r>
              <a:rPr lang="en-US" sz="2400" dirty="0"/>
              <a:t>)</a:t>
            </a:r>
          </a:p>
          <a:p>
            <a:pPr>
              <a:buFontTx/>
              <a:buNone/>
            </a:pPr>
            <a:r>
              <a:rPr lang="en-US" sz="2400" b="1" dirty="0"/>
              <a:t>		return </a:t>
            </a:r>
            <a:r>
              <a:rPr lang="en-US" sz="2400" dirty="0">
                <a:latin typeface="Comic Sans MS" pitchFamily="66" charset="0"/>
              </a:rPr>
              <a:t>T[k]</a:t>
            </a:r>
          </a:p>
          <a:p>
            <a:endParaRPr lang="en-US" sz="2400" dirty="0"/>
          </a:p>
          <a:p>
            <a:pPr>
              <a:buFontTx/>
              <a:buNone/>
            </a:pPr>
            <a:r>
              <a:rPr lang="en-US" sz="2400" dirty="0">
                <a:solidFill>
                  <a:srgbClr val="DD0111"/>
                </a:solidFill>
                <a:latin typeface="Monotype Corsiva" pitchFamily="66" charset="0"/>
              </a:rPr>
              <a:t>Alg.:</a:t>
            </a:r>
            <a:r>
              <a:rPr lang="en-US" sz="2400" dirty="0"/>
              <a:t> DIRECT-ADDRESS-INSERT(</a:t>
            </a:r>
            <a:r>
              <a:rPr lang="en-US" sz="2400" dirty="0">
                <a:latin typeface="Comic Sans MS" pitchFamily="66" charset="0"/>
              </a:rPr>
              <a:t>T, x</a:t>
            </a:r>
            <a:r>
              <a:rPr lang="en-US" sz="2400" dirty="0"/>
              <a:t>)</a:t>
            </a:r>
          </a:p>
          <a:p>
            <a:pPr>
              <a:buFontTx/>
              <a:buNone/>
            </a:pPr>
            <a:r>
              <a:rPr lang="en-US" sz="2400" dirty="0"/>
              <a:t>		</a:t>
            </a:r>
            <a:r>
              <a:rPr lang="en-US" sz="2400" dirty="0">
                <a:latin typeface="Comic Sans MS" pitchFamily="66" charset="0"/>
              </a:rPr>
              <a:t>T[key[x]] ← x</a:t>
            </a:r>
          </a:p>
          <a:p>
            <a:endParaRPr lang="en-US" sz="2400" dirty="0"/>
          </a:p>
          <a:p>
            <a:pPr>
              <a:buFontTx/>
              <a:buNone/>
            </a:pPr>
            <a:r>
              <a:rPr lang="en-US" sz="2400" dirty="0">
                <a:solidFill>
                  <a:srgbClr val="DD0111"/>
                </a:solidFill>
                <a:latin typeface="Monotype Corsiva" pitchFamily="66" charset="0"/>
              </a:rPr>
              <a:t>Alg.:</a:t>
            </a:r>
            <a:r>
              <a:rPr lang="en-US" sz="2400" dirty="0"/>
              <a:t> DIRECT-ADDRESS-DELETE(</a:t>
            </a:r>
            <a:r>
              <a:rPr lang="en-US" sz="2400" dirty="0">
                <a:latin typeface="Comic Sans MS" pitchFamily="66" charset="0"/>
              </a:rPr>
              <a:t>T, x</a:t>
            </a:r>
            <a:r>
              <a:rPr lang="en-US" sz="2400" dirty="0"/>
              <a:t>)</a:t>
            </a:r>
          </a:p>
          <a:p>
            <a:pPr>
              <a:buFontTx/>
              <a:buNone/>
            </a:pPr>
            <a:r>
              <a:rPr lang="en-US" sz="2400" dirty="0"/>
              <a:t>		</a:t>
            </a:r>
            <a:r>
              <a:rPr lang="en-US" sz="2400" dirty="0">
                <a:latin typeface="Comic Sans MS" pitchFamily="66" charset="0"/>
              </a:rPr>
              <a:t>T[key[x]] ← NIL</a:t>
            </a:r>
          </a:p>
          <a:p>
            <a:endParaRPr lang="en-US" sz="700" dirty="0"/>
          </a:p>
          <a:p>
            <a:endParaRPr lang="en-US" sz="2400" b="1" dirty="0" smtClean="0"/>
          </a:p>
          <a:p>
            <a:r>
              <a:rPr lang="en-US" sz="2400" b="1" dirty="0" smtClean="0"/>
              <a:t>Running </a:t>
            </a:r>
            <a:r>
              <a:rPr lang="en-US" sz="2400" b="1" dirty="0"/>
              <a:t>time for these operations: </a:t>
            </a:r>
            <a:r>
              <a:rPr lang="en-US" sz="2400" b="1" dirty="0">
                <a:latin typeface="Comic Sans MS" pitchFamily="66" charset="0"/>
              </a:rPr>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3">
                                            <p:txEl>
                                              <p:pRg st="0" end="0"/>
                                            </p:txEl>
                                          </p:spTgt>
                                        </p:tgtEl>
                                        <p:attrNameLst>
                                          <p:attrName>style.visibility</p:attrName>
                                        </p:attrNameLst>
                                      </p:cBhvr>
                                      <p:to>
                                        <p:strVal val="visible"/>
                                      </p:to>
                                    </p:set>
                                    <p:animEffect transition="in" filter="blinds(horizontal)">
                                      <p:cBhvr>
                                        <p:cTn id="7" dur="500"/>
                                        <p:tgtEl>
                                          <p:spTgt spid="67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3">
                                            <p:txEl>
                                              <p:pRg st="1" end="1"/>
                                            </p:txEl>
                                          </p:spTgt>
                                        </p:tgtEl>
                                        <p:attrNameLst>
                                          <p:attrName>style.visibility</p:attrName>
                                        </p:attrNameLst>
                                      </p:cBhvr>
                                      <p:to>
                                        <p:strVal val="visible"/>
                                      </p:to>
                                    </p:set>
                                    <p:animEffect transition="in" filter="blinds(horizontal)">
                                      <p:cBhvr>
                                        <p:cTn id="12" dur="500"/>
                                        <p:tgtEl>
                                          <p:spTgt spid="67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0723">
                                            <p:txEl>
                                              <p:pRg st="3" end="3"/>
                                            </p:txEl>
                                          </p:spTgt>
                                        </p:tgtEl>
                                        <p:attrNameLst>
                                          <p:attrName>style.visibility</p:attrName>
                                        </p:attrNameLst>
                                      </p:cBhvr>
                                      <p:to>
                                        <p:strVal val="visible"/>
                                      </p:to>
                                    </p:set>
                                    <p:animEffect transition="in" filter="blinds(horizontal)">
                                      <p:cBhvr>
                                        <p:cTn id="17" dur="500"/>
                                        <p:tgtEl>
                                          <p:spTgt spid="67072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70723">
                                            <p:txEl>
                                              <p:pRg st="4" end="4"/>
                                            </p:txEl>
                                          </p:spTgt>
                                        </p:tgtEl>
                                        <p:attrNameLst>
                                          <p:attrName>style.visibility</p:attrName>
                                        </p:attrNameLst>
                                      </p:cBhvr>
                                      <p:to>
                                        <p:strVal val="visible"/>
                                      </p:to>
                                    </p:set>
                                    <p:animEffect transition="in" filter="blinds(horizontal)">
                                      <p:cBhvr>
                                        <p:cTn id="20" dur="500"/>
                                        <p:tgtEl>
                                          <p:spTgt spid="6707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70723">
                                            <p:txEl>
                                              <p:pRg st="6" end="6"/>
                                            </p:txEl>
                                          </p:spTgt>
                                        </p:tgtEl>
                                        <p:attrNameLst>
                                          <p:attrName>style.visibility</p:attrName>
                                        </p:attrNameLst>
                                      </p:cBhvr>
                                      <p:to>
                                        <p:strVal val="visible"/>
                                      </p:to>
                                    </p:set>
                                    <p:animEffect transition="in" filter="blinds(horizontal)">
                                      <p:cBhvr>
                                        <p:cTn id="25" dur="500"/>
                                        <p:tgtEl>
                                          <p:spTgt spid="67072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70723">
                                            <p:txEl>
                                              <p:pRg st="7" end="7"/>
                                            </p:txEl>
                                          </p:spTgt>
                                        </p:tgtEl>
                                        <p:attrNameLst>
                                          <p:attrName>style.visibility</p:attrName>
                                        </p:attrNameLst>
                                      </p:cBhvr>
                                      <p:to>
                                        <p:strVal val="visible"/>
                                      </p:to>
                                    </p:set>
                                    <p:animEffect transition="in" filter="blinds(horizontal)">
                                      <p:cBhvr>
                                        <p:cTn id="28" dur="500"/>
                                        <p:tgtEl>
                                          <p:spTgt spid="67072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70723">
                                            <p:txEl>
                                              <p:pRg st="10" end="10"/>
                                            </p:txEl>
                                          </p:spTgt>
                                        </p:tgtEl>
                                        <p:attrNameLst>
                                          <p:attrName>style.visibility</p:attrName>
                                        </p:attrNameLst>
                                      </p:cBhvr>
                                      <p:to>
                                        <p:strVal val="visible"/>
                                      </p:to>
                                    </p:set>
                                    <p:animEffect transition="in" filter="blinds(horizontal)">
                                      <p:cBhvr>
                                        <p:cTn id="33" dur="500"/>
                                        <p:tgtEl>
                                          <p:spTgt spid="6707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DAEB4ACD-7BC6-4574-AC8B-BC6FE71FF72E}" type="slidenum">
              <a:rPr lang="en-US"/>
              <a:pPr/>
              <a:t>6</a:t>
            </a:fld>
            <a:endParaRPr lang="en-US"/>
          </a:p>
        </p:txBody>
      </p:sp>
      <p:sp>
        <p:nvSpPr>
          <p:cNvPr id="667650" name="Rectangle 2"/>
          <p:cNvSpPr>
            <a:spLocks noGrp="1" noChangeArrowheads="1"/>
          </p:cNvSpPr>
          <p:nvPr>
            <p:ph type="title"/>
          </p:nvPr>
        </p:nvSpPr>
        <p:spPr>
          <a:xfrm>
            <a:off x="1147676" y="274638"/>
            <a:ext cx="7786012" cy="773252"/>
          </a:xfrm>
        </p:spPr>
        <p:txBody>
          <a:bodyPr>
            <a:normAutofit fontScale="90000"/>
          </a:bodyPr>
          <a:lstStyle/>
          <a:p>
            <a:r>
              <a:rPr lang="en-US" sz="3600" b="1" dirty="0"/>
              <a:t>Comparing Different Implementations</a:t>
            </a:r>
          </a:p>
        </p:txBody>
      </p:sp>
      <p:sp>
        <p:nvSpPr>
          <p:cNvPr id="667651" name="Rectangle 3"/>
          <p:cNvSpPr>
            <a:spLocks noGrp="1" noChangeArrowheads="1"/>
          </p:cNvSpPr>
          <p:nvPr>
            <p:ph type="body" idx="1"/>
          </p:nvPr>
        </p:nvSpPr>
        <p:spPr>
          <a:xfrm>
            <a:off x="1147676" y="1433513"/>
            <a:ext cx="7462923" cy="1962150"/>
          </a:xfrm>
          <a:solidFill>
            <a:schemeClr val="bg2"/>
          </a:solidFill>
        </p:spPr>
        <p:txBody>
          <a:bodyPr>
            <a:noAutofit/>
          </a:bodyPr>
          <a:lstStyle/>
          <a:p>
            <a:r>
              <a:rPr lang="en-US" sz="2400" dirty="0"/>
              <a:t>Implementing dictionaries using:</a:t>
            </a:r>
          </a:p>
          <a:p>
            <a:pPr lvl="1"/>
            <a:r>
              <a:rPr lang="en-US" sz="2000" dirty="0"/>
              <a:t>Direct addressing</a:t>
            </a:r>
          </a:p>
          <a:p>
            <a:pPr lvl="1"/>
            <a:r>
              <a:rPr lang="en-US" sz="2000" dirty="0"/>
              <a:t>Ordered/unordered arrays</a:t>
            </a:r>
          </a:p>
          <a:p>
            <a:pPr lvl="1"/>
            <a:r>
              <a:rPr lang="en-US" sz="2000" dirty="0"/>
              <a:t>Ordered/unordered linked lists</a:t>
            </a:r>
          </a:p>
        </p:txBody>
      </p:sp>
      <p:sp>
        <p:nvSpPr>
          <p:cNvPr id="667652" name="Text Box 4"/>
          <p:cNvSpPr txBox="1">
            <a:spLocks noChangeArrowheads="1"/>
          </p:cNvSpPr>
          <p:nvPr/>
        </p:nvSpPr>
        <p:spPr bwMode="auto">
          <a:xfrm>
            <a:off x="4710113" y="3614738"/>
            <a:ext cx="1114425" cy="457200"/>
          </a:xfrm>
          <a:prstGeom prst="rect">
            <a:avLst/>
          </a:prstGeom>
          <a:noFill/>
          <a:ln w="9525">
            <a:noFill/>
            <a:miter lim="800000"/>
            <a:headEnd/>
            <a:tailEnd/>
          </a:ln>
          <a:effectLst/>
        </p:spPr>
        <p:txBody>
          <a:bodyPr>
            <a:spAutoFit/>
          </a:bodyPr>
          <a:lstStyle/>
          <a:p>
            <a:r>
              <a:rPr lang="en-US" sz="2400">
                <a:solidFill>
                  <a:srgbClr val="CC0000"/>
                </a:solidFill>
                <a:latin typeface="Comic Sans MS" pitchFamily="66" charset="0"/>
              </a:rPr>
              <a:t>Insert</a:t>
            </a:r>
          </a:p>
        </p:txBody>
      </p:sp>
      <p:sp>
        <p:nvSpPr>
          <p:cNvPr id="667653" name="Text Box 5"/>
          <p:cNvSpPr txBox="1">
            <a:spLocks noChangeArrowheads="1"/>
          </p:cNvSpPr>
          <p:nvPr/>
        </p:nvSpPr>
        <p:spPr bwMode="auto">
          <a:xfrm>
            <a:off x="6477000" y="3613150"/>
            <a:ext cx="1196975" cy="457200"/>
          </a:xfrm>
          <a:prstGeom prst="rect">
            <a:avLst/>
          </a:prstGeom>
          <a:noFill/>
          <a:ln w="9525">
            <a:noFill/>
            <a:miter lim="800000"/>
            <a:headEnd/>
            <a:tailEnd/>
          </a:ln>
          <a:effectLst/>
        </p:spPr>
        <p:txBody>
          <a:bodyPr wrap="none">
            <a:spAutoFit/>
          </a:bodyPr>
          <a:lstStyle/>
          <a:p>
            <a:r>
              <a:rPr lang="en-US" sz="2400">
                <a:solidFill>
                  <a:srgbClr val="CC0000"/>
                </a:solidFill>
                <a:latin typeface="Comic Sans MS" pitchFamily="66" charset="0"/>
              </a:rPr>
              <a:t>Search</a:t>
            </a:r>
          </a:p>
        </p:txBody>
      </p:sp>
      <p:sp>
        <p:nvSpPr>
          <p:cNvPr id="667654" name="Text Box 6"/>
          <p:cNvSpPr txBox="1">
            <a:spLocks noChangeArrowheads="1"/>
          </p:cNvSpPr>
          <p:nvPr/>
        </p:nvSpPr>
        <p:spPr bwMode="auto">
          <a:xfrm>
            <a:off x="1501775" y="4492625"/>
            <a:ext cx="2181225" cy="457200"/>
          </a:xfrm>
          <a:prstGeom prst="rect">
            <a:avLst/>
          </a:prstGeom>
          <a:noFill/>
          <a:ln w="9525">
            <a:noFill/>
            <a:miter lim="800000"/>
            <a:headEnd/>
            <a:tailEnd/>
          </a:ln>
          <a:effectLst/>
        </p:spPr>
        <p:txBody>
          <a:bodyPr wrap="none">
            <a:spAutoFit/>
          </a:bodyPr>
          <a:lstStyle/>
          <a:p>
            <a:r>
              <a:rPr lang="en-US" sz="2400" dirty="0">
                <a:solidFill>
                  <a:schemeClr val="accent2"/>
                </a:solidFill>
                <a:latin typeface="Comic Sans MS" pitchFamily="66" charset="0"/>
              </a:rPr>
              <a:t>ordered array</a:t>
            </a:r>
          </a:p>
        </p:txBody>
      </p:sp>
      <p:sp>
        <p:nvSpPr>
          <p:cNvPr id="667655" name="Text Box 7"/>
          <p:cNvSpPr txBox="1">
            <a:spLocks noChangeArrowheads="1"/>
          </p:cNvSpPr>
          <p:nvPr/>
        </p:nvSpPr>
        <p:spPr bwMode="auto">
          <a:xfrm>
            <a:off x="1501775" y="4933950"/>
            <a:ext cx="1879600"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ordered list</a:t>
            </a:r>
          </a:p>
        </p:txBody>
      </p:sp>
      <p:sp>
        <p:nvSpPr>
          <p:cNvPr id="667656" name="Text Box 8"/>
          <p:cNvSpPr txBox="1">
            <a:spLocks noChangeArrowheads="1"/>
          </p:cNvSpPr>
          <p:nvPr/>
        </p:nvSpPr>
        <p:spPr bwMode="auto">
          <a:xfrm>
            <a:off x="1501775" y="5376863"/>
            <a:ext cx="2500313"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unordered array</a:t>
            </a:r>
          </a:p>
        </p:txBody>
      </p:sp>
      <p:sp>
        <p:nvSpPr>
          <p:cNvPr id="667657" name="Text Box 9"/>
          <p:cNvSpPr txBox="1">
            <a:spLocks noChangeArrowheads="1"/>
          </p:cNvSpPr>
          <p:nvPr/>
        </p:nvSpPr>
        <p:spPr bwMode="auto">
          <a:xfrm>
            <a:off x="1501775" y="5818188"/>
            <a:ext cx="2198688"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unordered list</a:t>
            </a:r>
          </a:p>
        </p:txBody>
      </p:sp>
      <p:sp>
        <p:nvSpPr>
          <p:cNvPr id="667658" name="Text Box 10"/>
          <p:cNvSpPr txBox="1">
            <a:spLocks noChangeArrowheads="1"/>
          </p:cNvSpPr>
          <p:nvPr/>
        </p:nvSpPr>
        <p:spPr bwMode="auto">
          <a:xfrm>
            <a:off x="4819650" y="4492625"/>
            <a:ext cx="8445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O(N)</a:t>
            </a:r>
          </a:p>
        </p:txBody>
      </p:sp>
      <p:sp>
        <p:nvSpPr>
          <p:cNvPr id="667659" name="Text Box 11"/>
          <p:cNvSpPr txBox="1">
            <a:spLocks noChangeArrowheads="1"/>
          </p:cNvSpPr>
          <p:nvPr/>
        </p:nvSpPr>
        <p:spPr bwMode="auto">
          <a:xfrm>
            <a:off x="4819650" y="4933950"/>
            <a:ext cx="8445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O(N)</a:t>
            </a:r>
          </a:p>
        </p:txBody>
      </p:sp>
      <p:sp>
        <p:nvSpPr>
          <p:cNvPr id="667660" name="Text Box 12"/>
          <p:cNvSpPr txBox="1">
            <a:spLocks noChangeArrowheads="1"/>
          </p:cNvSpPr>
          <p:nvPr/>
        </p:nvSpPr>
        <p:spPr bwMode="auto">
          <a:xfrm>
            <a:off x="6680200" y="5376863"/>
            <a:ext cx="8445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O(N)</a:t>
            </a:r>
          </a:p>
        </p:txBody>
      </p:sp>
      <p:sp>
        <p:nvSpPr>
          <p:cNvPr id="667661" name="Text Box 13"/>
          <p:cNvSpPr txBox="1">
            <a:spLocks noChangeArrowheads="1"/>
          </p:cNvSpPr>
          <p:nvPr/>
        </p:nvSpPr>
        <p:spPr bwMode="auto">
          <a:xfrm>
            <a:off x="6680200" y="5818188"/>
            <a:ext cx="8445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O(N)</a:t>
            </a:r>
          </a:p>
        </p:txBody>
      </p:sp>
      <p:sp>
        <p:nvSpPr>
          <p:cNvPr id="667662" name="Text Box 14"/>
          <p:cNvSpPr txBox="1">
            <a:spLocks noChangeArrowheads="1"/>
          </p:cNvSpPr>
          <p:nvPr/>
        </p:nvSpPr>
        <p:spPr bwMode="auto">
          <a:xfrm>
            <a:off x="4845050" y="5376863"/>
            <a:ext cx="7937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O(1)</a:t>
            </a:r>
          </a:p>
        </p:txBody>
      </p:sp>
      <p:sp>
        <p:nvSpPr>
          <p:cNvPr id="667663" name="Text Box 15"/>
          <p:cNvSpPr txBox="1">
            <a:spLocks noChangeArrowheads="1"/>
          </p:cNvSpPr>
          <p:nvPr/>
        </p:nvSpPr>
        <p:spPr bwMode="auto">
          <a:xfrm>
            <a:off x="4845050" y="5818188"/>
            <a:ext cx="7937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O(1)</a:t>
            </a:r>
          </a:p>
        </p:txBody>
      </p:sp>
      <p:sp>
        <p:nvSpPr>
          <p:cNvPr id="667664" name="Text Box 16"/>
          <p:cNvSpPr txBox="1">
            <a:spLocks noChangeArrowheads="1"/>
          </p:cNvSpPr>
          <p:nvPr/>
        </p:nvSpPr>
        <p:spPr bwMode="auto">
          <a:xfrm>
            <a:off x="6704013" y="4494213"/>
            <a:ext cx="1082675"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O(lgN)</a:t>
            </a:r>
          </a:p>
        </p:txBody>
      </p:sp>
      <p:sp>
        <p:nvSpPr>
          <p:cNvPr id="667665" name="Text Box 17"/>
          <p:cNvSpPr txBox="1">
            <a:spLocks noChangeArrowheads="1"/>
          </p:cNvSpPr>
          <p:nvPr/>
        </p:nvSpPr>
        <p:spPr bwMode="auto">
          <a:xfrm>
            <a:off x="6704013" y="4935538"/>
            <a:ext cx="844550" cy="457200"/>
          </a:xfrm>
          <a:prstGeom prst="rect">
            <a:avLst/>
          </a:prstGeom>
          <a:noFill/>
          <a:ln w="9525">
            <a:noFill/>
            <a:miter lim="800000"/>
            <a:headEnd/>
            <a:tailEnd/>
          </a:ln>
          <a:effectLst/>
        </p:spPr>
        <p:txBody>
          <a:bodyPr wrap="none">
            <a:spAutoFit/>
          </a:bodyPr>
          <a:lstStyle/>
          <a:p>
            <a:r>
              <a:rPr lang="en-US" sz="2400">
                <a:latin typeface="Times New Roman" pitchFamily="18" charset="0"/>
                <a:cs typeface="Times New Roman" pitchFamily="18" charset="0"/>
              </a:rPr>
              <a:t>O(N)</a:t>
            </a:r>
          </a:p>
        </p:txBody>
      </p:sp>
      <p:sp>
        <p:nvSpPr>
          <p:cNvPr id="667666" name="Text Box 18"/>
          <p:cNvSpPr txBox="1">
            <a:spLocks noChangeArrowheads="1"/>
          </p:cNvSpPr>
          <p:nvPr/>
        </p:nvSpPr>
        <p:spPr bwMode="auto">
          <a:xfrm>
            <a:off x="1503363" y="4049713"/>
            <a:ext cx="2682875" cy="457200"/>
          </a:xfrm>
          <a:prstGeom prst="rect">
            <a:avLst/>
          </a:prstGeom>
          <a:noFill/>
          <a:ln w="9525">
            <a:noFill/>
            <a:miter lim="800000"/>
            <a:headEnd/>
            <a:tailEnd/>
          </a:ln>
          <a:effectLst/>
        </p:spPr>
        <p:txBody>
          <a:bodyPr wrap="none">
            <a:spAutoFit/>
          </a:bodyPr>
          <a:lstStyle/>
          <a:p>
            <a:r>
              <a:rPr lang="en-US" sz="2400" dirty="0">
                <a:solidFill>
                  <a:schemeClr val="accent2"/>
                </a:solidFill>
                <a:latin typeface="Comic Sans MS" pitchFamily="66" charset="0"/>
              </a:rPr>
              <a:t>direct addressing</a:t>
            </a:r>
          </a:p>
        </p:txBody>
      </p:sp>
      <p:sp>
        <p:nvSpPr>
          <p:cNvPr id="667667" name="Text Box 19"/>
          <p:cNvSpPr txBox="1">
            <a:spLocks noChangeArrowheads="1"/>
          </p:cNvSpPr>
          <p:nvPr/>
        </p:nvSpPr>
        <p:spPr bwMode="auto">
          <a:xfrm>
            <a:off x="4821238" y="4049713"/>
            <a:ext cx="793750" cy="457200"/>
          </a:xfrm>
          <a:prstGeom prst="rect">
            <a:avLst/>
          </a:prstGeom>
          <a:noFill/>
          <a:ln w="9525">
            <a:noFill/>
            <a:miter lim="800000"/>
            <a:headEnd/>
            <a:tailEnd/>
          </a:ln>
          <a:effectLst/>
        </p:spPr>
        <p:txBody>
          <a:bodyPr wrap="none">
            <a:spAutoFit/>
          </a:bodyPr>
          <a:lstStyle/>
          <a:p>
            <a:r>
              <a:rPr lang="en-US" sz="2400" dirty="0">
                <a:latin typeface="Times New Roman" pitchFamily="18" charset="0"/>
                <a:cs typeface="Times New Roman" pitchFamily="18" charset="0"/>
              </a:rPr>
              <a:t>O(1)</a:t>
            </a:r>
          </a:p>
        </p:txBody>
      </p:sp>
      <p:sp>
        <p:nvSpPr>
          <p:cNvPr id="667668" name="Text Box 20"/>
          <p:cNvSpPr txBox="1">
            <a:spLocks noChangeArrowheads="1"/>
          </p:cNvSpPr>
          <p:nvPr/>
        </p:nvSpPr>
        <p:spPr bwMode="auto">
          <a:xfrm>
            <a:off x="6705600" y="4051300"/>
            <a:ext cx="793750" cy="457200"/>
          </a:xfrm>
          <a:prstGeom prst="rect">
            <a:avLst/>
          </a:prstGeom>
          <a:noFill/>
          <a:ln w="9525">
            <a:noFill/>
            <a:miter lim="800000"/>
            <a:headEnd/>
            <a:tailEnd/>
          </a:ln>
          <a:effectLst/>
        </p:spPr>
        <p:txBody>
          <a:bodyPr wrap="none">
            <a:spAutoFit/>
          </a:bodyPr>
          <a:lstStyle/>
          <a:p>
            <a:r>
              <a:rPr lang="en-US" sz="2400" dirty="0">
                <a:latin typeface="Times New Roman" pitchFamily="18" charset="0"/>
                <a:cs typeface="Times New Roman" pitchFamily="18" charset="0"/>
              </a:rPr>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76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76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76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76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76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76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76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76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76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76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76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76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76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76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76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2" grpId="0"/>
      <p:bldP spid="667653" grpId="0"/>
      <p:bldP spid="667654" grpId="0"/>
      <p:bldP spid="667655" grpId="0"/>
      <p:bldP spid="667656" grpId="0"/>
      <p:bldP spid="667657" grpId="0"/>
      <p:bldP spid="667658" grpId="0"/>
      <p:bldP spid="667659" grpId="0"/>
      <p:bldP spid="667660" grpId="0"/>
      <p:bldP spid="667661" grpId="0"/>
      <p:bldP spid="667662" grpId="0"/>
      <p:bldP spid="667663" grpId="0"/>
      <p:bldP spid="667664" grpId="0"/>
      <p:bldP spid="667665" grpId="0"/>
      <p:bldP spid="667666" grpId="0"/>
      <p:bldP spid="667667" grpId="0"/>
      <p:bldP spid="6676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165788" y="274638"/>
            <a:ext cx="7767900" cy="734847"/>
          </a:xfrm>
        </p:spPr>
        <p:txBody>
          <a:bodyPr>
            <a:normAutofit/>
          </a:bodyPr>
          <a:lstStyle/>
          <a:p>
            <a:r>
              <a:rPr lang="en-US" sz="3600" b="1" dirty="0" smtClean="0"/>
              <a:t>Examples </a:t>
            </a:r>
            <a:r>
              <a:rPr lang="en-US" sz="3600" b="1" dirty="0"/>
              <a:t>Using Direct Addressing</a:t>
            </a:r>
          </a:p>
        </p:txBody>
      </p:sp>
      <p:pic>
        <p:nvPicPr>
          <p:cNvPr id="668680" name="Picture 8"/>
          <p:cNvPicPr>
            <a:picLocks noChangeAspect="1" noChangeArrowheads="1"/>
          </p:cNvPicPr>
          <p:nvPr/>
        </p:nvPicPr>
        <p:blipFill>
          <a:blip r:embed="rId3" cstate="print"/>
          <a:srcRect l="1573" b="32593"/>
          <a:stretch>
            <a:fillRect/>
          </a:stretch>
        </p:blipFill>
        <p:spPr bwMode="auto">
          <a:xfrm>
            <a:off x="1345980" y="1854395"/>
            <a:ext cx="7128095" cy="1323247"/>
          </a:xfrm>
          <a:prstGeom prst="rect">
            <a:avLst/>
          </a:prstGeom>
          <a:noFill/>
          <a:ln w="9525">
            <a:noFill/>
            <a:miter lim="800000"/>
            <a:headEnd/>
            <a:tailEnd/>
          </a:ln>
          <a:effectLst/>
        </p:spPr>
      </p:pic>
      <p:sp>
        <p:nvSpPr>
          <p:cNvPr id="668681" name="Text Box 9"/>
          <p:cNvSpPr txBox="1">
            <a:spLocks noChangeArrowheads="1"/>
          </p:cNvSpPr>
          <p:nvPr/>
        </p:nvSpPr>
        <p:spPr bwMode="auto">
          <a:xfrm>
            <a:off x="1082663" y="1350963"/>
            <a:ext cx="1592103" cy="461665"/>
          </a:xfrm>
          <a:prstGeom prst="rect">
            <a:avLst/>
          </a:prstGeom>
          <a:noFill/>
          <a:ln w="9525">
            <a:noFill/>
            <a:miter lim="800000"/>
            <a:headEnd/>
            <a:tailEnd/>
          </a:ln>
          <a:effectLst/>
        </p:spPr>
        <p:txBody>
          <a:bodyPr wrap="none">
            <a:spAutoFit/>
          </a:bodyPr>
          <a:lstStyle/>
          <a:p>
            <a:r>
              <a:rPr lang="en-US" sz="2400" dirty="0">
                <a:solidFill>
                  <a:schemeClr val="accent2"/>
                </a:solidFill>
                <a:latin typeface="Times New Roman" pitchFamily="18" charset="0"/>
                <a:cs typeface="Times New Roman" pitchFamily="18" charset="0"/>
              </a:rPr>
              <a:t>Example 1:</a:t>
            </a:r>
          </a:p>
        </p:txBody>
      </p:sp>
      <p:sp>
        <p:nvSpPr>
          <p:cNvPr id="9" name="TextBox 8"/>
          <p:cNvSpPr txBox="1"/>
          <p:nvPr/>
        </p:nvSpPr>
        <p:spPr>
          <a:xfrm>
            <a:off x="1189174" y="5672655"/>
            <a:ext cx="7524613" cy="830997"/>
          </a:xfrm>
          <a:prstGeom prst="rect">
            <a:avLst/>
          </a:prstGeom>
          <a:solidFill>
            <a:schemeClr val="bg2"/>
          </a:solidFill>
        </p:spPr>
        <p:txBody>
          <a:bodyPr wrap="square" rtlCol="0">
            <a:spAutoFit/>
          </a:bodyPr>
          <a:lstStyle/>
          <a:p>
            <a:pPr marL="225425" indent="-225425">
              <a:buFont typeface="Arial" pitchFamily="34" charset="0"/>
              <a:buChar char="•"/>
            </a:pPr>
            <a:r>
              <a:rPr lang="en-US" sz="2400" i="1" dirty="0" smtClean="0">
                <a:latin typeface="Times New Roman" pitchFamily="18" charset="0"/>
                <a:cs typeface="Times New Roman" pitchFamily="18" charset="0"/>
              </a:rPr>
              <a:t>|U|</a:t>
            </a:r>
            <a:r>
              <a:rPr lang="en-US" sz="2400" dirty="0" smtClean="0">
                <a:latin typeface="Times New Roman" pitchFamily="18" charset="0"/>
                <a:cs typeface="Times New Roman" pitchFamily="18" charset="0"/>
              </a:rPr>
              <a:t> (size of the entire key universe)  can be very large</a:t>
            </a:r>
          </a:p>
          <a:p>
            <a:pPr marL="225425" indent="-225425">
              <a:buFont typeface="Arial" pitchFamily="34" charset="0"/>
              <a:buChar char="•"/>
            </a:pP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(actual set of keys) can be much smaller than </a:t>
            </a:r>
            <a:r>
              <a:rPr lang="en-US" sz="2400" i="1" dirty="0" smtClean="0">
                <a:latin typeface="Times New Roman" pitchFamily="18" charset="0"/>
                <a:cs typeface="Times New Roman" pitchFamily="18" charset="0"/>
              </a:rPr>
              <a:t>|U|</a:t>
            </a:r>
            <a:endParaRPr lang="en-US" sz="2400" i="1" dirty="0">
              <a:latin typeface="Times New Roman" pitchFamily="18" charset="0"/>
              <a:cs typeface="Times New Roman" pitchFamily="18" charset="0"/>
            </a:endParaRPr>
          </a:p>
        </p:txBody>
      </p:sp>
      <p:sp>
        <p:nvSpPr>
          <p:cNvPr id="8" name="TextBox 7"/>
          <p:cNvSpPr txBox="1"/>
          <p:nvPr/>
        </p:nvSpPr>
        <p:spPr>
          <a:xfrm>
            <a:off x="1165788" y="3384469"/>
            <a:ext cx="7548000" cy="1938992"/>
          </a:xfrm>
          <a:prstGeom prst="rect">
            <a:avLst/>
          </a:prstGeom>
          <a:solidFill>
            <a:schemeClr val="bg2"/>
          </a:solidFill>
        </p:spPr>
        <p:txBody>
          <a:bodyPr wrap="square" rtlCol="0">
            <a:spAutoFit/>
          </a:bodyPr>
          <a:lstStyle/>
          <a:p>
            <a:pPr marL="225425" indent="-225425"/>
            <a:r>
              <a:rPr lang="en-US" sz="2400" b="1" dirty="0" smtClean="0">
                <a:solidFill>
                  <a:schemeClr val="accent2"/>
                </a:solidFill>
                <a:latin typeface="Times New Roman" pitchFamily="18" charset="0"/>
                <a:cs typeface="Times New Roman" pitchFamily="18" charset="0"/>
              </a:rPr>
              <a:t>Example 2:</a:t>
            </a:r>
          </a:p>
          <a:p>
            <a:pPr marL="225425" indent="-225425"/>
            <a:endParaRPr lang="en-US" sz="1600" dirty="0" smtClean="0">
              <a:latin typeface="Times New Roman" pitchFamily="18" charset="0"/>
              <a:cs typeface="Times New Roman" pitchFamily="18" charset="0"/>
            </a:endParaRPr>
          </a:p>
          <a:p>
            <a:pPr marL="344488" indent="-344488">
              <a:buFont typeface="Arial" pitchFamily="34" charset="0"/>
              <a:buChar char="•"/>
            </a:pPr>
            <a:r>
              <a:rPr lang="en-US" sz="2000" dirty="0" smtClean="0">
                <a:latin typeface="Times New Roman" pitchFamily="18" charset="0"/>
                <a:cs typeface="Times New Roman" pitchFamily="18" charset="0"/>
              </a:rPr>
              <a:t>Suppose that the keys are 9-digit Social Security Numbers</a:t>
            </a:r>
          </a:p>
          <a:p>
            <a:pPr marL="344488" indent="-344488">
              <a:buFont typeface="Arial" pitchFamily="34" charset="0"/>
              <a:buChar char="•"/>
            </a:pPr>
            <a:endParaRPr lang="en-US" sz="2000" dirty="0" smtClean="0">
              <a:latin typeface="Times New Roman" pitchFamily="18" charset="0"/>
              <a:cs typeface="Times New Roman" pitchFamily="18" charset="0"/>
            </a:endParaRPr>
          </a:p>
          <a:p>
            <a:pPr marL="344488" indent="-344488">
              <a:buFont typeface="Arial" pitchFamily="34" charset="0"/>
              <a:buChar char="•"/>
            </a:pPr>
            <a:r>
              <a:rPr lang="en-US" sz="2000" dirty="0" smtClean="0">
                <a:latin typeface="Times New Roman" pitchFamily="18" charset="0"/>
                <a:cs typeface="Times New Roman" pitchFamily="18" charset="0"/>
              </a:rPr>
              <a:t>We can use the same strategy as before but it will be very </a:t>
            </a:r>
            <a:r>
              <a:rPr lang="en-US" sz="2000" u="sng" dirty="0" smtClean="0">
                <a:latin typeface="Times New Roman" pitchFamily="18" charset="0"/>
                <a:cs typeface="Times New Roman" pitchFamily="18" charset="0"/>
              </a:rPr>
              <a:t>inefficient</a:t>
            </a:r>
            <a:r>
              <a:rPr lang="en-US" sz="2000" dirty="0" smtClean="0">
                <a:latin typeface="Times New Roman" pitchFamily="18" charset="0"/>
                <a:cs typeface="Times New Roman" pitchFamily="18" charset="0"/>
              </a:rPr>
              <a:t>.</a:t>
            </a:r>
          </a:p>
          <a:p>
            <a:pPr marL="344488" indent="-344488"/>
            <a:r>
              <a:rPr lang="en-US" sz="2000" dirty="0" smtClean="0">
                <a:latin typeface="Times New Roman" pitchFamily="18" charset="0"/>
                <a:cs typeface="Times New Roman" pitchFamily="18" charset="0"/>
              </a:rPr>
              <a:t>	An array of 1 Billion items is needed to store 100 records !!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8681"/>
                                        </p:tgtEl>
                                        <p:attrNameLst>
                                          <p:attrName>style.visibility</p:attrName>
                                        </p:attrNameLst>
                                      </p:cBhvr>
                                      <p:to>
                                        <p:strVal val="visible"/>
                                      </p:to>
                                    </p:set>
                                    <p:animEffect transition="in" filter="blinds(horizontal)">
                                      <p:cBhvr>
                                        <p:cTn id="7" dur="500"/>
                                        <p:tgtEl>
                                          <p:spTgt spid="668681"/>
                                        </p:tgtEl>
                                      </p:cBhvr>
                                    </p:animEffect>
                                  </p:childTnLst>
                                </p:cTn>
                              </p:par>
                              <p:par>
                                <p:cTn id="8" presetID="3" presetClass="entr" presetSubtype="10" fill="hold" nodeType="withEffect">
                                  <p:stCondLst>
                                    <p:cond delay="0"/>
                                  </p:stCondLst>
                                  <p:childTnLst>
                                    <p:set>
                                      <p:cBhvr>
                                        <p:cTn id="9" dur="1" fill="hold">
                                          <p:stCondLst>
                                            <p:cond delay="0"/>
                                          </p:stCondLst>
                                        </p:cTn>
                                        <p:tgtEl>
                                          <p:spTgt spid="668680"/>
                                        </p:tgtEl>
                                        <p:attrNameLst>
                                          <p:attrName>style.visibility</p:attrName>
                                        </p:attrNameLst>
                                      </p:cBhvr>
                                      <p:to>
                                        <p:strVal val="visible"/>
                                      </p:to>
                                    </p:set>
                                    <p:animEffect transition="in" filter="blinds(horizontal)">
                                      <p:cBhvr>
                                        <p:cTn id="10" dur="500"/>
                                        <p:tgtEl>
                                          <p:spTgt spid="66868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linds(horizontal)">
                                      <p:cBhvr>
                                        <p:cTn id="15" dur="500"/>
                                        <p:tgtEl>
                                          <p:spTgt spid="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linds(horizontal)">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500"/>
                                        <p:tgtEl>
                                          <p:spTgt spid="8">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linds(horizontal)">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81"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1115550" y="164575"/>
            <a:ext cx="7741328" cy="658037"/>
          </a:xfrm>
        </p:spPr>
        <p:txBody>
          <a:bodyPr/>
          <a:lstStyle/>
          <a:p>
            <a:r>
              <a:rPr lang="en-US" sz="3600" b="1" dirty="0"/>
              <a:t>Hash Tables</a:t>
            </a:r>
          </a:p>
        </p:txBody>
      </p:sp>
      <p:sp>
        <p:nvSpPr>
          <p:cNvPr id="562179" name="Rectangle 3"/>
          <p:cNvSpPr>
            <a:spLocks noGrp="1" noChangeArrowheads="1"/>
          </p:cNvSpPr>
          <p:nvPr>
            <p:ph type="body" idx="1"/>
          </p:nvPr>
        </p:nvSpPr>
        <p:spPr>
          <a:xfrm>
            <a:off x="1192360" y="932675"/>
            <a:ext cx="7708392" cy="5468125"/>
          </a:xfrm>
          <a:solidFill>
            <a:schemeClr val="bg2"/>
          </a:solidFill>
        </p:spPr>
        <p:txBody>
          <a:bodyPr>
            <a:noAutofit/>
          </a:bodyPr>
          <a:lstStyle/>
          <a:p>
            <a:pPr marL="0" indent="0">
              <a:buNone/>
            </a:pPr>
            <a:r>
              <a:rPr lang="en-US" sz="2000" dirty="0"/>
              <a:t>When </a:t>
            </a:r>
            <a:r>
              <a:rPr lang="en-US" sz="2000" dirty="0">
                <a:latin typeface="Comic Sans MS" pitchFamily="66" charset="0"/>
              </a:rPr>
              <a:t>K</a:t>
            </a:r>
            <a:r>
              <a:rPr lang="en-US" sz="2000" dirty="0"/>
              <a:t> is much smaller than </a:t>
            </a:r>
            <a:r>
              <a:rPr lang="en-US" sz="2000" dirty="0">
                <a:latin typeface="Comic Sans MS" pitchFamily="66" charset="0"/>
              </a:rPr>
              <a:t>U</a:t>
            </a:r>
            <a:r>
              <a:rPr lang="en-US" sz="2000" dirty="0"/>
              <a:t>, a </a:t>
            </a:r>
            <a:r>
              <a:rPr lang="en-US" sz="2000" b="1" dirty="0"/>
              <a:t>hash table</a:t>
            </a:r>
            <a:r>
              <a:rPr lang="en-US" sz="2000" dirty="0"/>
              <a:t> requires much less space than a </a:t>
            </a:r>
            <a:r>
              <a:rPr lang="en-US" sz="2000" b="1" dirty="0"/>
              <a:t>direct-address </a:t>
            </a:r>
            <a:r>
              <a:rPr lang="en-US" sz="2000" b="1" dirty="0" smtClean="0"/>
              <a:t>table</a:t>
            </a:r>
            <a:endParaRPr lang="en-US" sz="2000" b="1" dirty="0"/>
          </a:p>
          <a:p>
            <a:r>
              <a:rPr lang="en-US" sz="2000" dirty="0"/>
              <a:t>Can reduce storage requirements to </a:t>
            </a:r>
            <a:r>
              <a:rPr lang="en-US" sz="2000" dirty="0">
                <a:latin typeface="Comic Sans MS" pitchFamily="66" charset="0"/>
              </a:rPr>
              <a:t>|K|</a:t>
            </a:r>
            <a:endParaRPr lang="en-US" sz="2000" dirty="0"/>
          </a:p>
          <a:p>
            <a:r>
              <a:rPr lang="en-US" sz="2000" dirty="0" smtClean="0"/>
              <a:t>and </a:t>
            </a:r>
            <a:r>
              <a:rPr lang="en-US" sz="2000" dirty="0"/>
              <a:t>still get </a:t>
            </a:r>
            <a:r>
              <a:rPr lang="en-US" sz="2000" dirty="0" smtClean="0">
                <a:latin typeface="Comic Sans MS" pitchFamily="66" charset="0"/>
              </a:rPr>
              <a:t>O(1</a:t>
            </a:r>
            <a:r>
              <a:rPr lang="en-US" sz="2000" dirty="0">
                <a:latin typeface="Comic Sans MS" pitchFamily="66" charset="0"/>
              </a:rPr>
              <a:t>)</a:t>
            </a:r>
            <a:r>
              <a:rPr lang="en-US" sz="2000" dirty="0"/>
              <a:t> search </a:t>
            </a:r>
            <a:r>
              <a:rPr lang="en-US" sz="2000" dirty="0" smtClean="0"/>
              <a:t>time on </a:t>
            </a:r>
            <a:r>
              <a:rPr lang="en-US" sz="2000" u="sng" dirty="0" smtClean="0"/>
              <a:t>average</a:t>
            </a:r>
            <a:r>
              <a:rPr lang="en-US" sz="2000" dirty="0" smtClean="0"/>
              <a:t> (not </a:t>
            </a:r>
            <a:r>
              <a:rPr lang="en-US" sz="2000" dirty="0"/>
              <a:t>the worst </a:t>
            </a:r>
            <a:r>
              <a:rPr lang="en-US" sz="2000" dirty="0" smtClean="0"/>
              <a:t>case)</a:t>
            </a:r>
          </a:p>
          <a:p>
            <a:pPr lvl="1"/>
            <a:endParaRPr lang="en-US" sz="1800" dirty="0"/>
          </a:p>
          <a:p>
            <a:pPr>
              <a:buFontTx/>
              <a:buNone/>
            </a:pPr>
            <a:r>
              <a:rPr lang="en-US" sz="2000" b="1" dirty="0" smtClean="0"/>
              <a:t>Idea: </a:t>
            </a:r>
          </a:p>
          <a:p>
            <a:pPr marL="285750" lvl="1" indent="-166688"/>
            <a:r>
              <a:rPr lang="en-US" sz="2000" dirty="0" smtClean="0"/>
              <a:t>Use a function </a:t>
            </a:r>
            <a:r>
              <a:rPr lang="en-US" sz="2000" b="1" dirty="0" smtClean="0">
                <a:latin typeface="Comic Sans MS" pitchFamily="66" charset="0"/>
              </a:rPr>
              <a:t>h(.)</a:t>
            </a:r>
            <a:r>
              <a:rPr lang="en-US" sz="2000" dirty="0" smtClean="0"/>
              <a:t> </a:t>
            </a:r>
            <a:r>
              <a:rPr lang="en-US" sz="2000" dirty="0" smtClean="0"/>
              <a:t>to compute the slot for each key</a:t>
            </a:r>
          </a:p>
          <a:p>
            <a:pPr marL="285750" lvl="1" indent="-166688"/>
            <a:r>
              <a:rPr lang="en-US" sz="2000" dirty="0" smtClean="0"/>
              <a:t>Store the element in slot</a:t>
            </a:r>
            <a:r>
              <a:rPr lang="en-US" sz="2000" dirty="0" smtClean="0">
                <a:latin typeface="Comic Sans MS" pitchFamily="66" charset="0"/>
              </a:rPr>
              <a:t> </a:t>
            </a:r>
            <a:r>
              <a:rPr lang="en-US" sz="2000" b="1" dirty="0" smtClean="0">
                <a:latin typeface="Comic Sans MS" pitchFamily="66" charset="0"/>
              </a:rPr>
              <a:t>h(k)</a:t>
            </a:r>
          </a:p>
          <a:p>
            <a:endParaRPr lang="en-US" sz="2000" dirty="0" smtClean="0"/>
          </a:p>
          <a:p>
            <a:r>
              <a:rPr lang="en-US" sz="2000" dirty="0" smtClean="0"/>
              <a:t>A hash function </a:t>
            </a:r>
            <a:r>
              <a:rPr lang="en-US" sz="2000" b="1" dirty="0" smtClean="0">
                <a:latin typeface="Comic Sans MS" pitchFamily="66" charset="0"/>
              </a:rPr>
              <a:t>h</a:t>
            </a:r>
            <a:r>
              <a:rPr lang="en-US" sz="2000" dirty="0" smtClean="0"/>
              <a:t> transforms a key into an index in a hash table </a:t>
            </a:r>
            <a:r>
              <a:rPr lang="en-US" sz="2000" dirty="0" smtClean="0">
                <a:latin typeface="Comic Sans MS" pitchFamily="66" charset="0"/>
              </a:rPr>
              <a:t>T[0…m-1].</a:t>
            </a:r>
            <a:r>
              <a:rPr lang="en-US" sz="2000" dirty="0" smtClean="0"/>
              <a:t>		</a:t>
            </a:r>
            <a:r>
              <a:rPr lang="en-US" sz="2000" dirty="0" smtClean="0">
                <a:latin typeface="Comic Sans MS" pitchFamily="66" charset="0"/>
              </a:rPr>
              <a:t>h : U → {0, 1, . . . , m - 1}</a:t>
            </a:r>
            <a:endParaRPr lang="en-US" sz="2000" dirty="0" smtClean="0"/>
          </a:p>
          <a:p>
            <a:r>
              <a:rPr lang="en-US" sz="2000" dirty="0" smtClean="0"/>
              <a:t>We say that </a:t>
            </a:r>
            <a:r>
              <a:rPr lang="en-US" sz="2000" dirty="0" smtClean="0">
                <a:latin typeface="Comic Sans MS" pitchFamily="66" charset="0"/>
              </a:rPr>
              <a:t>k</a:t>
            </a:r>
            <a:r>
              <a:rPr lang="en-US" sz="2000" dirty="0" smtClean="0"/>
              <a:t> </a:t>
            </a:r>
            <a:r>
              <a:rPr lang="en-US" sz="2000" b="1" dirty="0" smtClean="0"/>
              <a:t>hashes </a:t>
            </a:r>
            <a:r>
              <a:rPr lang="en-US" sz="2000" dirty="0" smtClean="0"/>
              <a:t>to slot </a:t>
            </a:r>
            <a:r>
              <a:rPr lang="en-US" sz="2000" dirty="0" smtClean="0">
                <a:latin typeface="Comic Sans MS" pitchFamily="66" charset="0"/>
              </a:rPr>
              <a:t>h(k)</a:t>
            </a:r>
          </a:p>
          <a:p>
            <a:r>
              <a:rPr lang="en-US" sz="2000" dirty="0" smtClean="0"/>
              <a:t>Advantages:</a:t>
            </a:r>
          </a:p>
          <a:p>
            <a:pPr lvl="1"/>
            <a:r>
              <a:rPr lang="en-US" sz="1800" dirty="0" smtClean="0"/>
              <a:t>Reduce the range of array indices handled: </a:t>
            </a:r>
            <a:r>
              <a:rPr lang="en-US" sz="1800" dirty="0" smtClean="0">
                <a:solidFill>
                  <a:srgbClr val="DD0111"/>
                </a:solidFill>
                <a:latin typeface="Comic Sans MS" pitchFamily="66" charset="0"/>
              </a:rPr>
              <a:t>m</a:t>
            </a:r>
            <a:r>
              <a:rPr lang="en-US" sz="1800" dirty="0" smtClean="0">
                <a:solidFill>
                  <a:srgbClr val="DD0111"/>
                </a:solidFill>
              </a:rPr>
              <a:t> instead of </a:t>
            </a:r>
            <a:r>
              <a:rPr lang="en-US" sz="1800" dirty="0" smtClean="0">
                <a:solidFill>
                  <a:srgbClr val="DD0111"/>
                </a:solidFill>
                <a:latin typeface="Comic Sans MS" pitchFamily="66" charset="0"/>
              </a:rPr>
              <a:t>|U</a:t>
            </a:r>
            <a:r>
              <a:rPr lang="en-US" sz="1800" dirty="0" smtClean="0">
                <a:solidFill>
                  <a:srgbClr val="DD0111"/>
                </a:solidFill>
                <a:latin typeface="Comic Sans MS" pitchFamily="66" charset="0"/>
              </a:rPr>
              <a:t>|</a:t>
            </a:r>
            <a:endParaRPr lang="en-US" sz="1800" dirty="0" smtClean="0">
              <a:solidFill>
                <a:srgbClr val="DD011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0" dur="500"/>
                                        <p:tgtEl>
                                          <p:spTgt spid="5621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3" dur="500"/>
                                        <p:tgtEl>
                                          <p:spTgt spid="5621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62179">
                                            <p:txEl>
                                              <p:pRg st="4" end="4"/>
                                            </p:txEl>
                                          </p:spTgt>
                                        </p:tgtEl>
                                        <p:attrNameLst>
                                          <p:attrName>style.visibility</p:attrName>
                                        </p:attrNameLst>
                                      </p:cBhvr>
                                      <p:to>
                                        <p:strVal val="visible"/>
                                      </p:to>
                                    </p:set>
                                    <p:animEffect transition="in" filter="blinds(horizontal)">
                                      <p:cBhvr>
                                        <p:cTn id="18" dur="500"/>
                                        <p:tgtEl>
                                          <p:spTgt spid="56217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62179">
                                            <p:txEl>
                                              <p:pRg st="5" end="5"/>
                                            </p:txEl>
                                          </p:spTgt>
                                        </p:tgtEl>
                                        <p:attrNameLst>
                                          <p:attrName>style.visibility</p:attrName>
                                        </p:attrNameLst>
                                      </p:cBhvr>
                                      <p:to>
                                        <p:strVal val="visible"/>
                                      </p:to>
                                    </p:set>
                                    <p:animEffect transition="in" filter="blinds(horizontal)">
                                      <p:cBhvr>
                                        <p:cTn id="21" dur="500"/>
                                        <p:tgtEl>
                                          <p:spTgt spid="56217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62179">
                                            <p:txEl>
                                              <p:pRg st="6" end="6"/>
                                            </p:txEl>
                                          </p:spTgt>
                                        </p:tgtEl>
                                        <p:attrNameLst>
                                          <p:attrName>style.visibility</p:attrName>
                                        </p:attrNameLst>
                                      </p:cBhvr>
                                      <p:to>
                                        <p:strVal val="visible"/>
                                      </p:to>
                                    </p:set>
                                    <p:animEffect transition="in" filter="blinds(horizontal)">
                                      <p:cBhvr>
                                        <p:cTn id="24" dur="500"/>
                                        <p:tgtEl>
                                          <p:spTgt spid="56217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62179">
                                            <p:txEl>
                                              <p:pRg st="8" end="8"/>
                                            </p:txEl>
                                          </p:spTgt>
                                        </p:tgtEl>
                                        <p:attrNameLst>
                                          <p:attrName>style.visibility</p:attrName>
                                        </p:attrNameLst>
                                      </p:cBhvr>
                                      <p:to>
                                        <p:strVal val="visible"/>
                                      </p:to>
                                    </p:set>
                                    <p:animEffect transition="in" filter="blinds(horizontal)">
                                      <p:cBhvr>
                                        <p:cTn id="29" dur="500"/>
                                        <p:tgtEl>
                                          <p:spTgt spid="56217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62179">
                                            <p:txEl>
                                              <p:pRg st="9" end="9"/>
                                            </p:txEl>
                                          </p:spTgt>
                                        </p:tgtEl>
                                        <p:attrNameLst>
                                          <p:attrName>style.visibility</p:attrName>
                                        </p:attrNameLst>
                                      </p:cBhvr>
                                      <p:to>
                                        <p:strVal val="visible"/>
                                      </p:to>
                                    </p:set>
                                    <p:animEffect transition="in" filter="blinds(horizontal)">
                                      <p:cBhvr>
                                        <p:cTn id="34" dur="500"/>
                                        <p:tgtEl>
                                          <p:spTgt spid="562179">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62179">
                                            <p:txEl>
                                              <p:pRg st="10" end="10"/>
                                            </p:txEl>
                                          </p:spTgt>
                                        </p:tgtEl>
                                        <p:attrNameLst>
                                          <p:attrName>style.visibility</p:attrName>
                                        </p:attrNameLst>
                                      </p:cBhvr>
                                      <p:to>
                                        <p:strVal val="visible"/>
                                      </p:to>
                                    </p:set>
                                    <p:animEffect transition="in" filter="blinds(horizontal)">
                                      <p:cBhvr>
                                        <p:cTn id="39" dur="500"/>
                                        <p:tgtEl>
                                          <p:spTgt spid="562179">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562179">
                                            <p:txEl>
                                              <p:pRg st="11" end="11"/>
                                            </p:txEl>
                                          </p:spTgt>
                                        </p:tgtEl>
                                        <p:attrNameLst>
                                          <p:attrName>style.visibility</p:attrName>
                                        </p:attrNameLst>
                                      </p:cBhvr>
                                      <p:to>
                                        <p:strVal val="visible"/>
                                      </p:to>
                                    </p:set>
                                    <p:animEffect transition="in" filter="blinds(horizontal)">
                                      <p:cBhvr>
                                        <p:cTn id="42" dur="500"/>
                                        <p:tgtEl>
                                          <p:spTgt spid="562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186043" y="179636"/>
            <a:ext cx="7664518" cy="651637"/>
          </a:xfrm>
        </p:spPr>
        <p:txBody>
          <a:bodyPr>
            <a:normAutofit/>
          </a:bodyPr>
          <a:lstStyle/>
          <a:p>
            <a:r>
              <a:rPr lang="en-US" sz="3200" b="1" dirty="0" smtClean="0"/>
              <a:t>Revisit  </a:t>
            </a:r>
            <a:r>
              <a:rPr lang="en-US" sz="3200" b="1" dirty="0"/>
              <a:t>Example 2</a:t>
            </a:r>
          </a:p>
        </p:txBody>
      </p:sp>
      <p:sp>
        <p:nvSpPr>
          <p:cNvPr id="8" name="Rectangle 2"/>
          <p:cNvSpPr txBox="1">
            <a:spLocks noChangeArrowheads="1"/>
          </p:cNvSpPr>
          <p:nvPr/>
        </p:nvSpPr>
        <p:spPr>
          <a:xfrm>
            <a:off x="1257295" y="855032"/>
            <a:ext cx="7664518" cy="1923794"/>
          </a:xfrm>
          <a:prstGeom prst="rect">
            <a:avLst/>
          </a:prstGeom>
          <a:solidFill>
            <a:schemeClr val="bg2"/>
          </a:solidFill>
        </p:spPr>
        <p:txBody>
          <a:bodyPr tIns="182880" anchor="t">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effectLst/>
                <a:uLnTx/>
                <a:uFillTx/>
                <a:latin typeface="Times New Roman" pitchFamily="18" charset="0"/>
                <a:ea typeface="+mj-ea"/>
                <a:cs typeface="Times New Roman" pitchFamily="18" charset="0"/>
              </a:rPr>
              <a:t>Suppose that the keys are 9-digit Social Security </a:t>
            </a:r>
            <a:r>
              <a:rPr kumimoji="0" lang="en-US" sz="2000" b="0" i="0" u="none" strike="noStrike" kern="1200" cap="none" spc="0" normalizeH="0" baseline="0" noProof="0" dirty="0" smtClean="0">
                <a:ln>
                  <a:noFill/>
                </a:ln>
                <a:effectLst/>
                <a:uLnTx/>
                <a:uFillTx/>
                <a:latin typeface="Times New Roman" pitchFamily="18" charset="0"/>
                <a:ea typeface="+mj-ea"/>
                <a:cs typeface="Times New Roman" pitchFamily="18" charset="0"/>
              </a:rPr>
              <a:t>Numbers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400" b="0" i="0" u="none" strike="noStrike" kern="1200" cap="none" spc="0" normalizeH="0" baseline="0" noProof="0" dirty="0" smtClean="0">
              <a:ln>
                <a:noFill/>
              </a:ln>
              <a:effectLst/>
              <a:uLnTx/>
              <a:uFillTx/>
              <a:latin typeface="Times New Roman" pitchFamily="18" charset="0"/>
              <a:ea typeface="+mj-ea"/>
              <a:cs typeface="Times New Roman"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000" dirty="0" smtClean="0">
                <a:latin typeface="Times New Roman" pitchFamily="18" charset="0"/>
                <a:ea typeface="+mj-ea"/>
                <a:cs typeface="Times New Roman" pitchFamily="18" charset="0"/>
              </a:rPr>
              <a:t>One possible hash function:</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dirty="0" smtClean="0">
              <a:latin typeface="Times New Roman" pitchFamily="18" charset="0"/>
              <a:ea typeface="+mj-ea"/>
              <a:cs typeface="Times New Roman"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000" dirty="0" smtClean="0">
                <a:latin typeface="Times New Roman" pitchFamily="18" charset="0"/>
                <a:ea typeface="+mj-ea"/>
                <a:cs typeface="Times New Roman" pitchFamily="18" charset="0"/>
              </a:rPr>
              <a:t>	</a:t>
            </a:r>
            <a:r>
              <a:rPr lang="en-US" sz="2000" i="1" dirty="0" smtClean="0">
                <a:latin typeface="Times New Roman" pitchFamily="18" charset="0"/>
                <a:ea typeface="+mj-ea"/>
                <a:cs typeface="Times New Roman" pitchFamily="18" charset="0"/>
              </a:rPr>
              <a:t>h</a:t>
            </a:r>
            <a:r>
              <a:rPr lang="en-US" sz="2000" dirty="0" smtClean="0">
                <a:latin typeface="Times New Roman" pitchFamily="18" charset="0"/>
                <a:ea typeface="+mj-ea"/>
                <a:cs typeface="Times New Roman" pitchFamily="18" charset="0"/>
              </a:rPr>
              <a:t>(</a:t>
            </a:r>
            <a:r>
              <a:rPr lang="en-US" sz="2000" i="1" dirty="0" err="1" smtClean="0">
                <a:latin typeface="Times New Roman" pitchFamily="18" charset="0"/>
                <a:ea typeface="+mj-ea"/>
                <a:cs typeface="Times New Roman" pitchFamily="18" charset="0"/>
              </a:rPr>
              <a:t>ssn</a:t>
            </a:r>
            <a:r>
              <a:rPr lang="en-US" sz="2000" dirty="0" smtClean="0">
                <a:latin typeface="Times New Roman" pitchFamily="18" charset="0"/>
                <a:ea typeface="+mj-ea"/>
                <a:cs typeface="Times New Roman" pitchFamily="18" charset="0"/>
              </a:rPr>
              <a:t>) = </a:t>
            </a:r>
            <a:r>
              <a:rPr lang="en-US" sz="2000" i="1" dirty="0" err="1" smtClean="0">
                <a:latin typeface="Times New Roman" pitchFamily="18" charset="0"/>
                <a:ea typeface="+mj-ea"/>
                <a:cs typeface="Times New Roman" pitchFamily="18" charset="0"/>
              </a:rPr>
              <a:t>ssn</a:t>
            </a:r>
            <a:r>
              <a:rPr lang="en-US" sz="2000" dirty="0" smtClean="0">
                <a:latin typeface="Times New Roman" pitchFamily="18" charset="0"/>
                <a:ea typeface="+mj-ea"/>
                <a:cs typeface="Times New Roman" pitchFamily="18" charset="0"/>
              </a:rPr>
              <a:t>  </a:t>
            </a:r>
            <a:r>
              <a:rPr lang="en-US" sz="2000" b="1" dirty="0" smtClean="0">
                <a:latin typeface="Times New Roman" pitchFamily="18" charset="0"/>
                <a:ea typeface="+mj-ea"/>
                <a:cs typeface="Times New Roman" pitchFamily="18" charset="0"/>
              </a:rPr>
              <a:t>mod</a:t>
            </a:r>
            <a:r>
              <a:rPr lang="en-US" sz="2000" dirty="0" smtClean="0">
                <a:latin typeface="Times New Roman" pitchFamily="18" charset="0"/>
                <a:ea typeface="+mj-ea"/>
                <a:cs typeface="Times New Roman" pitchFamily="18" charset="0"/>
              </a:rPr>
              <a:t>  100   (last 2 digits of </a:t>
            </a:r>
            <a:r>
              <a:rPr lang="en-US" sz="2000" i="1" dirty="0" err="1" smtClean="0">
                <a:latin typeface="Times New Roman" pitchFamily="18" charset="0"/>
                <a:ea typeface="+mj-ea"/>
                <a:cs typeface="Times New Roman" pitchFamily="18" charset="0"/>
              </a:rPr>
              <a:t>ssn</a:t>
            </a:r>
            <a:r>
              <a:rPr lang="en-US" sz="2000" dirty="0" smtClean="0">
                <a:latin typeface="Times New Roman" pitchFamily="18" charset="0"/>
                <a:ea typeface="+mj-ea"/>
                <a:cs typeface="Times New Roman" pitchFamily="18"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400" dirty="0" smtClean="0">
              <a:latin typeface="Times New Roman" pitchFamily="18" charset="0"/>
              <a:ea typeface="+mj-ea"/>
              <a:cs typeface="Times New Roman" pitchFamily="18" charset="0"/>
            </a:endParaRPr>
          </a:p>
          <a:p>
            <a:pPr lvl="0">
              <a:spcBef>
                <a:spcPct val="0"/>
              </a:spcBef>
            </a:pPr>
            <a:r>
              <a:rPr lang="en-US" dirty="0" smtClean="0">
                <a:latin typeface="Times New Roman" pitchFamily="18" charset="0"/>
                <a:ea typeface="+mj-ea"/>
                <a:cs typeface="Times New Roman" pitchFamily="18" charset="0"/>
              </a:rPr>
              <a:t>	e.g.  If </a:t>
            </a:r>
            <a:r>
              <a:rPr lang="en-US" i="1" dirty="0" err="1" smtClean="0">
                <a:latin typeface="Times New Roman" pitchFamily="18" charset="0"/>
                <a:ea typeface="+mj-ea"/>
                <a:cs typeface="Times New Roman" pitchFamily="18" charset="0"/>
              </a:rPr>
              <a:t>ssn</a:t>
            </a:r>
            <a:r>
              <a:rPr lang="en-US" dirty="0" smtClean="0">
                <a:latin typeface="Times New Roman" pitchFamily="18" charset="0"/>
                <a:ea typeface="+mj-ea"/>
                <a:cs typeface="Times New Roman" pitchFamily="18" charset="0"/>
              </a:rPr>
              <a:t> = 108 334 198  then </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(108334198) = 98</a:t>
            </a:r>
          </a:p>
        </p:txBody>
      </p:sp>
      <p:graphicFrame>
        <p:nvGraphicFramePr>
          <p:cNvPr id="5" name="Group 8"/>
          <p:cNvGraphicFramePr>
            <a:graphicFrameLocks noGrp="1"/>
          </p:cNvGraphicFramePr>
          <p:nvPr>
            <p:ph sz="half" idx="4294967295"/>
            <p:extLst>
              <p:ext uri="{D42A27DB-BD31-4B8C-83A1-F6EECF244321}">
                <p14:modId xmlns:p14="http://schemas.microsoft.com/office/powerpoint/2010/main" val="386314957"/>
              </p:ext>
            </p:extLst>
          </p:nvPr>
        </p:nvGraphicFramePr>
        <p:xfrm>
          <a:off x="6349278" y="292266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 name="Group 5"/>
          <p:cNvGrpSpPr/>
          <p:nvPr/>
        </p:nvGrpSpPr>
        <p:grpSpPr>
          <a:xfrm>
            <a:off x="7060478" y="2878210"/>
            <a:ext cx="661987" cy="3490913"/>
            <a:chOff x="7140850" y="1704717"/>
            <a:chExt cx="704850" cy="3490913"/>
          </a:xfrm>
        </p:grpSpPr>
        <p:sp>
          <p:nvSpPr>
            <p:cNvPr id="9" name="Text Box 32"/>
            <p:cNvSpPr txBox="1">
              <a:spLocks noChangeArrowheads="1"/>
            </p:cNvSpPr>
            <p:nvPr/>
          </p:nvSpPr>
          <p:spPr bwMode="auto">
            <a:xfrm>
              <a:off x="7140850" y="1704717"/>
              <a:ext cx="311150" cy="366713"/>
            </a:xfrm>
            <a:prstGeom prst="rect">
              <a:avLst/>
            </a:prstGeom>
            <a:noFill/>
            <a:ln w="9525">
              <a:noFill/>
              <a:miter lim="800000"/>
              <a:headEnd/>
              <a:tailEnd/>
            </a:ln>
            <a:effectLst/>
          </p:spPr>
          <p:txBody>
            <a:bodyPr wrap="none">
              <a:spAutoFit/>
            </a:bodyPr>
            <a:lstStyle/>
            <a:p>
              <a:r>
                <a:rPr lang="en-US"/>
                <a:t>0</a:t>
              </a:r>
            </a:p>
          </p:txBody>
        </p:sp>
        <p:sp>
          <p:nvSpPr>
            <p:cNvPr id="10" name="Text Box 33"/>
            <p:cNvSpPr txBox="1">
              <a:spLocks noChangeArrowheads="1"/>
            </p:cNvSpPr>
            <p:nvPr/>
          </p:nvSpPr>
          <p:spPr bwMode="auto">
            <a:xfrm>
              <a:off x="7140850" y="4828917"/>
              <a:ext cx="704850" cy="366713"/>
            </a:xfrm>
            <a:prstGeom prst="rect">
              <a:avLst/>
            </a:prstGeom>
            <a:noFill/>
            <a:ln w="9525">
              <a:noFill/>
              <a:miter lim="800000"/>
              <a:headEnd/>
              <a:tailEnd/>
            </a:ln>
            <a:effectLst/>
          </p:spPr>
          <p:txBody>
            <a:bodyPr wrap="none">
              <a:spAutoFit/>
            </a:bodyPr>
            <a:lstStyle/>
            <a:p>
              <a:r>
                <a:rPr lang="en-US"/>
                <a:t>m - 1</a:t>
              </a:r>
            </a:p>
          </p:txBody>
        </p:sp>
        <p:sp>
          <p:nvSpPr>
            <p:cNvPr id="11" name="Text Box 34"/>
            <p:cNvSpPr txBox="1">
              <a:spLocks noChangeArrowheads="1"/>
            </p:cNvSpPr>
            <p:nvPr/>
          </p:nvSpPr>
          <p:spPr bwMode="auto">
            <a:xfrm>
              <a:off x="7140850" y="4138355"/>
              <a:ext cx="661987" cy="366712"/>
            </a:xfrm>
            <a:prstGeom prst="rect">
              <a:avLst/>
            </a:prstGeom>
            <a:noFill/>
            <a:ln w="9525">
              <a:noFill/>
              <a:miter lim="800000"/>
              <a:headEnd/>
              <a:tailEnd/>
            </a:ln>
            <a:effectLst/>
          </p:spPr>
          <p:txBody>
            <a:bodyPr wrap="none">
              <a:spAutoFit/>
            </a:bodyPr>
            <a:lstStyle/>
            <a:p>
              <a:r>
                <a:rPr lang="en-US"/>
                <a:t>h(k</a:t>
              </a:r>
              <a:r>
                <a:rPr lang="en-US" baseline="-25000"/>
                <a:t>3</a:t>
              </a:r>
              <a:r>
                <a:rPr lang="en-US"/>
                <a:t>)</a:t>
              </a:r>
            </a:p>
          </p:txBody>
        </p:sp>
        <p:sp>
          <p:nvSpPr>
            <p:cNvPr id="12" name="Text Box 35"/>
            <p:cNvSpPr txBox="1">
              <a:spLocks noChangeArrowheads="1"/>
            </p:cNvSpPr>
            <p:nvPr/>
          </p:nvSpPr>
          <p:spPr bwMode="auto">
            <a:xfrm>
              <a:off x="7140850" y="3476367"/>
              <a:ext cx="638316" cy="369332"/>
            </a:xfrm>
            <a:prstGeom prst="rect">
              <a:avLst/>
            </a:prstGeom>
            <a:noFill/>
            <a:ln w="9525">
              <a:noFill/>
              <a:miter lim="800000"/>
              <a:headEnd/>
              <a:tailEnd/>
            </a:ln>
            <a:effectLst/>
          </p:spPr>
          <p:txBody>
            <a:bodyPr wrap="none">
              <a:spAutoFit/>
            </a:bodyPr>
            <a:lstStyle/>
            <a:p>
              <a:r>
                <a:rPr lang="en-US" dirty="0"/>
                <a:t>h(k</a:t>
              </a:r>
              <a:r>
                <a:rPr lang="en-US" baseline="-25000" dirty="0"/>
                <a:t>2</a:t>
              </a:r>
              <a:r>
                <a:rPr lang="en-US" dirty="0" smtClean="0"/>
                <a:t>)</a:t>
              </a:r>
              <a:endParaRPr lang="en-US" dirty="0"/>
            </a:p>
          </p:txBody>
        </p:sp>
        <p:sp>
          <p:nvSpPr>
            <p:cNvPr id="13" name="Rectangle 36"/>
            <p:cNvSpPr>
              <a:spLocks noChangeArrowheads="1"/>
            </p:cNvSpPr>
            <p:nvPr/>
          </p:nvSpPr>
          <p:spPr bwMode="auto">
            <a:xfrm>
              <a:off x="7140850" y="2427030"/>
              <a:ext cx="661987" cy="366712"/>
            </a:xfrm>
            <a:prstGeom prst="rect">
              <a:avLst/>
            </a:prstGeom>
            <a:noFill/>
            <a:ln w="9525">
              <a:noFill/>
              <a:miter lim="800000"/>
              <a:headEnd/>
              <a:tailEnd/>
            </a:ln>
            <a:effectLst/>
          </p:spPr>
          <p:txBody>
            <a:bodyPr wrap="none">
              <a:spAutoFit/>
            </a:bodyPr>
            <a:lstStyle/>
            <a:p>
              <a:r>
                <a:rPr lang="en-US"/>
                <a:t>h(k</a:t>
              </a:r>
              <a:r>
                <a:rPr lang="en-US" baseline="-25000"/>
                <a:t>1</a:t>
              </a:r>
              <a:r>
                <a:rPr lang="en-US"/>
                <a:t>)</a:t>
              </a:r>
            </a:p>
          </p:txBody>
        </p:sp>
        <p:sp>
          <p:nvSpPr>
            <p:cNvPr id="14" name="Rectangle 37"/>
            <p:cNvSpPr>
              <a:spLocks noChangeArrowheads="1"/>
            </p:cNvSpPr>
            <p:nvPr/>
          </p:nvSpPr>
          <p:spPr bwMode="auto">
            <a:xfrm>
              <a:off x="7140850" y="2769930"/>
              <a:ext cx="661987" cy="366712"/>
            </a:xfrm>
            <a:prstGeom prst="rect">
              <a:avLst/>
            </a:prstGeom>
            <a:noFill/>
            <a:ln w="9525">
              <a:noFill/>
              <a:miter lim="800000"/>
              <a:headEnd/>
              <a:tailEnd/>
            </a:ln>
            <a:effectLst/>
          </p:spPr>
          <p:txBody>
            <a:bodyPr wrap="none">
              <a:spAutoFit/>
            </a:bodyPr>
            <a:lstStyle/>
            <a:p>
              <a:r>
                <a:rPr lang="en-US"/>
                <a:t>h(k</a:t>
              </a:r>
              <a:r>
                <a:rPr lang="en-US" baseline="-25000"/>
                <a:t>4</a:t>
              </a:r>
              <a:r>
                <a:rPr lang="en-US"/>
                <a:t>)</a:t>
              </a:r>
            </a:p>
          </p:txBody>
        </p:sp>
      </p:grpSp>
      <p:grpSp>
        <p:nvGrpSpPr>
          <p:cNvPr id="15" name="Group 14"/>
          <p:cNvGrpSpPr/>
          <p:nvPr/>
        </p:nvGrpSpPr>
        <p:grpSpPr>
          <a:xfrm>
            <a:off x="1556615" y="3260798"/>
            <a:ext cx="4787900" cy="2771775"/>
            <a:chOff x="1636987" y="2087305"/>
            <a:chExt cx="4787900" cy="2771775"/>
          </a:xfrm>
        </p:grpSpPr>
        <p:sp>
          <p:nvSpPr>
            <p:cNvPr id="16" name="Oval 4"/>
            <p:cNvSpPr>
              <a:spLocks noChangeArrowheads="1"/>
            </p:cNvSpPr>
            <p:nvPr/>
          </p:nvSpPr>
          <p:spPr bwMode="auto">
            <a:xfrm>
              <a:off x="1636987" y="2087305"/>
              <a:ext cx="3400425" cy="2771775"/>
            </a:xfrm>
            <a:prstGeom prst="ellipse">
              <a:avLst/>
            </a:prstGeom>
            <a:noFill/>
            <a:ln w="25400">
              <a:solidFill>
                <a:schemeClr val="tx1"/>
              </a:solidFill>
              <a:round/>
              <a:headEnd/>
              <a:tailEnd/>
            </a:ln>
            <a:effectLst/>
          </p:spPr>
          <p:txBody>
            <a:bodyPr wrap="none" anchor="ctr"/>
            <a:lstStyle/>
            <a:p>
              <a:endParaRPr lang="en-US"/>
            </a:p>
          </p:txBody>
        </p:sp>
        <p:sp>
          <p:nvSpPr>
            <p:cNvPr id="17" name="Oval 5"/>
            <p:cNvSpPr>
              <a:spLocks noChangeArrowheads="1"/>
            </p:cNvSpPr>
            <p:nvPr/>
          </p:nvSpPr>
          <p:spPr bwMode="auto">
            <a:xfrm>
              <a:off x="2187850" y="3209667"/>
              <a:ext cx="2357437" cy="1322388"/>
            </a:xfrm>
            <a:prstGeom prst="ellipse">
              <a:avLst/>
            </a:prstGeom>
            <a:noFill/>
            <a:ln w="25400">
              <a:solidFill>
                <a:schemeClr val="tx1"/>
              </a:solidFill>
              <a:round/>
              <a:headEnd/>
              <a:tailEnd/>
            </a:ln>
            <a:effectLst/>
          </p:spPr>
          <p:txBody>
            <a:bodyPr wrap="none" anchor="ctr"/>
            <a:lstStyle/>
            <a:p>
              <a:endParaRPr lang="en-US"/>
            </a:p>
          </p:txBody>
        </p:sp>
        <p:sp>
          <p:nvSpPr>
            <p:cNvPr id="18" name="Text Box 6"/>
            <p:cNvSpPr txBox="1">
              <a:spLocks noChangeArrowheads="1"/>
            </p:cNvSpPr>
            <p:nvPr/>
          </p:nvSpPr>
          <p:spPr bwMode="auto">
            <a:xfrm>
              <a:off x="2060850" y="2163505"/>
              <a:ext cx="1987550" cy="641350"/>
            </a:xfrm>
            <a:prstGeom prst="rect">
              <a:avLst/>
            </a:prstGeom>
            <a:noFill/>
            <a:ln w="9525">
              <a:noFill/>
              <a:miter lim="800000"/>
              <a:headEnd/>
              <a:tailEnd/>
            </a:ln>
            <a:effectLst/>
          </p:spPr>
          <p:txBody>
            <a:bodyPr wrap="none">
              <a:spAutoFit/>
            </a:bodyPr>
            <a:lstStyle/>
            <a:p>
              <a:pPr algn="ctr"/>
              <a:r>
                <a:rPr lang="en-US" dirty="0"/>
                <a:t>U</a:t>
              </a:r>
            </a:p>
            <a:p>
              <a:pPr algn="ctr"/>
              <a:r>
                <a:rPr lang="en-US" dirty="0"/>
                <a:t>(universe of keys)</a:t>
              </a:r>
            </a:p>
          </p:txBody>
        </p:sp>
        <p:sp>
          <p:nvSpPr>
            <p:cNvPr id="19" name="Text Box 7"/>
            <p:cNvSpPr txBox="1">
              <a:spLocks noChangeArrowheads="1"/>
            </p:cNvSpPr>
            <p:nvPr/>
          </p:nvSpPr>
          <p:spPr bwMode="auto">
            <a:xfrm>
              <a:off x="2227537" y="3338255"/>
              <a:ext cx="869950" cy="915987"/>
            </a:xfrm>
            <a:prstGeom prst="rect">
              <a:avLst/>
            </a:prstGeom>
            <a:noFill/>
            <a:ln w="9525">
              <a:noFill/>
              <a:miter lim="800000"/>
              <a:headEnd/>
              <a:tailEnd/>
            </a:ln>
            <a:effectLst/>
          </p:spPr>
          <p:txBody>
            <a:bodyPr wrap="none">
              <a:spAutoFit/>
            </a:bodyPr>
            <a:lstStyle/>
            <a:p>
              <a:pPr algn="ctr"/>
              <a:r>
                <a:rPr lang="en-US"/>
                <a:t>K</a:t>
              </a:r>
            </a:p>
            <a:p>
              <a:pPr algn="ctr"/>
              <a:r>
                <a:rPr lang="en-US"/>
                <a:t>(actual</a:t>
              </a:r>
            </a:p>
            <a:p>
              <a:pPr algn="ctr"/>
              <a:r>
                <a:rPr lang="en-US"/>
                <a:t>keys)</a:t>
              </a:r>
            </a:p>
          </p:txBody>
        </p:sp>
        <p:sp>
          <p:nvSpPr>
            <p:cNvPr id="20" name="Line 38"/>
            <p:cNvSpPr>
              <a:spLocks noChangeShapeType="1"/>
            </p:cNvSpPr>
            <p:nvPr/>
          </p:nvSpPr>
          <p:spPr bwMode="auto">
            <a:xfrm flipV="1">
              <a:off x="3173687" y="2595305"/>
              <a:ext cx="3228975" cy="8001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21" name="Line 39"/>
            <p:cNvSpPr>
              <a:spLocks noChangeShapeType="1"/>
            </p:cNvSpPr>
            <p:nvPr/>
          </p:nvSpPr>
          <p:spPr bwMode="auto">
            <a:xfrm flipV="1">
              <a:off x="3445150" y="2973130"/>
              <a:ext cx="2979737" cy="650875"/>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22" name="Line 40"/>
            <p:cNvSpPr>
              <a:spLocks noChangeShapeType="1"/>
            </p:cNvSpPr>
            <p:nvPr/>
          </p:nvSpPr>
          <p:spPr bwMode="auto">
            <a:xfrm>
              <a:off x="4073800" y="3609717"/>
              <a:ext cx="2322512" cy="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23" name="Line 42"/>
            <p:cNvSpPr>
              <a:spLocks noChangeShapeType="1"/>
            </p:cNvSpPr>
            <p:nvPr/>
          </p:nvSpPr>
          <p:spPr bwMode="auto">
            <a:xfrm>
              <a:off x="3973787" y="4166930"/>
              <a:ext cx="2422525" cy="185737"/>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24" name="Rectangle 43"/>
            <p:cNvSpPr>
              <a:spLocks noChangeArrowheads="1"/>
            </p:cNvSpPr>
            <p:nvPr/>
          </p:nvSpPr>
          <p:spPr bwMode="auto">
            <a:xfrm>
              <a:off x="2903812" y="3246180"/>
              <a:ext cx="382588" cy="366712"/>
            </a:xfrm>
            <a:prstGeom prst="rect">
              <a:avLst/>
            </a:prstGeom>
            <a:noFill/>
            <a:ln w="9525">
              <a:noFill/>
              <a:miter lim="800000"/>
              <a:headEnd/>
              <a:tailEnd/>
            </a:ln>
            <a:effectLst/>
          </p:spPr>
          <p:txBody>
            <a:bodyPr wrap="none">
              <a:spAutoFit/>
            </a:bodyPr>
            <a:lstStyle/>
            <a:p>
              <a:r>
                <a:rPr lang="en-US"/>
                <a:t>k</a:t>
              </a:r>
              <a:r>
                <a:rPr lang="en-US" baseline="-25000"/>
                <a:t>1</a:t>
              </a:r>
              <a:endParaRPr lang="en-US"/>
            </a:p>
          </p:txBody>
        </p:sp>
        <p:sp>
          <p:nvSpPr>
            <p:cNvPr id="25" name="Rectangle 44"/>
            <p:cNvSpPr>
              <a:spLocks noChangeArrowheads="1"/>
            </p:cNvSpPr>
            <p:nvPr/>
          </p:nvSpPr>
          <p:spPr bwMode="auto">
            <a:xfrm>
              <a:off x="3127650" y="3504942"/>
              <a:ext cx="382587" cy="366713"/>
            </a:xfrm>
            <a:prstGeom prst="rect">
              <a:avLst/>
            </a:prstGeom>
            <a:noFill/>
            <a:ln w="9525">
              <a:noFill/>
              <a:miter lim="800000"/>
              <a:headEnd/>
              <a:tailEnd/>
            </a:ln>
            <a:effectLst/>
          </p:spPr>
          <p:txBody>
            <a:bodyPr wrap="none">
              <a:spAutoFit/>
            </a:bodyPr>
            <a:lstStyle/>
            <a:p>
              <a:r>
                <a:rPr lang="en-US"/>
                <a:t>k</a:t>
              </a:r>
              <a:r>
                <a:rPr lang="en-US" baseline="-25000"/>
                <a:t>4</a:t>
              </a:r>
              <a:endParaRPr lang="en-US"/>
            </a:p>
          </p:txBody>
        </p:sp>
        <p:sp>
          <p:nvSpPr>
            <p:cNvPr id="26" name="Rectangle 45"/>
            <p:cNvSpPr>
              <a:spLocks noChangeArrowheads="1"/>
            </p:cNvSpPr>
            <p:nvPr/>
          </p:nvSpPr>
          <p:spPr bwMode="auto">
            <a:xfrm>
              <a:off x="3756300" y="3519230"/>
              <a:ext cx="382587" cy="366712"/>
            </a:xfrm>
            <a:prstGeom prst="rect">
              <a:avLst/>
            </a:prstGeom>
            <a:noFill/>
            <a:ln w="9525">
              <a:noFill/>
              <a:miter lim="800000"/>
              <a:headEnd/>
              <a:tailEnd/>
            </a:ln>
            <a:effectLst/>
          </p:spPr>
          <p:txBody>
            <a:bodyPr wrap="none">
              <a:spAutoFit/>
            </a:bodyPr>
            <a:lstStyle/>
            <a:p>
              <a:r>
                <a:rPr lang="en-US"/>
                <a:t>k</a:t>
              </a:r>
              <a:r>
                <a:rPr lang="en-US" baseline="-25000"/>
                <a:t>2</a:t>
              </a:r>
              <a:endParaRPr lang="en-US"/>
            </a:p>
          </p:txBody>
        </p:sp>
        <p:sp>
          <p:nvSpPr>
            <p:cNvPr id="27" name="Rectangle 46"/>
            <p:cNvSpPr>
              <a:spLocks noChangeArrowheads="1"/>
            </p:cNvSpPr>
            <p:nvPr/>
          </p:nvSpPr>
          <p:spPr bwMode="auto">
            <a:xfrm>
              <a:off x="2948262" y="4127242"/>
              <a:ext cx="382588" cy="366713"/>
            </a:xfrm>
            <a:prstGeom prst="rect">
              <a:avLst/>
            </a:prstGeom>
            <a:noFill/>
            <a:ln w="9525">
              <a:noFill/>
              <a:miter lim="800000"/>
              <a:headEnd/>
              <a:tailEnd/>
            </a:ln>
            <a:effectLst/>
          </p:spPr>
          <p:txBody>
            <a:bodyPr wrap="none">
              <a:spAutoFit/>
            </a:bodyPr>
            <a:lstStyle/>
            <a:p>
              <a:r>
                <a:rPr lang="en-US"/>
                <a:t>k</a:t>
              </a:r>
              <a:r>
                <a:rPr lang="en-US" baseline="-25000"/>
                <a:t>5</a:t>
              </a:r>
              <a:endParaRPr lang="en-US"/>
            </a:p>
          </p:txBody>
        </p:sp>
        <p:sp>
          <p:nvSpPr>
            <p:cNvPr id="28" name="Rectangle 47"/>
            <p:cNvSpPr>
              <a:spLocks noChangeArrowheads="1"/>
            </p:cNvSpPr>
            <p:nvPr/>
          </p:nvSpPr>
          <p:spPr bwMode="auto">
            <a:xfrm>
              <a:off x="3656287" y="4078030"/>
              <a:ext cx="382588" cy="366712"/>
            </a:xfrm>
            <a:prstGeom prst="rect">
              <a:avLst/>
            </a:prstGeom>
            <a:noFill/>
            <a:ln w="9525">
              <a:noFill/>
              <a:miter lim="800000"/>
              <a:headEnd/>
              <a:tailEnd/>
            </a:ln>
            <a:effectLst/>
          </p:spPr>
          <p:txBody>
            <a:bodyPr wrap="none">
              <a:spAutoFit/>
            </a:bodyPr>
            <a:lstStyle/>
            <a:p>
              <a:r>
                <a:rPr lang="en-US"/>
                <a:t>k</a:t>
              </a:r>
              <a:r>
                <a:rPr lang="en-US" baseline="-25000"/>
                <a:t>3</a:t>
              </a:r>
              <a:endParaRPr lang="en-US"/>
            </a:p>
          </p:txBody>
        </p:sp>
      </p:grpSp>
      <p:sp>
        <p:nvSpPr>
          <p:cNvPr id="29" name="Line 41"/>
          <p:cNvSpPr>
            <a:spLocks noChangeShapeType="1"/>
          </p:cNvSpPr>
          <p:nvPr/>
        </p:nvSpPr>
        <p:spPr bwMode="auto">
          <a:xfrm flipV="1">
            <a:off x="3164752" y="4861791"/>
            <a:ext cx="3157538" cy="528637"/>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30" name="Text Box 35"/>
          <p:cNvSpPr txBox="1">
            <a:spLocks noChangeArrowheads="1"/>
          </p:cNvSpPr>
          <p:nvPr/>
        </p:nvSpPr>
        <p:spPr bwMode="auto">
          <a:xfrm>
            <a:off x="7060478" y="4651169"/>
            <a:ext cx="1463675" cy="366713"/>
          </a:xfrm>
          <a:prstGeom prst="rect">
            <a:avLst/>
          </a:prstGeom>
          <a:noFill/>
          <a:ln w="9525">
            <a:noFill/>
            <a:miter lim="800000"/>
            <a:headEnd/>
            <a:tailEnd/>
          </a:ln>
          <a:effectLst/>
        </p:spPr>
        <p:txBody>
          <a:bodyPr wrap="none">
            <a:spAutoFit/>
          </a:bodyPr>
          <a:lstStyle/>
          <a:p>
            <a:r>
              <a:rPr lang="en-US" dirty="0"/>
              <a:t>h(k</a:t>
            </a:r>
            <a:r>
              <a:rPr lang="en-US" baseline="-25000" dirty="0"/>
              <a:t>2</a:t>
            </a:r>
            <a:r>
              <a:rPr lang="en-US" dirty="0"/>
              <a:t>) = h(k</a:t>
            </a:r>
            <a:r>
              <a:rPr lang="en-US" baseline="-25000" dirty="0"/>
              <a:t>5</a:t>
            </a:r>
            <a:r>
              <a:rPr lang="en-US" dirty="0"/>
              <a:t>) </a:t>
            </a:r>
          </a:p>
        </p:txBody>
      </p:sp>
      <p:sp>
        <p:nvSpPr>
          <p:cNvPr id="31" name="Rectangle 2"/>
          <p:cNvSpPr txBox="1">
            <a:spLocks noChangeArrowheads="1"/>
          </p:cNvSpPr>
          <p:nvPr/>
        </p:nvSpPr>
        <p:spPr>
          <a:xfrm>
            <a:off x="1269999" y="6175072"/>
            <a:ext cx="4857669" cy="641361"/>
          </a:xfrm>
          <a:prstGeom prst="rect">
            <a:avLst/>
          </a:prstGeom>
          <a:solidFill>
            <a:schemeClr val="accent1">
              <a:lumMod val="20000"/>
              <a:lumOff val="80000"/>
            </a:schemeClr>
          </a:solidFill>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000" dirty="0" smtClean="0">
                <a:effectLst/>
              </a:rPr>
              <a:t>Do you see any problems with this approach?</a:t>
            </a:r>
          </a:p>
          <a:p>
            <a:r>
              <a:rPr lang="en-US" sz="2000" dirty="0">
                <a:effectLst/>
              </a:rPr>
              <a:t>	</a:t>
            </a:r>
            <a:r>
              <a:rPr lang="en-US" sz="2000" dirty="0" smtClean="0">
                <a:effectLst/>
              </a:rPr>
              <a:t>	</a:t>
            </a:r>
            <a:r>
              <a:rPr lang="en-US" sz="1800" dirty="0" smtClean="0">
                <a:effectLst/>
              </a:rPr>
              <a:t>Collisions </a:t>
            </a:r>
            <a:r>
              <a:rPr lang="en-US" sz="1800" dirty="0" smtClean="0">
                <a:effectLst/>
              </a:rPr>
              <a:t>can occur!</a:t>
            </a:r>
            <a:endParaRPr lang="en-US" sz="18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blinds(horizontal)">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blinds(horizontal)">
                                      <p:cBhvr>
                                        <p:cTn id="15" dur="500"/>
                                        <p:tgtEl>
                                          <p:spTgt spid="8">
                                            <p:txEl>
                                              <p:pRg st="6" end="6"/>
                                            </p:txEl>
                                          </p:spTgt>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5259</TotalTime>
  <Words>1801</Words>
  <Application>Microsoft Office PowerPoint</Application>
  <PresentationFormat>On-screen Show (4:3)</PresentationFormat>
  <Paragraphs>436</Paragraphs>
  <Slides>30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Solstice</vt:lpstr>
      <vt:lpstr>Equation</vt:lpstr>
      <vt:lpstr>CS 253: Algorithms</vt:lpstr>
      <vt:lpstr>The Search Problem</vt:lpstr>
      <vt:lpstr>Dictionaries</vt:lpstr>
      <vt:lpstr>Direct Addressing</vt:lpstr>
      <vt:lpstr>Operations</vt:lpstr>
      <vt:lpstr>Comparing Different Implementations</vt:lpstr>
      <vt:lpstr>Examples Using Direct Addressing</vt:lpstr>
      <vt:lpstr>Hash Tables</vt:lpstr>
      <vt:lpstr>Revisit  Example 2</vt:lpstr>
      <vt:lpstr>Collisions</vt:lpstr>
      <vt:lpstr>Handling Collisions Using Chaining</vt:lpstr>
      <vt:lpstr>Operations in Chained Hash Tables</vt:lpstr>
      <vt:lpstr>Analysis of Hashing with Chaining: Average Case</vt:lpstr>
      <vt:lpstr>Case 1:   Unsuccessful Search (i.e.  item not stored in the table)</vt:lpstr>
      <vt:lpstr>Case 1I:   Successful Search (i.e.  item found in the table)</vt:lpstr>
      <vt:lpstr>Hash Functions</vt:lpstr>
      <vt:lpstr>The Division Method</vt:lpstr>
      <vt:lpstr>The Multiplication Method</vt:lpstr>
      <vt:lpstr>Open Addressing</vt:lpstr>
      <vt:lpstr>Generalized hash function notation:</vt:lpstr>
      <vt:lpstr>Common Open Addressing Methods</vt:lpstr>
      <vt:lpstr>Linear probing: Inserting a key</vt:lpstr>
      <vt:lpstr>Linear probing: Searching for a key</vt:lpstr>
      <vt:lpstr>Linear probing: Deleting a key</vt:lpstr>
      <vt:lpstr>Primary Clustering Problem</vt:lpstr>
      <vt:lpstr>Quadratic probing</vt:lpstr>
      <vt:lpstr>Double Hashing</vt:lpstr>
      <vt:lpstr>Double Hashing: Example</vt:lpstr>
      <vt:lpstr>Analysis of Open Addressing</vt:lpstr>
      <vt:lpstr>Analysis of Open Addressing (cont’d)</vt:lpstr>
    </vt:vector>
  </TitlesOfParts>
  <Company>Missouri S&amp;T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tyigtiuo</dc:title>
  <dc:creator>ercal</dc:creator>
  <cp:lastModifiedBy>Fikret Ercal</cp:lastModifiedBy>
  <cp:revision>327</cp:revision>
  <dcterms:created xsi:type="dcterms:W3CDTF">2010-10-04T18:18:37Z</dcterms:created>
  <dcterms:modified xsi:type="dcterms:W3CDTF">2014-03-12T21:34:52Z</dcterms:modified>
</cp:coreProperties>
</file>