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4" d="100"/>
          <a:sy n="74" d="100"/>
        </p:scale>
        <p:origin x="57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1CEC8147-AF8A-4FA8-A8B7-7180C6CE769D}" type="datetimeFigureOut">
              <a:rPr lang="en-IN" smtClean="0"/>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IN"/>
          </a:p>
        </p:txBody>
      </p:sp>
      <p:sp>
        <p:nvSpPr>
          <p:cNvPr id="104862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5" name="Date Placeholder 3"/>
          <p:cNvSpPr>
            <a:spLocks noGrp="1"/>
          </p:cNvSpPr>
          <p:nvPr>
            <p:ph type="dt" sz="half" idx="10"/>
          </p:nvPr>
        </p:nvSpPr>
        <p:spPr/>
        <p:txBody>
          <a:bodyPr/>
          <a:p>
            <a:fld id="{1CEC8147-AF8A-4FA8-A8B7-7180C6CE769D}" type="datetimeFigureOut">
              <a:rPr lang="en-IN" smtClean="0"/>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12"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13"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14" name="Date Placeholder 3"/>
          <p:cNvSpPr>
            <a:spLocks noGrp="1"/>
          </p:cNvSpPr>
          <p:nvPr>
            <p:ph type="dt" sz="half" idx="10"/>
          </p:nvPr>
        </p:nvSpPr>
        <p:spPr/>
        <p:txBody>
          <a:bodyPr/>
          <a:p>
            <a:fld id="{1CEC8147-AF8A-4FA8-A8B7-7180C6CE769D}" type="datetimeFigureOut">
              <a:rPr lang="en-IN" smtClean="0"/>
            </a:fld>
            <a:endParaRPr lang="en-IN"/>
          </a:p>
        </p:txBody>
      </p:sp>
      <p:sp>
        <p:nvSpPr>
          <p:cNvPr id="1048615" name="Footer Placeholder 4"/>
          <p:cNvSpPr>
            <a:spLocks noGrp="1"/>
          </p:cNvSpPr>
          <p:nvPr>
            <p:ph type="ftr" sz="quarter" idx="11"/>
          </p:nvPr>
        </p:nvSpPr>
        <p:spPr/>
        <p:txBody>
          <a:bodyPr/>
          <a:p>
            <a:endParaRPr lang="en-IN"/>
          </a:p>
        </p:txBody>
      </p:sp>
      <p:sp>
        <p:nvSpPr>
          <p:cNvPr id="1048616" name="Slide Number Placeholder 5"/>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endParaRPr lang="en-IN"/>
          </a:p>
        </p:txBody>
      </p:sp>
      <p:sp>
        <p:nvSpPr>
          <p:cNvPr id="104858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89" name="Date Placeholder 3"/>
          <p:cNvSpPr>
            <a:spLocks noGrp="1"/>
          </p:cNvSpPr>
          <p:nvPr>
            <p:ph type="dt" sz="half" idx="10"/>
          </p:nvPr>
        </p:nvSpPr>
        <p:spPr/>
        <p:txBody>
          <a:bodyPr/>
          <a:p>
            <a:fld id="{1CEC8147-AF8A-4FA8-A8B7-7180C6CE769D}" type="datetimeFigureOut">
              <a:rPr lang="en-IN" smtClean="0"/>
            </a:fld>
            <a:endParaRPr lang="en-IN"/>
          </a:p>
        </p:txBody>
      </p:sp>
      <p:sp>
        <p:nvSpPr>
          <p:cNvPr id="1048590" name="Footer Placeholder 4"/>
          <p:cNvSpPr>
            <a:spLocks noGrp="1"/>
          </p:cNvSpPr>
          <p:nvPr>
            <p:ph type="ftr" sz="quarter" idx="11"/>
          </p:nvPr>
        </p:nvSpPr>
        <p:spPr/>
        <p:txBody>
          <a:bodyPr/>
          <a:p>
            <a:endParaRPr lang="en-IN"/>
          </a:p>
        </p:txBody>
      </p:sp>
      <p:sp>
        <p:nvSpPr>
          <p:cNvPr id="1048591" name="Slide Number Placeholder 5"/>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28"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29"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30" name="Date Placeholder 3"/>
          <p:cNvSpPr>
            <a:spLocks noGrp="1"/>
          </p:cNvSpPr>
          <p:nvPr>
            <p:ph type="dt" sz="half" idx="10"/>
          </p:nvPr>
        </p:nvSpPr>
        <p:spPr/>
        <p:txBody>
          <a:bodyPr/>
          <a:p>
            <a:fld id="{1CEC8147-AF8A-4FA8-A8B7-7180C6CE769D}" type="datetimeFigureOut">
              <a:rPr lang="en-IN" smtClean="0"/>
            </a:fld>
            <a:endParaRPr lang="en-IN"/>
          </a:p>
        </p:txBody>
      </p:sp>
      <p:sp>
        <p:nvSpPr>
          <p:cNvPr id="1048631" name="Footer Placeholder 4"/>
          <p:cNvSpPr>
            <a:spLocks noGrp="1"/>
          </p:cNvSpPr>
          <p:nvPr>
            <p:ph type="ftr" sz="quarter" idx="11"/>
          </p:nvPr>
        </p:nvSpPr>
        <p:spPr/>
        <p:txBody>
          <a:bodyPr/>
          <a:p>
            <a:endParaRPr lang="en-IN"/>
          </a:p>
        </p:txBody>
      </p:sp>
      <p:sp>
        <p:nvSpPr>
          <p:cNvPr id="1048632" name="Slide Number Placeholder 5"/>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33" name="Title 1"/>
          <p:cNvSpPr>
            <a:spLocks noGrp="1"/>
          </p:cNvSpPr>
          <p:nvPr>
            <p:ph type="title"/>
          </p:nvPr>
        </p:nvSpPr>
        <p:spPr/>
        <p:txBody>
          <a:bodyPr/>
          <a:p>
            <a:r>
              <a:rPr lang="en-US" smtClean="0"/>
              <a:t>Click to edit Master title style</a:t>
            </a:r>
            <a:endParaRPr lang="en-IN"/>
          </a:p>
        </p:txBody>
      </p:sp>
      <p:sp>
        <p:nvSpPr>
          <p:cNvPr id="1048634"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5"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6" name="Date Placeholder 4"/>
          <p:cNvSpPr>
            <a:spLocks noGrp="1"/>
          </p:cNvSpPr>
          <p:nvPr>
            <p:ph type="dt" sz="half" idx="10"/>
          </p:nvPr>
        </p:nvSpPr>
        <p:spPr/>
        <p:txBody>
          <a:bodyPr/>
          <a:p>
            <a:fld id="{1CEC8147-AF8A-4FA8-A8B7-7180C6CE769D}" type="datetimeFigureOut">
              <a:rPr lang="en-IN" smtClean="0"/>
            </a:fld>
            <a:endParaRPr lang="en-IN"/>
          </a:p>
        </p:txBody>
      </p:sp>
      <p:sp>
        <p:nvSpPr>
          <p:cNvPr id="1048637" name="Footer Placeholder 5"/>
          <p:cNvSpPr>
            <a:spLocks noGrp="1"/>
          </p:cNvSpPr>
          <p:nvPr>
            <p:ph type="ftr" sz="quarter" idx="11"/>
          </p:nvPr>
        </p:nvSpPr>
        <p:spPr/>
        <p:txBody>
          <a:bodyPr/>
          <a:p>
            <a:endParaRPr lang="en-IN"/>
          </a:p>
        </p:txBody>
      </p:sp>
      <p:sp>
        <p:nvSpPr>
          <p:cNvPr id="1048638" name="Slide Number Placeholder 6"/>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39"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1"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3"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Date Placeholder 6"/>
          <p:cNvSpPr>
            <a:spLocks noGrp="1"/>
          </p:cNvSpPr>
          <p:nvPr>
            <p:ph type="dt" sz="half" idx="10"/>
          </p:nvPr>
        </p:nvSpPr>
        <p:spPr/>
        <p:txBody>
          <a:bodyPr/>
          <a:p>
            <a:fld id="{1CEC8147-AF8A-4FA8-A8B7-7180C6CE769D}" type="datetimeFigureOut">
              <a:rPr lang="en-IN" smtClean="0"/>
            </a:fld>
            <a:endParaRPr lang="en-IN"/>
          </a:p>
        </p:txBody>
      </p:sp>
      <p:sp>
        <p:nvSpPr>
          <p:cNvPr id="1048645" name="Footer Placeholder 7"/>
          <p:cNvSpPr>
            <a:spLocks noGrp="1"/>
          </p:cNvSpPr>
          <p:nvPr>
            <p:ph type="ftr" sz="quarter" idx="11"/>
          </p:nvPr>
        </p:nvSpPr>
        <p:spPr/>
        <p:txBody>
          <a:bodyPr/>
          <a:p>
            <a:endParaRPr lang="en-IN"/>
          </a:p>
        </p:txBody>
      </p:sp>
      <p:sp>
        <p:nvSpPr>
          <p:cNvPr id="1048646" name="Slide Number Placeholder 8"/>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8" name="Title 1"/>
          <p:cNvSpPr>
            <a:spLocks noGrp="1"/>
          </p:cNvSpPr>
          <p:nvPr>
            <p:ph type="title"/>
          </p:nvPr>
        </p:nvSpPr>
        <p:spPr/>
        <p:txBody>
          <a:bodyPr/>
          <a:p>
            <a:r>
              <a:rPr lang="en-US" smtClean="0"/>
              <a:t>Click to edit Master title style</a:t>
            </a:r>
            <a:endParaRPr lang="en-IN"/>
          </a:p>
        </p:txBody>
      </p:sp>
      <p:sp>
        <p:nvSpPr>
          <p:cNvPr id="1048609" name="Date Placeholder 2"/>
          <p:cNvSpPr>
            <a:spLocks noGrp="1"/>
          </p:cNvSpPr>
          <p:nvPr>
            <p:ph type="dt" sz="half" idx="10"/>
          </p:nvPr>
        </p:nvSpPr>
        <p:spPr/>
        <p:txBody>
          <a:bodyPr/>
          <a:p>
            <a:fld id="{1CEC8147-AF8A-4FA8-A8B7-7180C6CE769D}" type="datetimeFigureOut">
              <a:rPr lang="en-IN" smtClean="0"/>
            </a:fld>
            <a:endParaRPr lang="en-IN"/>
          </a:p>
        </p:txBody>
      </p:sp>
      <p:sp>
        <p:nvSpPr>
          <p:cNvPr id="1048610" name="Footer Placeholder 3"/>
          <p:cNvSpPr>
            <a:spLocks noGrp="1"/>
          </p:cNvSpPr>
          <p:nvPr>
            <p:ph type="ftr" sz="quarter" idx="11"/>
          </p:nvPr>
        </p:nvSpPr>
        <p:spPr/>
        <p:txBody>
          <a:bodyPr/>
          <a:p>
            <a:endParaRPr lang="en-IN"/>
          </a:p>
        </p:txBody>
      </p:sp>
      <p:sp>
        <p:nvSpPr>
          <p:cNvPr id="1048611" name="Slide Number Placeholder 4"/>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47" name="Date Placeholder 1"/>
          <p:cNvSpPr>
            <a:spLocks noGrp="1"/>
          </p:cNvSpPr>
          <p:nvPr>
            <p:ph type="dt" sz="half" idx="10"/>
          </p:nvPr>
        </p:nvSpPr>
        <p:spPr/>
        <p:txBody>
          <a:bodyPr/>
          <a:p>
            <a:fld id="{1CEC8147-AF8A-4FA8-A8B7-7180C6CE769D}" type="datetimeFigureOut">
              <a:rPr lang="en-IN" smtClean="0"/>
            </a:fld>
            <a:endParaRPr lang="en-IN"/>
          </a:p>
        </p:txBody>
      </p:sp>
      <p:sp>
        <p:nvSpPr>
          <p:cNvPr id="1048648" name="Footer Placeholder 2"/>
          <p:cNvSpPr>
            <a:spLocks noGrp="1"/>
          </p:cNvSpPr>
          <p:nvPr>
            <p:ph type="ftr" sz="quarter" idx="11"/>
          </p:nvPr>
        </p:nvSpPr>
        <p:spPr/>
        <p:txBody>
          <a:bodyPr/>
          <a:p>
            <a:endParaRPr lang="en-IN"/>
          </a:p>
        </p:txBody>
      </p:sp>
      <p:sp>
        <p:nvSpPr>
          <p:cNvPr id="1048649" name="Slide Number Placeholder 3"/>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50"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53" name="Date Placeholder 4"/>
          <p:cNvSpPr>
            <a:spLocks noGrp="1"/>
          </p:cNvSpPr>
          <p:nvPr>
            <p:ph type="dt" sz="half" idx="10"/>
          </p:nvPr>
        </p:nvSpPr>
        <p:spPr/>
        <p:txBody>
          <a:bodyPr/>
          <a:p>
            <a:fld id="{1CEC8147-AF8A-4FA8-A8B7-7180C6CE769D}" type="datetimeFigureOut">
              <a:rPr lang="en-IN" smtClean="0"/>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17"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18"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1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20" name="Date Placeholder 4"/>
          <p:cNvSpPr>
            <a:spLocks noGrp="1"/>
          </p:cNvSpPr>
          <p:nvPr>
            <p:ph type="dt" sz="half" idx="10"/>
          </p:nvPr>
        </p:nvSpPr>
        <p:spPr/>
        <p:txBody>
          <a:bodyPr/>
          <a:p>
            <a:fld id="{1CEC8147-AF8A-4FA8-A8B7-7180C6CE769D}" type="datetimeFigureOut">
              <a:rPr lang="en-IN" smtClean="0"/>
            </a:fld>
            <a:endParaRPr lang="en-IN"/>
          </a:p>
        </p:txBody>
      </p:sp>
      <p:sp>
        <p:nvSpPr>
          <p:cNvPr id="1048621" name="Footer Placeholder 5"/>
          <p:cNvSpPr>
            <a:spLocks noGrp="1"/>
          </p:cNvSpPr>
          <p:nvPr>
            <p:ph type="ftr" sz="quarter" idx="11"/>
          </p:nvPr>
        </p:nvSpPr>
        <p:spPr/>
        <p:txBody>
          <a:bodyPr/>
          <a:p>
            <a:endParaRPr lang="en-IN"/>
          </a:p>
        </p:txBody>
      </p:sp>
      <p:sp>
        <p:nvSpPr>
          <p:cNvPr id="1048622" name="Slide Number Placeholder 6"/>
          <p:cNvSpPr>
            <a:spLocks noGrp="1"/>
          </p:cNvSpPr>
          <p:nvPr>
            <p:ph type="sldNum" sz="quarter" idx="12"/>
          </p:nvPr>
        </p:nvSpPr>
        <p:spPr/>
        <p:txBody>
          <a:bodyPr/>
          <a:p>
            <a:fld id="{4A451C88-6844-447D-B353-FDBAACC130E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1CEC8147-AF8A-4FA8-A8B7-7180C6CE769D}" type="datetimeFigureOut">
              <a:rPr lang="en-IN" smtClean="0"/>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4A451C88-6844-447D-B353-FDBAACC130E0}" type="slidenum">
              <a:rPr lang="en-IN" smtClean="0"/>
            </a:fld>
            <a:endParaRPr lang="en-I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3"/>
          <p:cNvSpPr>
            <a:spLocks noGrp="1" noChangeArrowheads="1"/>
          </p:cNvSpPr>
          <p:nvPr>
            <p:ph type="ctrTitle"/>
          </p:nvPr>
        </p:nvSpPr>
        <p:spPr bwMode="auto">
          <a:xfrm>
            <a:off x="1249251" y="1122362"/>
            <a:ext cx="9118242" cy="4235249"/>
          </a:xfrm>
          <a:prstGeom prst="rect"/>
          <a:noFill/>
          <a:ln>
            <a:noFill/>
          </a:ln>
        </p:spPr>
        <p:txBody>
          <a:bodyPr anchor="t" anchorCtr="0" bIns="45720" compatLnSpc="1" lIns="91440" numCol="1" rIns="91440" tIns="45720" vert="horz" wrap="square">
            <a:prstTxWarp prst="textNoShape"/>
            <a:normAutofit fontScale="90000"/>
          </a:bodyPr>
          <a:lstStyle>
            <a:lvl1pPr algn="l" eaLnBrk="0" fontAlgn="base" hangingPunct="0" indent="-342900" marL="342900" rtl="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algn="l" eaLnBrk="0" fontAlgn="base" hangingPunct="0" indent="-228600" marL="1143000" rtl="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algn="l" eaLnBrk="0" fontAlgn="base" hangingPunct="0" indent="-228600" marL="1600200" rtl="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algn="l" eaLnBrk="0" fontAlgn="base" hangingPunct="0" indent="-228600" marL="2057400" rtl="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algn="l" fontAlgn="base" indent="-228600" marL="2514600" rtl="0">
              <a:spcBef>
                <a:spcPct val="20000"/>
              </a:spcBef>
              <a:spcAft>
                <a:spcPct val="0"/>
              </a:spcAft>
              <a:buClr>
                <a:schemeClr val="bg2"/>
              </a:buClr>
              <a:buFont typeface="Wingdings" pitchFamily="2" charset="2"/>
              <a:buChar char="§"/>
              <a:defRPr sz="2000">
                <a:solidFill>
                  <a:schemeClr val="tx1"/>
                </a:solidFill>
                <a:latin typeface="+mn-lt"/>
              </a:defRPr>
            </a:lvl6pPr>
            <a:lvl7pPr algn="l" fontAlgn="base" indent="-228600" marL="2971800" rtl="0">
              <a:spcBef>
                <a:spcPct val="20000"/>
              </a:spcBef>
              <a:spcAft>
                <a:spcPct val="0"/>
              </a:spcAft>
              <a:buClr>
                <a:schemeClr val="bg2"/>
              </a:buClr>
              <a:buFont typeface="Wingdings" pitchFamily="2" charset="2"/>
              <a:buChar char="§"/>
              <a:defRPr sz="2000">
                <a:solidFill>
                  <a:schemeClr val="tx1"/>
                </a:solidFill>
                <a:latin typeface="+mn-lt"/>
              </a:defRPr>
            </a:lvl7pPr>
            <a:lvl8pPr algn="l" fontAlgn="base" indent="-228600" marL="3429000" rtl="0">
              <a:spcBef>
                <a:spcPct val="20000"/>
              </a:spcBef>
              <a:spcAft>
                <a:spcPct val="0"/>
              </a:spcAft>
              <a:buClr>
                <a:schemeClr val="bg2"/>
              </a:buClr>
              <a:buFont typeface="Wingdings" pitchFamily="2" charset="2"/>
              <a:buChar char="§"/>
              <a:defRPr sz="2000">
                <a:solidFill>
                  <a:schemeClr val="tx1"/>
                </a:solidFill>
                <a:latin typeface="+mn-lt"/>
              </a:defRPr>
            </a:lvl8pPr>
            <a:lvl9pPr algn="l" fontAlgn="base" indent="-228600" marL="3886200" rtl="0">
              <a:spcBef>
                <a:spcPct val="20000"/>
              </a:spcBef>
              <a:spcAft>
                <a:spcPct val="0"/>
              </a:spcAft>
              <a:buClr>
                <a:schemeClr val="bg2"/>
              </a:buClr>
              <a:buFont typeface="Wingdings" pitchFamily="2" charset="2"/>
              <a:buChar char="§"/>
              <a:defRPr sz="2000">
                <a:solidFill>
                  <a:schemeClr val="tx1"/>
                </a:solidFill>
                <a:latin typeface="+mn-lt"/>
              </a:defRPr>
            </a:lvl9pPr>
          </a:lstStyle>
          <a:p>
            <a:pPr eaLnBrk="1" hangingPunct="1"/>
            <a:r>
              <a:rPr dirty="0" lang="en-US" smtClean="0">
                <a:solidFill>
                  <a:srgbClr val="FF3300"/>
                </a:solidFill>
              </a:rPr>
              <a:t>Monopolistic Competition</a:t>
            </a:r>
            <a:endParaRPr dirty="0" lang="en-US" smtClean="0"/>
          </a:p>
          <a:p>
            <a:pPr eaLnBrk="1" hangingPunct="1" lvl="1"/>
            <a:r>
              <a:rPr dirty="0" lang="en-US" smtClean="0"/>
              <a:t>A market situation in which a large number of firms produce similar but not identical products</a:t>
            </a:r>
          </a:p>
          <a:p>
            <a:pPr eaLnBrk="1" hangingPunct="1" lvl="1"/>
            <a:r>
              <a:rPr dirty="0" lang="en-US" smtClean="0"/>
              <a:t>Entry into the industry is relatively </a:t>
            </a:r>
            <a:r>
              <a:rPr dirty="0" lang="en-US" smtClean="0"/>
              <a:t>easy</a:t>
            </a:r>
            <a:br>
              <a:rPr dirty="0" lang="en-US" smtClean="0"/>
            </a:br>
            <a:r>
              <a:rPr dirty="0" lang="en-US" smtClean="0"/>
              <a:t>Other Characteristics</a:t>
            </a:r>
            <a:br>
              <a:rPr dirty="0" lang="en-US" smtClean="0"/>
            </a:br>
            <a:r>
              <a:rPr dirty="0" lang="en-US" smtClean="0"/>
              <a:t>1) significant sellers in a highly competitive market</a:t>
            </a:r>
            <a:br>
              <a:rPr dirty="0" lang="en-US" smtClean="0"/>
            </a:br>
            <a:r>
              <a:rPr dirty="0" lang="en-US" smtClean="0"/>
              <a:t>2) Differentiated products</a:t>
            </a:r>
            <a:br>
              <a:rPr dirty="0" lang="en-US" smtClean="0"/>
            </a:br>
            <a:r>
              <a:rPr dirty="0" lang="en-US" smtClean="0"/>
              <a:t>3) Sales promotion and advertising</a:t>
            </a:r>
            <a:br>
              <a:rPr dirty="0" lang="en-US" smtClean="0"/>
            </a:br>
            <a:r>
              <a:rPr dirty="0" lang="en-US" smtClean="0"/>
              <a:t>Oligopoly- Few sellers cement Industry, barriers to entry</a:t>
            </a:r>
            <a:br>
              <a:rPr dirty="0" lang="en-US" smtClean="0"/>
            </a:br>
            <a:r>
              <a:rPr dirty="0" lang="en-US" smtClean="0"/>
              <a:t>Duopoly-two firms Pepsi  and </a:t>
            </a:r>
            <a:r>
              <a:rPr dirty="0" lang="en-US" err="1" smtClean="0"/>
              <a:t>coca-cola</a:t>
            </a:r>
            <a:r>
              <a:rPr dirty="0" lang="en-US" smtClean="0"/>
              <a:t/>
            </a:r>
            <a:br>
              <a:rPr dirty="0" lang="en-US" smtClean="0"/>
            </a:br>
            <a:r>
              <a:rPr dirty="0" lang="en-US" smtClean="0"/>
              <a:t/>
            </a:r>
            <a:br>
              <a:rPr dirty="0" lang="en-US" smtClean="0"/>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endParaRPr dirty="0"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2" name="Title 1"/>
          <p:cNvSpPr>
            <a:spLocks noGrp="1"/>
          </p:cNvSpPr>
          <p:nvPr>
            <p:ph type="title"/>
          </p:nvPr>
        </p:nvSpPr>
        <p:spPr>
          <a:xfrm>
            <a:off x="618186" y="1"/>
            <a:ext cx="10735614" cy="1378038"/>
          </a:xfrm>
        </p:spPr>
        <p:txBody>
          <a:bodyPr>
            <a:normAutofit/>
          </a:bodyPr>
          <a:p>
            <a:r>
              <a:rPr altLang="en-US" dirty="0" sz="2800" lang="en-US" smtClean="0"/>
              <a:t>Monopolistic Competition: Between Perfect Competition and Monopoly</a:t>
            </a:r>
            <a:endParaRPr dirty="0" sz="2800" lang="en-IN"/>
          </a:p>
        </p:txBody>
      </p:sp>
      <p:pic>
        <p:nvPicPr>
          <p:cNvPr id="2097162" name="Content Placeholder 3"/>
          <p:cNvPicPr>
            <a:picLocks noChangeAspect="1" noGrp="1"/>
          </p:cNvPicPr>
          <p:nvPr>
            <p:ph idx="1"/>
          </p:nvPr>
        </p:nvPicPr>
        <p:blipFill>
          <a:blip xmlns:r="http://schemas.openxmlformats.org/officeDocument/2006/relationships" r:embed="rId1"/>
          <a:stretch>
            <a:fillRect/>
          </a:stretch>
        </p:blipFill>
        <p:spPr>
          <a:xfrm>
            <a:off x="1004552" y="1468191"/>
            <a:ext cx="9942490" cy="51852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1"/>
          <p:cNvSpPr>
            <a:spLocks noGrp="1"/>
          </p:cNvSpPr>
          <p:nvPr>
            <p:ph type="title"/>
          </p:nvPr>
        </p:nvSpPr>
        <p:spPr/>
        <p:txBody>
          <a:bodyPr>
            <a:noAutofit/>
          </a:bodyPr>
          <a:p>
            <a:r>
              <a:rPr dirty="0" sz="2400" lang="en-IN" smtClean="0"/>
              <a:t>A monopolist has the cost function TC(y) = 200y + 15y2 and faces the demand function given by p = 1200  10y. </a:t>
            </a:r>
            <a:br>
              <a:rPr dirty="0" sz="2400" lang="en-IN" smtClean="0"/>
            </a:br>
            <a:r>
              <a:rPr dirty="0" sz="2400" lang="en-IN" smtClean="0"/>
              <a:t>What output maximizes its profit? What is the profit-maximizing price? What is its maximal profit? </a:t>
            </a:r>
            <a:endParaRPr dirty="0" sz="2400" lang="en-IN"/>
          </a:p>
        </p:txBody>
      </p:sp>
      <p:sp>
        <p:nvSpPr>
          <p:cNvPr id="1048604" name="Content Placeholder 2"/>
          <p:cNvSpPr>
            <a:spLocks noGrp="1"/>
          </p:cNvSpPr>
          <p:nvPr>
            <p:ph idx="1"/>
          </p:nvPr>
        </p:nvSpPr>
        <p:spPr/>
        <p:txBody>
          <a:bodyPr>
            <a:normAutofit fontScale="85714" lnSpcReduction="20000"/>
          </a:bodyPr>
          <a:p>
            <a:r>
              <a:rPr dirty="0" lang="en-IN" smtClean="0"/>
              <a:t>Find the output(s) for which MC(y*) = MR(y*). </a:t>
            </a:r>
          </a:p>
          <a:p>
            <a:r>
              <a:rPr dirty="0" lang="en-IN" smtClean="0"/>
              <a:t>For each output you find, check to see whether the condition MC'(y*)  MR'(y*) is satisfied. </a:t>
            </a:r>
          </a:p>
          <a:p>
            <a:r>
              <a:rPr dirty="0" lang="en-IN" smtClean="0"/>
              <a:t>For each output that satisfies the first two conditions, check to see if profit is nonnegative. </a:t>
            </a:r>
          </a:p>
          <a:p>
            <a:r>
              <a:rPr dirty="0" lang="en-IN" smtClean="0"/>
              <a:t>If there are any outputs </a:t>
            </a:r>
            <a:r>
              <a:rPr dirty="0" lang="en-IN" err="1" smtClean="0"/>
              <a:t>satisfing</a:t>
            </a:r>
            <a:r>
              <a:rPr dirty="0" lang="en-IN" smtClean="0"/>
              <a:t> these three conditions, the one that has the highest profit is the optimal output for the monopolist. (Most probably there is at most one output that satisfies the three conditions.) If there is no output that satisfies the three conditions the </a:t>
            </a:r>
            <a:r>
              <a:rPr dirty="0" lang="en-IN" err="1" smtClean="0"/>
              <a:t>the</a:t>
            </a:r>
            <a:r>
              <a:rPr dirty="0" lang="en-IN" smtClean="0"/>
              <a:t> optimal output for the monopolist is 0</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Content Placeholder 2"/>
          <p:cNvSpPr>
            <a:spLocks noGrp="1"/>
          </p:cNvSpPr>
          <p:nvPr>
            <p:ph idx="1"/>
          </p:nvPr>
        </p:nvSpPr>
        <p:spPr>
          <a:xfrm>
            <a:off x="838200" y="1481070"/>
            <a:ext cx="10515600" cy="13459851"/>
          </a:xfrm>
        </p:spPr>
        <p:txBody>
          <a:bodyPr/>
          <a:p>
            <a:endParaRPr dirty="0" lang="en-IN"/>
          </a:p>
        </p:txBody>
      </p:sp>
      <p:sp>
        <p:nvSpPr>
          <p:cNvPr id="1048606" name="Rectangle 3"/>
          <p:cNvSpPr>
            <a:spLocks noChangeArrowheads="1"/>
          </p:cNvSpPr>
          <p:nvPr/>
        </p:nvSpPr>
        <p:spPr bwMode="auto">
          <a:xfrm>
            <a:off x="553791" y="289594"/>
            <a:ext cx="11445025" cy="661720"/>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rgbClr val="FF0000"/>
                </a:solidFill>
                <a:effectLst/>
                <a:latin typeface="Times New Roman" panose="02020603050405020304" pitchFamily="18" charset="0"/>
                <a:cs typeface="Times New Roman" panose="02020603050405020304" pitchFamily="18" charset="0"/>
              </a:rPr>
              <a:t>Example</a:t>
            </a:r>
            <a:endParaRPr baseline="0" b="1" cap="none" dirty="0" sz="13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2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A monopolist has the cost function TC(</a:t>
            </a:r>
            <a:r>
              <a:rPr baseline="0" b="0" cap="none" dirty="0" sz="1200" i="1"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y</a:t>
            </a:r>
            <a:r>
              <a:rPr baseline="0" b="0" cap="none" dirty="0" sz="12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 = 200</a:t>
            </a:r>
            <a:r>
              <a:rPr baseline="0" b="0" cap="none" dirty="0" sz="1200" i="1"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y</a:t>
            </a:r>
            <a:r>
              <a:rPr baseline="0" b="0" cap="none" dirty="0" sz="12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 + 15</a:t>
            </a:r>
            <a:r>
              <a:rPr baseline="0" b="0" cap="none" dirty="0" sz="1200" i="1"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y</a:t>
            </a:r>
            <a:r>
              <a:rPr baseline="30000" b="0" cap="none" dirty="0" sz="6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2</a:t>
            </a:r>
            <a:r>
              <a:rPr baseline="0" b="0" cap="none" dirty="0" sz="12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 and faces the demand function given by </a:t>
            </a:r>
            <a:r>
              <a:rPr baseline="0" b="0" cap="none" dirty="0" sz="1200" i="1"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p</a:t>
            </a:r>
            <a:r>
              <a:rPr baseline="0" b="0" cap="none" dirty="0" sz="12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 = 1200 </a:t>
            </a:r>
            <a:r>
              <a:rPr baseline="0" b="0" cap="none" dirty="0" sz="1100" i="0" kumimoji="0" lang="en-US" normalizeH="0" strike="noStrike" u="none" smtClean="0">
                <a:ln>
                  <a:noFill/>
                </a:ln>
                <a:solidFill>
                  <a:schemeClr val="tx1"/>
                </a:solidFill>
                <a:effectLst/>
              </a:rPr>
              <a:t>  </a:t>
            </a:r>
            <a:r>
              <a:rPr baseline="0" b="0" cap="none" dirty="0" sz="6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 </a:t>
            </a:r>
            <a:r>
              <a:rPr baseline="0" b="0" cap="none" dirty="0" sz="12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10</a:t>
            </a:r>
            <a:r>
              <a:rPr baseline="0" b="0" cap="none" dirty="0" sz="1200" i="1"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y</a:t>
            </a:r>
            <a:r>
              <a:rPr baseline="0" b="0" cap="none" dirty="0" sz="12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 </a:t>
            </a:r>
            <a:endParaRPr baseline="0" b="0" cap="none" dirty="0" sz="1100" i="0" kumimoji="0" lang="en-US" normalizeH="0" strike="noStrike" u="none" smtClean="0">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200" i="0" kumimoji="0" lang="en-US" normalizeH="0" strike="noStrike" u="none" smtClean="0">
                <a:ln>
                  <a:noFill/>
                </a:ln>
                <a:solidFill>
                  <a:srgbClr val="000000"/>
                </a:solidFill>
                <a:effectLst/>
                <a:latin typeface="Times New Roman" panose="02020603050405020304" pitchFamily="18" charset="0"/>
                <a:cs typeface="Times New Roman" panose="02020603050405020304" pitchFamily="18" charset="0"/>
              </a:rPr>
              <a:t>What output maximizes its profit? What is the profit-maximizing price? What is its maximal profit? </a:t>
            </a:r>
            <a:endParaRPr baseline="0" b="0" cap="none" dirty="0" sz="1800" i="0" kumimoji="0" lang="en-US" normalizeH="0" strike="noStrike" u="none" smtClean="0">
              <a:ln>
                <a:noFill/>
              </a:ln>
              <a:solidFill>
                <a:schemeClr val="tx1"/>
              </a:solidFill>
              <a:effectLst/>
              <a:latin typeface="Arial" panose="020B0604020202020204" pitchFamily="34" charset="0"/>
            </a:endParaRPr>
          </a:p>
        </p:txBody>
      </p:sp>
      <p:pic>
        <p:nvPicPr>
          <p:cNvPr id="2097163" name="Picture 4" descr="https://www.economics.utoronto.ca/osborne/symbols/minus.gif"/>
          <p:cNvPicPr>
            <a:picLocks noChangeAspect="1" noChangeArrowheads="1"/>
          </p:cNvPicPr>
          <p:nvPr/>
        </p:nvPicPr>
        <p:blipFill>
          <a:blip xmlns:r="http://schemas.openxmlformats.org/officeDocument/2006/relationships" r:embed="rId1"/>
          <a:srcRect/>
          <a:stretch>
            <a:fillRect/>
          </a:stretch>
        </p:blipFill>
        <p:spPr bwMode="auto">
          <a:xfrm>
            <a:off x="6627813" y="146049"/>
            <a:ext cx="152400" cy="287091"/>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1"/>
          <p:cNvSpPr>
            <a:spLocks noGrp="1"/>
          </p:cNvSpPr>
          <p:nvPr>
            <p:ph type="ctrTitle"/>
          </p:nvPr>
        </p:nvSpPr>
        <p:spPr>
          <a:xfrm>
            <a:off x="1305060" y="130690"/>
            <a:ext cx="9144000" cy="2387600"/>
          </a:xfrm>
        </p:spPr>
        <p:txBody>
          <a:bodyPr/>
          <a:p>
            <a:endParaRPr lang="en-IN"/>
          </a:p>
        </p:txBody>
      </p:sp>
      <p:pic>
        <p:nvPicPr>
          <p:cNvPr id="2097164" name="Picture 3"/>
          <p:cNvPicPr>
            <a:picLocks noChangeAspect="1"/>
          </p:cNvPicPr>
          <p:nvPr/>
        </p:nvPicPr>
        <p:blipFill>
          <a:blip xmlns:r="http://schemas.openxmlformats.org/officeDocument/2006/relationships" r:embed="rId1"/>
          <a:stretch>
            <a:fillRect/>
          </a:stretch>
        </p:blipFill>
        <p:spPr>
          <a:xfrm>
            <a:off x="-1" y="0"/>
            <a:ext cx="11050074" cy="687636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pic>
        <p:nvPicPr>
          <p:cNvPr id="2097152" name="Picture 3"/>
          <p:cNvPicPr>
            <a:picLocks noChangeAspect="1"/>
          </p:cNvPicPr>
          <p:nvPr/>
        </p:nvPicPr>
        <p:blipFill>
          <a:blip xmlns:r="http://schemas.openxmlformats.org/officeDocument/2006/relationships" r:embed="rId1"/>
          <a:stretch>
            <a:fillRect/>
          </a:stretch>
        </p:blipFill>
        <p:spPr>
          <a:xfrm>
            <a:off x="0" y="0"/>
            <a:ext cx="8522947" cy="4962574"/>
          </a:xfrm>
          <a:prstGeom prst="rect"/>
        </p:spPr>
      </p:pic>
      <p:pic>
        <p:nvPicPr>
          <p:cNvPr id="2097153" name="Picture 5"/>
          <p:cNvPicPr>
            <a:picLocks noChangeAspect="1"/>
          </p:cNvPicPr>
          <p:nvPr/>
        </p:nvPicPr>
        <p:blipFill>
          <a:blip xmlns:r="http://schemas.openxmlformats.org/officeDocument/2006/relationships" r:embed="rId2"/>
          <a:stretch>
            <a:fillRect/>
          </a:stretch>
        </p:blipFill>
        <p:spPr>
          <a:xfrm>
            <a:off x="478971" y="4100016"/>
            <a:ext cx="11713029" cy="172511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Title 1"/>
          <p:cNvSpPr>
            <a:spLocks noGrp="1"/>
          </p:cNvSpPr>
          <p:nvPr>
            <p:ph type="title"/>
          </p:nvPr>
        </p:nvSpPr>
        <p:spPr/>
        <p:txBody>
          <a:bodyPr/>
          <a:p>
            <a:r>
              <a:rPr dirty="0" lang="en-IN" smtClean="0"/>
              <a:t>Advertisement and Product branding</a:t>
            </a:r>
            <a:endParaRPr dirty="0" lang="en-IN"/>
          </a:p>
        </p:txBody>
      </p:sp>
      <p:sp>
        <p:nvSpPr>
          <p:cNvPr id="1048593" name="Content Placeholder 2"/>
          <p:cNvSpPr>
            <a:spLocks noGrp="1"/>
          </p:cNvSpPr>
          <p:nvPr>
            <p:ph idx="1"/>
          </p:nvPr>
        </p:nvSpPr>
        <p:spPr/>
        <p:txBody>
          <a:bodyPr/>
          <a:p>
            <a:endParaRPr dirty="0" lang="en-US" smtClean="0"/>
          </a:p>
          <a:p>
            <a:endParaRPr dirty="0" lang="en-US"/>
          </a:p>
          <a:p>
            <a:r>
              <a:rPr dirty="0" lang="en-US" smtClean="0"/>
              <a:t>Firms that sell highly differentiated consumer goods typically spend between 10 and 20 percent of revenue on advertising.</a:t>
            </a:r>
          </a:p>
          <a:p>
            <a:r>
              <a:rPr dirty="0" lang="en-US" smtClean="0"/>
              <a:t>Overall, about 2 percent of total revenue, or over $200 billion a year, is spent on advertising.</a:t>
            </a:r>
          </a:p>
          <a:p>
            <a:endParaRPr dirty="0" lang="en-IN"/>
          </a:p>
        </p:txBody>
      </p:sp>
      <p:sp>
        <p:nvSpPr>
          <p:cNvPr id="1048594" name="Rectangle 3"/>
          <p:cNvSpPr/>
          <p:nvPr/>
        </p:nvSpPr>
        <p:spPr>
          <a:xfrm>
            <a:off x="838200" y="1502459"/>
            <a:ext cx="9208394" cy="1445514"/>
          </a:xfrm>
          <a:prstGeom prst="rect"/>
        </p:spPr>
        <p:txBody>
          <a:bodyPr wrap="square">
            <a:spAutoFit/>
          </a:bodyPr>
          <a:p>
            <a:r>
              <a:rPr dirty="0" sz="2400" lang="en-US" smtClean="0"/>
              <a:t>When firms sell differentiated products and charge prices above marginal cost, each firm has an incentive to </a:t>
            </a:r>
            <a:r>
              <a:rPr dirty="0" sz="2400" lang="en-US" smtClean="0">
                <a:solidFill>
                  <a:srgbClr val="FF0000"/>
                </a:solidFill>
              </a:rPr>
              <a:t>advertise</a:t>
            </a:r>
            <a:r>
              <a:rPr dirty="0" sz="2400" lang="en-US" smtClean="0"/>
              <a:t> in order to attract more buyers to its particular product</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p>
            <a:endParaRPr lang="en-IN"/>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1043189" y="734096"/>
            <a:ext cx="8782151" cy="5442867"/>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Title 1"/>
          <p:cNvSpPr>
            <a:spLocks noGrp="1"/>
          </p:cNvSpPr>
          <p:nvPr>
            <p:ph type="title"/>
          </p:nvPr>
        </p:nvSpPr>
        <p:spPr/>
        <p:txBody>
          <a:bodyPr/>
          <a:p>
            <a:r>
              <a:rPr dirty="0" lang="en-IN" smtClean="0"/>
              <a:t>Price output determination</a:t>
            </a:r>
            <a:endParaRPr dirty="0" lang="en-IN"/>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906073" y="1584101"/>
            <a:ext cx="8062175" cy="4647067"/>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p:txBody>
          <a:bodyPr/>
          <a:p>
            <a:r>
              <a:rPr dirty="0" lang="en-IN" smtClean="0"/>
              <a:t>Price output determination</a:t>
            </a:r>
            <a:endParaRPr dirty="0" lang="en-IN"/>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319323" y="1585120"/>
            <a:ext cx="5795727" cy="4509690"/>
          </a:xfrm>
          <a:prstGeom prst="rect"/>
        </p:spPr>
      </p:pic>
      <p:pic>
        <p:nvPicPr>
          <p:cNvPr id="2097157" name="Picture 4"/>
          <p:cNvPicPr>
            <a:picLocks noChangeAspect="1"/>
          </p:cNvPicPr>
          <p:nvPr/>
        </p:nvPicPr>
        <p:blipFill>
          <a:blip xmlns:r="http://schemas.openxmlformats.org/officeDocument/2006/relationships" r:embed="rId2"/>
          <a:stretch>
            <a:fillRect/>
          </a:stretch>
        </p:blipFill>
        <p:spPr>
          <a:xfrm>
            <a:off x="6115050" y="1585120"/>
            <a:ext cx="6076950" cy="45624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8" name="Title 1"/>
          <p:cNvSpPr>
            <a:spLocks noGrp="1"/>
          </p:cNvSpPr>
          <p:nvPr>
            <p:ph type="title"/>
          </p:nvPr>
        </p:nvSpPr>
        <p:spPr/>
        <p:txBody>
          <a:bodyPr/>
          <a:p>
            <a:r>
              <a:rPr b="1" dirty="0" lang="en-IN" smtClean="0"/>
              <a:t>Monopolistic V/s Perfect competition</a:t>
            </a:r>
            <a:endParaRPr dirty="0" lang="en-IN"/>
          </a:p>
        </p:txBody>
      </p:sp>
      <p:pic>
        <p:nvPicPr>
          <p:cNvPr id="2097158" name="Content Placeholder 3"/>
          <p:cNvPicPr>
            <a:picLocks noChangeAspect="1" noGrp="1"/>
          </p:cNvPicPr>
          <p:nvPr>
            <p:ph idx="1"/>
          </p:nvPr>
        </p:nvPicPr>
        <p:blipFill>
          <a:blip xmlns:r="http://schemas.openxmlformats.org/officeDocument/2006/relationships" r:embed="rId1"/>
          <a:stretch>
            <a:fillRect/>
          </a:stretch>
        </p:blipFill>
        <p:spPr>
          <a:xfrm>
            <a:off x="1962554" y="2218059"/>
            <a:ext cx="8266892" cy="356646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1"/>
          <p:cNvSpPr>
            <a:spLocks noGrp="1"/>
          </p:cNvSpPr>
          <p:nvPr>
            <p:ph type="title"/>
          </p:nvPr>
        </p:nvSpPr>
        <p:spPr>
          <a:xfrm>
            <a:off x="0" y="206062"/>
            <a:ext cx="8834907" cy="1081825"/>
          </a:xfrm>
        </p:spPr>
        <p:txBody>
          <a:bodyPr>
            <a:normAutofit fontScale="90000"/>
          </a:bodyPr>
          <a:p>
            <a:r>
              <a:rPr b="1" dirty="0" lang="en-IN" smtClean="0"/>
              <a:t>Monopolistic V/s Perfect competition</a:t>
            </a:r>
            <a:r>
              <a:rPr dirty="0" lang="en-IN" smtClean="0"/>
              <a:t/>
            </a:r>
            <a:br>
              <a:rPr dirty="0" lang="en-IN" smtClean="0"/>
            </a:br>
            <a:r>
              <a:rPr dirty="0" sz="3100" lang="en-US" smtClean="0"/>
              <a:t/>
            </a:r>
            <a:br>
              <a:rPr dirty="0" sz="3100" lang="en-US" smtClean="0"/>
            </a:br>
            <a:endParaRPr dirty="0" sz="31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791979" y="1287887"/>
            <a:ext cx="7797460" cy="3566469"/>
          </a:xfrm>
          <a:prstGeom prst="rect"/>
        </p:spPr>
      </p:pic>
      <p:sp>
        <p:nvSpPr>
          <p:cNvPr id="1048600" name="Rectangle 7"/>
          <p:cNvSpPr/>
          <p:nvPr/>
        </p:nvSpPr>
        <p:spPr>
          <a:xfrm>
            <a:off x="884349" y="5084253"/>
            <a:ext cx="8143742" cy="1477328"/>
          </a:xfrm>
          <a:prstGeom prst="rect"/>
        </p:spPr>
        <p:txBody>
          <a:bodyPr wrap="square">
            <a:spAutoFit/>
          </a:bodyPr>
          <a:p>
            <a:r>
              <a:rPr dirty="0" lang="en-US" smtClean="0"/>
              <a:t>Markup over Marginal Cost</a:t>
            </a:r>
            <a:br>
              <a:rPr dirty="0" lang="en-US" smtClean="0"/>
            </a:br>
            <a:r>
              <a:rPr dirty="0" lang="en-US" smtClean="0"/>
              <a:t>For a competitive firm, price equals marginal cost.</a:t>
            </a:r>
            <a:br>
              <a:rPr dirty="0" lang="en-US" smtClean="0"/>
            </a:br>
            <a:r>
              <a:rPr dirty="0" lang="en-US" smtClean="0"/>
              <a:t>For a monopolistically competitive firm, price exceeds marginal cost.</a:t>
            </a:r>
            <a:br>
              <a:rPr dirty="0" lang="en-US" smtClean="0"/>
            </a:br>
            <a:r>
              <a:rPr dirty="0" lang="en-US" smtClean="0"/>
              <a:t>Because price exceeds marginal cost, an extra unit sold at the posted price means more profit for the monopolistically competitive firm.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0" name="Picture 4"/>
          <p:cNvPicPr>
            <a:picLocks noChangeAspect="1"/>
          </p:cNvPicPr>
          <p:nvPr/>
        </p:nvPicPr>
        <p:blipFill>
          <a:blip xmlns:r="http://schemas.openxmlformats.org/officeDocument/2006/relationships" r:embed="rId1"/>
          <a:stretch>
            <a:fillRect/>
          </a:stretch>
        </p:blipFill>
        <p:spPr>
          <a:xfrm>
            <a:off x="0" y="0"/>
            <a:ext cx="8535140" cy="1292464"/>
          </a:xfrm>
          <a:prstGeom prst="rect"/>
        </p:spPr>
      </p:pic>
      <p:pic>
        <p:nvPicPr>
          <p:cNvPr id="2097161" name="Content Placeholder 3"/>
          <p:cNvPicPr>
            <a:picLocks noChangeAspect="1" noGrp="1"/>
          </p:cNvPicPr>
          <p:nvPr>
            <p:ph idx="1"/>
          </p:nvPr>
        </p:nvPicPr>
        <p:blipFill>
          <a:blip xmlns:r="http://schemas.openxmlformats.org/officeDocument/2006/relationships" r:embed="rId2"/>
          <a:stretch>
            <a:fillRect/>
          </a:stretch>
        </p:blipFill>
        <p:spPr>
          <a:xfrm>
            <a:off x="1219570" y="1883356"/>
            <a:ext cx="7505256" cy="3313045"/>
          </a:xfrm>
          <a:prstGeom prst="rect"/>
        </p:spPr>
      </p:pic>
      <p:sp>
        <p:nvSpPr>
          <p:cNvPr id="1048601" name="Rectangle 4"/>
          <p:cNvSpPr>
            <a:spLocks noGrp="1" noChangeArrowheads="1"/>
          </p:cNvSpPr>
          <p:nvPr>
            <p:ph type="title"/>
          </p:nvPr>
        </p:nvSpPr>
        <p:spPr/>
        <p:txBody>
          <a:bodyPr>
            <a:normAutofit fontScale="90000"/>
          </a:bodyPr>
          <a:p>
            <a:r>
              <a:rPr dirty="0" lang="en-US"/>
              <a:t>Monopolistic Competition </a:t>
            </a:r>
            <a:br>
              <a:rPr dirty="0" lang="en-US"/>
            </a:br>
            <a:r>
              <a:rPr dirty="0" lang="en-US"/>
              <a:t>and the Welfare of Society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Lenovo</dc:creator>
  <cp:lastModifiedBy>Lenovo</cp:lastModifiedBy>
  <dcterms:created xsi:type="dcterms:W3CDTF">2019-09-19T13:22:20Z</dcterms:created>
  <dcterms:modified xsi:type="dcterms:W3CDTF">2019-09-20T04:37:44Z</dcterms:modified>
</cp:coreProperties>
</file>