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56562A7D-14F8-4C2D-A1A5-D4DF109F0178}" type="datetimeFigureOut">
              <a:rPr lang="en-IN"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lang="en-IN"/>
          </a:p>
        </p:txBody>
      </p:sp>
      <p:sp>
        <p:nvSpPr>
          <p:cNvPr id="104863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9" name="Date Placeholder 3"/>
          <p:cNvSpPr>
            <a:spLocks noGrp="1"/>
          </p:cNvSpPr>
          <p:nvPr>
            <p:ph type="dt" sz="half" idx="10"/>
          </p:nvPr>
        </p:nvSpPr>
        <p:spPr/>
        <p:txBody>
          <a:bodyPr/>
          <a:p>
            <a:fld id="{56562A7D-14F8-4C2D-A1A5-D4DF109F0178}" type="datetimeFigureOut">
              <a:rPr lang="en-IN" smtClean="0"/>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26"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7"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8" name="Date Placeholder 3"/>
          <p:cNvSpPr>
            <a:spLocks noGrp="1"/>
          </p:cNvSpPr>
          <p:nvPr>
            <p:ph type="dt" sz="half" idx="10"/>
          </p:nvPr>
        </p:nvSpPr>
        <p:spPr/>
        <p:txBody>
          <a:bodyPr/>
          <a:p>
            <a:fld id="{56562A7D-14F8-4C2D-A1A5-D4DF109F0178}" type="datetimeFigureOut">
              <a:rPr lang="en-IN" smtClean="0"/>
            </a:fld>
            <a:endParaRPr lang="en-IN"/>
          </a:p>
        </p:txBody>
      </p:sp>
      <p:sp>
        <p:nvSpPr>
          <p:cNvPr id="1048629" name="Footer Placeholder 4"/>
          <p:cNvSpPr>
            <a:spLocks noGrp="1"/>
          </p:cNvSpPr>
          <p:nvPr>
            <p:ph type="ftr" sz="quarter" idx="11"/>
          </p:nvPr>
        </p:nvSpPr>
        <p:spPr/>
        <p:txBody>
          <a:bodyPr/>
          <a:p>
            <a:endParaRPr lang="en-IN"/>
          </a:p>
        </p:txBody>
      </p:sp>
      <p:sp>
        <p:nvSpPr>
          <p:cNvPr id="1048630" name="Slide Number Placeholder 5"/>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IN"/>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0" name="Date Placeholder 3"/>
          <p:cNvSpPr>
            <a:spLocks noGrp="1"/>
          </p:cNvSpPr>
          <p:nvPr>
            <p:ph type="dt" sz="half" idx="10"/>
          </p:nvPr>
        </p:nvSpPr>
        <p:spPr/>
        <p:txBody>
          <a:bodyPr/>
          <a:p>
            <a:fld id="{56562A7D-14F8-4C2D-A1A5-D4DF109F0178}" type="datetimeFigureOut">
              <a:rPr lang="en-IN" smtClean="0"/>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4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4" name="Date Placeholder 3"/>
          <p:cNvSpPr>
            <a:spLocks noGrp="1"/>
          </p:cNvSpPr>
          <p:nvPr>
            <p:ph type="dt" sz="half" idx="10"/>
          </p:nvPr>
        </p:nvSpPr>
        <p:spPr/>
        <p:txBody>
          <a:bodyPr/>
          <a:p>
            <a:fld id="{56562A7D-14F8-4C2D-A1A5-D4DF109F0178}" type="datetimeFigureOut">
              <a:rPr lang="en-IN" smtClean="0"/>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IN"/>
          </a:p>
        </p:txBody>
      </p:sp>
      <p:sp>
        <p:nvSpPr>
          <p:cNvPr id="1048648"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9"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0" name="Date Placeholder 4"/>
          <p:cNvSpPr>
            <a:spLocks noGrp="1"/>
          </p:cNvSpPr>
          <p:nvPr>
            <p:ph type="dt" sz="half" idx="10"/>
          </p:nvPr>
        </p:nvSpPr>
        <p:spPr/>
        <p:txBody>
          <a:bodyPr/>
          <a:p>
            <a:fld id="{56562A7D-14F8-4C2D-A1A5-D4DF109F0178}" type="datetimeFigureOut">
              <a:rPr lang="en-IN" smtClean="0"/>
            </a:fld>
            <a:endParaRPr lang="en-IN"/>
          </a:p>
        </p:txBody>
      </p:sp>
      <p:sp>
        <p:nvSpPr>
          <p:cNvPr id="1048651" name="Footer Placeholder 5"/>
          <p:cNvSpPr>
            <a:spLocks noGrp="1"/>
          </p:cNvSpPr>
          <p:nvPr>
            <p:ph type="ftr" sz="quarter" idx="11"/>
          </p:nvPr>
        </p:nvSpPr>
        <p:spPr/>
        <p:txBody>
          <a:bodyPr/>
          <a:p>
            <a:endParaRPr lang="en-IN"/>
          </a:p>
        </p:txBody>
      </p:sp>
      <p:sp>
        <p:nvSpPr>
          <p:cNvPr id="1048652" name="Slide Number Placeholder 6"/>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53"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5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5"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7"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Date Placeholder 6"/>
          <p:cNvSpPr>
            <a:spLocks noGrp="1"/>
          </p:cNvSpPr>
          <p:nvPr>
            <p:ph type="dt" sz="half" idx="10"/>
          </p:nvPr>
        </p:nvSpPr>
        <p:spPr/>
        <p:txBody>
          <a:bodyPr/>
          <a:p>
            <a:fld id="{56562A7D-14F8-4C2D-A1A5-D4DF109F0178}" type="datetimeFigureOut">
              <a:rPr lang="en-IN" smtClean="0"/>
            </a:fld>
            <a:endParaRPr lang="en-IN"/>
          </a:p>
        </p:txBody>
      </p:sp>
      <p:sp>
        <p:nvSpPr>
          <p:cNvPr id="1048659" name="Footer Placeholder 7"/>
          <p:cNvSpPr>
            <a:spLocks noGrp="1"/>
          </p:cNvSpPr>
          <p:nvPr>
            <p:ph type="ftr" sz="quarter" idx="11"/>
          </p:nvPr>
        </p:nvSpPr>
        <p:spPr/>
        <p:txBody>
          <a:bodyPr/>
          <a:p>
            <a:endParaRPr lang="en-IN"/>
          </a:p>
        </p:txBody>
      </p:sp>
      <p:sp>
        <p:nvSpPr>
          <p:cNvPr id="1048660" name="Slide Number Placeholder 8"/>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IN"/>
          </a:p>
        </p:txBody>
      </p:sp>
      <p:sp>
        <p:nvSpPr>
          <p:cNvPr id="1048623" name="Date Placeholder 2"/>
          <p:cNvSpPr>
            <a:spLocks noGrp="1"/>
          </p:cNvSpPr>
          <p:nvPr>
            <p:ph type="dt" sz="half" idx="10"/>
          </p:nvPr>
        </p:nvSpPr>
        <p:spPr/>
        <p:txBody>
          <a:bodyPr/>
          <a:p>
            <a:fld id="{56562A7D-14F8-4C2D-A1A5-D4DF109F0178}" type="datetimeFigureOut">
              <a:rPr lang="en-IN" smtClean="0"/>
            </a:fld>
            <a:endParaRPr lang="en-IN"/>
          </a:p>
        </p:txBody>
      </p:sp>
      <p:sp>
        <p:nvSpPr>
          <p:cNvPr id="1048624" name="Footer Placeholder 3"/>
          <p:cNvSpPr>
            <a:spLocks noGrp="1"/>
          </p:cNvSpPr>
          <p:nvPr>
            <p:ph type="ftr" sz="quarter" idx="11"/>
          </p:nvPr>
        </p:nvSpPr>
        <p:spPr/>
        <p:txBody>
          <a:bodyPr/>
          <a:p>
            <a:endParaRPr lang="en-IN"/>
          </a:p>
        </p:txBody>
      </p:sp>
      <p:sp>
        <p:nvSpPr>
          <p:cNvPr id="1048625" name="Slide Number Placeholder 4"/>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61" name="Date Placeholder 1"/>
          <p:cNvSpPr>
            <a:spLocks noGrp="1"/>
          </p:cNvSpPr>
          <p:nvPr>
            <p:ph type="dt" sz="half" idx="10"/>
          </p:nvPr>
        </p:nvSpPr>
        <p:spPr/>
        <p:txBody>
          <a:bodyPr/>
          <a:p>
            <a:fld id="{56562A7D-14F8-4C2D-A1A5-D4DF109F0178}" type="datetimeFigureOut">
              <a:rPr lang="en-IN" smtClean="0"/>
            </a:fld>
            <a:endParaRPr lang="en-IN"/>
          </a:p>
        </p:txBody>
      </p:sp>
      <p:sp>
        <p:nvSpPr>
          <p:cNvPr id="1048662" name="Footer Placeholder 2"/>
          <p:cNvSpPr>
            <a:spLocks noGrp="1"/>
          </p:cNvSpPr>
          <p:nvPr>
            <p:ph type="ftr" sz="quarter" idx="11"/>
          </p:nvPr>
        </p:nvSpPr>
        <p:spPr/>
        <p:txBody>
          <a:bodyPr/>
          <a:p>
            <a:endParaRPr lang="en-IN"/>
          </a:p>
        </p:txBody>
      </p:sp>
      <p:sp>
        <p:nvSpPr>
          <p:cNvPr id="1048663" name="Slide Number Placeholder 3"/>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7" name="Date Placeholder 4"/>
          <p:cNvSpPr>
            <a:spLocks noGrp="1"/>
          </p:cNvSpPr>
          <p:nvPr>
            <p:ph type="dt" sz="half" idx="10"/>
          </p:nvPr>
        </p:nvSpPr>
        <p:spPr/>
        <p:txBody>
          <a:bodyPr/>
          <a:p>
            <a:fld id="{56562A7D-14F8-4C2D-A1A5-D4DF109F0178}" type="datetimeFigureOut">
              <a:rPr lang="en-IN" smtClean="0"/>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3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3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4" name="Date Placeholder 4"/>
          <p:cNvSpPr>
            <a:spLocks noGrp="1"/>
          </p:cNvSpPr>
          <p:nvPr>
            <p:ph type="dt" sz="half" idx="10"/>
          </p:nvPr>
        </p:nvSpPr>
        <p:spPr/>
        <p:txBody>
          <a:bodyPr/>
          <a:p>
            <a:fld id="{56562A7D-14F8-4C2D-A1A5-D4DF109F0178}" type="datetimeFigureOut">
              <a:rPr lang="en-IN" smtClean="0"/>
            </a:fld>
            <a:endParaRPr lang="en-IN"/>
          </a:p>
        </p:txBody>
      </p:sp>
      <p:sp>
        <p:nvSpPr>
          <p:cNvPr id="1048635" name="Footer Placeholder 5"/>
          <p:cNvSpPr>
            <a:spLocks noGrp="1"/>
          </p:cNvSpPr>
          <p:nvPr>
            <p:ph type="ftr" sz="quarter" idx="11"/>
          </p:nvPr>
        </p:nvSpPr>
        <p:spPr/>
        <p:txBody>
          <a:bodyPr/>
          <a:p>
            <a:endParaRPr lang="en-IN"/>
          </a:p>
        </p:txBody>
      </p:sp>
      <p:sp>
        <p:nvSpPr>
          <p:cNvPr id="1048636" name="Slide Number Placeholder 6"/>
          <p:cNvSpPr>
            <a:spLocks noGrp="1"/>
          </p:cNvSpPr>
          <p:nvPr>
            <p:ph type="sldNum" sz="quarter" idx="12"/>
          </p:nvPr>
        </p:nvSpPr>
        <p:spPr/>
        <p:txBody>
          <a:bodyPr/>
          <a:p>
            <a:fld id="{9C20419F-7687-432A-820F-5E3C6A7BA27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6562A7D-14F8-4C2D-A1A5-D4DF109F0178}" type="datetimeFigureOut">
              <a:rPr lang="en-IN" smtClean="0"/>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C20419F-7687-432A-820F-5E3C6A7BA27E}"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endParaRPr lang="en-IN"/>
          </a:p>
        </p:txBody>
      </p:sp>
      <p:sp>
        <p:nvSpPr>
          <p:cNvPr id="1048587" name="Subtitle 2"/>
          <p:cNvSpPr>
            <a:spLocks noGrp="1"/>
          </p:cNvSpPr>
          <p:nvPr>
            <p:ph type="subTitle" idx="1"/>
          </p:nvPr>
        </p:nvSpPr>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p:txBody>
          <a:bodyPr/>
          <a:p>
            <a:endParaRPr lang="en-US"/>
          </a:p>
        </p:txBody>
      </p:sp>
      <p:pic>
        <p:nvPicPr>
          <p:cNvPr id="209715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514600" y="1371601"/>
            <a:ext cx="6248400" cy="5174813"/>
          </a:xfrm>
          <a:prstGeom prst="rect"/>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Title 1"/>
          <p:cNvSpPr>
            <a:spLocks noGrp="1"/>
          </p:cNvSpPr>
          <p:nvPr>
            <p:ph type="title"/>
          </p:nvPr>
        </p:nvSpPr>
        <p:spPr>
          <a:xfrm>
            <a:off x="2057400" y="6927"/>
            <a:ext cx="8229600" cy="1143000"/>
          </a:xfrm>
        </p:spPr>
        <p:txBody>
          <a:bodyPr/>
          <a:p>
            <a:r>
              <a:rPr dirty="0" lang="en-US" smtClean="0"/>
              <a:t>Price discrimination</a:t>
            </a:r>
            <a:endParaRPr dirty="0" lang="en-US"/>
          </a:p>
        </p:txBody>
      </p:sp>
      <p:sp>
        <p:nvSpPr>
          <p:cNvPr id="1048609" name="Content Placeholder 2"/>
          <p:cNvSpPr>
            <a:spLocks noGrp="1"/>
          </p:cNvSpPr>
          <p:nvPr>
            <p:ph idx="1"/>
          </p:nvPr>
        </p:nvSpPr>
        <p:spPr>
          <a:xfrm>
            <a:off x="1981200" y="914401"/>
            <a:ext cx="8229600" cy="5211763"/>
          </a:xfrm>
        </p:spPr>
        <p:txBody>
          <a:bodyPr>
            <a:normAutofit fontScale="89286" lnSpcReduction="20000"/>
          </a:bodyPr>
          <a:p>
            <a:r>
              <a:rPr dirty="0" lang="en-US" smtClean="0"/>
              <a:t>When the firm sells it products to its customers of different profile at different price with no corresponding change in cost, the price discrimination is said to exist. Purchasing power, quantity brought, customers from different market conditions</a:t>
            </a:r>
          </a:p>
          <a:p>
            <a:r>
              <a:rPr dirty="0" lang="en-US" smtClean="0"/>
              <a:t>Advantages</a:t>
            </a:r>
          </a:p>
          <a:p>
            <a:pPr indent="0" marL="0">
              <a:buNone/>
            </a:pPr>
            <a:r>
              <a:rPr dirty="0" lang="en-US" smtClean="0"/>
              <a:t>Helps to meet competition</a:t>
            </a:r>
          </a:p>
          <a:p>
            <a:pPr indent="0" marL="0">
              <a:buNone/>
            </a:pPr>
            <a:r>
              <a:rPr dirty="0" lang="en-US" smtClean="0"/>
              <a:t>Surplus production can be disposed off</a:t>
            </a:r>
          </a:p>
          <a:p>
            <a:pPr indent="0" marL="0">
              <a:buNone/>
            </a:pPr>
            <a:r>
              <a:rPr dirty="0" lang="en-US" smtClean="0"/>
              <a:t>Production cost decreases as volume increases</a:t>
            </a:r>
          </a:p>
          <a:p>
            <a:pPr indent="0" marL="0">
              <a:buNone/>
            </a:pPr>
            <a:r>
              <a:rPr dirty="0" lang="en-US" smtClean="0"/>
              <a:t>Long run profits</a:t>
            </a:r>
          </a:p>
          <a:p>
            <a:pPr indent="0" marL="0">
              <a:buNone/>
            </a:pPr>
            <a:endParaRPr dirty="0" lang="en-US" smtClean="0"/>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itle 1"/>
          <p:cNvSpPr>
            <a:spLocks noGrp="1"/>
          </p:cNvSpPr>
          <p:nvPr>
            <p:ph type="title"/>
          </p:nvPr>
        </p:nvSpPr>
        <p:spPr/>
        <p:txBody>
          <a:bodyPr/>
          <a:p>
            <a:endParaRPr lang="en-US"/>
          </a:p>
        </p:txBody>
      </p:sp>
      <p:sp>
        <p:nvSpPr>
          <p:cNvPr id="1048611" name="Content Placeholder 2"/>
          <p:cNvSpPr>
            <a:spLocks noGrp="1"/>
          </p:cNvSpPr>
          <p:nvPr>
            <p:ph idx="1"/>
          </p:nvPr>
        </p:nvSpPr>
        <p:spPr/>
        <p:txBody>
          <a:bodyPr/>
          <a:p>
            <a:endParaRPr dirty="0" lang="en-US"/>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3057525" y="1147764"/>
            <a:ext cx="6076950" cy="4562475"/>
          </a:xfrm>
          <a:prstGeom prst="rect"/>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p:txBody>
          <a:bodyPr/>
          <a:p>
            <a:r>
              <a:rPr dirty="0" lang="en-US" smtClean="0"/>
              <a:t>Is monopoly socially desirable?</a:t>
            </a:r>
            <a:endParaRPr dirty="0" lang="en-US"/>
          </a:p>
        </p:txBody>
      </p:sp>
      <p:sp>
        <p:nvSpPr>
          <p:cNvPr id="1048613" name="Content Placeholder 2"/>
          <p:cNvSpPr>
            <a:spLocks noGrp="1"/>
          </p:cNvSpPr>
          <p:nvPr>
            <p:ph idx="1"/>
          </p:nvPr>
        </p:nvSpPr>
        <p:spPr/>
        <p:txBody>
          <a:bodyPr/>
          <a:p>
            <a:r>
              <a:rPr dirty="0" lang="en-US" smtClean="0"/>
              <a:t>No</a:t>
            </a:r>
          </a:p>
          <a:p>
            <a:pPr indent="0" marL="0">
              <a:buNone/>
            </a:pPr>
            <a:r>
              <a:rPr dirty="0" lang="en-US" smtClean="0"/>
              <a:t>Restrict the output</a:t>
            </a:r>
          </a:p>
          <a:p>
            <a:pPr indent="0" marL="0">
              <a:buNone/>
            </a:pPr>
            <a:r>
              <a:rPr dirty="0" lang="en-US" smtClean="0"/>
              <a:t>Exploitation of consumer</a:t>
            </a:r>
          </a:p>
          <a:p>
            <a:pPr indent="0" marL="0">
              <a:buNone/>
            </a:pPr>
            <a:r>
              <a:rPr dirty="0" lang="en-US" smtClean="0"/>
              <a:t>Wide gap between rich and poor</a:t>
            </a:r>
          </a:p>
          <a:p>
            <a:pPr indent="0" marL="0">
              <a:buNone/>
            </a:pPr>
            <a:r>
              <a:rPr dirty="0" lang="en-US" smtClean="0"/>
              <a:t>Unfair trade practices</a:t>
            </a:r>
          </a:p>
          <a:p>
            <a:pPr indent="0" marL="0">
              <a:buNone/>
            </a:pPr>
            <a:r>
              <a:rPr dirty="0" lang="en-US" smtClean="0"/>
              <a:t>Restricted scope to research and development</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4" name="Title 1"/>
          <p:cNvSpPr>
            <a:spLocks noGrp="1"/>
          </p:cNvSpPr>
          <p:nvPr>
            <p:ph type="title"/>
          </p:nvPr>
        </p:nvSpPr>
        <p:spPr/>
        <p:txBody>
          <a:bodyPr/>
          <a:p>
            <a:endParaRPr lang="en-US"/>
          </a:p>
        </p:txBody>
      </p:sp>
      <p:sp>
        <p:nvSpPr>
          <p:cNvPr id="1048615" name="Content Placeholder 2"/>
          <p:cNvSpPr>
            <a:spLocks noGrp="1"/>
          </p:cNvSpPr>
          <p:nvPr>
            <p:ph idx="1"/>
          </p:nvPr>
        </p:nvSpPr>
        <p:spPr/>
        <p:txBody>
          <a:bodyPr/>
          <a:p>
            <a:endParaRPr dirty="0" lang="en-US"/>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3057525" y="1147764"/>
            <a:ext cx="6076950" cy="4562475"/>
          </a:xfrm>
          <a:prstGeom prst="rect"/>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6" name="Title 1"/>
          <p:cNvSpPr>
            <a:spLocks noGrp="1"/>
          </p:cNvSpPr>
          <p:nvPr>
            <p:ph type="title"/>
          </p:nvPr>
        </p:nvSpPr>
        <p:spPr/>
        <p:txBody>
          <a:bodyPr/>
          <a:p>
            <a:endParaRPr lang="en-US"/>
          </a:p>
        </p:txBody>
      </p:sp>
      <p:sp>
        <p:nvSpPr>
          <p:cNvPr id="1048617" name="Content Placeholder 2"/>
          <p:cNvSpPr>
            <a:spLocks noGrp="1"/>
          </p:cNvSpPr>
          <p:nvPr>
            <p:ph idx="1"/>
          </p:nvPr>
        </p:nvSpPr>
        <p:spPr/>
        <p:txBody>
          <a:bodyPr/>
          <a:p>
            <a:endParaRPr dirty="0" lang="en-US"/>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3057525" y="1147764"/>
            <a:ext cx="6076950" cy="4562475"/>
          </a:xfrm>
          <a:prstGeom prst="rect"/>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8" name="Title 1"/>
          <p:cNvSpPr>
            <a:spLocks noGrp="1"/>
          </p:cNvSpPr>
          <p:nvPr>
            <p:ph type="title"/>
          </p:nvPr>
        </p:nvSpPr>
        <p:spPr/>
        <p:txBody>
          <a:bodyPr/>
          <a:p>
            <a:endParaRPr lang="en-US"/>
          </a:p>
        </p:txBody>
      </p:sp>
      <p:sp>
        <p:nvSpPr>
          <p:cNvPr id="1048619" name="Content Placeholder 2"/>
          <p:cNvSpPr>
            <a:spLocks noGrp="1"/>
          </p:cNvSpPr>
          <p:nvPr>
            <p:ph idx="1"/>
          </p:nvPr>
        </p:nvSpPr>
        <p:spPr/>
        <p:txBody>
          <a:bodyPr/>
          <a:p>
            <a:endParaRPr dirty="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3057525" y="1147764"/>
            <a:ext cx="6076950" cy="4562475"/>
          </a:xfrm>
          <a:prstGeom prst="rect"/>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0" name="Title 1"/>
          <p:cNvSpPr>
            <a:spLocks noGrp="1"/>
          </p:cNvSpPr>
          <p:nvPr>
            <p:ph type="title"/>
          </p:nvPr>
        </p:nvSpPr>
        <p:spPr/>
        <p:txBody>
          <a:bodyPr/>
          <a:p>
            <a:r>
              <a:rPr dirty="0" lang="en-US" smtClean="0"/>
              <a:t>oligopoly</a:t>
            </a:r>
            <a:endParaRPr dirty="0" lang="en-US"/>
          </a:p>
        </p:txBody>
      </p:sp>
      <p:sp>
        <p:nvSpPr>
          <p:cNvPr id="1048621" name="Content Placeholder 2"/>
          <p:cNvSpPr>
            <a:spLocks noGrp="1"/>
          </p:cNvSpPr>
          <p:nvPr>
            <p:ph idx="1"/>
          </p:nvPr>
        </p:nvSpPr>
        <p:spPr/>
        <p:txBody>
          <a:bodyPr/>
          <a:p>
            <a:r>
              <a:rPr dirty="0" lang="en-US" smtClean="0"/>
              <a:t>In  this market the number of sellers are few and commodity may be homogenous or may not be homogenous. When some firms selling their products of homogeneous nature  then is pure oligopoly, as industries of cement, Aluminum Iron and steel etc.</a:t>
            </a:r>
          </a:p>
          <a:p>
            <a:r>
              <a:rPr dirty="0" lang="en-US" smtClean="0"/>
              <a:t>When there is difference in product in case of oligopoly, that is differentiated oligopoly.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Title 1"/>
          <p:cNvSpPr>
            <a:spLocks noGrp="1"/>
          </p:cNvSpPr>
          <p:nvPr>
            <p:ph type="title"/>
          </p:nvPr>
        </p:nvSpPr>
        <p:spPr/>
        <p:txBody>
          <a:bodyPr/>
          <a:p>
            <a:r>
              <a:rPr dirty="0" sz="3200" lang="en-US">
                <a:solidFill>
                  <a:prstClr val="black"/>
                </a:solidFill>
              </a:rPr>
              <a:t>Monopoly</a:t>
            </a:r>
            <a:endParaRPr dirty="0" lang="en-US"/>
          </a:p>
        </p:txBody>
      </p:sp>
      <p:sp>
        <p:nvSpPr>
          <p:cNvPr id="1048594" name="Content Placeholder 2"/>
          <p:cNvSpPr>
            <a:spLocks noGrp="1"/>
          </p:cNvSpPr>
          <p:nvPr>
            <p:ph idx="1"/>
          </p:nvPr>
        </p:nvSpPr>
        <p:spPr/>
        <p:txBody>
          <a:bodyPr>
            <a:normAutofit/>
          </a:bodyPr>
          <a:p>
            <a:r>
              <a:rPr dirty="0" lang="en-US" err="1" smtClean="0"/>
              <a:t>Koutsoyianis</a:t>
            </a:r>
            <a:r>
              <a:rPr dirty="0" lang="en-US" smtClean="0"/>
              <a:t> says “Monopoly is that market in which there is one seller for a commodity and there is no any substitute of that product produced by that firm, and entry of firms is restricted”. </a:t>
            </a:r>
          </a:p>
          <a:p>
            <a:r>
              <a:rPr dirty="0" lang="en-US" smtClean="0"/>
              <a:t>Pure monopoly-single firm produces a products for which there is no close substitutes and in which there is significant barriers to entry. Example: Indian Railways</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p:txBody>
          <a:bodyPr/>
          <a:p>
            <a:r>
              <a:rPr dirty="0" lang="en-US" smtClean="0"/>
              <a:t>Features  of Monopoly</a:t>
            </a:r>
            <a:endParaRPr dirty="0" lang="en-US"/>
          </a:p>
        </p:txBody>
      </p:sp>
      <p:sp>
        <p:nvSpPr>
          <p:cNvPr id="1048596" name="Content Placeholder 2"/>
          <p:cNvSpPr>
            <a:spLocks noGrp="1"/>
          </p:cNvSpPr>
          <p:nvPr>
            <p:ph idx="1"/>
          </p:nvPr>
        </p:nvSpPr>
        <p:spPr/>
        <p:txBody>
          <a:bodyPr/>
          <a:p>
            <a:r>
              <a:rPr dirty="0" lang="en-US" smtClean="0"/>
              <a:t>One seller and large number of buyers</a:t>
            </a:r>
          </a:p>
          <a:p>
            <a:r>
              <a:rPr dirty="0" lang="en-US" smtClean="0"/>
              <a:t>Restriction on the entry of the new firms</a:t>
            </a:r>
          </a:p>
          <a:p>
            <a:r>
              <a:rPr dirty="0" lang="en-US" smtClean="0"/>
              <a:t>No close substitutes</a:t>
            </a:r>
          </a:p>
          <a:p>
            <a:r>
              <a:rPr dirty="0" lang="en-US" smtClean="0"/>
              <a:t>Price control</a:t>
            </a:r>
          </a:p>
          <a:p>
            <a:r>
              <a:rPr dirty="0" lang="en-US" smtClean="0"/>
              <a:t>Possibility of price discrimination</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1"/>
          <p:cNvSpPr>
            <a:spLocks noGrp="1"/>
          </p:cNvSpPr>
          <p:nvPr>
            <p:ph type="title"/>
          </p:nvPr>
        </p:nvSpPr>
        <p:spPr/>
        <p:txBody>
          <a:bodyPr>
            <a:normAutofit fontScale="90000"/>
          </a:bodyPr>
          <a:p>
            <a:r>
              <a:rPr dirty="0" lang="en-IN" smtClean="0"/>
              <a:t>Lerner Index</a:t>
            </a:r>
            <a:br>
              <a:rPr dirty="0" lang="en-IN" smtClean="0"/>
            </a:br>
            <a:r>
              <a:rPr dirty="0" sz="3100" lang="en-IN"/>
              <a:t>Abba Lerner 1934</a:t>
            </a:r>
            <a:endParaRPr dirty="0" sz="3100" lang="en-IN"/>
          </a:p>
        </p:txBody>
      </p:sp>
      <p:sp>
        <p:nvSpPr>
          <p:cNvPr id="1048598" name="Content Placeholder 2"/>
          <p:cNvSpPr>
            <a:spLocks noGrp="1"/>
          </p:cNvSpPr>
          <p:nvPr>
            <p:ph idx="1"/>
          </p:nvPr>
        </p:nvSpPr>
        <p:spPr>
          <a:xfrm>
            <a:off x="1981200" y="1600201"/>
            <a:ext cx="8686800" cy="4525963"/>
          </a:xfrm>
        </p:spPr>
        <p:txBody>
          <a:bodyPr>
            <a:normAutofit fontScale="95833" lnSpcReduction="20000"/>
          </a:bodyPr>
          <a:p>
            <a:pPr indent="0" marL="0">
              <a:buNone/>
            </a:pPr>
            <a:r>
              <a:rPr dirty="0" lang="en-IN" smtClean="0"/>
              <a:t>Competitive Firm: P = MC</a:t>
            </a:r>
          </a:p>
          <a:p>
            <a:pPr indent="0" marL="0">
              <a:buNone/>
            </a:pPr>
            <a:r>
              <a:rPr dirty="0" lang="en-IN" smtClean="0"/>
              <a:t>Monopoly firm: P &gt; MC</a:t>
            </a:r>
          </a:p>
          <a:p>
            <a:pPr indent="0" marL="0">
              <a:buNone/>
            </a:pPr>
            <a:r>
              <a:rPr dirty="0" lang="en-IN" smtClean="0"/>
              <a:t>“the extent to which the profit maximising price exceeds Marginal Cost”</a:t>
            </a:r>
          </a:p>
          <a:p>
            <a:pPr indent="0" marL="0">
              <a:buNone/>
            </a:pPr>
            <a:r>
              <a:rPr dirty="0" lang="en-IN" smtClean="0"/>
              <a:t>L= (P-MC)/P </a:t>
            </a:r>
            <a:r>
              <a:rPr dirty="0" sz="2400" lang="en-IN"/>
              <a:t>where P-price, MC-Marginal cost L-</a:t>
            </a:r>
            <a:r>
              <a:rPr dirty="0" sz="2400" lang="en-IN" err="1"/>
              <a:t>lerner</a:t>
            </a:r>
            <a:r>
              <a:rPr dirty="0" sz="2400" lang="en-IN"/>
              <a:t> Index</a:t>
            </a:r>
          </a:p>
          <a:p>
            <a:pPr indent="0" marL="0">
              <a:buNone/>
            </a:pPr>
            <a:r>
              <a:rPr dirty="0" lang="en-IN" smtClean="0"/>
              <a:t>Lerner index value is always between Zero and One</a:t>
            </a:r>
          </a:p>
          <a:p>
            <a:pPr indent="0" marL="0">
              <a:buNone/>
            </a:pPr>
            <a:r>
              <a:rPr dirty="0" lang="en-IN" smtClean="0"/>
              <a:t>L=0 indicates perfectly competitive firm </a:t>
            </a:r>
          </a:p>
          <a:p>
            <a:pPr indent="0" marL="0">
              <a:buNone/>
            </a:pPr>
            <a:r>
              <a:rPr dirty="0" lang="en-IN" smtClean="0"/>
              <a:t>L=1 indicates pure or 100 percent monopoly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1"/>
          <p:cNvSpPr>
            <a:spLocks noGrp="1"/>
          </p:cNvSpPr>
          <p:nvPr>
            <p:ph type="title"/>
          </p:nvPr>
        </p:nvSpPr>
        <p:spPr>
          <a:xfrm>
            <a:off x="1524000" y="274638"/>
            <a:ext cx="9067800" cy="1143000"/>
          </a:xfrm>
        </p:spPr>
        <p:txBody>
          <a:bodyPr>
            <a:normAutofit fontScale="90000"/>
          </a:bodyPr>
          <a:p>
            <a:r>
              <a:rPr dirty="0" lang="en-IN" smtClean="0"/>
              <a:t>Price discrimination and dead weight loss</a:t>
            </a:r>
            <a:endParaRPr dirty="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096000" y="1417639"/>
            <a:ext cx="4114800" cy="4319720"/>
          </a:xfrm>
          <a:prstGeom prst="rect"/>
        </p:spPr>
      </p:pic>
      <p:pic>
        <p:nvPicPr>
          <p:cNvPr id="2097153" name="Picture 4"/>
          <p:cNvPicPr>
            <a:picLocks noChangeAspect="1"/>
          </p:cNvPicPr>
          <p:nvPr/>
        </p:nvPicPr>
        <p:blipFill>
          <a:blip xmlns:r="http://schemas.openxmlformats.org/officeDocument/2006/relationships" r:embed="rId2"/>
          <a:stretch>
            <a:fillRect/>
          </a:stretch>
        </p:blipFill>
        <p:spPr>
          <a:xfrm>
            <a:off x="1752600" y="1417639"/>
            <a:ext cx="4572638" cy="4450241"/>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ctrTitle"/>
          </p:nvPr>
        </p:nvSpPr>
        <p:spPr/>
        <p:txBody>
          <a:bodyPr/>
          <a:p>
            <a:endParaRPr dirty="0" lang="en-US"/>
          </a:p>
        </p:txBody>
      </p:sp>
      <p:sp>
        <p:nvSpPr>
          <p:cNvPr id="1048601" name="Subtitle 2"/>
          <p:cNvSpPr>
            <a:spLocks noGrp="1"/>
          </p:cNvSpPr>
          <p:nvPr>
            <p:ph type="subTitle" idx="1"/>
          </p:nvPr>
        </p:nvSpPr>
        <p:spPr/>
        <p:txBody>
          <a:bodyPr/>
          <a:p>
            <a:endParaRPr lang="en-US"/>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3057525" y="1147764"/>
            <a:ext cx="6076950" cy="4562475"/>
          </a:xfrm>
          <a:prstGeom prst="rect"/>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Price output determination</a:t>
            </a:r>
            <a:endParaRPr dirty="0" lang="en-US"/>
          </a:p>
        </p:txBody>
      </p:sp>
      <p:sp>
        <p:nvSpPr>
          <p:cNvPr id="1048603" name="Content Placeholder 2"/>
          <p:cNvSpPr>
            <a:spLocks noGrp="1"/>
          </p:cNvSpPr>
          <p:nvPr>
            <p:ph idx="1"/>
          </p:nvPr>
        </p:nvSpPr>
        <p:spPr/>
        <p:txBody>
          <a:bodyPr/>
          <a:p>
            <a:r>
              <a:rPr dirty="0" lang="en-US" smtClean="0"/>
              <a:t>MR=MC Necessary condition</a:t>
            </a:r>
          </a:p>
          <a:p>
            <a:r>
              <a:rPr dirty="0" lang="en-US" smtClean="0"/>
              <a:t>MC should cut the MR from below – sufficient condition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p:txBody>
          <a:bodyPr/>
          <a:p>
            <a:r>
              <a:rPr dirty="0" lang="en-US" smtClean="0"/>
              <a:t>Monopolistic Competition</a:t>
            </a:r>
            <a:endParaRPr dirty="0" lang="en-US"/>
          </a:p>
        </p:txBody>
      </p:sp>
      <p:sp>
        <p:nvSpPr>
          <p:cNvPr id="1048605" name="Content Placeholder 2"/>
          <p:cNvSpPr>
            <a:spLocks noGrp="1"/>
          </p:cNvSpPr>
          <p:nvPr>
            <p:ph idx="1"/>
          </p:nvPr>
        </p:nvSpPr>
        <p:spPr/>
        <p:txBody>
          <a:bodyPr>
            <a:normAutofit fontScale="92857" lnSpcReduction="20000"/>
          </a:bodyPr>
          <a:p>
            <a:r>
              <a:rPr dirty="0" lang="en-US" err="1" smtClean="0"/>
              <a:t>Leftwitch</a:t>
            </a:r>
            <a:r>
              <a:rPr dirty="0" lang="en-US" smtClean="0"/>
              <a:t> says- “ monopolistic competition is that situation of  market  where  product of a seller is different in the mind of a customer from the product of  another seller.”</a:t>
            </a:r>
          </a:p>
          <a:p>
            <a:r>
              <a:rPr dirty="0" lang="en-US" smtClean="0"/>
              <a:t>Features</a:t>
            </a:r>
          </a:p>
          <a:p>
            <a:r>
              <a:rPr dirty="0" lang="en-US" smtClean="0"/>
              <a:t>Large number of buyers and sellers</a:t>
            </a:r>
          </a:p>
          <a:p>
            <a:r>
              <a:rPr dirty="0" lang="en-US" smtClean="0"/>
              <a:t>Product differentiation</a:t>
            </a:r>
          </a:p>
          <a:p>
            <a:r>
              <a:rPr dirty="0" lang="en-US" smtClean="0"/>
              <a:t>Selling cost </a:t>
            </a:r>
          </a:p>
          <a:p>
            <a:r>
              <a:rPr dirty="0" lang="en-US" smtClean="0"/>
              <a:t>More can be sell at lower cost </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t>MR and AR in Monopoly</a:t>
            </a:r>
            <a:endParaRPr dirty="0" lang="en-US"/>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209800" y="2286000"/>
            <a:ext cx="7543800" cy="4038600"/>
          </a:xfrm>
          <a:prstGeom prst="rect"/>
          <a:noFill/>
          <a:ln>
            <a:noFill/>
          </a:ln>
          <a:effectLs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Lenovo</dc:creator>
  <cp:lastModifiedBy>Lenovo</cp:lastModifiedBy>
  <dcterms:created xsi:type="dcterms:W3CDTF">2019-09-18T18:12:09Z</dcterms:created>
  <dcterms:modified xsi:type="dcterms:W3CDTF">2019-09-20T04:37:12Z</dcterms:modified>
</cp:coreProperties>
</file>