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6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6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2C07A58E-8D18-4A33-875D-DE3E5B586A89}" type="datetimeFigureOut">
              <a:rPr lang="en-US" smtClean="0"/>
            </a:fld>
            <a:endParaRPr lang="en-US"/>
          </a:p>
        </p:txBody>
      </p:sp>
      <p:sp>
        <p:nvSpPr>
          <p:cNvPr id="104866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66"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6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301127AA-764D-412E-B257-438EED33FB08}"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US"/>
          </a:p>
        </p:txBody>
      </p:sp>
      <p:sp>
        <p:nvSpPr>
          <p:cNvPr id="1048603" name="Slide Number Placeholder 3"/>
          <p:cNvSpPr>
            <a:spLocks noGrp="1"/>
          </p:cNvSpPr>
          <p:nvPr>
            <p:ph type="sldNum" sz="quarter" idx="10"/>
          </p:nvPr>
        </p:nvSpPr>
        <p:spPr/>
        <p:txBody>
          <a:bodyPr/>
          <a:p>
            <a:fld id="{301127AA-764D-412E-B257-438EED33FB0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CC3740AB-1CF1-4D9C-A926-D711B73B8109}"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2" name="Date Placeholder 3"/>
          <p:cNvSpPr>
            <a:spLocks noGrp="1"/>
          </p:cNvSpPr>
          <p:nvPr>
            <p:ph type="dt" sz="half" idx="10"/>
          </p:nvPr>
        </p:nvSpPr>
        <p:spPr/>
        <p:txBody>
          <a:bodyPr/>
          <a:p>
            <a:fld id="{CC3740AB-1CF1-4D9C-A926-D711B73B8109}" type="datetimeFigureOut">
              <a:rPr lang="en-US" smtClean="0"/>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19"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20"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1" name="Date Placeholder 3"/>
          <p:cNvSpPr>
            <a:spLocks noGrp="1"/>
          </p:cNvSpPr>
          <p:nvPr>
            <p:ph type="dt" sz="half" idx="10"/>
          </p:nvPr>
        </p:nvSpPr>
        <p:spPr/>
        <p:txBody>
          <a:bodyPr/>
          <a:p>
            <a:fld id="{CC3740AB-1CF1-4D9C-A926-D711B73B8109}" type="datetimeFigureOut">
              <a:rPr lang="en-US" smtClean="0"/>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CC3740AB-1CF1-4D9C-A926-D711B73B8109}" type="datetimeFigureOut">
              <a:rPr lang="en-US" smtClean="0"/>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3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3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7" name="Date Placeholder 3"/>
          <p:cNvSpPr>
            <a:spLocks noGrp="1"/>
          </p:cNvSpPr>
          <p:nvPr>
            <p:ph type="dt" sz="half" idx="10"/>
          </p:nvPr>
        </p:nvSpPr>
        <p:spPr/>
        <p:txBody>
          <a:bodyPr/>
          <a:p>
            <a:fld id="{CC3740AB-1CF1-4D9C-A926-D711B73B8109}" type="datetimeFigureOut">
              <a:rPr lang="en-US" smtClean="0"/>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lang="en-US"/>
          </a:p>
        </p:txBody>
      </p:sp>
      <p:sp>
        <p:nvSpPr>
          <p:cNvPr id="104864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Date Placeholder 4"/>
          <p:cNvSpPr>
            <a:spLocks noGrp="1"/>
          </p:cNvSpPr>
          <p:nvPr>
            <p:ph type="dt" sz="half" idx="10"/>
          </p:nvPr>
        </p:nvSpPr>
        <p:spPr/>
        <p:txBody>
          <a:bodyPr/>
          <a:p>
            <a:fld id="{CC3740AB-1CF1-4D9C-A926-D711B73B8109}" type="datetimeFigureOut">
              <a:rPr lang="en-US" smtClean="0"/>
            </a:fld>
            <a:endParaRPr lang="en-US"/>
          </a:p>
        </p:txBody>
      </p:sp>
      <p:sp>
        <p:nvSpPr>
          <p:cNvPr id="1048644" name="Footer Placeholder 5"/>
          <p:cNvSpPr>
            <a:spLocks noGrp="1"/>
          </p:cNvSpPr>
          <p:nvPr>
            <p:ph type="ftr" sz="quarter" idx="11"/>
          </p:nvPr>
        </p:nvSpPr>
        <p:spPr/>
        <p:txBody>
          <a:bodyPr/>
          <a:p>
            <a:endParaRPr lang="en-US"/>
          </a:p>
        </p:txBody>
      </p:sp>
      <p:sp>
        <p:nvSpPr>
          <p:cNvPr id="1048645" name="Slide Number Placeholder 6"/>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Date Placeholder 6"/>
          <p:cNvSpPr>
            <a:spLocks noGrp="1"/>
          </p:cNvSpPr>
          <p:nvPr>
            <p:ph type="dt" sz="half" idx="10"/>
          </p:nvPr>
        </p:nvSpPr>
        <p:spPr/>
        <p:txBody>
          <a:bodyPr/>
          <a:p>
            <a:fld id="{CC3740AB-1CF1-4D9C-A926-D711B73B8109}" type="datetimeFigureOut">
              <a:rPr lang="en-US" smtClean="0"/>
            </a:fld>
            <a:endParaRPr lang="en-US"/>
          </a:p>
        </p:txBody>
      </p:sp>
      <p:sp>
        <p:nvSpPr>
          <p:cNvPr id="1048652" name="Footer Placeholder 7"/>
          <p:cNvSpPr>
            <a:spLocks noGrp="1"/>
          </p:cNvSpPr>
          <p:nvPr>
            <p:ph type="ftr" sz="quarter" idx="11"/>
          </p:nvPr>
        </p:nvSpPr>
        <p:spPr/>
        <p:txBody>
          <a:bodyPr/>
          <a:p>
            <a:endParaRPr lang="en-US"/>
          </a:p>
        </p:txBody>
      </p:sp>
      <p:sp>
        <p:nvSpPr>
          <p:cNvPr id="1048653" name="Slide Number Placeholder 8"/>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5" name="Title 1"/>
          <p:cNvSpPr>
            <a:spLocks noGrp="1"/>
          </p:cNvSpPr>
          <p:nvPr>
            <p:ph type="title"/>
          </p:nvPr>
        </p:nvSpPr>
        <p:spPr/>
        <p:txBody>
          <a:bodyPr/>
          <a:p>
            <a:r>
              <a:rPr lang="en-US" smtClean="0"/>
              <a:t>Click to edit Master title style</a:t>
            </a:r>
            <a:endParaRPr lang="en-US"/>
          </a:p>
        </p:txBody>
      </p:sp>
      <p:sp>
        <p:nvSpPr>
          <p:cNvPr id="1048616" name="Date Placeholder 2"/>
          <p:cNvSpPr>
            <a:spLocks noGrp="1"/>
          </p:cNvSpPr>
          <p:nvPr>
            <p:ph type="dt" sz="half" idx="10"/>
          </p:nvPr>
        </p:nvSpPr>
        <p:spPr/>
        <p:txBody>
          <a:bodyPr/>
          <a:p>
            <a:fld id="{CC3740AB-1CF1-4D9C-A926-D711B73B8109}" type="datetimeFigureOut">
              <a:rPr lang="en-US" smtClean="0"/>
            </a:fld>
            <a:endParaRPr lang="en-US"/>
          </a:p>
        </p:txBody>
      </p:sp>
      <p:sp>
        <p:nvSpPr>
          <p:cNvPr id="1048617" name="Footer Placeholder 3"/>
          <p:cNvSpPr>
            <a:spLocks noGrp="1"/>
          </p:cNvSpPr>
          <p:nvPr>
            <p:ph type="ftr" sz="quarter" idx="11"/>
          </p:nvPr>
        </p:nvSpPr>
        <p:spPr/>
        <p:txBody>
          <a:bodyPr/>
          <a:p>
            <a:endParaRPr lang="en-US"/>
          </a:p>
        </p:txBody>
      </p:sp>
      <p:sp>
        <p:nvSpPr>
          <p:cNvPr id="1048618" name="Slide Number Placeholder 4"/>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54" name="Date Placeholder 1"/>
          <p:cNvSpPr>
            <a:spLocks noGrp="1"/>
          </p:cNvSpPr>
          <p:nvPr>
            <p:ph type="dt" sz="half" idx="10"/>
          </p:nvPr>
        </p:nvSpPr>
        <p:spPr/>
        <p:txBody>
          <a:bodyPr/>
          <a:p>
            <a:fld id="{CC3740AB-1CF1-4D9C-A926-D711B73B8109}" type="datetimeFigureOut">
              <a:rPr lang="en-US" smtClean="0"/>
            </a:fld>
            <a:endParaRPr lang="en-US"/>
          </a:p>
        </p:txBody>
      </p:sp>
      <p:sp>
        <p:nvSpPr>
          <p:cNvPr id="1048655" name="Footer Placeholder 2"/>
          <p:cNvSpPr>
            <a:spLocks noGrp="1"/>
          </p:cNvSpPr>
          <p:nvPr>
            <p:ph type="ftr" sz="quarter" idx="11"/>
          </p:nvPr>
        </p:nvSpPr>
        <p:spPr/>
        <p:txBody>
          <a:bodyPr/>
          <a:p>
            <a:endParaRPr lang="en-US"/>
          </a:p>
        </p:txBody>
      </p:sp>
      <p:sp>
        <p:nvSpPr>
          <p:cNvPr id="1048656" name="Slide Number Placeholder 3"/>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5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0" name="Date Placeholder 4"/>
          <p:cNvSpPr>
            <a:spLocks noGrp="1"/>
          </p:cNvSpPr>
          <p:nvPr>
            <p:ph type="dt" sz="half" idx="10"/>
          </p:nvPr>
        </p:nvSpPr>
        <p:spPr/>
        <p:txBody>
          <a:bodyPr/>
          <a:p>
            <a:fld id="{CC3740AB-1CF1-4D9C-A926-D711B73B8109}"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2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2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7" name="Date Placeholder 4"/>
          <p:cNvSpPr>
            <a:spLocks noGrp="1"/>
          </p:cNvSpPr>
          <p:nvPr>
            <p:ph type="dt" sz="half" idx="10"/>
          </p:nvPr>
        </p:nvSpPr>
        <p:spPr/>
        <p:txBody>
          <a:bodyPr/>
          <a:p>
            <a:fld id="{CC3740AB-1CF1-4D9C-A926-D711B73B8109}" type="datetimeFigureOut">
              <a:rPr lang="en-US" smtClean="0"/>
            </a:fld>
            <a:endParaRPr lang="en-US"/>
          </a:p>
        </p:txBody>
      </p:sp>
      <p:sp>
        <p:nvSpPr>
          <p:cNvPr id="1048628" name="Footer Placeholder 5"/>
          <p:cNvSpPr>
            <a:spLocks noGrp="1"/>
          </p:cNvSpPr>
          <p:nvPr>
            <p:ph type="ftr" sz="quarter" idx="11"/>
          </p:nvPr>
        </p:nvSpPr>
        <p:spPr/>
        <p:txBody>
          <a:bodyPr/>
          <a:p>
            <a:endParaRPr lang="en-US"/>
          </a:p>
        </p:txBody>
      </p:sp>
      <p:sp>
        <p:nvSpPr>
          <p:cNvPr id="1048629" name="Slide Number Placeholder 6"/>
          <p:cNvSpPr>
            <a:spLocks noGrp="1"/>
          </p:cNvSpPr>
          <p:nvPr>
            <p:ph type="sldNum" sz="quarter" idx="12"/>
          </p:nvPr>
        </p:nvSpPr>
        <p:spPr/>
        <p:txBody>
          <a:bodyPr/>
          <a:p>
            <a:fld id="{82A58419-0E34-4F5D-88BC-8908021D065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CC3740AB-1CF1-4D9C-A926-D711B73B81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82A58419-0E34-4F5D-88BC-8908021D065D}"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p>
            <a:r>
              <a:rPr dirty="0" lang="en-IN" smtClean="0"/>
              <a:t>Market structure</a:t>
            </a:r>
            <a:endParaRPr dirty="0" lang="en-IN"/>
          </a:p>
        </p:txBody>
      </p:sp>
      <p:sp>
        <p:nvSpPr>
          <p:cNvPr id="1048587" name="Subtitle 2"/>
          <p:cNvSpPr>
            <a:spLocks noGrp="1"/>
          </p:cNvSpPr>
          <p:nvPr>
            <p:ph type="subTitle" idx="1"/>
          </p:nvPr>
        </p:nvSpPr>
        <p:spPr/>
        <p:txBody>
          <a:bodyPr/>
          <a:p>
            <a:r>
              <a:rPr dirty="0" lang="en-IN" smtClean="0"/>
              <a:t>Sunitha A S</a:t>
            </a:r>
          </a:p>
          <a:p>
            <a:r>
              <a:rPr dirty="0" lang="en-IN" err="1" smtClean="0"/>
              <a:t>SoMS</a:t>
            </a:r>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457200" y="457200"/>
            <a:ext cx="7848600" cy="60198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57" name="Content Placeholder 3"/>
          <p:cNvPicPr>
            <a:picLocks noChangeAspect="1" noGrp="1"/>
          </p:cNvPicPr>
          <p:nvPr>
            <p:ph idx="1"/>
          </p:nvPr>
        </p:nvPicPr>
        <p:blipFill>
          <a:blip xmlns:r="http://schemas.openxmlformats.org/officeDocument/2006/relationships" r:embed="rId1"/>
          <a:stretch>
            <a:fillRect/>
          </a:stretch>
        </p:blipFill>
        <p:spPr>
          <a:xfrm>
            <a:off x="457200" y="228600"/>
            <a:ext cx="8458200" cy="64008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0" name="Title 1"/>
          <p:cNvSpPr>
            <a:spLocks noGrp="1"/>
          </p:cNvSpPr>
          <p:nvPr>
            <p:ph type="title"/>
          </p:nvPr>
        </p:nvSpPr>
        <p:spPr/>
        <p:txBody>
          <a:bodyPr>
            <a:normAutofit fontScale="90000"/>
          </a:bodyPr>
          <a:p>
            <a:r>
              <a:rPr dirty="0" lang="en-US" smtClean="0"/>
              <a:t>Price output determination-Long Run</a:t>
            </a:r>
            <a:endParaRPr dirty="0" lang="en-US"/>
          </a:p>
        </p:txBody>
      </p:sp>
      <p:pic>
        <p:nvPicPr>
          <p:cNvPr id="2097158"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304800" y="1447800"/>
            <a:ext cx="8305800" cy="5105400"/>
          </a:xfrm>
          <a:prstGeom prst="rect"/>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a:xfrm>
            <a:off x="466299" y="-12510"/>
            <a:ext cx="8229600" cy="1143000"/>
          </a:xfrm>
        </p:spPr>
        <p:txBody>
          <a:bodyPr/>
          <a:p>
            <a:r>
              <a:rPr dirty="0" lang="en-IN" smtClean="0"/>
              <a:t>Numerical Problem</a:t>
            </a:r>
            <a:endParaRPr dirty="0" lang="en-IN"/>
          </a:p>
        </p:txBody>
      </p:sp>
      <p:sp>
        <p:nvSpPr>
          <p:cNvPr id="1048612" name="Content Placeholder 2"/>
          <p:cNvSpPr>
            <a:spLocks noGrp="1"/>
          </p:cNvSpPr>
          <p:nvPr>
            <p:ph idx="1"/>
          </p:nvPr>
        </p:nvSpPr>
        <p:spPr>
          <a:xfrm>
            <a:off x="457200" y="838200"/>
            <a:ext cx="8229600" cy="6019800"/>
          </a:xfrm>
        </p:spPr>
        <p:txBody>
          <a:bodyPr>
            <a:normAutofit fontScale="61111" lnSpcReduction="20000"/>
          </a:bodyPr>
          <a:p>
            <a:endParaRPr dirty="0" sz="3600" lang="en-IN">
              <a:solidFill>
                <a:srgbClr val="000000"/>
              </a:solidFill>
              <a:latin typeface="Times New Roman" panose="02020603050405020304" pitchFamily="18" charset="0"/>
            </a:endParaRPr>
          </a:p>
          <a:p>
            <a:r>
              <a:rPr dirty="0" sz="3600" lang="en-IN">
                <a:solidFill>
                  <a:srgbClr val="000000"/>
                </a:solidFill>
                <a:latin typeface="Times New Roman" panose="02020603050405020304" pitchFamily="18" charset="0"/>
              </a:rPr>
              <a:t> </a:t>
            </a:r>
            <a:r>
              <a:rPr dirty="0" lang="en-IN">
                <a:solidFill>
                  <a:srgbClr val="000000"/>
                </a:solidFill>
                <a:latin typeface="Times New Roman" panose="02020603050405020304" pitchFamily="18" charset="0"/>
              </a:rPr>
              <a:t>Suppose there is a perfectly competitive industry where all the firms are identical with identical cost curves. Furthermore, suppose that a representative firm’s total cost is given by the equation TC = 100 + q</a:t>
            </a:r>
            <a:r>
              <a:rPr dirty="0" sz="1800" lang="en-IN">
                <a:solidFill>
                  <a:srgbClr val="000000"/>
                </a:solidFill>
                <a:latin typeface="Times New Roman" panose="02020603050405020304" pitchFamily="18" charset="0"/>
              </a:rPr>
              <a:t>2 </a:t>
            </a:r>
            <a:r>
              <a:rPr dirty="0" lang="en-IN">
                <a:solidFill>
                  <a:srgbClr val="000000"/>
                </a:solidFill>
                <a:latin typeface="Times New Roman" panose="02020603050405020304" pitchFamily="18" charset="0"/>
              </a:rPr>
              <a:t>+ q where q is the quantity of output produced by the firm. You also know that the market demand for this product is given by the equation P = 1000 – 2Q where Q is the market quantity. In addition you are told that the market supply curve is given by the equation P = 100 + Q. </a:t>
            </a:r>
            <a:endParaRPr dirty="0" lang="en-IN" smtClean="0">
              <a:solidFill>
                <a:srgbClr val="000000"/>
              </a:solidFill>
              <a:latin typeface="Times New Roman" panose="02020603050405020304" pitchFamily="18" charset="0"/>
            </a:endParaRPr>
          </a:p>
          <a:p>
            <a:pPr indent="0" marL="0">
              <a:buNone/>
            </a:pPr>
            <a:endParaRPr dirty="0" lang="en-IN">
              <a:solidFill>
                <a:srgbClr val="000000"/>
              </a:solidFill>
              <a:latin typeface="Times New Roman" panose="02020603050405020304" pitchFamily="18" charset="0"/>
            </a:endParaRPr>
          </a:p>
          <a:p>
            <a:r>
              <a:rPr dirty="0" lang="en-IN" smtClean="0">
                <a:solidFill>
                  <a:srgbClr val="000000"/>
                </a:solidFill>
                <a:latin typeface="Times New Roman" panose="02020603050405020304" pitchFamily="18" charset="0"/>
              </a:rPr>
              <a:t>What </a:t>
            </a:r>
            <a:r>
              <a:rPr dirty="0" lang="en-IN">
                <a:solidFill>
                  <a:srgbClr val="000000"/>
                </a:solidFill>
                <a:latin typeface="Times New Roman" panose="02020603050405020304" pitchFamily="18" charset="0"/>
              </a:rPr>
              <a:t>is the equilibrium quantity and price in this market given this information? </a:t>
            </a:r>
          </a:p>
          <a:p>
            <a:endParaRPr dirty="0" lang="en-IN"/>
          </a:p>
          <a:p>
            <a:r>
              <a:rPr dirty="0" lang="en-IN"/>
              <a:t> </a:t>
            </a:r>
            <a:r>
              <a:rPr dirty="0" lang="en-IN" smtClean="0"/>
              <a:t>The </a:t>
            </a:r>
            <a:r>
              <a:rPr dirty="0" lang="en-IN"/>
              <a:t>firm’s MC equation based upon its TC equation is MC = 2q + 1. Given this information and your answer in part (a), what is the firm’s profit maximizing level of production, total revenue, total cost and profit at this market equilibrium? Is this a short-run or long-run equilibrium? Explain your answer. </a:t>
            </a:r>
          </a:p>
          <a:p>
            <a:pPr indent="0" marL="0">
              <a:buNone/>
            </a:pPr>
            <a:r>
              <a:rPr dirty="0" lang="en-IN" smtClean="0"/>
              <a:t> </a:t>
            </a:r>
            <a:endParaRPr dirty="0" lang="en-IN"/>
          </a:p>
          <a:p>
            <a:r>
              <a:rPr dirty="0" lang="en-IN"/>
              <a:t>Given your answer in part (b), what do you anticipate will happen in this market in the long-run? </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Title 1"/>
          <p:cNvSpPr>
            <a:spLocks noGrp="1"/>
          </p:cNvSpPr>
          <p:nvPr>
            <p:ph type="title"/>
          </p:nvPr>
        </p:nvSpPr>
        <p:spPr/>
        <p:txBody>
          <a:bodyPr/>
          <a:p>
            <a:r>
              <a:rPr dirty="0" lang="en-IN" smtClean="0"/>
              <a:t>Thank you</a:t>
            </a:r>
            <a:endParaRPr dirty="0" lang="en-IN"/>
          </a:p>
        </p:txBody>
      </p:sp>
      <p:sp>
        <p:nvSpPr>
          <p:cNvPr id="1048614" name="Content Placeholder 2"/>
          <p:cNvSpPr>
            <a:spLocks noGrp="1"/>
          </p:cNvSpPr>
          <p:nvPr>
            <p:ph idx="1"/>
          </p:nvPr>
        </p:nvSpPr>
        <p:spPr/>
        <p:txBody>
          <a:bodyPr/>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Title 1"/>
          <p:cNvSpPr>
            <a:spLocks noGrp="1"/>
          </p:cNvSpPr>
          <p:nvPr>
            <p:ph type="title"/>
          </p:nvPr>
        </p:nvSpPr>
        <p:spPr/>
        <p:txBody>
          <a:bodyPr/>
          <a:p>
            <a:r>
              <a:rPr dirty="0" lang="en-IN" smtClean="0"/>
              <a:t>Market and Market structure</a:t>
            </a:r>
            <a:endParaRPr dirty="0" lang="en-IN"/>
          </a:p>
        </p:txBody>
      </p:sp>
      <p:sp>
        <p:nvSpPr>
          <p:cNvPr id="1048594" name="Content Placeholder 2"/>
          <p:cNvSpPr>
            <a:spLocks noGrp="1"/>
          </p:cNvSpPr>
          <p:nvPr>
            <p:ph idx="1"/>
          </p:nvPr>
        </p:nvSpPr>
        <p:spPr>
          <a:xfrm>
            <a:off x="449239" y="1219200"/>
            <a:ext cx="8229600" cy="5105400"/>
          </a:xfrm>
        </p:spPr>
        <p:txBody>
          <a:bodyPr>
            <a:normAutofit fontScale="81250" lnSpcReduction="10000"/>
          </a:bodyPr>
          <a:p>
            <a:r>
              <a:rPr altLang="zh-TW" dirty="0" lang="en-US"/>
              <a:t>Market : Any arrangement that enables buyers and sellers to contact for transactions</a:t>
            </a:r>
            <a:r>
              <a:rPr altLang="zh-TW" dirty="0" lang="en-US" smtClean="0"/>
              <a:t>.</a:t>
            </a:r>
          </a:p>
          <a:p>
            <a:pPr indent="0" marL="0">
              <a:buNone/>
            </a:pPr>
            <a:r>
              <a:rPr altLang="zh-TW" dirty="0" lang="en-US" smtClean="0"/>
              <a:t>Features/components of the market</a:t>
            </a:r>
          </a:p>
          <a:p>
            <a:r>
              <a:rPr dirty="0" lang="en-US"/>
              <a:t>Sellers </a:t>
            </a:r>
          </a:p>
          <a:p>
            <a:r>
              <a:rPr dirty="0" lang="en-US"/>
              <a:t>Buyers</a:t>
            </a:r>
          </a:p>
          <a:p>
            <a:r>
              <a:rPr dirty="0" lang="en-US"/>
              <a:t>Nature of products</a:t>
            </a:r>
          </a:p>
          <a:p>
            <a:r>
              <a:rPr dirty="0" lang="en-US"/>
              <a:t>Conditions of entry and exit</a:t>
            </a:r>
          </a:p>
          <a:p>
            <a:r>
              <a:rPr dirty="0" lang="en-US"/>
              <a:t>Negotiation of price</a:t>
            </a:r>
          </a:p>
          <a:p>
            <a:r>
              <a:rPr dirty="0" lang="en-US"/>
              <a:t>Transfer of ownership</a:t>
            </a:r>
          </a:p>
          <a:p>
            <a:r>
              <a:rPr dirty="0" lang="en-US"/>
              <a:t>Transfer of money or equal value</a:t>
            </a:r>
          </a:p>
          <a:p>
            <a:pPr indent="0" marL="0">
              <a:buNone/>
            </a:pPr>
            <a:endParaRPr altLang="zh-TW" dirty="0" lang="en-US"/>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464127" y="-152400"/>
            <a:ext cx="8229600" cy="1143000"/>
          </a:xfrm>
        </p:spPr>
        <p:txBody>
          <a:bodyPr>
            <a:normAutofit/>
          </a:bodyPr>
          <a:p>
            <a:r>
              <a:rPr b="1" dirty="0" sz="3600" lang="en-US" smtClean="0"/>
              <a:t>Competitive Based Market structure</a:t>
            </a:r>
            <a:endParaRPr b="1" dirty="0" sz="3600" lang="en-US"/>
          </a:p>
        </p:txBody>
      </p:sp>
      <p:sp>
        <p:nvSpPr>
          <p:cNvPr id="1048596" name="Content Placeholder 2"/>
          <p:cNvSpPr>
            <a:spLocks noGrp="1"/>
          </p:cNvSpPr>
          <p:nvPr>
            <p:ph idx="1"/>
          </p:nvPr>
        </p:nvSpPr>
        <p:spPr>
          <a:xfrm>
            <a:off x="457200" y="762000"/>
            <a:ext cx="8534400" cy="6096000"/>
          </a:xfrm>
        </p:spPr>
        <p:txBody>
          <a:bodyPr/>
          <a:p>
            <a:r>
              <a:rPr dirty="0" sz="2800" lang="en-US" smtClean="0"/>
              <a:t>The less the power an individual firm has to influence the market in which it operates, the more competitive that the market is</a:t>
            </a:r>
            <a:r>
              <a:rPr dirty="0" lang="en-US" smtClean="0"/>
              <a:t>.</a:t>
            </a:r>
          </a:p>
          <a:p>
            <a:pPr indent="0" marL="0">
              <a:buNone/>
            </a:pPr>
            <a:r>
              <a:rPr dirty="0" lang="en-US" smtClean="0"/>
              <a:t>Type of competition </a:t>
            </a:r>
          </a:p>
          <a:p>
            <a:r>
              <a:rPr dirty="0" sz="2400" lang="en-US" smtClean="0"/>
              <a:t>Perfect competition </a:t>
            </a:r>
          </a:p>
          <a:p>
            <a:r>
              <a:rPr dirty="0" sz="2400" lang="en-US" smtClean="0"/>
              <a:t>Imperfect competition</a:t>
            </a:r>
          </a:p>
          <a:p>
            <a:endParaRPr dirty="0" lang="en-US" smtClean="0"/>
          </a:p>
          <a:p>
            <a:endParaRPr dirty="0" lang="en-US" smtClean="0"/>
          </a:p>
          <a:p>
            <a:endParaRPr dirty="0" lang="en-US" smtClean="0"/>
          </a:p>
          <a:p>
            <a:endParaRPr dirty="0" lang="en-US"/>
          </a:p>
        </p:txBody>
      </p:sp>
      <p:pic>
        <p:nvPicPr>
          <p:cNvPr id="2097152" name="Picture 3"/>
          <p:cNvPicPr>
            <a:picLocks noChangeAspect="1" noChangeArrowheads="1"/>
          </p:cNvPicPr>
          <p:nvPr/>
        </p:nvPicPr>
        <p:blipFill>
          <a:blip xmlns:r="http://schemas.openxmlformats.org/officeDocument/2006/relationships" r:embed="rId1"/>
          <a:srcRect/>
          <a:stretch>
            <a:fillRect/>
          </a:stretch>
        </p:blipFill>
        <p:spPr bwMode="auto">
          <a:xfrm>
            <a:off x="1371601" y="3733800"/>
            <a:ext cx="6248400" cy="2743200"/>
          </a:xfrm>
          <a:prstGeom prst="rect"/>
          <a:noFill/>
          <a:ln>
            <a:noFill/>
          </a:ln>
          <a:effectLst/>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a:xfrm>
            <a:off x="461749" y="-157131"/>
            <a:ext cx="8229600" cy="1143000"/>
          </a:xfrm>
        </p:spPr>
        <p:txBody>
          <a:bodyPr/>
          <a:p>
            <a:r>
              <a:rPr dirty="0" lang="en-US" smtClean="0"/>
              <a:t>Pure/Perfect competition</a:t>
            </a:r>
            <a:endParaRPr dirty="0" lang="en-US"/>
          </a:p>
        </p:txBody>
      </p:sp>
      <p:sp>
        <p:nvSpPr>
          <p:cNvPr id="1048598" name="Content Placeholder 2"/>
          <p:cNvSpPr>
            <a:spLocks noGrp="1"/>
          </p:cNvSpPr>
          <p:nvPr>
            <p:ph idx="1"/>
          </p:nvPr>
        </p:nvSpPr>
        <p:spPr>
          <a:xfrm>
            <a:off x="457200" y="762000"/>
            <a:ext cx="8229600" cy="5364163"/>
          </a:xfrm>
        </p:spPr>
        <p:txBody>
          <a:bodyPr/>
          <a:p>
            <a:pPr indent="0" marL="0">
              <a:buNone/>
            </a:pPr>
            <a:r>
              <a:rPr dirty="0" i="1" lang="en-US" smtClean="0"/>
              <a:t>Kenneth </a:t>
            </a:r>
            <a:r>
              <a:rPr dirty="0" i="1" lang="en-US" err="1" smtClean="0"/>
              <a:t>Boulding</a:t>
            </a:r>
            <a:r>
              <a:rPr dirty="0" i="1" lang="en-US" smtClean="0"/>
              <a:t>, </a:t>
            </a:r>
            <a:r>
              <a:rPr dirty="0" lang="en-US" smtClean="0"/>
              <a:t> says  </a:t>
            </a:r>
            <a:r>
              <a:rPr dirty="0" lang="en-US" smtClean="0"/>
              <a:t>“Pure </a:t>
            </a:r>
            <a:r>
              <a:rPr dirty="0" lang="en-US" smtClean="0"/>
              <a:t>competition is that situation of market where many buyers and sellers are there for a commodity. Sellers sale uniform products at the same price. A firm is not in the position of determine the price , it is to be determined by the industry.</a:t>
            </a:r>
            <a:endParaRPr dirty="0" lang="en-US"/>
          </a:p>
        </p:txBody>
      </p:sp>
      <p:pic>
        <p:nvPicPr>
          <p:cNvPr id="2097153" name="Picture 3"/>
          <p:cNvPicPr>
            <a:picLocks noChangeAspect="1"/>
          </p:cNvPicPr>
          <p:nvPr/>
        </p:nvPicPr>
        <p:blipFill>
          <a:blip xmlns:r="http://schemas.openxmlformats.org/officeDocument/2006/relationships" r:embed="rId1"/>
          <a:stretch>
            <a:fillRect/>
          </a:stretch>
        </p:blipFill>
        <p:spPr>
          <a:xfrm>
            <a:off x="533400" y="3810000"/>
            <a:ext cx="6934201" cy="2816194"/>
          </a:xfrm>
          <a:prstGeom prst="rect"/>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dirty="0" lang="en-US" smtClean="0"/>
              <a:t>Features of perfect competition</a:t>
            </a:r>
            <a:endParaRPr dirty="0" lang="en-US"/>
          </a:p>
        </p:txBody>
      </p:sp>
      <p:sp>
        <p:nvSpPr>
          <p:cNvPr id="1048600" name="Content Placeholder 2"/>
          <p:cNvSpPr>
            <a:spLocks noGrp="1"/>
          </p:cNvSpPr>
          <p:nvPr>
            <p:ph idx="1"/>
          </p:nvPr>
        </p:nvSpPr>
        <p:spPr/>
        <p:txBody>
          <a:bodyPr>
            <a:normAutofit fontScale="81250" lnSpcReduction="10000"/>
          </a:bodyPr>
          <a:p>
            <a:r>
              <a:rPr dirty="0" lang="en-US" smtClean="0"/>
              <a:t>Large number of firms or sellers</a:t>
            </a:r>
          </a:p>
          <a:p>
            <a:r>
              <a:rPr dirty="0" lang="en-US" smtClean="0"/>
              <a:t>Large number of buyers</a:t>
            </a:r>
          </a:p>
          <a:p>
            <a:r>
              <a:rPr dirty="0" lang="en-US" smtClean="0"/>
              <a:t>Homogeneous product (P=AR=MR)</a:t>
            </a:r>
          </a:p>
          <a:p>
            <a:r>
              <a:rPr dirty="0" lang="en-US" smtClean="0"/>
              <a:t>Perfect knowledge</a:t>
            </a:r>
          </a:p>
          <a:p>
            <a:r>
              <a:rPr dirty="0" lang="en-US" smtClean="0"/>
              <a:t>Free entry and exit of firms</a:t>
            </a:r>
          </a:p>
          <a:p>
            <a:r>
              <a:rPr dirty="0" lang="en-US" smtClean="0"/>
              <a:t>Perfect mobility of factors of production as well as products.</a:t>
            </a:r>
          </a:p>
          <a:p>
            <a:r>
              <a:rPr dirty="0" lang="en-US" smtClean="0"/>
              <a:t>Goal of the firm to maximize profit</a:t>
            </a:r>
          </a:p>
          <a:p>
            <a:r>
              <a:rPr dirty="0" lang="en-US" smtClean="0"/>
              <a:t>No government regulation</a:t>
            </a:r>
            <a:endParaRPr dirty="0"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1"/>
          <p:cNvSpPr>
            <a:spLocks noGrp="1"/>
          </p:cNvSpPr>
          <p:nvPr>
            <p:ph type="title"/>
          </p:nvPr>
        </p:nvSpPr>
        <p:spPr>
          <a:xfrm>
            <a:off x="495300" y="-228600"/>
            <a:ext cx="8229600" cy="1143000"/>
          </a:xfrm>
        </p:spPr>
        <p:txBody>
          <a:bodyPr/>
          <a:p>
            <a:r>
              <a:rPr dirty="0" lang="en-IN" smtClean="0"/>
              <a:t>Equilibrium of the firm</a:t>
            </a:r>
            <a:endParaRPr dirty="0" lang="en-IN"/>
          </a:p>
        </p:txBody>
      </p:sp>
      <p:sp>
        <p:nvSpPr>
          <p:cNvPr id="1048605" name="Content Placeholder 2"/>
          <p:cNvSpPr>
            <a:spLocks noGrp="1"/>
          </p:cNvSpPr>
          <p:nvPr>
            <p:ph idx="1"/>
          </p:nvPr>
        </p:nvSpPr>
        <p:spPr>
          <a:xfrm>
            <a:off x="0" y="1066800"/>
            <a:ext cx="9220200" cy="5943600"/>
          </a:xfrm>
        </p:spPr>
        <p:txBody>
          <a:bodyPr>
            <a:normAutofit fontScale="96875" lnSpcReduction="20000"/>
          </a:bodyPr>
          <a:p>
            <a:r>
              <a:rPr dirty="0" lang="en-IN" smtClean="0"/>
              <a:t>Firm is in equilibrium when it maximise profits (</a:t>
            </a:r>
            <a:r>
              <a:rPr dirty="0" lang="el-GR" smtClean="0"/>
              <a:t>π</a:t>
            </a:r>
            <a:r>
              <a:rPr dirty="0" lang="en-IN" smtClean="0"/>
              <a:t>)</a:t>
            </a:r>
          </a:p>
          <a:p>
            <a:pPr algn="ctr" indent="0" marL="0">
              <a:buNone/>
            </a:pPr>
            <a:r>
              <a:rPr dirty="0" lang="el-GR" smtClean="0">
                <a:solidFill>
                  <a:srgbClr val="FF0000"/>
                </a:solidFill>
              </a:rPr>
              <a:t>π</a:t>
            </a:r>
            <a:r>
              <a:rPr dirty="0" lang="en-IN" smtClean="0">
                <a:solidFill>
                  <a:srgbClr val="FF0000"/>
                </a:solidFill>
              </a:rPr>
              <a:t> = TR-TC  </a:t>
            </a:r>
            <a:r>
              <a:rPr dirty="0" lang="en-IN" smtClean="0"/>
              <a:t>(TR-Total Revenue, TC-Total Cost) </a:t>
            </a:r>
          </a:p>
          <a:p>
            <a:pPr algn="ctr" indent="0" marL="0">
              <a:buNone/>
            </a:pPr>
            <a:r>
              <a:rPr dirty="0" lang="el-GR" smtClean="0">
                <a:solidFill>
                  <a:srgbClr val="FF0000"/>
                </a:solidFill>
              </a:rPr>
              <a:t>π</a:t>
            </a:r>
            <a:r>
              <a:rPr dirty="0" lang="en-IN" smtClean="0">
                <a:solidFill>
                  <a:srgbClr val="FF0000"/>
                </a:solidFill>
              </a:rPr>
              <a:t> </a:t>
            </a:r>
            <a:r>
              <a:rPr dirty="0" lang="en-IN" smtClean="0"/>
              <a:t>Is the profit above the normal rate of return on capital and remuneration for the risk bearing function of entrepreneur</a:t>
            </a:r>
          </a:p>
          <a:p>
            <a:pPr algn="just" indent="0" marL="0">
              <a:buNone/>
            </a:pPr>
            <a:r>
              <a:rPr dirty="0" lang="en-IN" smtClean="0"/>
              <a:t>The firm is in equilibrium when it produces the output that maximises the difference between total receipts and total costs. This equilibrium of the firm may be shown in two ways</a:t>
            </a:r>
          </a:p>
          <a:p>
            <a:pPr algn="just" indent="0" marL="0">
              <a:buNone/>
            </a:pPr>
            <a:r>
              <a:rPr dirty="0" lang="en-IN" smtClean="0"/>
              <a:t>1) TR and TC Curves</a:t>
            </a:r>
          </a:p>
          <a:p>
            <a:pPr algn="just" indent="0" marL="0">
              <a:buNone/>
            </a:pPr>
            <a:r>
              <a:rPr dirty="0" lang="en-IN" smtClean="0"/>
              <a:t>2) MR and MC curves </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1"/>
          <p:cNvSpPr>
            <a:spLocks noGrp="1"/>
          </p:cNvSpPr>
          <p:nvPr>
            <p:ph type="title"/>
          </p:nvPr>
        </p:nvSpPr>
        <p:spPr/>
        <p:txBody>
          <a:bodyPr/>
          <a:p>
            <a:r>
              <a:rPr dirty="0" lang="en-IN"/>
              <a:t>Equilibrium of the </a:t>
            </a:r>
            <a:r>
              <a:rPr dirty="0" lang="en-IN" smtClean="0"/>
              <a:t>firm.</a:t>
            </a:r>
            <a:endParaRPr dirty="0" lang="en-IN"/>
          </a:p>
        </p:txBody>
      </p:sp>
      <p:sp>
        <p:nvSpPr>
          <p:cNvPr id="1048607" name="Content Placeholder 2"/>
          <p:cNvSpPr>
            <a:spLocks noGrp="1"/>
          </p:cNvSpPr>
          <p:nvPr>
            <p:ph idx="1"/>
          </p:nvPr>
        </p:nvSpPr>
        <p:spPr/>
        <p:txBody>
          <a:bodyPr>
            <a:normAutofit fontScale="81250" lnSpcReduction="20000"/>
          </a:bodyPr>
          <a:p>
            <a:r>
              <a:rPr dirty="0" lang="en-IN"/>
              <a:t>To attain an equilibrium position, a firm must satisfy the following two conditions:</a:t>
            </a:r>
          </a:p>
          <a:p>
            <a:r>
              <a:rPr dirty="0" lang="en-IN">
                <a:solidFill>
                  <a:srgbClr val="FF0000"/>
                </a:solidFill>
              </a:rPr>
              <a:t>They must ensure that the marginal </a:t>
            </a:r>
            <a:r>
              <a:rPr dirty="0" lang="en-IN" smtClean="0">
                <a:solidFill>
                  <a:srgbClr val="FF0000"/>
                </a:solidFill>
              </a:rPr>
              <a:t>revenue </a:t>
            </a:r>
            <a:r>
              <a:rPr dirty="0" lang="en-IN">
                <a:solidFill>
                  <a:srgbClr val="FF0000"/>
                </a:solidFill>
              </a:rPr>
              <a:t>is equal to the marginal cost (MR = MC).</a:t>
            </a:r>
          </a:p>
          <a:p>
            <a:r>
              <a:rPr dirty="0" lang="en-IN"/>
              <a:t>If MR &gt; MC, the firm has an incentive to expand its production and sell additional units.</a:t>
            </a:r>
          </a:p>
          <a:p>
            <a:r>
              <a:rPr dirty="0" lang="en-IN"/>
              <a:t>If MR &lt; MC, the firm must reduce the output since additional units add more cost than revenue.</a:t>
            </a:r>
          </a:p>
          <a:p>
            <a:r>
              <a:rPr dirty="0" lang="en-IN"/>
              <a:t>The firm gets maximum profits only when MR = MC.</a:t>
            </a:r>
          </a:p>
          <a:p>
            <a:r>
              <a:rPr dirty="0" lang="en-IN">
                <a:solidFill>
                  <a:srgbClr val="FF0000"/>
                </a:solidFill>
              </a:rPr>
              <a:t>The MC curve must have a positive slope and cut the MR curve from below.</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1"/>
          <p:cNvSpPr>
            <a:spLocks noGrp="1"/>
          </p:cNvSpPr>
          <p:nvPr>
            <p:ph type="title"/>
          </p:nvPr>
        </p:nvSpPr>
        <p:spPr/>
        <p:txBody>
          <a:bodyPr/>
          <a:p>
            <a:r>
              <a:rPr dirty="0" lang="en-IN"/>
              <a:t>Equilibrium of the firm.</a:t>
            </a:r>
          </a:p>
        </p:txBody>
      </p:sp>
      <p:pic>
        <p:nvPicPr>
          <p:cNvPr id="2097154" name="Content Placeholder 3"/>
          <p:cNvPicPr>
            <a:picLocks noChangeAspect="1" noGrp="1"/>
          </p:cNvPicPr>
          <p:nvPr>
            <p:ph idx="1"/>
          </p:nvPr>
        </p:nvPicPr>
        <p:blipFill>
          <a:blip xmlns:r="http://schemas.openxmlformats.org/officeDocument/2006/relationships" r:embed="rId1"/>
          <a:stretch>
            <a:fillRect/>
          </a:stretch>
        </p:blipFill>
        <p:spPr>
          <a:xfrm>
            <a:off x="228600" y="1524000"/>
            <a:ext cx="8305800" cy="45720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1"/>
          <p:cNvSpPr>
            <a:spLocks noGrp="1"/>
          </p:cNvSpPr>
          <p:nvPr>
            <p:ph type="title"/>
          </p:nvPr>
        </p:nvSpPr>
        <p:spPr/>
        <p:txBody>
          <a:bodyPr/>
          <a:p>
            <a:endParaRPr lang="en-IN"/>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685800" y="1600200"/>
            <a:ext cx="8001000" cy="4525963"/>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Components of market</dc:title>
  <dc:creator>user</dc:creator>
  <cp:lastModifiedBy>Lenovo</cp:lastModifiedBy>
  <dcterms:created xsi:type="dcterms:W3CDTF">2019-09-17T23:26:22Z</dcterms:created>
  <dcterms:modified xsi:type="dcterms:W3CDTF">2019-09-20T04:36:33Z</dcterms:modified>
</cp:coreProperties>
</file>