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259" r:id="rId3"/>
    <p:sldId id="258" r:id="rId4"/>
    <p:sldId id="303" r:id="rId5"/>
    <p:sldId id="275" r:id="rId6"/>
    <p:sldId id="276" r:id="rId7"/>
    <p:sldId id="277" r:id="rId8"/>
    <p:sldId id="278" r:id="rId9"/>
    <p:sldId id="279" r:id="rId10"/>
    <p:sldId id="297" r:id="rId11"/>
    <p:sldId id="282" r:id="rId12"/>
    <p:sldId id="284" r:id="rId13"/>
    <p:sldId id="285" r:id="rId14"/>
    <p:sldId id="287" r:id="rId15"/>
    <p:sldId id="286" r:id="rId16"/>
    <p:sldId id="291" r:id="rId17"/>
    <p:sldId id="292" r:id="rId18"/>
    <p:sldId id="280" r:id="rId19"/>
    <p:sldId id="281" r:id="rId20"/>
    <p:sldId id="290" r:id="rId21"/>
    <p:sldId id="299" r:id="rId22"/>
    <p:sldId id="298" r:id="rId23"/>
    <p:sldId id="260" r:id="rId24"/>
    <p:sldId id="263" r:id="rId25"/>
    <p:sldId id="264" r:id="rId26"/>
    <p:sldId id="267" r:id="rId27"/>
    <p:sldId id="261" r:id="rId28"/>
    <p:sldId id="293" r:id="rId29"/>
    <p:sldId id="300" r:id="rId30"/>
    <p:sldId id="301" r:id="rId31"/>
    <p:sldId id="304" r:id="rId32"/>
    <p:sldId id="305" r:id="rId33"/>
    <p:sldId id="306" r:id="rId34"/>
    <p:sldId id="307" r:id="rId35"/>
    <p:sldId id="308" r:id="rId36"/>
    <p:sldId id="314" r:id="rId37"/>
    <p:sldId id="309" r:id="rId38"/>
    <p:sldId id="315" r:id="rId39"/>
    <p:sldId id="313" r:id="rId40"/>
    <p:sldId id="310" r:id="rId41"/>
    <p:sldId id="311" r:id="rId42"/>
    <p:sldId id="31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70" d="100"/>
          <a:sy n="70" d="100"/>
        </p:scale>
        <p:origin x="7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048E42-26CD-4DFD-B4AC-098E60BBFECE}" type="datetimeFigureOut">
              <a:rPr lang="en-IN" smtClean="0"/>
              <a:t>30-10-2019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33ADFA-CEFC-41A7-8BC4-020B319C8249}" type="slidenum">
              <a:rPr lang="en-IN" smtClean="0"/>
              <a:t>‹#›</a:t>
            </a:fld>
            <a:endParaRPr lang="en-IN"/>
          </a:p>
        </p:txBody>
      </p:sp>
    </p:spTree>
    <p:extLst>
      <p:ext uri="{BB962C8B-B14F-4D97-AF65-F5344CB8AC3E}">
        <p14:creationId xmlns:p14="http://schemas.microsoft.com/office/powerpoint/2010/main" val="2337763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17920D3-4369-47BE-95D7-C7FD3EED88FC}" type="slidenum">
              <a:rPr lang="en-US"/>
              <a:pPr>
                <a:spcBef>
                  <a:spcPct val="0"/>
                </a:spcBef>
              </a:pPr>
              <a:t>8</a:t>
            </a:fld>
            <a:endParaRPr lang="en-US"/>
          </a:p>
        </p:txBody>
      </p:sp>
    </p:spTree>
    <p:extLst>
      <p:ext uri="{BB962C8B-B14F-4D97-AF65-F5344CB8AC3E}">
        <p14:creationId xmlns:p14="http://schemas.microsoft.com/office/powerpoint/2010/main" val="4031547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3CA7EF1-D48A-46C4-B13C-34300884A0E9}" type="slidenum">
              <a:rPr lang="en-US"/>
              <a:pPr>
                <a:spcBef>
                  <a:spcPct val="0"/>
                </a:spcBef>
              </a:pPr>
              <a:t>9</a:t>
            </a:fld>
            <a:endParaRPr lang="en-US"/>
          </a:p>
        </p:txBody>
      </p:sp>
    </p:spTree>
    <p:extLst>
      <p:ext uri="{BB962C8B-B14F-4D97-AF65-F5344CB8AC3E}">
        <p14:creationId xmlns:p14="http://schemas.microsoft.com/office/powerpoint/2010/main" val="3672289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3CA7EF1-D48A-46C4-B13C-34300884A0E9}" type="slidenum">
              <a:rPr lang="en-US"/>
              <a:pPr>
                <a:spcBef>
                  <a:spcPct val="0"/>
                </a:spcBef>
              </a:pPr>
              <a:t>12</a:t>
            </a:fld>
            <a:endParaRPr lang="en-US"/>
          </a:p>
        </p:txBody>
      </p:sp>
    </p:spTree>
    <p:extLst>
      <p:ext uri="{BB962C8B-B14F-4D97-AF65-F5344CB8AC3E}">
        <p14:creationId xmlns:p14="http://schemas.microsoft.com/office/powerpoint/2010/main" val="1041286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3CA7EF1-D48A-46C4-B13C-34300884A0E9}" type="slidenum">
              <a:rPr lang="en-US"/>
              <a:pPr>
                <a:spcBef>
                  <a:spcPct val="0"/>
                </a:spcBef>
              </a:pPr>
              <a:t>14</a:t>
            </a:fld>
            <a:endParaRPr lang="en-US"/>
          </a:p>
        </p:txBody>
      </p:sp>
    </p:spTree>
    <p:extLst>
      <p:ext uri="{BB962C8B-B14F-4D97-AF65-F5344CB8AC3E}">
        <p14:creationId xmlns:p14="http://schemas.microsoft.com/office/powerpoint/2010/main" val="3642551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3CA7EF1-D48A-46C4-B13C-34300884A0E9}" type="slidenum">
              <a:rPr lang="en-US"/>
              <a:pPr>
                <a:spcBef>
                  <a:spcPct val="0"/>
                </a:spcBef>
              </a:pPr>
              <a:t>17</a:t>
            </a:fld>
            <a:endParaRPr lang="en-US"/>
          </a:p>
        </p:txBody>
      </p:sp>
    </p:spTree>
    <p:extLst>
      <p:ext uri="{BB962C8B-B14F-4D97-AF65-F5344CB8AC3E}">
        <p14:creationId xmlns:p14="http://schemas.microsoft.com/office/powerpoint/2010/main" val="3768331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FF17F4F-AA7A-4025-8317-5F9C35C8E9EF}" type="slidenum">
              <a:rPr lang="en-US"/>
              <a:pPr>
                <a:spcBef>
                  <a:spcPct val="0"/>
                </a:spcBef>
              </a:pPr>
              <a:t>18</a:t>
            </a:fld>
            <a:endParaRPr lang="en-US"/>
          </a:p>
        </p:txBody>
      </p:sp>
    </p:spTree>
    <p:extLst>
      <p:ext uri="{BB962C8B-B14F-4D97-AF65-F5344CB8AC3E}">
        <p14:creationId xmlns:p14="http://schemas.microsoft.com/office/powerpoint/2010/main" val="2899229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3CA7EF1-D48A-46C4-B13C-34300884A0E9}" type="slidenum">
              <a:rPr lang="en-US"/>
              <a:pPr>
                <a:spcBef>
                  <a:spcPct val="0"/>
                </a:spcBef>
              </a:pPr>
              <a:t>19</a:t>
            </a:fld>
            <a:endParaRPr lang="en-US"/>
          </a:p>
        </p:txBody>
      </p:sp>
    </p:spTree>
    <p:extLst>
      <p:ext uri="{BB962C8B-B14F-4D97-AF65-F5344CB8AC3E}">
        <p14:creationId xmlns:p14="http://schemas.microsoft.com/office/powerpoint/2010/main" val="1143339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3CA7EF1-D48A-46C4-B13C-34300884A0E9}" type="slidenum">
              <a:rPr lang="en-US"/>
              <a:pPr>
                <a:spcBef>
                  <a:spcPct val="0"/>
                </a:spcBef>
              </a:pPr>
              <a:t>33</a:t>
            </a:fld>
            <a:endParaRPr lang="en-US"/>
          </a:p>
        </p:txBody>
      </p:sp>
    </p:spTree>
    <p:extLst>
      <p:ext uri="{BB962C8B-B14F-4D97-AF65-F5344CB8AC3E}">
        <p14:creationId xmlns:p14="http://schemas.microsoft.com/office/powerpoint/2010/main" val="3677678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A647076-BAD9-44F0-994A-4FF17B6C9C78}" type="datetimeFigureOut">
              <a:rPr lang="en-IN" smtClean="0"/>
              <a:t>30-10-2019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97F99E-9286-4E77-88D2-B38A13163E3B}" type="slidenum">
              <a:rPr lang="en-IN" smtClean="0"/>
              <a:t>‹#›</a:t>
            </a:fld>
            <a:endParaRPr lang="en-IN"/>
          </a:p>
        </p:txBody>
      </p:sp>
    </p:spTree>
    <p:extLst>
      <p:ext uri="{BB962C8B-B14F-4D97-AF65-F5344CB8AC3E}">
        <p14:creationId xmlns:p14="http://schemas.microsoft.com/office/powerpoint/2010/main" val="4110143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A647076-BAD9-44F0-994A-4FF17B6C9C78}" type="datetimeFigureOut">
              <a:rPr lang="en-IN" smtClean="0"/>
              <a:t>30-10-2019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97F99E-9286-4E77-88D2-B38A13163E3B}" type="slidenum">
              <a:rPr lang="en-IN" smtClean="0"/>
              <a:t>‹#›</a:t>
            </a:fld>
            <a:endParaRPr lang="en-IN"/>
          </a:p>
        </p:txBody>
      </p:sp>
    </p:spTree>
    <p:extLst>
      <p:ext uri="{BB962C8B-B14F-4D97-AF65-F5344CB8AC3E}">
        <p14:creationId xmlns:p14="http://schemas.microsoft.com/office/powerpoint/2010/main" val="2569066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A647076-BAD9-44F0-994A-4FF17B6C9C78}" type="datetimeFigureOut">
              <a:rPr lang="en-IN" smtClean="0"/>
              <a:t>30-10-2019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97F99E-9286-4E77-88D2-B38A13163E3B}" type="slidenum">
              <a:rPr lang="en-IN" smtClean="0"/>
              <a:t>‹#›</a:t>
            </a:fld>
            <a:endParaRPr lang="en-IN"/>
          </a:p>
        </p:txBody>
      </p:sp>
    </p:spTree>
    <p:extLst>
      <p:ext uri="{BB962C8B-B14F-4D97-AF65-F5344CB8AC3E}">
        <p14:creationId xmlns:p14="http://schemas.microsoft.com/office/powerpoint/2010/main" val="3657259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A647076-BAD9-44F0-994A-4FF17B6C9C78}" type="datetimeFigureOut">
              <a:rPr lang="en-IN" smtClean="0"/>
              <a:t>30-10-2019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97F99E-9286-4E77-88D2-B38A13163E3B}" type="slidenum">
              <a:rPr lang="en-IN" smtClean="0"/>
              <a:t>‹#›</a:t>
            </a:fld>
            <a:endParaRPr lang="en-IN"/>
          </a:p>
        </p:txBody>
      </p:sp>
    </p:spTree>
    <p:extLst>
      <p:ext uri="{BB962C8B-B14F-4D97-AF65-F5344CB8AC3E}">
        <p14:creationId xmlns:p14="http://schemas.microsoft.com/office/powerpoint/2010/main" val="3655458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647076-BAD9-44F0-994A-4FF17B6C9C78}" type="datetimeFigureOut">
              <a:rPr lang="en-IN" smtClean="0"/>
              <a:t>30-10-2019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97F99E-9286-4E77-88D2-B38A13163E3B}" type="slidenum">
              <a:rPr lang="en-IN" smtClean="0"/>
              <a:t>‹#›</a:t>
            </a:fld>
            <a:endParaRPr lang="en-IN"/>
          </a:p>
        </p:txBody>
      </p:sp>
    </p:spTree>
    <p:extLst>
      <p:ext uri="{BB962C8B-B14F-4D97-AF65-F5344CB8AC3E}">
        <p14:creationId xmlns:p14="http://schemas.microsoft.com/office/powerpoint/2010/main" val="3617623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A647076-BAD9-44F0-994A-4FF17B6C9C78}" type="datetimeFigureOut">
              <a:rPr lang="en-IN" smtClean="0"/>
              <a:t>30-10-2019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97F99E-9286-4E77-88D2-B38A13163E3B}" type="slidenum">
              <a:rPr lang="en-IN" smtClean="0"/>
              <a:t>‹#›</a:t>
            </a:fld>
            <a:endParaRPr lang="en-IN"/>
          </a:p>
        </p:txBody>
      </p:sp>
    </p:spTree>
    <p:extLst>
      <p:ext uri="{BB962C8B-B14F-4D97-AF65-F5344CB8AC3E}">
        <p14:creationId xmlns:p14="http://schemas.microsoft.com/office/powerpoint/2010/main" val="4210986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A647076-BAD9-44F0-994A-4FF17B6C9C78}" type="datetimeFigureOut">
              <a:rPr lang="en-IN" smtClean="0"/>
              <a:t>30-10-2019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97F99E-9286-4E77-88D2-B38A13163E3B}" type="slidenum">
              <a:rPr lang="en-IN" smtClean="0"/>
              <a:t>‹#›</a:t>
            </a:fld>
            <a:endParaRPr lang="en-IN"/>
          </a:p>
        </p:txBody>
      </p:sp>
    </p:spTree>
    <p:extLst>
      <p:ext uri="{BB962C8B-B14F-4D97-AF65-F5344CB8AC3E}">
        <p14:creationId xmlns:p14="http://schemas.microsoft.com/office/powerpoint/2010/main" val="2301892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A647076-BAD9-44F0-994A-4FF17B6C9C78}" type="datetimeFigureOut">
              <a:rPr lang="en-IN" smtClean="0"/>
              <a:t>30-10-2019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97F99E-9286-4E77-88D2-B38A13163E3B}" type="slidenum">
              <a:rPr lang="en-IN" smtClean="0"/>
              <a:t>‹#›</a:t>
            </a:fld>
            <a:endParaRPr lang="en-IN"/>
          </a:p>
        </p:txBody>
      </p:sp>
    </p:spTree>
    <p:extLst>
      <p:ext uri="{BB962C8B-B14F-4D97-AF65-F5344CB8AC3E}">
        <p14:creationId xmlns:p14="http://schemas.microsoft.com/office/powerpoint/2010/main" val="1749163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47076-BAD9-44F0-994A-4FF17B6C9C78}" type="datetimeFigureOut">
              <a:rPr lang="en-IN" smtClean="0"/>
              <a:t>30-10-2019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97F99E-9286-4E77-88D2-B38A13163E3B}" type="slidenum">
              <a:rPr lang="en-IN" smtClean="0"/>
              <a:t>‹#›</a:t>
            </a:fld>
            <a:endParaRPr lang="en-IN"/>
          </a:p>
        </p:txBody>
      </p:sp>
    </p:spTree>
    <p:extLst>
      <p:ext uri="{BB962C8B-B14F-4D97-AF65-F5344CB8AC3E}">
        <p14:creationId xmlns:p14="http://schemas.microsoft.com/office/powerpoint/2010/main" val="2953034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647076-BAD9-44F0-994A-4FF17B6C9C78}" type="datetimeFigureOut">
              <a:rPr lang="en-IN" smtClean="0"/>
              <a:t>30-10-2019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97F99E-9286-4E77-88D2-B38A13163E3B}" type="slidenum">
              <a:rPr lang="en-IN" smtClean="0"/>
              <a:t>‹#›</a:t>
            </a:fld>
            <a:endParaRPr lang="en-IN"/>
          </a:p>
        </p:txBody>
      </p:sp>
    </p:spTree>
    <p:extLst>
      <p:ext uri="{BB962C8B-B14F-4D97-AF65-F5344CB8AC3E}">
        <p14:creationId xmlns:p14="http://schemas.microsoft.com/office/powerpoint/2010/main" val="557371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647076-BAD9-44F0-994A-4FF17B6C9C78}" type="datetimeFigureOut">
              <a:rPr lang="en-IN" smtClean="0"/>
              <a:t>30-10-2019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97F99E-9286-4E77-88D2-B38A13163E3B}" type="slidenum">
              <a:rPr lang="en-IN" smtClean="0"/>
              <a:t>‹#›</a:t>
            </a:fld>
            <a:endParaRPr lang="en-IN"/>
          </a:p>
        </p:txBody>
      </p:sp>
    </p:spTree>
    <p:extLst>
      <p:ext uri="{BB962C8B-B14F-4D97-AF65-F5344CB8AC3E}">
        <p14:creationId xmlns:p14="http://schemas.microsoft.com/office/powerpoint/2010/main" val="1275245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647076-BAD9-44F0-994A-4FF17B6C9C78}" type="datetimeFigureOut">
              <a:rPr lang="en-IN" smtClean="0"/>
              <a:t>30-10-2019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97F99E-9286-4E77-88D2-B38A13163E3B}" type="slidenum">
              <a:rPr lang="en-IN" smtClean="0"/>
              <a:t>‹#›</a:t>
            </a:fld>
            <a:endParaRPr lang="en-IN"/>
          </a:p>
        </p:txBody>
      </p:sp>
    </p:spTree>
    <p:extLst>
      <p:ext uri="{BB962C8B-B14F-4D97-AF65-F5344CB8AC3E}">
        <p14:creationId xmlns:p14="http://schemas.microsoft.com/office/powerpoint/2010/main" val="3991309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Layout" Target="../slideLayouts/slideLayout4.xml"/><Relationship Id="rId1" Type="http://schemas.openxmlformats.org/officeDocument/2006/relationships/tags" Target="../tags/tag1.xml"/><Relationship Id="rId4" Type="http://schemas.openxmlformats.org/officeDocument/2006/relationships/image" Target="../media/image4.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0969" y="-772733"/>
            <a:ext cx="9144000" cy="1545465"/>
          </a:xfrm>
        </p:spPr>
        <p:txBody>
          <a:bodyPr>
            <a:normAutofit/>
          </a:bodyPr>
          <a:lstStyle/>
          <a:p>
            <a:r>
              <a:rPr lang="en-IN" dirty="0" smtClean="0"/>
              <a:t>Game Theory</a:t>
            </a:r>
            <a:endParaRPr lang="en-IN" dirty="0"/>
          </a:p>
        </p:txBody>
      </p:sp>
      <p:sp>
        <p:nvSpPr>
          <p:cNvPr id="3" name="Subtitle 2"/>
          <p:cNvSpPr>
            <a:spLocks noGrp="1"/>
          </p:cNvSpPr>
          <p:nvPr>
            <p:ph type="subTitle" idx="1"/>
          </p:nvPr>
        </p:nvSpPr>
        <p:spPr>
          <a:xfrm>
            <a:off x="476518" y="888642"/>
            <a:ext cx="11449319" cy="5705342"/>
          </a:xfrm>
        </p:spPr>
        <p:txBody>
          <a:bodyPr>
            <a:normAutofit/>
          </a:bodyPr>
          <a:lstStyle/>
          <a:p>
            <a:pPr algn="l"/>
            <a:r>
              <a:rPr lang="en-IN" dirty="0" smtClean="0">
                <a:solidFill>
                  <a:srgbClr val="FF0000"/>
                </a:solidFill>
              </a:rPr>
              <a:t>It </a:t>
            </a:r>
            <a:r>
              <a:rPr lang="en-IN" dirty="0">
                <a:solidFill>
                  <a:srgbClr val="FF0000"/>
                </a:solidFill>
              </a:rPr>
              <a:t>is a mathematical model which is used for decision </a:t>
            </a:r>
            <a:r>
              <a:rPr lang="en-IN" dirty="0" smtClean="0">
                <a:solidFill>
                  <a:srgbClr val="FF0000"/>
                </a:solidFill>
              </a:rPr>
              <a:t>making in the case of Oligopolistic Market situations. </a:t>
            </a:r>
            <a:r>
              <a:rPr lang="en-IN" dirty="0"/>
              <a:t>The decision making situation can be classified as </a:t>
            </a:r>
            <a:r>
              <a:rPr lang="en-IN" dirty="0">
                <a:solidFill>
                  <a:srgbClr val="FF0000"/>
                </a:solidFill>
              </a:rPr>
              <a:t>1) Deterministic situation 2) Probabilistic situation 3)Uncertain situation. </a:t>
            </a:r>
          </a:p>
          <a:p>
            <a:pPr algn="l"/>
            <a:r>
              <a:rPr lang="en-IN" dirty="0" smtClean="0"/>
              <a:t>Introduced by Von Newman and Morgenstern in “Theory of games and Economic behaviour” published in 1944. </a:t>
            </a:r>
          </a:p>
          <a:p>
            <a:pPr algn="l"/>
            <a:r>
              <a:rPr lang="en-IN" dirty="0" smtClean="0"/>
              <a:t>A game theory in any situation in which the players (participants) make </a:t>
            </a:r>
            <a:r>
              <a:rPr lang="en-IN" dirty="0" smtClean="0">
                <a:solidFill>
                  <a:srgbClr val="FF0000"/>
                </a:solidFill>
              </a:rPr>
              <a:t>strategic decisions</a:t>
            </a:r>
            <a:r>
              <a:rPr lang="en-IN" dirty="0" smtClean="0"/>
              <a:t>. That is a decision that takes into account each other actions and responses. Example of games include firms competing each other by setting prices. It is concerned with choice of optimal strategy in a conflict situations. </a:t>
            </a:r>
          </a:p>
          <a:p>
            <a:pPr algn="l"/>
            <a:r>
              <a:rPr lang="en-IN" dirty="0" smtClean="0"/>
              <a:t>“Game theory shows how an Oligopolistic firm can make strategic decision</a:t>
            </a:r>
          </a:p>
          <a:p>
            <a:pPr algn="l"/>
            <a:r>
              <a:rPr lang="en-IN" dirty="0" smtClean="0"/>
              <a:t> 1)	</a:t>
            </a:r>
            <a:r>
              <a:rPr lang="en-IN" dirty="0" smtClean="0">
                <a:solidFill>
                  <a:srgbClr val="FF0000"/>
                </a:solidFill>
              </a:rPr>
              <a:t>To gain a competitive advantage over its rival </a:t>
            </a:r>
            <a:endParaRPr lang="en-IN" dirty="0"/>
          </a:p>
          <a:p>
            <a:pPr algn="l"/>
            <a:r>
              <a:rPr lang="en-IN" dirty="0" smtClean="0">
                <a:solidFill>
                  <a:srgbClr val="FF0000"/>
                </a:solidFill>
              </a:rPr>
              <a:t> 2)	How it can minimise the potential harm from a strategic move by a rival</a:t>
            </a:r>
            <a:r>
              <a:rPr lang="en-IN" dirty="0" smtClean="0"/>
              <a:t>”</a:t>
            </a:r>
            <a:endParaRPr lang="en-IN" dirty="0"/>
          </a:p>
        </p:txBody>
      </p:sp>
    </p:spTree>
    <p:extLst>
      <p:ext uri="{BB962C8B-B14F-4D97-AF65-F5344CB8AC3E}">
        <p14:creationId xmlns:p14="http://schemas.microsoft.com/office/powerpoint/2010/main" val="1470191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lstStyle/>
          <a:p>
            <a:r>
              <a:rPr lang="en-US" dirty="0" smtClean="0"/>
              <a:t>Both will confess, though both have a dominant strategy of not to confess, because of </a:t>
            </a:r>
            <a:r>
              <a:rPr lang="en-US" dirty="0" smtClean="0"/>
              <a:t>uncertainty and asymmetric information. </a:t>
            </a:r>
            <a:r>
              <a:rPr lang="en-US" dirty="0" smtClean="0"/>
              <a:t>They choose the less payoff. </a:t>
            </a:r>
          </a:p>
          <a:p>
            <a:r>
              <a:rPr lang="en-US" dirty="0" smtClean="0"/>
              <a:t>Each </a:t>
            </a:r>
            <a:r>
              <a:rPr lang="en-US" dirty="0"/>
              <a:t>player’s predicted strategy is the best response to the predicted strategies of other players</a:t>
            </a:r>
          </a:p>
          <a:p>
            <a:r>
              <a:rPr lang="en-US" dirty="0"/>
              <a:t>No incentive to deviate unilaterally</a:t>
            </a:r>
          </a:p>
          <a:p>
            <a:r>
              <a:rPr lang="en-US" dirty="0"/>
              <a:t>Strategically stable or </a:t>
            </a:r>
            <a:r>
              <a:rPr lang="en-US" i="1" dirty="0"/>
              <a:t>self-enforcing</a:t>
            </a:r>
          </a:p>
          <a:p>
            <a:endParaRPr lang="en-IN" dirty="0"/>
          </a:p>
        </p:txBody>
      </p:sp>
    </p:spTree>
    <p:extLst>
      <p:ext uri="{BB962C8B-B14F-4D97-AF65-F5344CB8AC3E}">
        <p14:creationId xmlns:p14="http://schemas.microsoft.com/office/powerpoint/2010/main" val="728170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 &amp; G and </a:t>
            </a:r>
            <a:r>
              <a:rPr lang="en-IN" dirty="0" err="1" smtClean="0"/>
              <a:t>Uniliver</a:t>
            </a:r>
            <a:r>
              <a:rPr lang="en-IN" dirty="0" smtClean="0"/>
              <a:t>-Prisoner’s dilemma</a:t>
            </a:r>
            <a:endParaRPr lang="en-IN" dirty="0"/>
          </a:p>
        </p:txBody>
      </p:sp>
      <p:sp>
        <p:nvSpPr>
          <p:cNvPr id="3" name="Content Placeholder 2"/>
          <p:cNvSpPr>
            <a:spLocks noGrp="1"/>
          </p:cNvSpPr>
          <p:nvPr>
            <p:ph idx="1"/>
          </p:nvPr>
        </p:nvSpPr>
        <p:spPr>
          <a:xfrm>
            <a:off x="838200" y="2276386"/>
            <a:ext cx="10817180" cy="4351338"/>
          </a:xfrm>
        </p:spPr>
        <p:txBody>
          <a:bodyPr/>
          <a:lstStyle/>
          <a:p>
            <a:pPr marL="0" indent="0">
              <a:buNone/>
            </a:pPr>
            <a:r>
              <a:rPr lang="en-IN" dirty="0" smtClean="0"/>
              <a:t>1) They started to enter into the Japanese Market for the production of </a:t>
            </a:r>
          </a:p>
          <a:p>
            <a:pPr marL="0" indent="0">
              <a:buNone/>
            </a:pPr>
            <a:r>
              <a:rPr lang="en-IN" dirty="0" smtClean="0"/>
              <a:t>Gypsy Moth tape in Japan at the same time</a:t>
            </a:r>
          </a:p>
          <a:p>
            <a:pPr marL="0" indent="0">
              <a:buNone/>
            </a:pPr>
            <a:r>
              <a:rPr lang="en-IN" dirty="0" smtClean="0"/>
              <a:t>2) Both face same cost and demand </a:t>
            </a:r>
            <a:r>
              <a:rPr lang="en-IN" dirty="0" smtClean="0"/>
              <a:t>conditions</a:t>
            </a:r>
          </a:p>
          <a:p>
            <a:pPr marL="0" indent="0">
              <a:buNone/>
            </a:pPr>
            <a:r>
              <a:rPr lang="en-IN" dirty="0" smtClean="0"/>
              <a:t>3) Both are rival and there is no collusion</a:t>
            </a:r>
            <a:endParaRPr lang="en-IN" dirty="0" smtClean="0"/>
          </a:p>
          <a:p>
            <a:pPr marL="0" indent="0">
              <a:buNone/>
            </a:pPr>
            <a:r>
              <a:rPr lang="en-IN" dirty="0"/>
              <a:t>4</a:t>
            </a:r>
            <a:r>
              <a:rPr lang="en-IN" dirty="0" smtClean="0"/>
              <a:t>) </a:t>
            </a:r>
            <a:r>
              <a:rPr lang="en-IN" dirty="0" smtClean="0"/>
              <a:t>Each firm has to decide on price that took its competitor into account</a:t>
            </a:r>
          </a:p>
          <a:p>
            <a:pPr marL="0" indent="0">
              <a:buNone/>
            </a:pPr>
            <a:r>
              <a:rPr lang="en-IN" dirty="0" smtClean="0"/>
              <a:t>How will they arrive at a feasible solution?</a:t>
            </a:r>
            <a:endParaRPr lang="en-IN" dirty="0"/>
          </a:p>
        </p:txBody>
      </p:sp>
    </p:spTree>
    <p:extLst>
      <p:ext uri="{BB962C8B-B14F-4D97-AF65-F5344CB8AC3E}">
        <p14:creationId xmlns:p14="http://schemas.microsoft.com/office/powerpoint/2010/main" val="3143934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Date Placeholder 2"/>
          <p:cNvSpPr>
            <a:spLocks noGrp="1"/>
          </p:cNvSpPr>
          <p:nvPr>
            <p:ph type="dt" sz="quarter" idx="10"/>
          </p:nvPr>
        </p:nvSpPr>
        <p:spPr bwMode="auto">
          <a:ln>
            <a:miter lim="800000"/>
            <a:headEnd/>
            <a:tailEnd/>
          </a:ln>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r>
              <a:rPr lang="en-US" smtClean="0"/>
              <a:t>Jan 07, 2009</a:t>
            </a:r>
          </a:p>
        </p:txBody>
      </p:sp>
      <p:sp>
        <p:nvSpPr>
          <p:cNvPr id="16388" name="Footer Placeholder 3"/>
          <p:cNvSpPr>
            <a:spLocks noGrp="1"/>
          </p:cNvSpPr>
          <p:nvPr>
            <p:ph type="ftr" sz="quarter" idx="11"/>
          </p:nvPr>
        </p:nvSpPr>
        <p:spPr bwMode="auto">
          <a:ln>
            <a:miter lim="800000"/>
            <a:headEnd/>
            <a:tailEnd/>
          </a:ln>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r>
              <a:rPr lang="en-US" smtClean="0"/>
              <a:t>Game Theory</a:t>
            </a:r>
          </a:p>
        </p:txBody>
      </p:sp>
      <p:sp>
        <p:nvSpPr>
          <p:cNvPr id="204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a:spcBef>
                <a:spcPct val="0"/>
              </a:spcBef>
              <a:buClrTx/>
              <a:buSzTx/>
              <a:buFontTx/>
              <a:buNone/>
            </a:pPr>
            <a:fld id="{DE37262F-B5A9-426E-85F3-BFFD4D0E968D}" type="slidenum">
              <a:rPr lang="en-US" sz="1600">
                <a:solidFill>
                  <a:srgbClr val="7B9899"/>
                </a:solidFill>
              </a:rPr>
              <a:pPr>
                <a:spcBef>
                  <a:spcPct val="0"/>
                </a:spcBef>
                <a:buClrTx/>
                <a:buSzTx/>
                <a:buFontTx/>
                <a:buNone/>
              </a:pPr>
              <a:t>12</a:t>
            </a:fld>
            <a:endParaRPr lang="en-US" sz="1600">
              <a:solidFill>
                <a:srgbClr val="7B9899"/>
              </a:solidFill>
            </a:endParaRPr>
          </a:p>
        </p:txBody>
      </p:sp>
      <p:sp>
        <p:nvSpPr>
          <p:cNvPr id="20486" name="Content Placeholder 5"/>
          <p:cNvSpPr>
            <a:spLocks noGrp="1"/>
          </p:cNvSpPr>
          <p:nvPr>
            <p:ph sz="quarter" idx="1"/>
          </p:nvPr>
        </p:nvSpPr>
        <p:spPr>
          <a:xfrm>
            <a:off x="1825625" y="1527175"/>
            <a:ext cx="8504238" cy="4572000"/>
          </a:xfrm>
        </p:spPr>
        <p:txBody>
          <a:bodyPr/>
          <a:lstStyle/>
          <a:p>
            <a:pPr marL="0" indent="0" algn="ctr" eaLnBrk="1" hangingPunct="1">
              <a:buNone/>
            </a:pPr>
            <a:r>
              <a:rPr lang="en-US" dirty="0" smtClean="0"/>
              <a:t>Payoff Matrix</a:t>
            </a:r>
          </a:p>
          <a:p>
            <a:pPr eaLnBrk="1" hangingPunct="1"/>
            <a:endParaRPr 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3406357363"/>
              </p:ext>
            </p:extLst>
          </p:nvPr>
        </p:nvGraphicFramePr>
        <p:xfrm>
          <a:off x="3103809" y="2743200"/>
          <a:ext cx="6349284" cy="2627290"/>
        </p:xfrm>
        <a:graphic>
          <a:graphicData uri="http://schemas.openxmlformats.org/drawingml/2006/table">
            <a:tbl>
              <a:tblPr firstRow="1" bandRow="1">
                <a:tableStyleId>{5C22544A-7EE6-4342-B048-85BDC9FD1C3A}</a:tableStyleId>
              </a:tblPr>
              <a:tblGrid>
                <a:gridCol w="2116428"/>
                <a:gridCol w="2116428"/>
                <a:gridCol w="2116428"/>
              </a:tblGrid>
              <a:tr h="899760">
                <a:tc>
                  <a:txBody>
                    <a:bodyPr/>
                    <a:lstStyle/>
                    <a:p>
                      <a:endParaRPr lang="en-US" sz="2000" dirty="0"/>
                    </a:p>
                  </a:txBody>
                  <a:tcPr marT="45733" marB="45733"/>
                </a:tc>
                <a:tc>
                  <a:txBody>
                    <a:bodyPr/>
                    <a:lstStyle/>
                    <a:p>
                      <a:r>
                        <a:rPr lang="en-US" sz="2000" dirty="0" smtClean="0"/>
                        <a:t>Charges</a:t>
                      </a:r>
                      <a:r>
                        <a:rPr lang="en-US" sz="2000" baseline="0" dirty="0" smtClean="0"/>
                        <a:t> 1.40 US $</a:t>
                      </a:r>
                      <a:endParaRPr lang="en-US" sz="2000" dirty="0"/>
                    </a:p>
                  </a:txBody>
                  <a:tcPr marT="45733" marB="45733"/>
                </a:tc>
                <a:tc>
                  <a:txBody>
                    <a:bodyPr/>
                    <a:lstStyle/>
                    <a:p>
                      <a:r>
                        <a:rPr lang="en-US" sz="2000" dirty="0" smtClean="0"/>
                        <a:t>Charges</a:t>
                      </a:r>
                      <a:r>
                        <a:rPr lang="en-US" sz="2000" baseline="0" dirty="0" smtClean="0"/>
                        <a:t> 1.5 US $</a:t>
                      </a:r>
                      <a:endParaRPr lang="en-US" sz="2000" dirty="0"/>
                    </a:p>
                  </a:txBody>
                  <a:tcPr marT="45733" marB="45733"/>
                </a:tc>
              </a:tr>
              <a:tr h="863765">
                <a:tc>
                  <a:txBody>
                    <a:bodyPr/>
                    <a:lstStyle/>
                    <a:p>
                      <a:r>
                        <a:rPr lang="en-US" sz="2000" dirty="0" smtClean="0"/>
                        <a:t>Charges</a:t>
                      </a:r>
                      <a:r>
                        <a:rPr lang="en-US" sz="2000" baseline="0" dirty="0" smtClean="0"/>
                        <a:t> 1.40 US $</a:t>
                      </a:r>
                      <a:endParaRPr lang="en-US" sz="2000" dirty="0"/>
                    </a:p>
                  </a:txBody>
                  <a:tcPr marT="45733" marB="45733"/>
                </a:tc>
                <a:tc>
                  <a:txBody>
                    <a:bodyPr/>
                    <a:lstStyle/>
                    <a:p>
                      <a:r>
                        <a:rPr lang="en-US" sz="2000" dirty="0" smtClean="0"/>
                        <a:t>$12,</a:t>
                      </a:r>
                      <a:r>
                        <a:rPr lang="en-US" sz="2000" baseline="0" dirty="0" smtClean="0"/>
                        <a:t>     </a:t>
                      </a:r>
                      <a:r>
                        <a:rPr lang="en-US" sz="2000" dirty="0" smtClean="0"/>
                        <a:t>$</a:t>
                      </a:r>
                      <a:r>
                        <a:rPr lang="en-US" sz="2000" baseline="0" dirty="0" smtClean="0"/>
                        <a:t>12</a:t>
                      </a:r>
                      <a:endParaRPr lang="en-US" sz="2000" dirty="0"/>
                    </a:p>
                  </a:txBody>
                  <a:tcPr marT="45733" marB="45733"/>
                </a:tc>
                <a:tc>
                  <a:txBody>
                    <a:bodyPr/>
                    <a:lstStyle/>
                    <a:p>
                      <a:r>
                        <a:rPr lang="en-US" sz="2000" dirty="0" smtClean="0"/>
                        <a:t>$29, </a:t>
                      </a:r>
                      <a:r>
                        <a:rPr lang="en-US" sz="2000" baseline="0" dirty="0" smtClean="0"/>
                        <a:t> </a:t>
                      </a:r>
                      <a:r>
                        <a:rPr lang="en-US" sz="2000" dirty="0" smtClean="0"/>
                        <a:t>$</a:t>
                      </a:r>
                      <a:r>
                        <a:rPr lang="en-US" sz="2000" baseline="0" dirty="0" smtClean="0"/>
                        <a:t>11</a:t>
                      </a:r>
                      <a:endParaRPr lang="en-US" sz="2000" dirty="0"/>
                    </a:p>
                  </a:txBody>
                  <a:tcPr marT="45733" marB="45733"/>
                </a:tc>
              </a:tr>
              <a:tr h="863765">
                <a:tc>
                  <a:txBody>
                    <a:bodyPr/>
                    <a:lstStyle/>
                    <a:p>
                      <a:r>
                        <a:rPr lang="en-US" sz="2000" dirty="0" smtClean="0"/>
                        <a:t>Charges</a:t>
                      </a:r>
                      <a:r>
                        <a:rPr lang="en-US" sz="2000" baseline="0" dirty="0" smtClean="0"/>
                        <a:t> 1.5 US $</a:t>
                      </a:r>
                      <a:endParaRPr lang="en-US" sz="2000" dirty="0"/>
                    </a:p>
                  </a:txBody>
                  <a:tcPr marT="45733" marB="45733"/>
                </a:tc>
                <a:tc>
                  <a:txBody>
                    <a:bodyPr/>
                    <a:lstStyle/>
                    <a:p>
                      <a:r>
                        <a:rPr lang="en-US" sz="2000" dirty="0" smtClean="0"/>
                        <a:t>$3,</a:t>
                      </a:r>
                      <a:r>
                        <a:rPr lang="en-US" sz="2000" baseline="0" dirty="0" smtClean="0"/>
                        <a:t>     </a:t>
                      </a:r>
                      <a:r>
                        <a:rPr lang="en-US" sz="2000" dirty="0" smtClean="0"/>
                        <a:t>$</a:t>
                      </a:r>
                      <a:r>
                        <a:rPr lang="en-US" sz="2000" baseline="0" dirty="0" smtClean="0"/>
                        <a:t>21</a:t>
                      </a:r>
                      <a:endParaRPr lang="en-US" sz="2000" dirty="0"/>
                    </a:p>
                  </a:txBody>
                  <a:tcPr marT="45733" marB="45733"/>
                </a:tc>
                <a:tc>
                  <a:txBody>
                    <a:bodyPr/>
                    <a:lstStyle/>
                    <a:p>
                      <a:r>
                        <a:rPr lang="en-US" sz="2000" dirty="0" smtClean="0"/>
                        <a:t>$20,   $20</a:t>
                      </a:r>
                      <a:endParaRPr lang="en-US" sz="2000" dirty="0"/>
                    </a:p>
                  </a:txBody>
                  <a:tcPr marT="45733" marB="45733"/>
                </a:tc>
              </a:tr>
            </a:tbl>
          </a:graphicData>
        </a:graphic>
      </p:graphicFrame>
      <p:sp>
        <p:nvSpPr>
          <p:cNvPr id="20523" name="TextBox 8"/>
          <p:cNvSpPr txBox="1">
            <a:spLocks noChangeArrowheads="1"/>
          </p:cNvSpPr>
          <p:nvPr/>
        </p:nvSpPr>
        <p:spPr bwMode="auto">
          <a:xfrm>
            <a:off x="2133601" y="3287714"/>
            <a:ext cx="7960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eaLnBrk="1" hangingPunct="1">
              <a:spcBef>
                <a:spcPct val="0"/>
              </a:spcBef>
              <a:buClrTx/>
              <a:buSzTx/>
              <a:buFontTx/>
              <a:buNone/>
            </a:pPr>
            <a:r>
              <a:rPr lang="en-US" sz="1800" dirty="0" smtClean="0">
                <a:solidFill>
                  <a:srgbClr val="FF0000"/>
                </a:solidFill>
                <a:latin typeface="Arial" panose="020B0604020202020204" pitchFamily="34" charset="0"/>
              </a:rPr>
              <a:t>P &amp; G</a:t>
            </a:r>
            <a:endParaRPr lang="en-US" sz="1800" dirty="0">
              <a:solidFill>
                <a:srgbClr val="FF0000"/>
              </a:solidFill>
              <a:latin typeface="Arial" panose="020B0604020202020204" pitchFamily="34" charset="0"/>
            </a:endParaRPr>
          </a:p>
        </p:txBody>
      </p:sp>
      <p:sp>
        <p:nvSpPr>
          <p:cNvPr id="20524" name="TextBox 9"/>
          <p:cNvSpPr txBox="1">
            <a:spLocks noChangeArrowheads="1"/>
          </p:cNvSpPr>
          <p:nvPr/>
        </p:nvSpPr>
        <p:spPr bwMode="auto">
          <a:xfrm>
            <a:off x="5638801" y="2220914"/>
            <a:ext cx="9541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eaLnBrk="1" hangingPunct="1">
              <a:spcBef>
                <a:spcPct val="0"/>
              </a:spcBef>
              <a:buClrTx/>
              <a:buSzTx/>
              <a:buFontTx/>
              <a:buNone/>
            </a:pPr>
            <a:r>
              <a:rPr lang="en-US" sz="1800" dirty="0" err="1" smtClean="0">
                <a:solidFill>
                  <a:srgbClr val="FF0000"/>
                </a:solidFill>
                <a:latin typeface="Arial" panose="020B0604020202020204" pitchFamily="34" charset="0"/>
              </a:rPr>
              <a:t>Uniliver</a:t>
            </a:r>
            <a:endParaRPr lang="en-US" sz="1800" dirty="0">
              <a:solidFill>
                <a:srgbClr val="FF0000"/>
              </a:solidFill>
              <a:latin typeface="Arial" panose="020B0604020202020204" pitchFamily="34" charset="0"/>
            </a:endParaRPr>
          </a:p>
        </p:txBody>
      </p:sp>
    </p:spTree>
    <p:extLst>
      <p:ext uri="{BB962C8B-B14F-4D97-AF65-F5344CB8AC3E}">
        <p14:creationId xmlns:p14="http://schemas.microsoft.com/office/powerpoint/2010/main" val="3551110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lstStyle/>
          <a:p>
            <a:r>
              <a:rPr lang="en-IN" dirty="0" smtClean="0"/>
              <a:t>Product choice problem</a:t>
            </a:r>
            <a:endParaRPr lang="en-IN" dirty="0"/>
          </a:p>
        </p:txBody>
      </p:sp>
      <p:sp>
        <p:nvSpPr>
          <p:cNvPr id="3" name="Content Placeholder 2"/>
          <p:cNvSpPr>
            <a:spLocks noGrp="1"/>
          </p:cNvSpPr>
          <p:nvPr>
            <p:ph idx="1"/>
          </p:nvPr>
        </p:nvSpPr>
        <p:spPr>
          <a:xfrm>
            <a:off x="838200" y="1107584"/>
            <a:ext cx="10515600" cy="5069379"/>
          </a:xfrm>
        </p:spPr>
        <p:txBody>
          <a:bodyPr/>
          <a:lstStyle/>
          <a:p>
            <a:r>
              <a:rPr lang="en-IN" dirty="0" smtClean="0"/>
              <a:t>Two breakfast cereals companies faces a market in which two new varieties of cereals can be successfully introduced- Sweet and Crispy </a:t>
            </a:r>
          </a:p>
          <a:p>
            <a:r>
              <a:rPr lang="en-IN" dirty="0" smtClean="0"/>
              <a:t>Each variation can be introduced by only one firm</a:t>
            </a:r>
          </a:p>
          <a:p>
            <a:r>
              <a:rPr lang="en-IN" dirty="0" smtClean="0"/>
              <a:t>Both sweet and crispy cereals have a market</a:t>
            </a:r>
          </a:p>
          <a:p>
            <a:r>
              <a:rPr lang="en-IN" dirty="0" smtClean="0"/>
              <a:t>But each firm has the resources to produce only one new product</a:t>
            </a:r>
          </a:p>
          <a:p>
            <a:pPr marL="0" indent="0">
              <a:buNone/>
            </a:pPr>
            <a:r>
              <a:rPr lang="en-IN" dirty="0" smtClean="0"/>
              <a:t>How will they arrive at a solution?</a:t>
            </a:r>
            <a:endParaRPr lang="en-IN" dirty="0"/>
          </a:p>
        </p:txBody>
      </p:sp>
    </p:spTree>
    <p:extLst>
      <p:ext uri="{BB962C8B-B14F-4D97-AF65-F5344CB8AC3E}">
        <p14:creationId xmlns:p14="http://schemas.microsoft.com/office/powerpoint/2010/main" val="3490606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Date Placeholder 2"/>
          <p:cNvSpPr>
            <a:spLocks noGrp="1"/>
          </p:cNvSpPr>
          <p:nvPr>
            <p:ph type="dt" sz="quarter" idx="10"/>
          </p:nvPr>
        </p:nvSpPr>
        <p:spPr bwMode="auto">
          <a:ln>
            <a:miter lim="800000"/>
            <a:headEnd/>
            <a:tailEnd/>
          </a:ln>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r>
              <a:rPr lang="en-US" smtClean="0"/>
              <a:t>Jan 07, 2009</a:t>
            </a:r>
          </a:p>
        </p:txBody>
      </p:sp>
      <p:sp>
        <p:nvSpPr>
          <p:cNvPr id="16388" name="Footer Placeholder 3"/>
          <p:cNvSpPr>
            <a:spLocks noGrp="1"/>
          </p:cNvSpPr>
          <p:nvPr>
            <p:ph type="ftr" sz="quarter" idx="11"/>
          </p:nvPr>
        </p:nvSpPr>
        <p:spPr bwMode="auto">
          <a:ln>
            <a:miter lim="800000"/>
            <a:headEnd/>
            <a:tailEnd/>
          </a:ln>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r>
              <a:rPr lang="en-US" smtClean="0"/>
              <a:t>Game Theory</a:t>
            </a:r>
          </a:p>
        </p:txBody>
      </p:sp>
      <p:sp>
        <p:nvSpPr>
          <p:cNvPr id="204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a:spcBef>
                <a:spcPct val="0"/>
              </a:spcBef>
              <a:buClrTx/>
              <a:buSzTx/>
              <a:buFontTx/>
              <a:buNone/>
            </a:pPr>
            <a:fld id="{DE37262F-B5A9-426E-85F3-BFFD4D0E968D}" type="slidenum">
              <a:rPr lang="en-US" sz="1600">
                <a:solidFill>
                  <a:srgbClr val="7B9899"/>
                </a:solidFill>
              </a:rPr>
              <a:pPr>
                <a:spcBef>
                  <a:spcPct val="0"/>
                </a:spcBef>
                <a:buClrTx/>
                <a:buSzTx/>
                <a:buFontTx/>
                <a:buNone/>
              </a:pPr>
              <a:t>14</a:t>
            </a:fld>
            <a:endParaRPr lang="en-US" sz="1600">
              <a:solidFill>
                <a:srgbClr val="7B9899"/>
              </a:solidFill>
            </a:endParaRPr>
          </a:p>
        </p:txBody>
      </p:sp>
      <p:sp>
        <p:nvSpPr>
          <p:cNvPr id="20486" name="Content Placeholder 5"/>
          <p:cNvSpPr>
            <a:spLocks noGrp="1"/>
          </p:cNvSpPr>
          <p:nvPr>
            <p:ph sz="quarter" idx="1"/>
          </p:nvPr>
        </p:nvSpPr>
        <p:spPr>
          <a:xfrm>
            <a:off x="1825625" y="1527175"/>
            <a:ext cx="8504238" cy="4572000"/>
          </a:xfrm>
        </p:spPr>
        <p:txBody>
          <a:bodyPr/>
          <a:lstStyle/>
          <a:p>
            <a:pPr marL="0" indent="0" algn="ctr" eaLnBrk="1" hangingPunct="1">
              <a:buNone/>
            </a:pPr>
            <a:r>
              <a:rPr lang="en-US" dirty="0" smtClean="0"/>
              <a:t>Payoff Matrix</a:t>
            </a:r>
          </a:p>
          <a:p>
            <a:pPr eaLnBrk="1" hangingPunct="1"/>
            <a:endParaRPr 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658788855"/>
              </p:ext>
            </p:extLst>
          </p:nvPr>
        </p:nvGraphicFramePr>
        <p:xfrm>
          <a:off x="3103809" y="2743200"/>
          <a:ext cx="6349284" cy="2627290"/>
        </p:xfrm>
        <a:graphic>
          <a:graphicData uri="http://schemas.openxmlformats.org/drawingml/2006/table">
            <a:tbl>
              <a:tblPr firstRow="1" bandRow="1">
                <a:tableStyleId>{5C22544A-7EE6-4342-B048-85BDC9FD1C3A}</a:tableStyleId>
              </a:tblPr>
              <a:tblGrid>
                <a:gridCol w="2116428"/>
                <a:gridCol w="2116428"/>
                <a:gridCol w="2116428"/>
              </a:tblGrid>
              <a:tr h="899760">
                <a:tc>
                  <a:txBody>
                    <a:bodyPr/>
                    <a:lstStyle/>
                    <a:p>
                      <a:endParaRPr lang="en-US" sz="2000" dirty="0"/>
                    </a:p>
                  </a:txBody>
                  <a:tcPr marT="45733" marB="45733"/>
                </a:tc>
                <a:tc>
                  <a:txBody>
                    <a:bodyPr/>
                    <a:lstStyle/>
                    <a:p>
                      <a:r>
                        <a:rPr lang="en-US" sz="2000" dirty="0" smtClean="0"/>
                        <a:t>Crispy</a:t>
                      </a:r>
                      <a:endParaRPr lang="en-US" sz="2000" dirty="0"/>
                    </a:p>
                  </a:txBody>
                  <a:tcPr marT="45733" marB="45733"/>
                </a:tc>
                <a:tc>
                  <a:txBody>
                    <a:bodyPr/>
                    <a:lstStyle/>
                    <a:p>
                      <a:r>
                        <a:rPr lang="en-US" sz="2000" dirty="0" smtClean="0"/>
                        <a:t>Sweet</a:t>
                      </a:r>
                      <a:endParaRPr lang="en-US" sz="2000" dirty="0"/>
                    </a:p>
                  </a:txBody>
                  <a:tcPr marT="45733" marB="45733"/>
                </a:tc>
              </a:tr>
              <a:tr h="863765">
                <a:tc>
                  <a:txBody>
                    <a:bodyPr/>
                    <a:lstStyle/>
                    <a:p>
                      <a:r>
                        <a:rPr lang="en-US" sz="2000" dirty="0" smtClean="0"/>
                        <a:t>Crispy</a:t>
                      </a:r>
                      <a:endParaRPr lang="en-US" sz="2000" dirty="0"/>
                    </a:p>
                  </a:txBody>
                  <a:tcPr marT="45733" marB="45733"/>
                </a:tc>
                <a:tc>
                  <a:txBody>
                    <a:bodyPr/>
                    <a:lstStyle/>
                    <a:p>
                      <a:r>
                        <a:rPr lang="en-US" sz="2000" dirty="0" smtClean="0"/>
                        <a:t>-5,</a:t>
                      </a:r>
                      <a:r>
                        <a:rPr lang="en-US" sz="2000" baseline="0" dirty="0" smtClean="0"/>
                        <a:t>     -5</a:t>
                      </a:r>
                      <a:endParaRPr lang="en-US" sz="2000" dirty="0"/>
                    </a:p>
                  </a:txBody>
                  <a:tcPr marT="45733" marB="45733"/>
                </a:tc>
                <a:tc>
                  <a:txBody>
                    <a:bodyPr/>
                    <a:lstStyle/>
                    <a:p>
                      <a:r>
                        <a:rPr lang="en-US" sz="2000" dirty="0" smtClean="0"/>
                        <a:t>10, </a:t>
                      </a:r>
                      <a:r>
                        <a:rPr lang="en-US" sz="2000" baseline="0" dirty="0" smtClean="0"/>
                        <a:t> 10</a:t>
                      </a:r>
                      <a:endParaRPr lang="en-US" sz="2000" dirty="0"/>
                    </a:p>
                  </a:txBody>
                  <a:tcPr marT="45733" marB="45733"/>
                </a:tc>
              </a:tr>
              <a:tr h="863765">
                <a:tc>
                  <a:txBody>
                    <a:bodyPr/>
                    <a:lstStyle/>
                    <a:p>
                      <a:r>
                        <a:rPr lang="en-US" sz="2000" dirty="0" smtClean="0"/>
                        <a:t>Sweet</a:t>
                      </a:r>
                      <a:endParaRPr lang="en-US" sz="2000" dirty="0"/>
                    </a:p>
                  </a:txBody>
                  <a:tcPr marT="45733" marB="45733"/>
                </a:tc>
                <a:tc>
                  <a:txBody>
                    <a:bodyPr/>
                    <a:lstStyle/>
                    <a:p>
                      <a:r>
                        <a:rPr lang="en-US" sz="2000" dirty="0" smtClean="0"/>
                        <a:t>10,</a:t>
                      </a:r>
                      <a:r>
                        <a:rPr lang="en-US" sz="2000" baseline="0" dirty="0" smtClean="0"/>
                        <a:t>     10</a:t>
                      </a:r>
                      <a:endParaRPr lang="en-US" sz="2000" dirty="0"/>
                    </a:p>
                  </a:txBody>
                  <a:tcPr marT="45733" marB="45733"/>
                </a:tc>
                <a:tc>
                  <a:txBody>
                    <a:bodyPr/>
                    <a:lstStyle/>
                    <a:p>
                      <a:r>
                        <a:rPr lang="en-US" sz="2000" dirty="0" smtClean="0"/>
                        <a:t>-5,   -5</a:t>
                      </a:r>
                      <a:endParaRPr lang="en-US" sz="2000" dirty="0"/>
                    </a:p>
                  </a:txBody>
                  <a:tcPr marT="45733" marB="45733"/>
                </a:tc>
              </a:tr>
            </a:tbl>
          </a:graphicData>
        </a:graphic>
      </p:graphicFrame>
      <p:sp>
        <p:nvSpPr>
          <p:cNvPr id="20523" name="TextBox 8"/>
          <p:cNvSpPr txBox="1">
            <a:spLocks noChangeArrowheads="1"/>
          </p:cNvSpPr>
          <p:nvPr/>
        </p:nvSpPr>
        <p:spPr bwMode="auto">
          <a:xfrm>
            <a:off x="2133601" y="3287714"/>
            <a:ext cx="7745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eaLnBrk="1" hangingPunct="1">
              <a:spcBef>
                <a:spcPct val="0"/>
              </a:spcBef>
              <a:buClrTx/>
              <a:buSzTx/>
              <a:buFontTx/>
              <a:buNone/>
            </a:pPr>
            <a:r>
              <a:rPr lang="en-US" sz="1800" dirty="0" smtClean="0">
                <a:solidFill>
                  <a:srgbClr val="FF0000"/>
                </a:solidFill>
                <a:latin typeface="Arial" panose="020B0604020202020204" pitchFamily="34" charset="0"/>
              </a:rPr>
              <a:t>Firm I</a:t>
            </a:r>
            <a:endParaRPr lang="en-US" sz="1800" dirty="0">
              <a:solidFill>
                <a:srgbClr val="FF0000"/>
              </a:solidFill>
              <a:latin typeface="Arial" panose="020B0604020202020204" pitchFamily="34" charset="0"/>
            </a:endParaRPr>
          </a:p>
        </p:txBody>
      </p:sp>
      <p:sp>
        <p:nvSpPr>
          <p:cNvPr id="20524" name="TextBox 9"/>
          <p:cNvSpPr txBox="1">
            <a:spLocks noChangeArrowheads="1"/>
          </p:cNvSpPr>
          <p:nvPr/>
        </p:nvSpPr>
        <p:spPr bwMode="auto">
          <a:xfrm>
            <a:off x="5638801" y="2220914"/>
            <a:ext cx="8386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eaLnBrk="1" hangingPunct="1">
              <a:spcBef>
                <a:spcPct val="0"/>
              </a:spcBef>
              <a:buClrTx/>
              <a:buSzTx/>
              <a:buFontTx/>
              <a:buNone/>
            </a:pPr>
            <a:r>
              <a:rPr lang="en-US" sz="1800" dirty="0" smtClean="0">
                <a:solidFill>
                  <a:srgbClr val="FF0000"/>
                </a:solidFill>
                <a:latin typeface="Arial" panose="020B0604020202020204" pitchFamily="34" charset="0"/>
              </a:rPr>
              <a:t>Firm II</a:t>
            </a:r>
            <a:endParaRPr lang="en-US" sz="1800" dirty="0">
              <a:solidFill>
                <a:srgbClr val="FF0000"/>
              </a:solidFill>
              <a:latin typeface="Arial" panose="020B0604020202020204" pitchFamily="34" charset="0"/>
            </a:endParaRPr>
          </a:p>
        </p:txBody>
      </p:sp>
    </p:spTree>
    <p:extLst>
      <p:ext uri="{BB962C8B-B14F-4D97-AF65-F5344CB8AC3E}">
        <p14:creationId xmlns:p14="http://schemas.microsoft.com/office/powerpoint/2010/main" val="3494634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533" y="0"/>
            <a:ext cx="10515600" cy="1325563"/>
          </a:xfrm>
        </p:spPr>
        <p:txBody>
          <a:bodyPr/>
          <a:lstStyle/>
          <a:p>
            <a:r>
              <a:rPr lang="en-IN" dirty="0" smtClean="0"/>
              <a:t>Solution</a:t>
            </a:r>
            <a:endParaRPr lang="en-IN" dirty="0"/>
          </a:p>
        </p:txBody>
      </p:sp>
      <p:sp>
        <p:nvSpPr>
          <p:cNvPr id="3" name="Content Placeholder 2"/>
          <p:cNvSpPr>
            <a:spLocks noGrp="1"/>
          </p:cNvSpPr>
          <p:nvPr>
            <p:ph idx="1"/>
          </p:nvPr>
        </p:nvSpPr>
        <p:spPr>
          <a:xfrm>
            <a:off x="696533" y="1052893"/>
            <a:ext cx="10515600" cy="4858510"/>
          </a:xfrm>
        </p:spPr>
        <p:txBody>
          <a:bodyPr>
            <a:normAutofit lnSpcReduction="10000"/>
          </a:bodyPr>
          <a:lstStyle/>
          <a:p>
            <a:r>
              <a:rPr lang="en-IN" dirty="0" smtClean="0"/>
              <a:t>If Firm I announces through a press release that it is going to introduce sweet cereals</a:t>
            </a:r>
          </a:p>
          <a:p>
            <a:r>
              <a:rPr lang="en-IN" dirty="0" smtClean="0"/>
              <a:t>Given the firm I ‘s action Firm II will introduce Crispy cereals </a:t>
            </a:r>
          </a:p>
          <a:p>
            <a:r>
              <a:rPr lang="en-IN" dirty="0" smtClean="0"/>
              <a:t>Neither the firm has to deviate from its proposed action</a:t>
            </a:r>
          </a:p>
          <a:p>
            <a:r>
              <a:rPr lang="en-IN" dirty="0" smtClean="0"/>
              <a:t>If one deviate and given the opponent’s action remain unchanged its pay off will be -5.</a:t>
            </a:r>
          </a:p>
          <a:p>
            <a:r>
              <a:rPr lang="en-IN" dirty="0" smtClean="0"/>
              <a:t>There for the strategy given at the bottom  left hand corner of the payoff matrix is stable and this constitute Nash Equilibrium. i.e. given the strategy of the opponent, each firm is doing the best it can and has no incentive to deviate</a:t>
            </a:r>
          </a:p>
          <a:p>
            <a:r>
              <a:rPr lang="en-IN" dirty="0" smtClean="0"/>
              <a:t>The upper right hand corner of the payoff matrix is also a Nash equilibrium and is stable too.</a:t>
            </a:r>
          </a:p>
          <a:p>
            <a:endParaRPr lang="en-IN" dirty="0"/>
          </a:p>
        </p:txBody>
      </p:sp>
    </p:spTree>
    <p:extLst>
      <p:ext uri="{BB962C8B-B14F-4D97-AF65-F5344CB8AC3E}">
        <p14:creationId xmlns:p14="http://schemas.microsoft.com/office/powerpoint/2010/main" val="4092299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Matching Pennies </a:t>
            </a:r>
            <a:endParaRPr lang="en-IN" dirty="0"/>
          </a:p>
        </p:txBody>
      </p:sp>
      <p:sp>
        <p:nvSpPr>
          <p:cNvPr id="3" name="Content Placeholder 2"/>
          <p:cNvSpPr>
            <a:spLocks noGrp="1"/>
          </p:cNvSpPr>
          <p:nvPr>
            <p:ph idx="1"/>
          </p:nvPr>
        </p:nvSpPr>
        <p:spPr/>
        <p:txBody>
          <a:bodyPr/>
          <a:lstStyle/>
          <a:p>
            <a:pPr marL="0" indent="0">
              <a:buNone/>
            </a:pPr>
            <a:r>
              <a:rPr lang="en-IN" dirty="0" smtClean="0"/>
              <a:t>Each player choose head or tail and the players reveals their coins at the same time. If the coins match (i.e. both are either head or both are tail) Player A wins and receives 1 $ from B. If the coin do not match, the player B wins and receives a dollar from firm A.  The payoff matrix</a:t>
            </a:r>
          </a:p>
          <a:p>
            <a:pPr marL="0" indent="0">
              <a:buNone/>
            </a:pPr>
            <a:r>
              <a:rPr lang="en-IN" dirty="0" smtClean="0">
                <a:solidFill>
                  <a:srgbClr val="FF0000"/>
                </a:solidFill>
              </a:rPr>
              <a:t>Solution</a:t>
            </a:r>
            <a:r>
              <a:rPr lang="en-IN" dirty="0" smtClean="0"/>
              <a:t>: No Nash Equilibrium in pure strategies for this game</a:t>
            </a:r>
          </a:p>
          <a:p>
            <a:pPr marL="0" indent="0">
              <a:buNone/>
            </a:pPr>
            <a:r>
              <a:rPr lang="en-IN" dirty="0" smtClean="0"/>
              <a:t>Although there is no Nash Equilibrium in pure strategies, there is a Nash equilibrium in mixed strategy in which players make random choices, among the two or more possible actions, based on a set of certain possibilities.  </a:t>
            </a:r>
          </a:p>
          <a:p>
            <a:pPr marL="0" indent="0">
              <a:buNone/>
            </a:pPr>
            <a:endParaRPr lang="en-IN" dirty="0"/>
          </a:p>
        </p:txBody>
      </p:sp>
    </p:spTree>
    <p:extLst>
      <p:ext uri="{BB962C8B-B14F-4D97-AF65-F5344CB8AC3E}">
        <p14:creationId xmlns:p14="http://schemas.microsoft.com/office/powerpoint/2010/main" val="3060536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dirty="0" smtClean="0">
                <a:solidFill>
                  <a:srgbClr val="7B9899"/>
                </a:solidFill>
              </a:rPr>
              <a:t>Matching Pennies</a:t>
            </a:r>
          </a:p>
        </p:txBody>
      </p:sp>
      <p:sp>
        <p:nvSpPr>
          <p:cNvPr id="16387" name="Date Placeholder 2"/>
          <p:cNvSpPr>
            <a:spLocks noGrp="1"/>
          </p:cNvSpPr>
          <p:nvPr>
            <p:ph type="dt" sz="quarter" idx="10"/>
          </p:nvPr>
        </p:nvSpPr>
        <p:spPr bwMode="auto">
          <a:ln>
            <a:miter lim="800000"/>
            <a:headEnd/>
            <a:tailEnd/>
          </a:ln>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r>
              <a:rPr lang="en-US" smtClean="0"/>
              <a:t>Jan 07, 2009</a:t>
            </a:r>
          </a:p>
        </p:txBody>
      </p:sp>
      <p:sp>
        <p:nvSpPr>
          <p:cNvPr id="16388" name="Footer Placeholder 3"/>
          <p:cNvSpPr>
            <a:spLocks noGrp="1"/>
          </p:cNvSpPr>
          <p:nvPr>
            <p:ph type="ftr" sz="quarter" idx="11"/>
          </p:nvPr>
        </p:nvSpPr>
        <p:spPr bwMode="auto">
          <a:ln>
            <a:miter lim="800000"/>
            <a:headEnd/>
            <a:tailEnd/>
          </a:ln>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r>
              <a:rPr lang="en-US" smtClean="0"/>
              <a:t>Game Theory</a:t>
            </a:r>
          </a:p>
        </p:txBody>
      </p:sp>
      <p:sp>
        <p:nvSpPr>
          <p:cNvPr id="204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a:spcBef>
                <a:spcPct val="0"/>
              </a:spcBef>
              <a:buClrTx/>
              <a:buSzTx/>
              <a:buFontTx/>
              <a:buNone/>
            </a:pPr>
            <a:fld id="{DE37262F-B5A9-426E-85F3-BFFD4D0E968D}" type="slidenum">
              <a:rPr lang="en-US" sz="1600">
                <a:solidFill>
                  <a:srgbClr val="7B9899"/>
                </a:solidFill>
              </a:rPr>
              <a:pPr>
                <a:spcBef>
                  <a:spcPct val="0"/>
                </a:spcBef>
                <a:buClrTx/>
                <a:buSzTx/>
                <a:buFontTx/>
                <a:buNone/>
              </a:pPr>
              <a:t>17</a:t>
            </a:fld>
            <a:endParaRPr lang="en-US" sz="1600">
              <a:solidFill>
                <a:srgbClr val="7B9899"/>
              </a:solidFill>
            </a:endParaRPr>
          </a:p>
        </p:txBody>
      </p:sp>
      <p:sp>
        <p:nvSpPr>
          <p:cNvPr id="20486" name="Content Placeholder 5"/>
          <p:cNvSpPr>
            <a:spLocks noGrp="1"/>
          </p:cNvSpPr>
          <p:nvPr>
            <p:ph sz="quarter" idx="1"/>
          </p:nvPr>
        </p:nvSpPr>
        <p:spPr>
          <a:xfrm>
            <a:off x="1825625" y="1527175"/>
            <a:ext cx="8504238" cy="4572000"/>
          </a:xfrm>
        </p:spPr>
        <p:txBody>
          <a:bodyPr/>
          <a:lstStyle/>
          <a:p>
            <a:pPr marL="0" indent="0" algn="ctr" eaLnBrk="1" hangingPunct="1">
              <a:buNone/>
            </a:pPr>
            <a:r>
              <a:rPr lang="en-US" dirty="0" smtClean="0"/>
              <a:t>Payoff Matrix</a:t>
            </a:r>
          </a:p>
          <a:p>
            <a:pPr eaLnBrk="1" hangingPunct="1"/>
            <a:endParaRPr lang="en-US" dirty="0" smtClean="0"/>
          </a:p>
        </p:txBody>
      </p:sp>
      <p:graphicFrame>
        <p:nvGraphicFramePr>
          <p:cNvPr id="8" name="Table 7"/>
          <p:cNvGraphicFramePr>
            <a:graphicFrameLocks noGrp="1"/>
          </p:cNvGraphicFramePr>
          <p:nvPr>
            <p:extLst/>
          </p:nvPr>
        </p:nvGraphicFramePr>
        <p:xfrm>
          <a:off x="3323820" y="2859782"/>
          <a:ext cx="5717148" cy="2370204"/>
        </p:xfrm>
        <a:graphic>
          <a:graphicData uri="http://schemas.openxmlformats.org/drawingml/2006/table">
            <a:tbl>
              <a:tblPr firstRow="1" bandRow="1">
                <a:tableStyleId>{5C22544A-7EE6-4342-B048-85BDC9FD1C3A}</a:tableStyleId>
              </a:tblPr>
              <a:tblGrid>
                <a:gridCol w="1905716"/>
                <a:gridCol w="1905716"/>
                <a:gridCol w="1905716"/>
              </a:tblGrid>
              <a:tr h="790068">
                <a:tc>
                  <a:txBody>
                    <a:bodyPr/>
                    <a:lstStyle/>
                    <a:p>
                      <a:endParaRPr lang="en-US" sz="1800" dirty="0"/>
                    </a:p>
                  </a:txBody>
                  <a:tcPr marT="45709" marB="45709"/>
                </a:tc>
                <a:tc>
                  <a:txBody>
                    <a:bodyPr/>
                    <a:lstStyle/>
                    <a:p>
                      <a:r>
                        <a:rPr lang="en-US" sz="1800" dirty="0" smtClean="0"/>
                        <a:t>Head</a:t>
                      </a:r>
                      <a:endParaRPr lang="en-US" sz="1800" dirty="0"/>
                    </a:p>
                  </a:txBody>
                  <a:tcPr marT="45709" marB="45709"/>
                </a:tc>
                <a:tc>
                  <a:txBody>
                    <a:bodyPr/>
                    <a:lstStyle/>
                    <a:p>
                      <a:r>
                        <a:rPr lang="en-US" sz="1800" dirty="0" smtClean="0"/>
                        <a:t>Tail</a:t>
                      </a:r>
                      <a:endParaRPr lang="en-US" sz="1800" dirty="0"/>
                    </a:p>
                  </a:txBody>
                  <a:tcPr marT="45709" marB="45709"/>
                </a:tc>
              </a:tr>
              <a:tr h="790068">
                <a:tc>
                  <a:txBody>
                    <a:bodyPr/>
                    <a:lstStyle/>
                    <a:p>
                      <a:r>
                        <a:rPr lang="en-US" sz="1800" dirty="0" smtClean="0"/>
                        <a:t>Head</a:t>
                      </a:r>
                      <a:r>
                        <a:rPr lang="en-US" sz="1800" baseline="0" dirty="0" smtClean="0"/>
                        <a:t> </a:t>
                      </a:r>
                      <a:endParaRPr lang="en-US" sz="1800" dirty="0"/>
                    </a:p>
                  </a:txBody>
                  <a:tcPr marT="45709" marB="45709"/>
                </a:tc>
                <a:tc>
                  <a:txBody>
                    <a:bodyPr/>
                    <a:lstStyle/>
                    <a:p>
                      <a:r>
                        <a:rPr lang="en-US" sz="1800" dirty="0" smtClean="0"/>
                        <a:t>1,</a:t>
                      </a:r>
                      <a:r>
                        <a:rPr lang="en-US" sz="1800" baseline="0" dirty="0" smtClean="0"/>
                        <a:t> -1</a:t>
                      </a:r>
                      <a:endParaRPr lang="en-US" sz="1800" dirty="0"/>
                    </a:p>
                  </a:txBody>
                  <a:tcPr marT="45709" marB="45709"/>
                </a:tc>
                <a:tc>
                  <a:txBody>
                    <a:bodyPr/>
                    <a:lstStyle/>
                    <a:p>
                      <a:r>
                        <a:rPr lang="en-US" sz="1800" dirty="0" smtClean="0"/>
                        <a:t>-1,</a:t>
                      </a:r>
                      <a:r>
                        <a:rPr lang="en-US" sz="1800" baseline="0" dirty="0" smtClean="0"/>
                        <a:t> 1</a:t>
                      </a:r>
                      <a:endParaRPr lang="en-US" sz="1800" dirty="0"/>
                    </a:p>
                  </a:txBody>
                  <a:tcPr marT="45709" marB="45709"/>
                </a:tc>
              </a:tr>
              <a:tr h="790068">
                <a:tc>
                  <a:txBody>
                    <a:bodyPr/>
                    <a:lstStyle/>
                    <a:p>
                      <a:r>
                        <a:rPr lang="en-US" sz="1800" dirty="0" smtClean="0"/>
                        <a:t>Tail</a:t>
                      </a:r>
                      <a:endParaRPr lang="en-US" sz="1800" dirty="0"/>
                    </a:p>
                  </a:txBody>
                  <a:tcPr marT="45709" marB="45709"/>
                </a:tc>
                <a:tc>
                  <a:txBody>
                    <a:bodyPr/>
                    <a:lstStyle/>
                    <a:p>
                      <a:r>
                        <a:rPr lang="en-US" sz="1800" dirty="0" smtClean="0"/>
                        <a:t>-1,</a:t>
                      </a:r>
                      <a:r>
                        <a:rPr lang="en-US" sz="1800" baseline="0" dirty="0" smtClean="0"/>
                        <a:t> 1</a:t>
                      </a:r>
                      <a:endParaRPr lang="en-US" sz="1800" dirty="0"/>
                    </a:p>
                  </a:txBody>
                  <a:tcPr marT="45709" marB="45709"/>
                </a:tc>
                <a:tc>
                  <a:txBody>
                    <a:bodyPr/>
                    <a:lstStyle/>
                    <a:p>
                      <a:r>
                        <a:rPr lang="en-US" sz="1800" dirty="0" smtClean="0"/>
                        <a:t>1,</a:t>
                      </a:r>
                      <a:r>
                        <a:rPr lang="en-US" sz="1800" baseline="0" dirty="0" smtClean="0"/>
                        <a:t> -1</a:t>
                      </a:r>
                      <a:endParaRPr lang="en-US" sz="1800" dirty="0"/>
                    </a:p>
                  </a:txBody>
                  <a:tcPr marT="45709" marB="45709"/>
                </a:tc>
              </a:tr>
            </a:tbl>
          </a:graphicData>
        </a:graphic>
      </p:graphicFrame>
      <p:sp>
        <p:nvSpPr>
          <p:cNvPr id="20525" name="TextBox 10"/>
          <p:cNvSpPr txBox="1">
            <a:spLocks noChangeArrowheads="1"/>
          </p:cNvSpPr>
          <p:nvPr/>
        </p:nvSpPr>
        <p:spPr bwMode="auto">
          <a:xfrm>
            <a:off x="2043449" y="2956083"/>
            <a:ext cx="10439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eaLnBrk="1" hangingPunct="1">
              <a:spcBef>
                <a:spcPct val="0"/>
              </a:spcBef>
              <a:buClrTx/>
              <a:buSzTx/>
              <a:buFontTx/>
              <a:buNone/>
            </a:pPr>
            <a:r>
              <a:rPr lang="en-US" sz="1800" dirty="0" smtClean="0">
                <a:solidFill>
                  <a:srgbClr val="FF0000"/>
                </a:solidFill>
                <a:latin typeface="Arial" panose="020B0604020202020204" pitchFamily="34" charset="0"/>
              </a:rPr>
              <a:t>Player A</a:t>
            </a:r>
            <a:endParaRPr lang="en-US" sz="1800" dirty="0">
              <a:solidFill>
                <a:srgbClr val="FF0000"/>
              </a:solidFill>
              <a:latin typeface="Arial" panose="020B0604020202020204" pitchFamily="34" charset="0"/>
            </a:endParaRPr>
          </a:p>
        </p:txBody>
      </p:sp>
      <p:sp>
        <p:nvSpPr>
          <p:cNvPr id="20526" name="TextBox 11"/>
          <p:cNvSpPr txBox="1">
            <a:spLocks noChangeArrowheads="1"/>
          </p:cNvSpPr>
          <p:nvPr/>
        </p:nvSpPr>
        <p:spPr bwMode="auto">
          <a:xfrm>
            <a:off x="5427954" y="2232720"/>
            <a:ext cx="1056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eaLnBrk="1" hangingPunct="1">
              <a:spcBef>
                <a:spcPct val="0"/>
              </a:spcBef>
              <a:buClrTx/>
              <a:buSzTx/>
              <a:buFontTx/>
              <a:buNone/>
            </a:pPr>
            <a:r>
              <a:rPr lang="en-US" sz="1800" dirty="0" smtClean="0">
                <a:solidFill>
                  <a:srgbClr val="FF0000"/>
                </a:solidFill>
                <a:latin typeface="Arial" panose="020B0604020202020204" pitchFamily="34" charset="0"/>
              </a:rPr>
              <a:t>Player B</a:t>
            </a:r>
            <a:endParaRPr lang="en-US" sz="1800" dirty="0">
              <a:solidFill>
                <a:srgbClr val="FF0000"/>
              </a:solidFill>
              <a:latin typeface="Arial" panose="020B0604020202020204" pitchFamily="34" charset="0"/>
            </a:endParaRPr>
          </a:p>
        </p:txBody>
      </p:sp>
    </p:spTree>
    <p:extLst>
      <p:ext uri="{BB962C8B-B14F-4D97-AF65-F5344CB8AC3E}">
        <p14:creationId xmlns:p14="http://schemas.microsoft.com/office/powerpoint/2010/main" val="16303560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solidFill>
                  <a:srgbClr val="7B9899"/>
                </a:solidFill>
              </a:rPr>
              <a:t>Battle of Sexes- Mixed Strategy</a:t>
            </a:r>
          </a:p>
        </p:txBody>
      </p:sp>
      <p:sp>
        <p:nvSpPr>
          <p:cNvPr id="15363" name="Date Placeholder 2"/>
          <p:cNvSpPr>
            <a:spLocks noGrp="1"/>
          </p:cNvSpPr>
          <p:nvPr>
            <p:ph type="dt" sz="quarter" idx="10"/>
          </p:nvPr>
        </p:nvSpPr>
        <p:spPr bwMode="auto">
          <a:ln>
            <a:miter lim="800000"/>
            <a:headEnd/>
            <a:tailEnd/>
          </a:ln>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r>
              <a:rPr lang="en-US" smtClean="0"/>
              <a:t>Jan 07, 2009</a:t>
            </a:r>
          </a:p>
        </p:txBody>
      </p:sp>
      <p:sp>
        <p:nvSpPr>
          <p:cNvPr id="15364" name="Footer Placeholder 3"/>
          <p:cNvSpPr>
            <a:spLocks noGrp="1"/>
          </p:cNvSpPr>
          <p:nvPr>
            <p:ph type="ftr" sz="quarter" idx="11"/>
          </p:nvPr>
        </p:nvSpPr>
        <p:spPr bwMode="auto">
          <a:ln>
            <a:miter lim="800000"/>
            <a:headEnd/>
            <a:tailEnd/>
          </a:ln>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r>
              <a:rPr lang="en-US" smtClean="0"/>
              <a:t>Game Theory</a:t>
            </a:r>
          </a:p>
        </p:txBody>
      </p:sp>
      <p:sp>
        <p:nvSpPr>
          <p:cNvPr id="184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a:spcBef>
                <a:spcPct val="0"/>
              </a:spcBef>
              <a:buClrTx/>
              <a:buSzTx/>
              <a:buFontTx/>
              <a:buNone/>
            </a:pPr>
            <a:fld id="{935C416F-6433-42D4-8D73-4FFC2A259E97}" type="slidenum">
              <a:rPr lang="en-US" sz="1600">
                <a:solidFill>
                  <a:srgbClr val="7B9899"/>
                </a:solidFill>
              </a:rPr>
              <a:pPr>
                <a:spcBef>
                  <a:spcPct val="0"/>
                </a:spcBef>
                <a:buClrTx/>
                <a:buSzTx/>
                <a:buFontTx/>
                <a:buNone/>
              </a:pPr>
              <a:t>18</a:t>
            </a:fld>
            <a:endParaRPr lang="en-US" sz="1600">
              <a:solidFill>
                <a:srgbClr val="7B9899"/>
              </a:solidFill>
            </a:endParaRPr>
          </a:p>
        </p:txBody>
      </p:sp>
      <p:sp>
        <p:nvSpPr>
          <p:cNvPr id="18438" name="Content Placeholder 5"/>
          <p:cNvSpPr>
            <a:spLocks noGrp="1"/>
          </p:cNvSpPr>
          <p:nvPr>
            <p:ph sz="quarter" idx="1"/>
          </p:nvPr>
        </p:nvSpPr>
        <p:spPr>
          <a:xfrm>
            <a:off x="1146412" y="1527175"/>
            <a:ext cx="9389660" cy="4572000"/>
          </a:xfrm>
        </p:spPr>
        <p:txBody>
          <a:bodyPr/>
          <a:lstStyle/>
          <a:p>
            <a:pPr eaLnBrk="1" hangingPunct="1"/>
            <a:r>
              <a:rPr lang="en-US" dirty="0" smtClean="0"/>
              <a:t>Two friends –a girl and a boy- is deciding how to spend the </a:t>
            </a:r>
            <a:r>
              <a:rPr lang="en-US" dirty="0" smtClean="0"/>
              <a:t>evening together-then only their utility is maximized</a:t>
            </a:r>
            <a:endParaRPr lang="en-US" dirty="0" smtClean="0"/>
          </a:p>
          <a:p>
            <a:pPr eaLnBrk="1" hangingPunct="1"/>
            <a:r>
              <a:rPr lang="en-US" dirty="0" smtClean="0"/>
              <a:t>Girl would like to go for a movie</a:t>
            </a:r>
          </a:p>
          <a:p>
            <a:pPr eaLnBrk="1" hangingPunct="1"/>
            <a:r>
              <a:rPr lang="en-US" dirty="0" smtClean="0"/>
              <a:t>Boy would like to go for a cricket match</a:t>
            </a:r>
          </a:p>
          <a:p>
            <a:pPr eaLnBrk="1" hangingPunct="1"/>
            <a:r>
              <a:rPr lang="en-US" dirty="0" smtClean="0"/>
              <a:t>Both however want to spend the time together</a:t>
            </a:r>
          </a:p>
          <a:p>
            <a:pPr eaLnBrk="1" hangingPunct="1"/>
            <a:r>
              <a:rPr lang="en-US" dirty="0" smtClean="0"/>
              <a:t>Scope for strategic interaction</a:t>
            </a:r>
          </a:p>
        </p:txBody>
      </p:sp>
    </p:spTree>
    <p:extLst>
      <p:ext uri="{BB962C8B-B14F-4D97-AF65-F5344CB8AC3E}">
        <p14:creationId xmlns:p14="http://schemas.microsoft.com/office/powerpoint/2010/main" val="37903882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dirty="0" smtClean="0">
                <a:solidFill>
                  <a:srgbClr val="7B9899"/>
                </a:solidFill>
              </a:rPr>
              <a:t>Battle of Sexes</a:t>
            </a:r>
          </a:p>
        </p:txBody>
      </p:sp>
      <p:sp>
        <p:nvSpPr>
          <p:cNvPr id="16387" name="Date Placeholder 2"/>
          <p:cNvSpPr>
            <a:spLocks noGrp="1"/>
          </p:cNvSpPr>
          <p:nvPr>
            <p:ph type="dt" sz="quarter" idx="10"/>
          </p:nvPr>
        </p:nvSpPr>
        <p:spPr bwMode="auto">
          <a:ln>
            <a:miter lim="800000"/>
            <a:headEnd/>
            <a:tailEnd/>
          </a:ln>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r>
              <a:rPr lang="en-US" smtClean="0"/>
              <a:t>Jan 07, 2009</a:t>
            </a:r>
          </a:p>
        </p:txBody>
      </p:sp>
      <p:sp>
        <p:nvSpPr>
          <p:cNvPr id="16388" name="Footer Placeholder 3"/>
          <p:cNvSpPr>
            <a:spLocks noGrp="1"/>
          </p:cNvSpPr>
          <p:nvPr>
            <p:ph type="ftr" sz="quarter" idx="11"/>
          </p:nvPr>
        </p:nvSpPr>
        <p:spPr bwMode="auto">
          <a:ln>
            <a:miter lim="800000"/>
            <a:headEnd/>
            <a:tailEnd/>
          </a:ln>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r>
              <a:rPr lang="en-US" smtClean="0"/>
              <a:t>Game Theory</a:t>
            </a:r>
          </a:p>
        </p:txBody>
      </p:sp>
      <p:sp>
        <p:nvSpPr>
          <p:cNvPr id="204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a:spcBef>
                <a:spcPct val="0"/>
              </a:spcBef>
              <a:buClrTx/>
              <a:buSzTx/>
              <a:buFontTx/>
              <a:buNone/>
            </a:pPr>
            <a:fld id="{DE37262F-B5A9-426E-85F3-BFFD4D0E968D}" type="slidenum">
              <a:rPr lang="en-US" sz="1600">
                <a:solidFill>
                  <a:srgbClr val="7B9899"/>
                </a:solidFill>
              </a:rPr>
              <a:pPr>
                <a:spcBef>
                  <a:spcPct val="0"/>
                </a:spcBef>
                <a:buClrTx/>
                <a:buSzTx/>
                <a:buFontTx/>
                <a:buNone/>
              </a:pPr>
              <a:t>19</a:t>
            </a:fld>
            <a:endParaRPr lang="en-US" sz="1600">
              <a:solidFill>
                <a:srgbClr val="7B9899"/>
              </a:solidFill>
            </a:endParaRPr>
          </a:p>
        </p:txBody>
      </p:sp>
      <p:sp>
        <p:nvSpPr>
          <p:cNvPr id="20486" name="Content Placeholder 5"/>
          <p:cNvSpPr>
            <a:spLocks noGrp="1"/>
          </p:cNvSpPr>
          <p:nvPr>
            <p:ph sz="quarter" idx="1"/>
          </p:nvPr>
        </p:nvSpPr>
        <p:spPr>
          <a:xfrm>
            <a:off x="1825625" y="1527175"/>
            <a:ext cx="8504238" cy="4572000"/>
          </a:xfrm>
        </p:spPr>
        <p:txBody>
          <a:bodyPr/>
          <a:lstStyle/>
          <a:p>
            <a:pPr marL="0" indent="0" algn="ctr" eaLnBrk="1" hangingPunct="1">
              <a:buNone/>
            </a:pPr>
            <a:r>
              <a:rPr lang="en-US" dirty="0" smtClean="0"/>
              <a:t>Payoff Matrix</a:t>
            </a:r>
          </a:p>
          <a:p>
            <a:pPr eaLnBrk="1" hangingPunct="1"/>
            <a:endParaRPr lang="en-US" dirty="0" smtClean="0"/>
          </a:p>
        </p:txBody>
      </p:sp>
      <p:graphicFrame>
        <p:nvGraphicFramePr>
          <p:cNvPr id="8" name="Table 7"/>
          <p:cNvGraphicFramePr>
            <a:graphicFrameLocks noGrp="1"/>
          </p:cNvGraphicFramePr>
          <p:nvPr>
            <p:extLst>
              <p:ext uri="{D42A27DB-BD31-4B8C-83A1-F6EECF244321}">
                <p14:modId xmlns:p14="http://schemas.microsoft.com/office/powerpoint/2010/main" val="2500340502"/>
              </p:ext>
            </p:extLst>
          </p:nvPr>
        </p:nvGraphicFramePr>
        <p:xfrm>
          <a:off x="3323820" y="2859782"/>
          <a:ext cx="5717148" cy="2370204"/>
        </p:xfrm>
        <a:graphic>
          <a:graphicData uri="http://schemas.openxmlformats.org/drawingml/2006/table">
            <a:tbl>
              <a:tblPr firstRow="1" bandRow="1">
                <a:tableStyleId>{5C22544A-7EE6-4342-B048-85BDC9FD1C3A}</a:tableStyleId>
              </a:tblPr>
              <a:tblGrid>
                <a:gridCol w="1905716"/>
                <a:gridCol w="1905716"/>
                <a:gridCol w="1905716"/>
              </a:tblGrid>
              <a:tr h="790068">
                <a:tc>
                  <a:txBody>
                    <a:bodyPr/>
                    <a:lstStyle/>
                    <a:p>
                      <a:endParaRPr lang="en-US" sz="1800" dirty="0"/>
                    </a:p>
                  </a:txBody>
                  <a:tcPr marT="45709" marB="45709"/>
                </a:tc>
                <a:tc>
                  <a:txBody>
                    <a:bodyPr/>
                    <a:lstStyle/>
                    <a:p>
                      <a:r>
                        <a:rPr lang="en-US" sz="1800" dirty="0" smtClean="0"/>
                        <a:t>Movie</a:t>
                      </a:r>
                      <a:endParaRPr lang="en-US" sz="1800" dirty="0"/>
                    </a:p>
                  </a:txBody>
                  <a:tcPr marT="45709" marB="45709"/>
                </a:tc>
                <a:tc>
                  <a:txBody>
                    <a:bodyPr/>
                    <a:lstStyle/>
                    <a:p>
                      <a:r>
                        <a:rPr lang="en-US" sz="1800" dirty="0" smtClean="0"/>
                        <a:t>Cricket</a:t>
                      </a:r>
                      <a:endParaRPr lang="en-US" sz="1800" dirty="0"/>
                    </a:p>
                  </a:txBody>
                  <a:tcPr marT="45709" marB="45709"/>
                </a:tc>
              </a:tr>
              <a:tr h="790068">
                <a:tc>
                  <a:txBody>
                    <a:bodyPr/>
                    <a:lstStyle/>
                    <a:p>
                      <a:r>
                        <a:rPr lang="en-US" sz="1800" dirty="0" smtClean="0"/>
                        <a:t>Movie</a:t>
                      </a:r>
                      <a:endParaRPr lang="en-US" sz="1800" dirty="0"/>
                    </a:p>
                  </a:txBody>
                  <a:tcPr marT="45709" marB="45709"/>
                </a:tc>
                <a:tc>
                  <a:txBody>
                    <a:bodyPr/>
                    <a:lstStyle/>
                    <a:p>
                      <a:r>
                        <a:rPr lang="en-US" sz="1800" dirty="0" smtClean="0"/>
                        <a:t>2,1</a:t>
                      </a:r>
                      <a:endParaRPr lang="en-US" sz="1800" dirty="0"/>
                    </a:p>
                  </a:txBody>
                  <a:tcPr marT="45709" marB="45709"/>
                </a:tc>
                <a:tc>
                  <a:txBody>
                    <a:bodyPr/>
                    <a:lstStyle/>
                    <a:p>
                      <a:r>
                        <a:rPr lang="en-US" sz="1800" dirty="0" smtClean="0"/>
                        <a:t>0,0</a:t>
                      </a:r>
                      <a:endParaRPr lang="en-US" sz="1800" dirty="0"/>
                    </a:p>
                  </a:txBody>
                  <a:tcPr marT="45709" marB="45709"/>
                </a:tc>
              </a:tr>
              <a:tr h="790068">
                <a:tc>
                  <a:txBody>
                    <a:bodyPr/>
                    <a:lstStyle/>
                    <a:p>
                      <a:r>
                        <a:rPr lang="en-US" sz="1800" dirty="0" smtClean="0"/>
                        <a:t>Cricket</a:t>
                      </a:r>
                      <a:endParaRPr lang="en-US" sz="1800" dirty="0"/>
                    </a:p>
                  </a:txBody>
                  <a:tcPr marT="45709" marB="45709"/>
                </a:tc>
                <a:tc>
                  <a:txBody>
                    <a:bodyPr/>
                    <a:lstStyle/>
                    <a:p>
                      <a:r>
                        <a:rPr lang="en-US" sz="1800" dirty="0" smtClean="0"/>
                        <a:t>0,0</a:t>
                      </a:r>
                      <a:endParaRPr lang="en-US" sz="1800" dirty="0"/>
                    </a:p>
                  </a:txBody>
                  <a:tcPr marT="45709" marB="45709"/>
                </a:tc>
                <a:tc>
                  <a:txBody>
                    <a:bodyPr/>
                    <a:lstStyle/>
                    <a:p>
                      <a:r>
                        <a:rPr lang="en-US" sz="1800" dirty="0" smtClean="0"/>
                        <a:t>1,2</a:t>
                      </a:r>
                      <a:endParaRPr lang="en-US" sz="1800" dirty="0"/>
                    </a:p>
                  </a:txBody>
                  <a:tcPr marT="45709" marB="45709"/>
                </a:tc>
              </a:tr>
            </a:tbl>
          </a:graphicData>
        </a:graphic>
      </p:graphicFrame>
      <p:sp>
        <p:nvSpPr>
          <p:cNvPr id="20525" name="TextBox 10"/>
          <p:cNvSpPr txBox="1">
            <a:spLocks noChangeArrowheads="1"/>
          </p:cNvSpPr>
          <p:nvPr/>
        </p:nvSpPr>
        <p:spPr bwMode="auto">
          <a:xfrm>
            <a:off x="2043449" y="2956083"/>
            <a:ext cx="4924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eaLnBrk="1" hangingPunct="1">
              <a:spcBef>
                <a:spcPct val="0"/>
              </a:spcBef>
              <a:buClrTx/>
              <a:buSzTx/>
              <a:buFontTx/>
              <a:buNone/>
            </a:pPr>
            <a:r>
              <a:rPr lang="en-US" sz="1800" dirty="0" smtClean="0">
                <a:solidFill>
                  <a:srgbClr val="FF0000"/>
                </a:solidFill>
                <a:latin typeface="Arial" panose="020B0604020202020204" pitchFamily="34" charset="0"/>
              </a:rPr>
              <a:t>girl</a:t>
            </a:r>
            <a:endParaRPr lang="en-US" sz="1800" dirty="0">
              <a:solidFill>
                <a:srgbClr val="FF0000"/>
              </a:solidFill>
              <a:latin typeface="Arial" panose="020B0604020202020204" pitchFamily="34" charset="0"/>
            </a:endParaRPr>
          </a:p>
        </p:txBody>
      </p:sp>
      <p:sp>
        <p:nvSpPr>
          <p:cNvPr id="20526" name="TextBox 11"/>
          <p:cNvSpPr txBox="1">
            <a:spLocks noChangeArrowheads="1"/>
          </p:cNvSpPr>
          <p:nvPr/>
        </p:nvSpPr>
        <p:spPr bwMode="auto">
          <a:xfrm>
            <a:off x="5427954" y="2232720"/>
            <a:ext cx="5822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eaLnBrk="1" hangingPunct="1">
              <a:spcBef>
                <a:spcPct val="0"/>
              </a:spcBef>
              <a:buClrTx/>
              <a:buSzTx/>
              <a:buFontTx/>
              <a:buNone/>
            </a:pPr>
            <a:r>
              <a:rPr lang="en-US" sz="1800" dirty="0" smtClean="0">
                <a:solidFill>
                  <a:srgbClr val="FF0000"/>
                </a:solidFill>
                <a:latin typeface="Arial" panose="020B0604020202020204" pitchFamily="34" charset="0"/>
              </a:rPr>
              <a:t>Boy</a:t>
            </a:r>
            <a:endParaRPr lang="en-US" sz="1800" dirty="0">
              <a:solidFill>
                <a:srgbClr val="FF0000"/>
              </a:solidFill>
              <a:latin typeface="Arial" panose="020B0604020202020204" pitchFamily="34" charset="0"/>
            </a:endParaRPr>
          </a:p>
        </p:txBody>
      </p:sp>
    </p:spTree>
    <p:extLst>
      <p:ext uri="{BB962C8B-B14F-4D97-AF65-F5344CB8AC3E}">
        <p14:creationId xmlns:p14="http://schemas.microsoft.com/office/powerpoint/2010/main" val="2938973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30334"/>
          </a:xfrm>
        </p:spPr>
        <p:txBody>
          <a:bodyPr>
            <a:normAutofit fontScale="90000"/>
          </a:bodyPr>
          <a:lstStyle/>
          <a:p>
            <a:r>
              <a:rPr lang="en-US" dirty="0" smtClean="0"/>
              <a:t>A </a:t>
            </a:r>
            <a:r>
              <a:rPr lang="en-US" dirty="0" smtClean="0">
                <a:solidFill>
                  <a:schemeClr val="tx2"/>
                </a:solidFill>
              </a:rPr>
              <a:t>game</a:t>
            </a:r>
            <a:r>
              <a:rPr lang="en-US" dirty="0" smtClean="0"/>
              <a:t> consists of</a:t>
            </a:r>
            <a:br>
              <a:rPr lang="en-US" dirty="0" smtClean="0"/>
            </a:br>
            <a:endParaRPr lang="en-IN" dirty="0"/>
          </a:p>
        </p:txBody>
      </p:sp>
      <p:sp>
        <p:nvSpPr>
          <p:cNvPr id="3" name="Content Placeholder 2"/>
          <p:cNvSpPr>
            <a:spLocks noGrp="1"/>
          </p:cNvSpPr>
          <p:nvPr>
            <p:ph idx="1"/>
          </p:nvPr>
        </p:nvSpPr>
        <p:spPr>
          <a:xfrm>
            <a:off x="838200" y="695460"/>
            <a:ext cx="10515600" cy="6065948"/>
          </a:xfrm>
        </p:spPr>
        <p:txBody>
          <a:bodyPr/>
          <a:lstStyle/>
          <a:p>
            <a:pPr lvl="1"/>
            <a:r>
              <a:rPr lang="en-US" dirty="0" smtClean="0"/>
              <a:t>a set of </a:t>
            </a:r>
            <a:r>
              <a:rPr lang="en-US" dirty="0" smtClean="0">
                <a:solidFill>
                  <a:schemeClr val="tx2"/>
                </a:solidFill>
              </a:rPr>
              <a:t>players</a:t>
            </a:r>
            <a:endParaRPr lang="en-US" dirty="0" smtClean="0"/>
          </a:p>
          <a:p>
            <a:pPr lvl="1"/>
            <a:r>
              <a:rPr lang="en-US" dirty="0" smtClean="0"/>
              <a:t>a set of </a:t>
            </a:r>
            <a:r>
              <a:rPr lang="en-US" dirty="0" smtClean="0">
                <a:solidFill>
                  <a:schemeClr val="tx2"/>
                </a:solidFill>
              </a:rPr>
              <a:t>strategies</a:t>
            </a:r>
            <a:r>
              <a:rPr lang="en-US" dirty="0" smtClean="0"/>
              <a:t> for each player</a:t>
            </a:r>
          </a:p>
          <a:p>
            <a:pPr lvl="1"/>
            <a:r>
              <a:rPr lang="en-US" dirty="0" smtClean="0"/>
              <a:t>the </a:t>
            </a:r>
            <a:r>
              <a:rPr lang="en-US" dirty="0" smtClean="0">
                <a:solidFill>
                  <a:schemeClr val="tx2"/>
                </a:solidFill>
              </a:rPr>
              <a:t>payoffs</a:t>
            </a:r>
            <a:r>
              <a:rPr lang="en-US" dirty="0" smtClean="0"/>
              <a:t> to each player for every possible list of strategy choices by the players.</a:t>
            </a:r>
          </a:p>
          <a:p>
            <a:r>
              <a:rPr lang="en-IN" dirty="0" smtClean="0"/>
              <a:t>Players are the decision makers (manager of the oligopolistic firm)</a:t>
            </a:r>
            <a:endParaRPr lang="en-IN" dirty="0"/>
          </a:p>
          <a:p>
            <a:r>
              <a:rPr lang="en-IN" dirty="0" smtClean="0"/>
              <a:t>Strategies are the potential choices. This include whether to change price? Whether to develop a new or differentiated products? Whether to introduce a new or different advertising campaign?</a:t>
            </a:r>
          </a:p>
          <a:p>
            <a:r>
              <a:rPr lang="en-IN" dirty="0" smtClean="0"/>
              <a:t>Pay off: It is the outcome or consequences of each strategy. It is often expressed in terms of profits or losses</a:t>
            </a:r>
          </a:p>
          <a:p>
            <a:r>
              <a:rPr lang="en-IN" dirty="0" smtClean="0"/>
              <a:t>Pay off Matrix: A table that gives the payoff from all the strategies open to a firm and its rival’s response</a:t>
            </a:r>
          </a:p>
          <a:p>
            <a:r>
              <a:rPr lang="en-IN" dirty="0" smtClean="0"/>
              <a:t>Optimal Strategy: </a:t>
            </a:r>
            <a:r>
              <a:rPr lang="en-IN" dirty="0" smtClean="0">
                <a:solidFill>
                  <a:srgbClr val="FF0000"/>
                </a:solidFill>
              </a:rPr>
              <a:t>A strategy that maximises the players expected payoff. </a:t>
            </a:r>
            <a:endParaRPr lang="en-IN" dirty="0">
              <a:solidFill>
                <a:srgbClr val="FF0000"/>
              </a:solidFill>
            </a:endParaRPr>
          </a:p>
        </p:txBody>
      </p:sp>
    </p:spTree>
    <p:extLst>
      <p:ext uri="{BB962C8B-B14F-4D97-AF65-F5344CB8AC3E}">
        <p14:creationId xmlns:p14="http://schemas.microsoft.com/office/powerpoint/2010/main" val="3022502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153"/>
            <a:ext cx="10515600" cy="1094703"/>
          </a:xfrm>
        </p:spPr>
        <p:txBody>
          <a:bodyPr/>
          <a:lstStyle/>
          <a:p>
            <a:r>
              <a:rPr lang="en-IN" dirty="0" smtClean="0"/>
              <a:t>Solution to “Battle of sexes”</a:t>
            </a:r>
            <a:endParaRPr lang="en-IN" dirty="0"/>
          </a:p>
        </p:txBody>
      </p:sp>
      <p:sp>
        <p:nvSpPr>
          <p:cNvPr id="3" name="Content Placeholder 2"/>
          <p:cNvSpPr>
            <a:spLocks noGrp="1"/>
          </p:cNvSpPr>
          <p:nvPr>
            <p:ph idx="1"/>
          </p:nvPr>
        </p:nvSpPr>
        <p:spPr>
          <a:xfrm>
            <a:off x="167425" y="1184856"/>
            <a:ext cx="11655381" cy="4992107"/>
          </a:xfrm>
        </p:spPr>
        <p:txBody>
          <a:bodyPr>
            <a:normAutofit fontScale="92500" lnSpcReduction="10000"/>
          </a:bodyPr>
          <a:lstStyle/>
          <a:p>
            <a:r>
              <a:rPr lang="en-IN" dirty="0" smtClean="0"/>
              <a:t>There are two Nash Equilibrium in pure strategies for the game</a:t>
            </a:r>
          </a:p>
          <a:p>
            <a:pPr marL="514350" indent="-514350">
              <a:buAutoNum type="arabicParenR"/>
            </a:pPr>
            <a:r>
              <a:rPr lang="en-IN" dirty="0" smtClean="0"/>
              <a:t>Both watch movie </a:t>
            </a:r>
          </a:p>
          <a:p>
            <a:pPr marL="514350" indent="-514350">
              <a:buAutoNum type="arabicParenR"/>
            </a:pPr>
            <a:r>
              <a:rPr lang="en-IN" dirty="0" smtClean="0"/>
              <a:t>Both will watch cricket </a:t>
            </a:r>
          </a:p>
          <a:p>
            <a:pPr marL="0" indent="0">
              <a:buNone/>
            </a:pPr>
            <a:endParaRPr lang="en-IN" dirty="0" smtClean="0"/>
          </a:p>
          <a:p>
            <a:pPr marL="0" indent="0">
              <a:buNone/>
            </a:pPr>
            <a:r>
              <a:rPr lang="en-IN" dirty="0" smtClean="0"/>
              <a:t>Both the outcomes are Nash equilibrium (stable) because neither the boy or girl would want to change his or her decision given the decisions of the other. </a:t>
            </a:r>
          </a:p>
          <a:p>
            <a:r>
              <a:rPr lang="en-IN" dirty="0" smtClean="0"/>
              <a:t>This game is also have equilibrium in Mixed strategies also</a:t>
            </a:r>
          </a:p>
          <a:p>
            <a:pPr marL="514350" indent="-514350">
              <a:buAutoNum type="arabicParenR"/>
            </a:pPr>
            <a:r>
              <a:rPr lang="en-IN" dirty="0" smtClean="0"/>
              <a:t>The boy choose cricket with 2/3 probability and movie with 1/3 probability </a:t>
            </a:r>
          </a:p>
          <a:p>
            <a:pPr marL="0" indent="0">
              <a:buNone/>
            </a:pPr>
            <a:r>
              <a:rPr lang="en-IN" dirty="0" smtClean="0"/>
              <a:t>If the boy is choosing this strategy the boy cannot do better with any other strategy  </a:t>
            </a:r>
          </a:p>
          <a:p>
            <a:pPr marL="0" indent="0">
              <a:buNone/>
            </a:pPr>
            <a:r>
              <a:rPr lang="en-IN" dirty="0" smtClean="0"/>
              <a:t>Like wise the girl is choosing the movie with 2/3 probability and cricket with 1/3 probability and the girl cannot do better with any other strategy. </a:t>
            </a:r>
            <a:endParaRPr lang="en-IN" dirty="0"/>
          </a:p>
        </p:txBody>
      </p:sp>
    </p:spTree>
    <p:extLst>
      <p:ext uri="{BB962C8B-B14F-4D97-AF65-F5344CB8AC3E}">
        <p14:creationId xmlns:p14="http://schemas.microsoft.com/office/powerpoint/2010/main" val="2465521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755775" y="0"/>
            <a:ext cx="8731250" cy="749300"/>
          </a:xfrm>
        </p:spPr>
        <p:txBody>
          <a:bodyPr/>
          <a:lstStyle/>
          <a:p>
            <a:pPr eaLnBrk="1" hangingPunct="1"/>
            <a:r>
              <a:rPr lang="en-US" altLang="en-US" sz="4000"/>
              <a:t>Rock-paper-scissors</a:t>
            </a:r>
            <a:endParaRPr lang="en-US" altLang="en-US" sz="4000">
              <a:solidFill>
                <a:srgbClr val="CCECFF"/>
              </a:solidFill>
            </a:endParaRPr>
          </a:p>
        </p:txBody>
      </p:sp>
      <p:graphicFrame>
        <p:nvGraphicFramePr>
          <p:cNvPr id="286723" name="Group 3"/>
          <p:cNvGraphicFramePr>
            <a:graphicFrameLocks noGrp="1"/>
          </p:cNvGraphicFramePr>
          <p:nvPr>
            <p:ph sz="half" idx="1"/>
          </p:nvPr>
        </p:nvGraphicFramePr>
        <p:xfrm>
          <a:off x="5418139" y="2695575"/>
          <a:ext cx="4283075" cy="2786064"/>
        </p:xfrm>
        <a:graphic>
          <a:graphicData uri="http://schemas.openxmlformats.org/drawingml/2006/table">
            <a:tbl>
              <a:tblPr/>
              <a:tblGrid>
                <a:gridCol w="1352550">
                  <a:extLst>
                    <a:ext uri="{9D8B030D-6E8A-4147-A177-3AD203B41FA5}"/>
                  </a:extLst>
                </a:gridCol>
                <a:gridCol w="1465262">
                  <a:extLst>
                    <a:ext uri="{9D8B030D-6E8A-4147-A177-3AD203B41FA5}"/>
                  </a:extLst>
                </a:gridCol>
                <a:gridCol w="1465263">
                  <a:extLst>
                    <a:ext uri="{9D8B030D-6E8A-4147-A177-3AD203B41FA5}"/>
                  </a:extLst>
                </a:gridCol>
              </a:tblGrid>
              <a:tr h="935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4400" b="0" i="0" u="none" strike="noStrike" cap="none" normalizeH="0" baseline="0">
                          <a:ln>
                            <a:noFill/>
                          </a:ln>
                          <a:solidFill>
                            <a:schemeClr val="tx1"/>
                          </a:solidFill>
                          <a:effectLst/>
                          <a:latin typeface="Arial" charset="0"/>
                        </a:rPr>
                        <a:t>0, 0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4400" b="0" i="0" u="none" strike="noStrike" cap="none" normalizeH="0" baseline="0">
                          <a:ln>
                            <a:noFill/>
                          </a:ln>
                          <a:solidFill>
                            <a:schemeClr val="tx1"/>
                          </a:solidFill>
                          <a:effectLst/>
                          <a:latin typeface="Arial" charset="0"/>
                        </a:rPr>
                        <a:t>-1, 1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4400" b="0" i="0" u="none" strike="noStrike" cap="none" normalizeH="0" baseline="0">
                          <a:ln>
                            <a:noFill/>
                          </a:ln>
                          <a:solidFill>
                            <a:schemeClr val="tx1"/>
                          </a:solidFill>
                          <a:effectLst/>
                          <a:latin typeface="Arial" charset="0"/>
                        </a:rPr>
                        <a:t>1,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925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4400" b="0" i="0" u="none" strike="noStrike" cap="none" normalizeH="0" baseline="0">
                          <a:ln>
                            <a:noFill/>
                          </a:ln>
                          <a:solidFill>
                            <a:schemeClr val="tx1"/>
                          </a:solidFill>
                          <a:effectLst/>
                          <a:latin typeface="Arial" charset="0"/>
                        </a:rPr>
                        <a:t>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4400" b="0" i="0" u="none" strike="noStrike" cap="none" normalizeH="0" baseline="0">
                          <a:ln>
                            <a:noFill/>
                          </a:ln>
                          <a:solidFill>
                            <a:schemeClr val="tx1"/>
                          </a:solidFill>
                          <a:effectLst/>
                          <a:latin typeface="Arial" charset="0"/>
                        </a:rPr>
                        <a:t>0, 0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4400" b="0" i="0" u="none" strike="noStrike" cap="none" normalizeH="0" baseline="0">
                          <a:ln>
                            <a:noFill/>
                          </a:ln>
                          <a:solidFill>
                            <a:schemeClr val="tx1"/>
                          </a:solidFill>
                          <a:effectLst/>
                          <a:latin typeface="Arial" charset="0"/>
                        </a:rPr>
                        <a:t>-1, 1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925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4400" b="0" i="0" u="none" strike="noStrike" cap="none" normalizeH="0" baseline="0">
                          <a:ln>
                            <a:noFill/>
                          </a:ln>
                          <a:solidFill>
                            <a:schemeClr val="tx1"/>
                          </a:solidFill>
                          <a:effectLst/>
                          <a:latin typeface="Arial" charset="0"/>
                        </a:rPr>
                        <a:t>-1, 1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4400" b="0" i="0" u="none" strike="noStrike" cap="none" normalizeH="0" baseline="0">
                          <a:ln>
                            <a:noFill/>
                          </a:ln>
                          <a:solidFill>
                            <a:schemeClr val="tx1"/>
                          </a:solidFill>
                          <a:effectLst/>
                          <a:latin typeface="Arial" charset="0"/>
                        </a:rPr>
                        <a:t>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4400" b="0" i="0" u="none" strike="noStrike" cap="none" normalizeH="0" baseline="0">
                          <a:ln>
                            <a:noFill/>
                          </a:ln>
                          <a:solidFill>
                            <a:schemeClr val="tx1"/>
                          </a:solidFill>
                          <a:effectLst/>
                          <a:latin typeface="Arial" charset="0"/>
                        </a:rPr>
                        <a:t>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pic>
        <p:nvPicPr>
          <p:cNvPr id="5141" name="Picture 21" descr="MCj0408150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3588" y="2868613"/>
            <a:ext cx="77311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2" name="Picture 22" descr="MCj0408150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3888" y="2106613"/>
            <a:ext cx="77311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3" name="Document"/>
          <p:cNvSpPr>
            <a:spLocks noEditPoints="1" noChangeArrowheads="1"/>
          </p:cNvSpPr>
          <p:nvPr/>
        </p:nvSpPr>
        <p:spPr bwMode="auto">
          <a:xfrm>
            <a:off x="4810125" y="3759200"/>
            <a:ext cx="349250" cy="590550"/>
          </a:xfrm>
          <a:custGeom>
            <a:avLst/>
            <a:gdLst>
              <a:gd name="T0" fmla="*/ 2812271 w 21600"/>
              <a:gd name="T1" fmla="*/ 16169724 h 21600"/>
              <a:gd name="T2" fmla="*/ 22216 w 21600"/>
              <a:gd name="T3" fmla="*/ 8109536 h 21600"/>
              <a:gd name="T4" fmla="*/ 2812271 w 21600"/>
              <a:gd name="T5" fmla="*/ 60559 h 21600"/>
              <a:gd name="T6" fmla="*/ 5674730 w 21600"/>
              <a:gd name="T7" fmla="*/ 7962282 h 21600"/>
              <a:gd name="T8" fmla="*/ 2812271 w 21600"/>
              <a:gd name="T9" fmla="*/ 16169724 h 21600"/>
              <a:gd name="T10" fmla="*/ 0 w 21600"/>
              <a:gd name="T11" fmla="*/ 0 h 21600"/>
              <a:gd name="T12" fmla="*/ 5647017 w 21600"/>
              <a:gd name="T13" fmla="*/ 0 h 21600"/>
              <a:gd name="T14" fmla="*/ 5647017 w 21600"/>
              <a:gd name="T15" fmla="*/ 16145801 h 21600"/>
              <a:gd name="T16" fmla="*/ 0 60000 65536"/>
              <a:gd name="T17" fmla="*/ 0 60000 65536"/>
              <a:gd name="T18" fmla="*/ 0 60000 65536"/>
              <a:gd name="T19" fmla="*/ 0 60000 65536"/>
              <a:gd name="T20" fmla="*/ 0 60000 65536"/>
              <a:gd name="T21" fmla="*/ 0 60000 65536"/>
              <a:gd name="T22" fmla="*/ 0 60000 65536"/>
              <a:gd name="T23" fmla="*/ 0 60000 65536"/>
              <a:gd name="T24" fmla="*/ 977 w 21600"/>
              <a:gd name="T25" fmla="*/ 818 h 21600"/>
              <a:gd name="T26" fmla="*/ 20622 w 21600"/>
              <a:gd name="T27" fmla="*/ 1642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IN"/>
          </a:p>
        </p:txBody>
      </p:sp>
      <p:sp>
        <p:nvSpPr>
          <p:cNvPr id="5144" name="Document"/>
          <p:cNvSpPr>
            <a:spLocks noEditPoints="1" noChangeArrowheads="1"/>
          </p:cNvSpPr>
          <p:nvPr/>
        </p:nvSpPr>
        <p:spPr bwMode="auto">
          <a:xfrm>
            <a:off x="7324725" y="1981200"/>
            <a:ext cx="349250" cy="590550"/>
          </a:xfrm>
          <a:custGeom>
            <a:avLst/>
            <a:gdLst>
              <a:gd name="T0" fmla="*/ 2812271 w 21600"/>
              <a:gd name="T1" fmla="*/ 16169724 h 21600"/>
              <a:gd name="T2" fmla="*/ 22216 w 21600"/>
              <a:gd name="T3" fmla="*/ 8109536 h 21600"/>
              <a:gd name="T4" fmla="*/ 2812271 w 21600"/>
              <a:gd name="T5" fmla="*/ 60559 h 21600"/>
              <a:gd name="T6" fmla="*/ 5674730 w 21600"/>
              <a:gd name="T7" fmla="*/ 7962282 h 21600"/>
              <a:gd name="T8" fmla="*/ 2812271 w 21600"/>
              <a:gd name="T9" fmla="*/ 16169724 h 21600"/>
              <a:gd name="T10" fmla="*/ 0 w 21600"/>
              <a:gd name="T11" fmla="*/ 0 h 21600"/>
              <a:gd name="T12" fmla="*/ 5647017 w 21600"/>
              <a:gd name="T13" fmla="*/ 0 h 21600"/>
              <a:gd name="T14" fmla="*/ 5647017 w 21600"/>
              <a:gd name="T15" fmla="*/ 16145801 h 21600"/>
              <a:gd name="T16" fmla="*/ 0 60000 65536"/>
              <a:gd name="T17" fmla="*/ 0 60000 65536"/>
              <a:gd name="T18" fmla="*/ 0 60000 65536"/>
              <a:gd name="T19" fmla="*/ 0 60000 65536"/>
              <a:gd name="T20" fmla="*/ 0 60000 65536"/>
              <a:gd name="T21" fmla="*/ 0 60000 65536"/>
              <a:gd name="T22" fmla="*/ 0 60000 65536"/>
              <a:gd name="T23" fmla="*/ 0 60000 65536"/>
              <a:gd name="T24" fmla="*/ 977 w 21600"/>
              <a:gd name="T25" fmla="*/ 818 h 21600"/>
              <a:gd name="T26" fmla="*/ 20622 w 21600"/>
              <a:gd name="T27" fmla="*/ 1642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IN"/>
          </a:p>
        </p:txBody>
      </p:sp>
      <p:pic>
        <p:nvPicPr>
          <p:cNvPr id="5145" name="Picture 25" descr="MCj023444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5025" y="2003426"/>
            <a:ext cx="1049338"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6" name="Picture 26" descr="MCj023444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2925" y="4645026"/>
            <a:ext cx="1049338"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7" name="Text Box 27"/>
          <p:cNvSpPr txBox="1">
            <a:spLocks noChangeArrowheads="1"/>
          </p:cNvSpPr>
          <p:nvPr/>
        </p:nvSpPr>
        <p:spPr bwMode="auto">
          <a:xfrm>
            <a:off x="2057400" y="3482975"/>
            <a:ext cx="1752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rgbClr val="008000"/>
                </a:solidFill>
              </a:rPr>
              <a:t>Row player</a:t>
            </a:r>
            <a:r>
              <a:rPr lang="en-US" altLang="en-US" sz="1800"/>
              <a:t> aka. </a:t>
            </a:r>
            <a:r>
              <a:rPr lang="en-US" altLang="en-US" sz="1800">
                <a:solidFill>
                  <a:srgbClr val="008000"/>
                </a:solidFill>
              </a:rPr>
              <a:t>player 1</a:t>
            </a:r>
            <a:r>
              <a:rPr lang="en-US" altLang="en-US" sz="1800"/>
              <a:t> chooses a row</a:t>
            </a:r>
          </a:p>
        </p:txBody>
      </p:sp>
      <p:sp>
        <p:nvSpPr>
          <p:cNvPr id="5148" name="Text Box 28"/>
          <p:cNvSpPr txBox="1">
            <a:spLocks noChangeArrowheads="1"/>
          </p:cNvSpPr>
          <p:nvPr/>
        </p:nvSpPr>
        <p:spPr bwMode="auto">
          <a:xfrm>
            <a:off x="6324600" y="682626"/>
            <a:ext cx="2590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rgbClr val="008000"/>
                </a:solidFill>
              </a:rPr>
              <a:t>Column player</a:t>
            </a:r>
            <a:r>
              <a:rPr lang="en-US" altLang="en-US" sz="1800"/>
              <a:t> aka. </a:t>
            </a:r>
            <a:r>
              <a:rPr lang="en-US" altLang="en-US" sz="1800">
                <a:solidFill>
                  <a:srgbClr val="008000"/>
                </a:solidFill>
              </a:rPr>
              <a:t>player 2</a:t>
            </a:r>
            <a:r>
              <a:rPr lang="en-US" altLang="en-US" sz="1800"/>
              <a:t> (simultaneously) chooses a column</a:t>
            </a:r>
          </a:p>
        </p:txBody>
      </p:sp>
      <p:sp>
        <p:nvSpPr>
          <p:cNvPr id="5149" name="Text Box 29"/>
          <p:cNvSpPr txBox="1">
            <a:spLocks noChangeArrowheads="1"/>
          </p:cNvSpPr>
          <p:nvPr/>
        </p:nvSpPr>
        <p:spPr bwMode="auto">
          <a:xfrm>
            <a:off x="1524000" y="4872039"/>
            <a:ext cx="26670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A row or column is called an </a:t>
            </a:r>
            <a:r>
              <a:rPr lang="en-US" altLang="en-US" sz="1800">
                <a:solidFill>
                  <a:srgbClr val="008000"/>
                </a:solidFill>
              </a:rPr>
              <a:t>action</a:t>
            </a:r>
            <a:r>
              <a:rPr lang="en-US" altLang="en-US" sz="1800"/>
              <a:t> or </a:t>
            </a:r>
            <a:r>
              <a:rPr lang="en-US" altLang="en-US" sz="1800">
                <a:solidFill>
                  <a:srgbClr val="008000"/>
                </a:solidFill>
              </a:rPr>
              <a:t>(pure) strategy</a:t>
            </a:r>
          </a:p>
        </p:txBody>
      </p:sp>
      <p:sp>
        <p:nvSpPr>
          <p:cNvPr id="5150" name="Line 30"/>
          <p:cNvSpPr>
            <a:spLocks noChangeShapeType="1"/>
          </p:cNvSpPr>
          <p:nvPr/>
        </p:nvSpPr>
        <p:spPr bwMode="auto">
          <a:xfrm flipV="1">
            <a:off x="6400800" y="5329238"/>
            <a:ext cx="685800" cy="38100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IN"/>
          </a:p>
        </p:txBody>
      </p:sp>
      <p:sp>
        <p:nvSpPr>
          <p:cNvPr id="5151" name="Text Box 31"/>
          <p:cNvSpPr txBox="1">
            <a:spLocks noChangeArrowheads="1"/>
          </p:cNvSpPr>
          <p:nvPr/>
        </p:nvSpPr>
        <p:spPr bwMode="auto">
          <a:xfrm>
            <a:off x="3805691" y="5710238"/>
            <a:ext cx="66824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Row player’s utility is always listed first, column player’s second</a:t>
            </a:r>
          </a:p>
        </p:txBody>
      </p:sp>
      <p:sp>
        <p:nvSpPr>
          <p:cNvPr id="5152" name="Text Box 32"/>
          <p:cNvSpPr txBox="1">
            <a:spLocks noChangeArrowheads="1"/>
          </p:cNvSpPr>
          <p:nvPr/>
        </p:nvSpPr>
        <p:spPr bwMode="auto">
          <a:xfrm>
            <a:off x="2425700" y="6172200"/>
            <a:ext cx="7080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rgbClr val="008000"/>
                </a:solidFill>
              </a:rPr>
              <a:t>Zero-sum</a:t>
            </a:r>
            <a:r>
              <a:rPr lang="en-US" altLang="en-US" sz="1800"/>
              <a:t> game: the utilities in each entry sum to 0 (or a constant)</a:t>
            </a:r>
          </a:p>
          <a:p>
            <a:pPr algn="ctr" eaLnBrk="1" hangingPunct="1">
              <a:spcBef>
                <a:spcPct val="0"/>
              </a:spcBef>
              <a:buFontTx/>
              <a:buNone/>
            </a:pPr>
            <a:r>
              <a:rPr lang="en-US" altLang="en-US" sz="1800"/>
              <a:t>Three-player game would be a 3D table with 3 utilities per entry, etc.</a:t>
            </a:r>
          </a:p>
        </p:txBody>
      </p:sp>
    </p:spTree>
    <p:custDataLst>
      <p:tags r:id="rId1"/>
    </p:custDataLst>
    <p:extLst>
      <p:ext uri="{BB962C8B-B14F-4D97-AF65-F5344CB8AC3E}">
        <p14:creationId xmlns:p14="http://schemas.microsoft.com/office/powerpoint/2010/main" val="252279354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lstStyle/>
          <a:p>
            <a:r>
              <a:rPr lang="en-US" dirty="0"/>
              <a:t>A probability distribution over the pure strategies of the game</a:t>
            </a:r>
          </a:p>
          <a:p>
            <a:r>
              <a:rPr lang="en-US" dirty="0" smtClean="0"/>
              <a:t>No </a:t>
            </a:r>
            <a:r>
              <a:rPr lang="en-US" dirty="0"/>
              <a:t>pure strategy Nash equilibrium</a:t>
            </a:r>
          </a:p>
          <a:p>
            <a:r>
              <a:rPr lang="en-US" dirty="0"/>
              <a:t>One mixed strategy Nash equilibrium – each player plays rock, paper and scissors each with 1/3 probability</a:t>
            </a:r>
          </a:p>
          <a:p>
            <a:endParaRPr lang="en-IN" dirty="0"/>
          </a:p>
        </p:txBody>
      </p:sp>
    </p:spTree>
    <p:extLst>
      <p:ext uri="{BB962C8B-B14F-4D97-AF65-F5344CB8AC3E}">
        <p14:creationId xmlns:p14="http://schemas.microsoft.com/office/powerpoint/2010/main" val="3117062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04910"/>
          </a:xfrm>
        </p:spPr>
        <p:txBody>
          <a:bodyPr>
            <a:normAutofit/>
          </a:bodyPr>
          <a:lstStyle/>
          <a:p>
            <a:r>
              <a:rPr lang="en-IN" sz="2400" dirty="0" smtClean="0"/>
              <a:t>PAY OFF MATRICS OF FIRM I</a:t>
            </a:r>
            <a:endParaRPr lang="en-IN" sz="2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12455006"/>
              </p:ext>
            </p:extLst>
          </p:nvPr>
        </p:nvGraphicFramePr>
        <p:xfrm>
          <a:off x="627184" y="798684"/>
          <a:ext cx="10515603" cy="2225040"/>
        </p:xfrm>
        <a:graphic>
          <a:graphicData uri="http://schemas.openxmlformats.org/drawingml/2006/table">
            <a:tbl>
              <a:tblPr firstRow="1" bandRow="1">
                <a:tableStyleId>{5C22544A-7EE6-4342-B048-85BDC9FD1C3A}</a:tableStyleId>
              </a:tblPr>
              <a:tblGrid>
                <a:gridCol w="1502229"/>
                <a:gridCol w="1502229"/>
                <a:gridCol w="1502229"/>
                <a:gridCol w="1502229"/>
                <a:gridCol w="1502229"/>
                <a:gridCol w="1502229"/>
                <a:gridCol w="1502229"/>
              </a:tblGrid>
              <a:tr h="370840">
                <a:tc>
                  <a:txBody>
                    <a:bodyPr/>
                    <a:lstStyle/>
                    <a:p>
                      <a:endParaRPr lang="en-IN" dirty="0"/>
                    </a:p>
                  </a:txBody>
                  <a:tcPr/>
                </a:tc>
                <a:tc gridSpan="6">
                  <a:txBody>
                    <a:bodyPr/>
                    <a:lstStyle/>
                    <a:p>
                      <a:r>
                        <a:rPr lang="en-IN" dirty="0" smtClean="0"/>
                        <a:t>STRATEGIES</a:t>
                      </a:r>
                      <a:r>
                        <a:rPr lang="en-IN" baseline="0" dirty="0" smtClean="0"/>
                        <a:t> OF FIRM TWO</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rowSpan="5">
                  <a:txBody>
                    <a:bodyPr/>
                    <a:lstStyle/>
                    <a:p>
                      <a:r>
                        <a:rPr lang="en-IN" dirty="0" smtClean="0"/>
                        <a:t>STRATEGIES </a:t>
                      </a:r>
                    </a:p>
                    <a:p>
                      <a:r>
                        <a:rPr lang="en-IN" dirty="0" smtClean="0"/>
                        <a:t>OF</a:t>
                      </a:r>
                      <a:r>
                        <a:rPr lang="en-IN" baseline="0" dirty="0" smtClean="0"/>
                        <a:t> </a:t>
                      </a:r>
                    </a:p>
                    <a:p>
                      <a:r>
                        <a:rPr lang="en-IN" baseline="0" dirty="0" smtClean="0"/>
                        <a:t>FIRM </a:t>
                      </a:r>
                    </a:p>
                    <a:p>
                      <a:r>
                        <a:rPr lang="en-IN" baseline="0" dirty="0" smtClean="0"/>
                        <a:t>ONE</a:t>
                      </a:r>
                      <a:endParaRPr lang="en-IN" dirty="0"/>
                    </a:p>
                  </a:txBody>
                  <a:tcPr/>
                </a:tc>
                <a:tc>
                  <a:txBody>
                    <a:bodyPr/>
                    <a:lstStyle/>
                    <a:p>
                      <a:endParaRPr lang="en-IN"/>
                    </a:p>
                  </a:txBody>
                  <a:tcPr/>
                </a:tc>
                <a:tc>
                  <a:txBody>
                    <a:bodyPr/>
                    <a:lstStyle/>
                    <a:p>
                      <a:r>
                        <a:rPr lang="en-IN" dirty="0" smtClean="0"/>
                        <a:t>B1</a:t>
                      </a:r>
                      <a:endParaRPr lang="en-IN" dirty="0"/>
                    </a:p>
                  </a:txBody>
                  <a:tcPr/>
                </a:tc>
                <a:tc>
                  <a:txBody>
                    <a:bodyPr/>
                    <a:lstStyle/>
                    <a:p>
                      <a:r>
                        <a:rPr lang="en-IN" dirty="0" smtClean="0"/>
                        <a:t>B2</a:t>
                      </a:r>
                      <a:endParaRPr lang="en-IN" dirty="0"/>
                    </a:p>
                  </a:txBody>
                  <a:tcPr/>
                </a:tc>
                <a:tc>
                  <a:txBody>
                    <a:bodyPr/>
                    <a:lstStyle/>
                    <a:p>
                      <a:r>
                        <a:rPr lang="en-IN" dirty="0" smtClean="0"/>
                        <a:t>B3</a:t>
                      </a:r>
                      <a:endParaRPr lang="en-IN" dirty="0"/>
                    </a:p>
                  </a:txBody>
                  <a:tcPr/>
                </a:tc>
                <a:tc>
                  <a:txBody>
                    <a:bodyPr/>
                    <a:lstStyle/>
                    <a:p>
                      <a:r>
                        <a:rPr lang="en-IN" dirty="0" smtClean="0"/>
                        <a:t>B4</a:t>
                      </a:r>
                      <a:endParaRPr lang="en-IN" dirty="0"/>
                    </a:p>
                  </a:txBody>
                  <a:tcPr/>
                </a:tc>
                <a:tc>
                  <a:txBody>
                    <a:bodyPr/>
                    <a:lstStyle/>
                    <a:p>
                      <a:r>
                        <a:rPr lang="en-IN" dirty="0" smtClean="0"/>
                        <a:t>B5</a:t>
                      </a:r>
                      <a:endParaRPr lang="en-IN" dirty="0"/>
                    </a:p>
                  </a:txBody>
                  <a:tcPr/>
                </a:tc>
              </a:tr>
              <a:tr h="370840">
                <a:tc vMerge="1">
                  <a:txBody>
                    <a:bodyPr/>
                    <a:lstStyle/>
                    <a:p>
                      <a:endParaRPr lang="en-IN" dirty="0"/>
                    </a:p>
                  </a:txBody>
                  <a:tcPr/>
                </a:tc>
                <a:tc>
                  <a:txBody>
                    <a:bodyPr/>
                    <a:lstStyle/>
                    <a:p>
                      <a:r>
                        <a:rPr lang="en-IN" dirty="0" smtClean="0"/>
                        <a:t>A1</a:t>
                      </a:r>
                      <a:endParaRPr lang="en-IN" dirty="0"/>
                    </a:p>
                  </a:txBody>
                  <a:tcPr/>
                </a:tc>
                <a:tc>
                  <a:txBody>
                    <a:bodyPr/>
                    <a:lstStyle/>
                    <a:p>
                      <a:r>
                        <a:rPr lang="en-IN" dirty="0" smtClean="0"/>
                        <a:t>0.10</a:t>
                      </a:r>
                      <a:endParaRPr lang="en-IN" dirty="0"/>
                    </a:p>
                  </a:txBody>
                  <a:tcPr/>
                </a:tc>
                <a:tc>
                  <a:txBody>
                    <a:bodyPr/>
                    <a:lstStyle/>
                    <a:p>
                      <a:r>
                        <a:rPr lang="en-IN" dirty="0" smtClean="0"/>
                        <a:t>0.20</a:t>
                      </a:r>
                      <a:endParaRPr lang="en-IN" dirty="0"/>
                    </a:p>
                  </a:txBody>
                  <a:tcPr/>
                </a:tc>
                <a:tc>
                  <a:txBody>
                    <a:bodyPr/>
                    <a:lstStyle/>
                    <a:p>
                      <a:r>
                        <a:rPr lang="en-IN" dirty="0" smtClean="0"/>
                        <a:t>0.15</a:t>
                      </a:r>
                      <a:endParaRPr lang="en-IN" dirty="0"/>
                    </a:p>
                  </a:txBody>
                  <a:tcPr/>
                </a:tc>
                <a:tc>
                  <a:txBody>
                    <a:bodyPr/>
                    <a:lstStyle/>
                    <a:p>
                      <a:r>
                        <a:rPr lang="en-IN" dirty="0" smtClean="0"/>
                        <a:t>0.30</a:t>
                      </a:r>
                      <a:endParaRPr lang="en-IN" dirty="0"/>
                    </a:p>
                  </a:txBody>
                  <a:tcPr/>
                </a:tc>
                <a:tc>
                  <a:txBody>
                    <a:bodyPr/>
                    <a:lstStyle/>
                    <a:p>
                      <a:r>
                        <a:rPr lang="en-IN" dirty="0" smtClean="0"/>
                        <a:t>0.25</a:t>
                      </a:r>
                      <a:endParaRPr lang="en-IN" dirty="0"/>
                    </a:p>
                  </a:txBody>
                  <a:tcPr/>
                </a:tc>
              </a:tr>
              <a:tr h="370840">
                <a:tc vMerge="1">
                  <a:txBody>
                    <a:bodyPr/>
                    <a:lstStyle/>
                    <a:p>
                      <a:endParaRPr lang="en-IN" dirty="0"/>
                    </a:p>
                  </a:txBody>
                  <a:tcPr/>
                </a:tc>
                <a:tc>
                  <a:txBody>
                    <a:bodyPr/>
                    <a:lstStyle/>
                    <a:p>
                      <a:r>
                        <a:rPr lang="en-IN" dirty="0" smtClean="0"/>
                        <a:t>A2</a:t>
                      </a:r>
                      <a:endParaRPr lang="en-IN" dirty="0"/>
                    </a:p>
                  </a:txBody>
                  <a:tcPr/>
                </a:tc>
                <a:tc>
                  <a:txBody>
                    <a:bodyPr/>
                    <a:lstStyle/>
                    <a:p>
                      <a:r>
                        <a:rPr lang="en-IN" dirty="0" smtClean="0"/>
                        <a:t>0.40</a:t>
                      </a:r>
                      <a:endParaRPr lang="en-IN" dirty="0"/>
                    </a:p>
                  </a:txBody>
                  <a:tcPr/>
                </a:tc>
                <a:tc>
                  <a:txBody>
                    <a:bodyPr/>
                    <a:lstStyle/>
                    <a:p>
                      <a:r>
                        <a:rPr lang="en-IN" dirty="0" smtClean="0"/>
                        <a:t>0.3</a:t>
                      </a:r>
                      <a:endParaRPr lang="en-IN" dirty="0"/>
                    </a:p>
                  </a:txBody>
                  <a:tcPr/>
                </a:tc>
                <a:tc>
                  <a:txBody>
                    <a:bodyPr/>
                    <a:lstStyle/>
                    <a:p>
                      <a:r>
                        <a:rPr lang="en-IN" dirty="0" smtClean="0"/>
                        <a:t>0.50</a:t>
                      </a:r>
                      <a:endParaRPr lang="en-IN" dirty="0"/>
                    </a:p>
                  </a:txBody>
                  <a:tcPr/>
                </a:tc>
                <a:tc>
                  <a:txBody>
                    <a:bodyPr/>
                    <a:lstStyle/>
                    <a:p>
                      <a:r>
                        <a:rPr lang="en-IN" dirty="0" smtClean="0"/>
                        <a:t>0.55</a:t>
                      </a:r>
                      <a:endParaRPr lang="en-IN" dirty="0"/>
                    </a:p>
                  </a:txBody>
                  <a:tcPr/>
                </a:tc>
                <a:tc>
                  <a:txBody>
                    <a:bodyPr/>
                    <a:lstStyle/>
                    <a:p>
                      <a:r>
                        <a:rPr lang="en-IN" dirty="0" smtClean="0"/>
                        <a:t>0.45</a:t>
                      </a:r>
                      <a:endParaRPr lang="en-IN" dirty="0"/>
                    </a:p>
                  </a:txBody>
                  <a:tcPr/>
                </a:tc>
              </a:tr>
              <a:tr h="370840">
                <a:tc vMerge="1">
                  <a:txBody>
                    <a:bodyPr/>
                    <a:lstStyle/>
                    <a:p>
                      <a:endParaRPr lang="en-IN" dirty="0"/>
                    </a:p>
                  </a:txBody>
                  <a:tcPr/>
                </a:tc>
                <a:tc>
                  <a:txBody>
                    <a:bodyPr/>
                    <a:lstStyle/>
                    <a:p>
                      <a:r>
                        <a:rPr lang="en-IN" dirty="0" smtClean="0"/>
                        <a:t>A3</a:t>
                      </a:r>
                      <a:endParaRPr lang="en-IN" dirty="0"/>
                    </a:p>
                  </a:txBody>
                  <a:tcPr/>
                </a:tc>
                <a:tc>
                  <a:txBody>
                    <a:bodyPr/>
                    <a:lstStyle/>
                    <a:p>
                      <a:r>
                        <a:rPr lang="en-IN" dirty="0" smtClean="0"/>
                        <a:t>0.35</a:t>
                      </a:r>
                      <a:endParaRPr lang="en-IN" dirty="0"/>
                    </a:p>
                  </a:txBody>
                  <a:tcPr/>
                </a:tc>
                <a:tc>
                  <a:txBody>
                    <a:bodyPr/>
                    <a:lstStyle/>
                    <a:p>
                      <a:r>
                        <a:rPr lang="en-IN" dirty="0" smtClean="0"/>
                        <a:t>0.25</a:t>
                      </a:r>
                      <a:endParaRPr lang="en-IN" dirty="0"/>
                    </a:p>
                  </a:txBody>
                  <a:tcPr/>
                </a:tc>
                <a:tc>
                  <a:txBody>
                    <a:bodyPr/>
                    <a:lstStyle/>
                    <a:p>
                      <a:r>
                        <a:rPr lang="en-IN" dirty="0" smtClean="0"/>
                        <a:t>0.20</a:t>
                      </a:r>
                      <a:endParaRPr lang="en-IN" dirty="0"/>
                    </a:p>
                  </a:txBody>
                  <a:tcPr/>
                </a:tc>
                <a:tc>
                  <a:txBody>
                    <a:bodyPr/>
                    <a:lstStyle/>
                    <a:p>
                      <a:r>
                        <a:rPr lang="en-IN" dirty="0" smtClean="0"/>
                        <a:t>0.40</a:t>
                      </a:r>
                      <a:endParaRPr lang="en-IN" dirty="0"/>
                    </a:p>
                  </a:txBody>
                  <a:tcPr/>
                </a:tc>
                <a:tc>
                  <a:txBody>
                    <a:bodyPr/>
                    <a:lstStyle/>
                    <a:p>
                      <a:r>
                        <a:rPr lang="en-IN" dirty="0" smtClean="0"/>
                        <a:t>0.5</a:t>
                      </a:r>
                      <a:endParaRPr lang="en-IN" dirty="0"/>
                    </a:p>
                  </a:txBody>
                  <a:tcPr/>
                </a:tc>
              </a:tr>
              <a:tr h="370840">
                <a:tc vMerge="1">
                  <a:txBody>
                    <a:bodyPr/>
                    <a:lstStyle/>
                    <a:p>
                      <a:endParaRPr lang="en-IN" dirty="0"/>
                    </a:p>
                  </a:txBody>
                  <a:tcPr/>
                </a:tc>
                <a:tc>
                  <a:txBody>
                    <a:bodyPr/>
                    <a:lstStyle/>
                    <a:p>
                      <a:r>
                        <a:rPr lang="en-IN" dirty="0" smtClean="0"/>
                        <a:t>A4</a:t>
                      </a:r>
                      <a:endParaRPr lang="en-IN" dirty="0"/>
                    </a:p>
                  </a:txBody>
                  <a:tcPr/>
                </a:tc>
                <a:tc>
                  <a:txBody>
                    <a:bodyPr/>
                    <a:lstStyle/>
                    <a:p>
                      <a:r>
                        <a:rPr lang="en-IN" dirty="0" smtClean="0"/>
                        <a:t>0.25</a:t>
                      </a:r>
                      <a:endParaRPr lang="en-IN" dirty="0"/>
                    </a:p>
                  </a:txBody>
                  <a:tcPr/>
                </a:tc>
                <a:tc>
                  <a:txBody>
                    <a:bodyPr/>
                    <a:lstStyle/>
                    <a:p>
                      <a:r>
                        <a:rPr lang="en-IN" dirty="0" smtClean="0"/>
                        <a:t>0.15</a:t>
                      </a:r>
                      <a:endParaRPr lang="en-IN" dirty="0"/>
                    </a:p>
                  </a:txBody>
                  <a:tcPr/>
                </a:tc>
                <a:tc>
                  <a:txBody>
                    <a:bodyPr/>
                    <a:lstStyle/>
                    <a:p>
                      <a:r>
                        <a:rPr lang="en-IN" dirty="0" smtClean="0"/>
                        <a:t>0.35</a:t>
                      </a:r>
                      <a:endParaRPr lang="en-IN" dirty="0"/>
                    </a:p>
                  </a:txBody>
                  <a:tcPr/>
                </a:tc>
                <a:tc>
                  <a:txBody>
                    <a:bodyPr/>
                    <a:lstStyle/>
                    <a:p>
                      <a:r>
                        <a:rPr lang="en-IN" dirty="0" smtClean="0"/>
                        <a:t>0.6</a:t>
                      </a:r>
                      <a:endParaRPr lang="en-IN" dirty="0"/>
                    </a:p>
                  </a:txBody>
                  <a:tcPr/>
                </a:tc>
                <a:tc>
                  <a:txBody>
                    <a:bodyPr/>
                    <a:lstStyle/>
                    <a:p>
                      <a:r>
                        <a:rPr lang="en-IN" dirty="0" smtClean="0"/>
                        <a:t>0.20</a:t>
                      </a:r>
                      <a:endParaRPr lang="en-IN" dirty="0"/>
                    </a:p>
                  </a:txBody>
                  <a:tcPr/>
                </a:tc>
              </a:tr>
            </a:tbl>
          </a:graphicData>
        </a:graphic>
      </p:graphicFrame>
      <p:sp>
        <p:nvSpPr>
          <p:cNvPr id="7" name="Rectangle 6"/>
          <p:cNvSpPr/>
          <p:nvPr/>
        </p:nvSpPr>
        <p:spPr>
          <a:xfrm>
            <a:off x="633047" y="3230267"/>
            <a:ext cx="11784036" cy="461665"/>
          </a:xfrm>
          <a:prstGeom prst="rect">
            <a:avLst/>
          </a:prstGeom>
        </p:spPr>
        <p:txBody>
          <a:bodyPr wrap="square">
            <a:spAutoFit/>
          </a:bodyPr>
          <a:lstStyle/>
          <a:p>
            <a:r>
              <a:rPr lang="en-IN" sz="2400" dirty="0" smtClean="0"/>
              <a:t>PAY OFF MATRICS OF FIRM II</a:t>
            </a:r>
            <a:endParaRPr lang="en-IN" sz="2400" dirty="0"/>
          </a:p>
        </p:txBody>
      </p:sp>
      <p:graphicFrame>
        <p:nvGraphicFramePr>
          <p:cNvPr id="8" name="Content Placeholder 5"/>
          <p:cNvGraphicFramePr>
            <a:graphicFrameLocks/>
          </p:cNvGraphicFramePr>
          <p:nvPr>
            <p:extLst>
              <p:ext uri="{D42A27DB-BD31-4B8C-83A1-F6EECF244321}">
                <p14:modId xmlns:p14="http://schemas.microsoft.com/office/powerpoint/2010/main" val="3645340138"/>
              </p:ext>
            </p:extLst>
          </p:nvPr>
        </p:nvGraphicFramePr>
        <p:xfrm>
          <a:off x="441960" y="3860744"/>
          <a:ext cx="10515603" cy="2225040"/>
        </p:xfrm>
        <a:graphic>
          <a:graphicData uri="http://schemas.openxmlformats.org/drawingml/2006/table">
            <a:tbl>
              <a:tblPr firstRow="1" bandRow="1">
                <a:tableStyleId>{5C22544A-7EE6-4342-B048-85BDC9FD1C3A}</a:tableStyleId>
              </a:tblPr>
              <a:tblGrid>
                <a:gridCol w="1502229"/>
                <a:gridCol w="1502229"/>
                <a:gridCol w="1502229"/>
                <a:gridCol w="1502229"/>
                <a:gridCol w="1502229"/>
                <a:gridCol w="1502229"/>
                <a:gridCol w="1502229"/>
              </a:tblGrid>
              <a:tr h="370840">
                <a:tc>
                  <a:txBody>
                    <a:bodyPr/>
                    <a:lstStyle/>
                    <a:p>
                      <a:endParaRPr lang="en-IN" dirty="0"/>
                    </a:p>
                  </a:txBody>
                  <a:tcPr/>
                </a:tc>
                <a:tc gridSpan="6">
                  <a:txBody>
                    <a:bodyPr/>
                    <a:lstStyle/>
                    <a:p>
                      <a:r>
                        <a:rPr lang="en-IN" dirty="0" smtClean="0"/>
                        <a:t>STRATEGIES</a:t>
                      </a:r>
                      <a:r>
                        <a:rPr lang="en-IN" baseline="0" dirty="0" smtClean="0"/>
                        <a:t> OF FIRM TWO</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rowSpan="5">
                  <a:txBody>
                    <a:bodyPr/>
                    <a:lstStyle/>
                    <a:p>
                      <a:r>
                        <a:rPr lang="en-IN" dirty="0" smtClean="0"/>
                        <a:t>STRATEGIES </a:t>
                      </a:r>
                    </a:p>
                    <a:p>
                      <a:r>
                        <a:rPr lang="en-IN" dirty="0" smtClean="0"/>
                        <a:t>OF</a:t>
                      </a:r>
                      <a:r>
                        <a:rPr lang="en-IN" baseline="0" dirty="0" smtClean="0"/>
                        <a:t> </a:t>
                      </a:r>
                    </a:p>
                    <a:p>
                      <a:r>
                        <a:rPr lang="en-IN" baseline="0" dirty="0" smtClean="0"/>
                        <a:t>FIRM </a:t>
                      </a:r>
                    </a:p>
                    <a:p>
                      <a:r>
                        <a:rPr lang="en-IN" baseline="0" dirty="0" smtClean="0"/>
                        <a:t>ONE</a:t>
                      </a:r>
                      <a:endParaRPr lang="en-IN" dirty="0"/>
                    </a:p>
                  </a:txBody>
                  <a:tcPr/>
                </a:tc>
                <a:tc>
                  <a:txBody>
                    <a:bodyPr/>
                    <a:lstStyle/>
                    <a:p>
                      <a:endParaRPr lang="en-IN"/>
                    </a:p>
                  </a:txBody>
                  <a:tcPr/>
                </a:tc>
                <a:tc>
                  <a:txBody>
                    <a:bodyPr/>
                    <a:lstStyle/>
                    <a:p>
                      <a:r>
                        <a:rPr lang="en-IN" dirty="0" smtClean="0"/>
                        <a:t>B1</a:t>
                      </a:r>
                      <a:endParaRPr lang="en-IN" dirty="0"/>
                    </a:p>
                  </a:txBody>
                  <a:tcPr/>
                </a:tc>
                <a:tc>
                  <a:txBody>
                    <a:bodyPr/>
                    <a:lstStyle/>
                    <a:p>
                      <a:r>
                        <a:rPr lang="en-IN" dirty="0" smtClean="0"/>
                        <a:t>B2</a:t>
                      </a:r>
                      <a:endParaRPr lang="en-IN" dirty="0"/>
                    </a:p>
                  </a:txBody>
                  <a:tcPr/>
                </a:tc>
                <a:tc>
                  <a:txBody>
                    <a:bodyPr/>
                    <a:lstStyle/>
                    <a:p>
                      <a:r>
                        <a:rPr lang="en-IN" dirty="0" smtClean="0"/>
                        <a:t>B3</a:t>
                      </a:r>
                      <a:endParaRPr lang="en-IN" dirty="0"/>
                    </a:p>
                  </a:txBody>
                  <a:tcPr/>
                </a:tc>
                <a:tc>
                  <a:txBody>
                    <a:bodyPr/>
                    <a:lstStyle/>
                    <a:p>
                      <a:r>
                        <a:rPr lang="en-IN" dirty="0" smtClean="0"/>
                        <a:t>B4</a:t>
                      </a:r>
                      <a:endParaRPr lang="en-IN" dirty="0"/>
                    </a:p>
                  </a:txBody>
                  <a:tcPr/>
                </a:tc>
                <a:tc>
                  <a:txBody>
                    <a:bodyPr/>
                    <a:lstStyle/>
                    <a:p>
                      <a:r>
                        <a:rPr lang="en-IN" dirty="0" smtClean="0"/>
                        <a:t>B5</a:t>
                      </a:r>
                      <a:endParaRPr lang="en-IN" dirty="0"/>
                    </a:p>
                  </a:txBody>
                  <a:tcPr/>
                </a:tc>
              </a:tr>
              <a:tr h="370840">
                <a:tc vMerge="1">
                  <a:txBody>
                    <a:bodyPr/>
                    <a:lstStyle/>
                    <a:p>
                      <a:endParaRPr lang="en-IN" dirty="0"/>
                    </a:p>
                  </a:txBody>
                  <a:tcPr/>
                </a:tc>
                <a:tc>
                  <a:txBody>
                    <a:bodyPr/>
                    <a:lstStyle/>
                    <a:p>
                      <a:r>
                        <a:rPr lang="en-IN" dirty="0" smtClean="0"/>
                        <a:t>A1</a:t>
                      </a:r>
                      <a:endParaRPr lang="en-IN" dirty="0"/>
                    </a:p>
                  </a:txBody>
                  <a:tcPr/>
                </a:tc>
                <a:tc>
                  <a:txBody>
                    <a:bodyPr/>
                    <a:lstStyle/>
                    <a:p>
                      <a:r>
                        <a:rPr lang="en-IN" dirty="0" smtClean="0"/>
                        <a:t>0.9</a:t>
                      </a:r>
                      <a:endParaRPr lang="en-IN" dirty="0"/>
                    </a:p>
                  </a:txBody>
                  <a:tcPr/>
                </a:tc>
                <a:tc>
                  <a:txBody>
                    <a:bodyPr/>
                    <a:lstStyle/>
                    <a:p>
                      <a:r>
                        <a:rPr lang="en-IN" dirty="0" smtClean="0"/>
                        <a:t>0.80</a:t>
                      </a:r>
                      <a:endParaRPr lang="en-IN" dirty="0"/>
                    </a:p>
                  </a:txBody>
                  <a:tcPr/>
                </a:tc>
                <a:tc>
                  <a:txBody>
                    <a:bodyPr/>
                    <a:lstStyle/>
                    <a:p>
                      <a:r>
                        <a:rPr lang="en-IN" dirty="0" smtClean="0"/>
                        <a:t>0.85</a:t>
                      </a:r>
                      <a:endParaRPr lang="en-IN" dirty="0"/>
                    </a:p>
                  </a:txBody>
                  <a:tcPr/>
                </a:tc>
                <a:tc>
                  <a:txBody>
                    <a:bodyPr/>
                    <a:lstStyle/>
                    <a:p>
                      <a:r>
                        <a:rPr lang="en-IN" dirty="0" smtClean="0"/>
                        <a:t>0.70</a:t>
                      </a:r>
                      <a:endParaRPr lang="en-IN" dirty="0"/>
                    </a:p>
                  </a:txBody>
                  <a:tcPr/>
                </a:tc>
                <a:tc>
                  <a:txBody>
                    <a:bodyPr/>
                    <a:lstStyle/>
                    <a:p>
                      <a:r>
                        <a:rPr lang="en-IN" dirty="0" smtClean="0"/>
                        <a:t>0.75</a:t>
                      </a:r>
                      <a:endParaRPr lang="en-IN" dirty="0"/>
                    </a:p>
                  </a:txBody>
                  <a:tcPr/>
                </a:tc>
              </a:tr>
              <a:tr h="370840">
                <a:tc vMerge="1">
                  <a:txBody>
                    <a:bodyPr/>
                    <a:lstStyle/>
                    <a:p>
                      <a:endParaRPr lang="en-IN" dirty="0"/>
                    </a:p>
                  </a:txBody>
                  <a:tcPr/>
                </a:tc>
                <a:tc>
                  <a:txBody>
                    <a:bodyPr/>
                    <a:lstStyle/>
                    <a:p>
                      <a:r>
                        <a:rPr lang="en-IN" dirty="0" smtClean="0"/>
                        <a:t>A2</a:t>
                      </a:r>
                      <a:endParaRPr lang="en-IN" dirty="0"/>
                    </a:p>
                  </a:txBody>
                  <a:tcPr/>
                </a:tc>
                <a:tc>
                  <a:txBody>
                    <a:bodyPr/>
                    <a:lstStyle/>
                    <a:p>
                      <a:r>
                        <a:rPr lang="en-IN" dirty="0" smtClean="0"/>
                        <a:t>0.6</a:t>
                      </a:r>
                      <a:endParaRPr lang="en-IN" dirty="0"/>
                    </a:p>
                  </a:txBody>
                  <a:tcPr/>
                </a:tc>
                <a:tc>
                  <a:txBody>
                    <a:bodyPr/>
                    <a:lstStyle/>
                    <a:p>
                      <a:r>
                        <a:rPr lang="en-IN" dirty="0" smtClean="0"/>
                        <a:t>0.70</a:t>
                      </a:r>
                      <a:endParaRPr lang="en-IN" dirty="0"/>
                    </a:p>
                  </a:txBody>
                  <a:tcPr/>
                </a:tc>
                <a:tc>
                  <a:txBody>
                    <a:bodyPr/>
                    <a:lstStyle/>
                    <a:p>
                      <a:r>
                        <a:rPr lang="en-IN" dirty="0" smtClean="0"/>
                        <a:t>0.50</a:t>
                      </a:r>
                      <a:endParaRPr lang="en-IN" dirty="0"/>
                    </a:p>
                  </a:txBody>
                  <a:tcPr/>
                </a:tc>
                <a:tc>
                  <a:txBody>
                    <a:bodyPr/>
                    <a:lstStyle/>
                    <a:p>
                      <a:r>
                        <a:rPr lang="en-IN" dirty="0" smtClean="0"/>
                        <a:t>0.45</a:t>
                      </a:r>
                      <a:endParaRPr lang="en-IN" dirty="0"/>
                    </a:p>
                  </a:txBody>
                  <a:tcPr/>
                </a:tc>
                <a:tc>
                  <a:txBody>
                    <a:bodyPr/>
                    <a:lstStyle/>
                    <a:p>
                      <a:r>
                        <a:rPr lang="en-IN" dirty="0" smtClean="0"/>
                        <a:t>0.55</a:t>
                      </a:r>
                      <a:endParaRPr lang="en-IN" dirty="0"/>
                    </a:p>
                  </a:txBody>
                  <a:tcPr/>
                </a:tc>
              </a:tr>
              <a:tr h="370840">
                <a:tc vMerge="1">
                  <a:txBody>
                    <a:bodyPr/>
                    <a:lstStyle/>
                    <a:p>
                      <a:endParaRPr lang="en-IN" dirty="0"/>
                    </a:p>
                  </a:txBody>
                  <a:tcPr/>
                </a:tc>
                <a:tc>
                  <a:txBody>
                    <a:bodyPr/>
                    <a:lstStyle/>
                    <a:p>
                      <a:r>
                        <a:rPr lang="en-IN" dirty="0" smtClean="0"/>
                        <a:t>A3</a:t>
                      </a:r>
                      <a:endParaRPr lang="en-IN" dirty="0"/>
                    </a:p>
                  </a:txBody>
                  <a:tcPr/>
                </a:tc>
                <a:tc>
                  <a:txBody>
                    <a:bodyPr/>
                    <a:lstStyle/>
                    <a:p>
                      <a:r>
                        <a:rPr lang="en-IN" dirty="0" smtClean="0"/>
                        <a:t>0.65</a:t>
                      </a:r>
                      <a:endParaRPr lang="en-IN" dirty="0"/>
                    </a:p>
                  </a:txBody>
                  <a:tcPr/>
                </a:tc>
                <a:tc>
                  <a:txBody>
                    <a:bodyPr/>
                    <a:lstStyle/>
                    <a:p>
                      <a:r>
                        <a:rPr lang="en-IN" dirty="0" smtClean="0"/>
                        <a:t>0.75</a:t>
                      </a:r>
                      <a:endParaRPr lang="en-IN" dirty="0"/>
                    </a:p>
                  </a:txBody>
                  <a:tcPr/>
                </a:tc>
                <a:tc>
                  <a:txBody>
                    <a:bodyPr/>
                    <a:lstStyle/>
                    <a:p>
                      <a:r>
                        <a:rPr lang="en-IN" dirty="0" smtClean="0"/>
                        <a:t>0.80</a:t>
                      </a:r>
                      <a:endParaRPr lang="en-IN" dirty="0"/>
                    </a:p>
                  </a:txBody>
                  <a:tcPr/>
                </a:tc>
                <a:tc>
                  <a:txBody>
                    <a:bodyPr/>
                    <a:lstStyle/>
                    <a:p>
                      <a:r>
                        <a:rPr lang="en-IN" dirty="0" smtClean="0"/>
                        <a:t>0.60</a:t>
                      </a:r>
                      <a:endParaRPr lang="en-IN" dirty="0"/>
                    </a:p>
                  </a:txBody>
                  <a:tcPr/>
                </a:tc>
                <a:tc>
                  <a:txBody>
                    <a:bodyPr/>
                    <a:lstStyle/>
                    <a:p>
                      <a:r>
                        <a:rPr lang="en-IN" dirty="0" smtClean="0"/>
                        <a:t>0.50</a:t>
                      </a:r>
                      <a:endParaRPr lang="en-IN" dirty="0"/>
                    </a:p>
                  </a:txBody>
                  <a:tcPr/>
                </a:tc>
              </a:tr>
              <a:tr h="370840">
                <a:tc vMerge="1">
                  <a:txBody>
                    <a:bodyPr/>
                    <a:lstStyle/>
                    <a:p>
                      <a:endParaRPr lang="en-IN" dirty="0"/>
                    </a:p>
                  </a:txBody>
                  <a:tcPr/>
                </a:tc>
                <a:tc>
                  <a:txBody>
                    <a:bodyPr/>
                    <a:lstStyle/>
                    <a:p>
                      <a:r>
                        <a:rPr lang="en-IN" dirty="0" smtClean="0"/>
                        <a:t>A4</a:t>
                      </a:r>
                      <a:endParaRPr lang="en-IN" dirty="0"/>
                    </a:p>
                  </a:txBody>
                  <a:tcPr/>
                </a:tc>
                <a:tc>
                  <a:txBody>
                    <a:bodyPr/>
                    <a:lstStyle/>
                    <a:p>
                      <a:r>
                        <a:rPr lang="en-IN" dirty="0" smtClean="0"/>
                        <a:t>0.75</a:t>
                      </a:r>
                      <a:endParaRPr lang="en-IN" dirty="0"/>
                    </a:p>
                  </a:txBody>
                  <a:tcPr/>
                </a:tc>
                <a:tc>
                  <a:txBody>
                    <a:bodyPr/>
                    <a:lstStyle/>
                    <a:p>
                      <a:r>
                        <a:rPr lang="en-IN" dirty="0" smtClean="0"/>
                        <a:t>0.85</a:t>
                      </a:r>
                      <a:endParaRPr lang="en-IN" dirty="0"/>
                    </a:p>
                  </a:txBody>
                  <a:tcPr/>
                </a:tc>
                <a:tc>
                  <a:txBody>
                    <a:bodyPr/>
                    <a:lstStyle/>
                    <a:p>
                      <a:r>
                        <a:rPr lang="en-IN" dirty="0" smtClean="0"/>
                        <a:t>0.65</a:t>
                      </a:r>
                      <a:endParaRPr lang="en-IN" dirty="0"/>
                    </a:p>
                  </a:txBody>
                  <a:tcPr/>
                </a:tc>
                <a:tc>
                  <a:txBody>
                    <a:bodyPr/>
                    <a:lstStyle/>
                    <a:p>
                      <a:r>
                        <a:rPr lang="en-IN" dirty="0" smtClean="0"/>
                        <a:t>0.40</a:t>
                      </a:r>
                      <a:endParaRPr lang="en-IN" dirty="0"/>
                    </a:p>
                  </a:txBody>
                  <a:tcPr/>
                </a:tc>
                <a:tc>
                  <a:txBody>
                    <a:bodyPr/>
                    <a:lstStyle/>
                    <a:p>
                      <a:r>
                        <a:rPr lang="en-IN" dirty="0" smtClean="0"/>
                        <a:t>0.80</a:t>
                      </a:r>
                      <a:endParaRPr lang="en-IN" dirty="0"/>
                    </a:p>
                  </a:txBody>
                  <a:tcPr/>
                </a:tc>
              </a:tr>
            </a:tbl>
          </a:graphicData>
        </a:graphic>
      </p:graphicFrame>
    </p:spTree>
    <p:extLst>
      <p:ext uri="{BB962C8B-B14F-4D97-AF65-F5344CB8AC3E}">
        <p14:creationId xmlns:p14="http://schemas.microsoft.com/office/powerpoint/2010/main" val="2886298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158" y="528035"/>
            <a:ext cx="10439400" cy="618185"/>
          </a:xfrm>
        </p:spPr>
        <p:txBody>
          <a:bodyPr>
            <a:normAutofit fontScale="90000"/>
          </a:bodyPr>
          <a:lstStyle/>
          <a:p>
            <a:r>
              <a:rPr lang="en-IN" sz="4000" dirty="0" err="1" smtClean="0"/>
              <a:t>Maximin</a:t>
            </a:r>
            <a:r>
              <a:rPr lang="en-IN" sz="4000" dirty="0" smtClean="0"/>
              <a:t> </a:t>
            </a:r>
            <a:r>
              <a:rPr lang="en-IN" sz="4000" dirty="0"/>
              <a:t>and </a:t>
            </a:r>
            <a:r>
              <a:rPr lang="en-IN" sz="4000" dirty="0" err="1"/>
              <a:t>Minimax</a:t>
            </a:r>
            <a:r>
              <a:rPr lang="en-IN" sz="4000" dirty="0"/>
              <a:t> Strategies </a:t>
            </a:r>
            <a:r>
              <a:rPr lang="en-IN" sz="2400" dirty="0" smtClean="0"/>
              <a:t/>
            </a:r>
            <a:br>
              <a:rPr lang="en-IN" sz="2400" dirty="0" smtClean="0"/>
            </a:br>
            <a:endParaRPr lang="en-IN" sz="2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32500421"/>
              </p:ext>
            </p:extLst>
          </p:nvPr>
        </p:nvGraphicFramePr>
        <p:xfrm>
          <a:off x="759853" y="2104992"/>
          <a:ext cx="9916732" cy="2970462"/>
        </p:xfrm>
        <a:graphic>
          <a:graphicData uri="http://schemas.openxmlformats.org/drawingml/2006/table">
            <a:tbl>
              <a:tblPr firstRow="1" bandRow="1">
                <a:tableStyleId>{5C22544A-7EE6-4342-B048-85BDC9FD1C3A}</a:tableStyleId>
              </a:tblPr>
              <a:tblGrid>
                <a:gridCol w="1416676"/>
                <a:gridCol w="1416676"/>
                <a:gridCol w="1416676"/>
                <a:gridCol w="1416676"/>
                <a:gridCol w="1416676"/>
                <a:gridCol w="1416676"/>
                <a:gridCol w="1416676"/>
              </a:tblGrid>
              <a:tr h="495077">
                <a:tc>
                  <a:txBody>
                    <a:bodyPr/>
                    <a:lstStyle/>
                    <a:p>
                      <a:endParaRPr lang="en-IN" sz="1600" dirty="0"/>
                    </a:p>
                  </a:txBody>
                  <a:tcPr/>
                </a:tc>
                <a:tc gridSpan="6">
                  <a:txBody>
                    <a:bodyPr/>
                    <a:lstStyle/>
                    <a:p>
                      <a:r>
                        <a:rPr lang="en-IN" sz="1600" dirty="0" smtClean="0"/>
                        <a:t>STRATEGIES</a:t>
                      </a:r>
                      <a:r>
                        <a:rPr lang="en-IN" sz="1600" baseline="0" dirty="0" smtClean="0"/>
                        <a:t> OF FIRM TWO</a:t>
                      </a:r>
                      <a:endParaRPr lang="en-IN" sz="1600"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495077">
                <a:tc rowSpan="5">
                  <a:txBody>
                    <a:bodyPr/>
                    <a:lstStyle/>
                    <a:p>
                      <a:r>
                        <a:rPr lang="en-IN" sz="1600" dirty="0" smtClean="0"/>
                        <a:t>STRATEGIES </a:t>
                      </a:r>
                    </a:p>
                    <a:p>
                      <a:r>
                        <a:rPr lang="en-IN" sz="1600" dirty="0" smtClean="0"/>
                        <a:t>OF</a:t>
                      </a:r>
                      <a:r>
                        <a:rPr lang="en-IN" sz="1600" baseline="0" dirty="0" smtClean="0"/>
                        <a:t> </a:t>
                      </a:r>
                    </a:p>
                    <a:p>
                      <a:r>
                        <a:rPr lang="en-IN" sz="1600" baseline="0" dirty="0" smtClean="0"/>
                        <a:t>FIRM </a:t>
                      </a:r>
                    </a:p>
                    <a:p>
                      <a:r>
                        <a:rPr lang="en-IN" sz="1600" baseline="0" dirty="0" smtClean="0"/>
                        <a:t>ONE</a:t>
                      </a:r>
                      <a:endParaRPr lang="en-IN" sz="1600" dirty="0"/>
                    </a:p>
                  </a:txBody>
                  <a:tcPr/>
                </a:tc>
                <a:tc>
                  <a:txBody>
                    <a:bodyPr/>
                    <a:lstStyle/>
                    <a:p>
                      <a:endParaRPr lang="en-IN" sz="1600" dirty="0"/>
                    </a:p>
                  </a:txBody>
                  <a:tcPr/>
                </a:tc>
                <a:tc>
                  <a:txBody>
                    <a:bodyPr/>
                    <a:lstStyle/>
                    <a:p>
                      <a:r>
                        <a:rPr lang="en-IN" sz="1600" dirty="0" smtClean="0"/>
                        <a:t>B1</a:t>
                      </a:r>
                      <a:endParaRPr lang="en-IN" sz="1600" dirty="0"/>
                    </a:p>
                  </a:txBody>
                  <a:tcPr/>
                </a:tc>
                <a:tc>
                  <a:txBody>
                    <a:bodyPr/>
                    <a:lstStyle/>
                    <a:p>
                      <a:r>
                        <a:rPr lang="en-IN" sz="1600" dirty="0" smtClean="0"/>
                        <a:t>B2</a:t>
                      </a:r>
                      <a:endParaRPr lang="en-IN" sz="1600" dirty="0"/>
                    </a:p>
                  </a:txBody>
                  <a:tcPr/>
                </a:tc>
                <a:tc>
                  <a:txBody>
                    <a:bodyPr/>
                    <a:lstStyle/>
                    <a:p>
                      <a:r>
                        <a:rPr lang="en-IN" sz="1600" dirty="0" smtClean="0"/>
                        <a:t>B3</a:t>
                      </a:r>
                      <a:endParaRPr lang="en-IN" sz="1600" dirty="0"/>
                    </a:p>
                  </a:txBody>
                  <a:tcPr/>
                </a:tc>
                <a:tc>
                  <a:txBody>
                    <a:bodyPr/>
                    <a:lstStyle/>
                    <a:p>
                      <a:r>
                        <a:rPr lang="en-IN" sz="1600" dirty="0" smtClean="0"/>
                        <a:t>B4</a:t>
                      </a:r>
                      <a:endParaRPr lang="en-IN" sz="1600" dirty="0"/>
                    </a:p>
                  </a:txBody>
                  <a:tcPr/>
                </a:tc>
                <a:tc>
                  <a:txBody>
                    <a:bodyPr/>
                    <a:lstStyle/>
                    <a:p>
                      <a:r>
                        <a:rPr lang="en-IN" sz="1600" dirty="0" smtClean="0"/>
                        <a:t>B5</a:t>
                      </a:r>
                      <a:endParaRPr lang="en-IN" sz="1600" dirty="0"/>
                    </a:p>
                  </a:txBody>
                  <a:tcPr/>
                </a:tc>
              </a:tr>
              <a:tr h="495077">
                <a:tc vMerge="1">
                  <a:txBody>
                    <a:bodyPr/>
                    <a:lstStyle/>
                    <a:p>
                      <a:endParaRPr lang="en-IN" dirty="0"/>
                    </a:p>
                  </a:txBody>
                  <a:tcPr/>
                </a:tc>
                <a:tc>
                  <a:txBody>
                    <a:bodyPr/>
                    <a:lstStyle/>
                    <a:p>
                      <a:r>
                        <a:rPr lang="en-IN" sz="1600" dirty="0" smtClean="0"/>
                        <a:t>A1</a:t>
                      </a:r>
                      <a:endParaRPr lang="en-IN" sz="1600" dirty="0"/>
                    </a:p>
                  </a:txBody>
                  <a:tcPr/>
                </a:tc>
                <a:tc>
                  <a:txBody>
                    <a:bodyPr/>
                    <a:lstStyle/>
                    <a:p>
                      <a:r>
                        <a:rPr lang="en-IN" sz="1600" dirty="0" smtClean="0"/>
                        <a:t>0.10</a:t>
                      </a:r>
                      <a:endParaRPr lang="en-IN" sz="1600" dirty="0"/>
                    </a:p>
                  </a:txBody>
                  <a:tcPr>
                    <a:solidFill>
                      <a:srgbClr val="FFFF00"/>
                    </a:solidFill>
                  </a:tcPr>
                </a:tc>
                <a:tc>
                  <a:txBody>
                    <a:bodyPr/>
                    <a:lstStyle/>
                    <a:p>
                      <a:r>
                        <a:rPr lang="en-IN" sz="1600" dirty="0" smtClean="0"/>
                        <a:t>0.20</a:t>
                      </a:r>
                      <a:endParaRPr lang="en-IN" sz="1600" dirty="0"/>
                    </a:p>
                  </a:txBody>
                  <a:tcPr/>
                </a:tc>
                <a:tc>
                  <a:txBody>
                    <a:bodyPr/>
                    <a:lstStyle/>
                    <a:p>
                      <a:r>
                        <a:rPr lang="en-IN" sz="1600" dirty="0" smtClean="0"/>
                        <a:t>0.15</a:t>
                      </a:r>
                      <a:endParaRPr lang="en-IN" sz="1600" dirty="0"/>
                    </a:p>
                  </a:txBody>
                  <a:tcPr/>
                </a:tc>
                <a:tc>
                  <a:txBody>
                    <a:bodyPr/>
                    <a:lstStyle/>
                    <a:p>
                      <a:r>
                        <a:rPr lang="en-IN" sz="1600" dirty="0" smtClean="0"/>
                        <a:t>0.30</a:t>
                      </a:r>
                      <a:endParaRPr lang="en-IN" sz="1600" dirty="0"/>
                    </a:p>
                  </a:txBody>
                  <a:tcPr/>
                </a:tc>
                <a:tc>
                  <a:txBody>
                    <a:bodyPr/>
                    <a:lstStyle/>
                    <a:p>
                      <a:r>
                        <a:rPr lang="en-IN" sz="1600" dirty="0" smtClean="0"/>
                        <a:t>0.25</a:t>
                      </a:r>
                      <a:endParaRPr lang="en-IN" sz="1600" dirty="0"/>
                    </a:p>
                  </a:txBody>
                  <a:tcPr/>
                </a:tc>
              </a:tr>
              <a:tr h="495077">
                <a:tc vMerge="1">
                  <a:txBody>
                    <a:bodyPr/>
                    <a:lstStyle/>
                    <a:p>
                      <a:endParaRPr lang="en-IN" dirty="0"/>
                    </a:p>
                  </a:txBody>
                  <a:tcPr/>
                </a:tc>
                <a:tc>
                  <a:txBody>
                    <a:bodyPr/>
                    <a:lstStyle/>
                    <a:p>
                      <a:r>
                        <a:rPr lang="en-IN" sz="1600" dirty="0" smtClean="0">
                          <a:solidFill>
                            <a:srgbClr val="C00000"/>
                          </a:solidFill>
                        </a:rPr>
                        <a:t>A2</a:t>
                      </a:r>
                      <a:endParaRPr lang="en-IN" sz="1600" dirty="0">
                        <a:solidFill>
                          <a:srgbClr val="C00000"/>
                        </a:solidFill>
                      </a:endParaRPr>
                    </a:p>
                  </a:txBody>
                  <a:tcPr/>
                </a:tc>
                <a:tc>
                  <a:txBody>
                    <a:bodyPr/>
                    <a:lstStyle/>
                    <a:p>
                      <a:r>
                        <a:rPr lang="en-IN" sz="1600" dirty="0" smtClean="0">
                          <a:solidFill>
                            <a:srgbClr val="C00000"/>
                          </a:solidFill>
                        </a:rPr>
                        <a:t>0.40</a:t>
                      </a:r>
                      <a:endParaRPr lang="en-IN" sz="1600" dirty="0">
                        <a:solidFill>
                          <a:srgbClr val="C00000"/>
                        </a:solidFill>
                      </a:endParaRPr>
                    </a:p>
                  </a:txBody>
                  <a:tcPr/>
                </a:tc>
                <a:tc>
                  <a:txBody>
                    <a:bodyPr/>
                    <a:lstStyle/>
                    <a:p>
                      <a:r>
                        <a:rPr lang="en-IN" sz="1600" dirty="0" smtClean="0">
                          <a:solidFill>
                            <a:srgbClr val="C00000"/>
                          </a:solidFill>
                        </a:rPr>
                        <a:t>0.3</a:t>
                      </a:r>
                      <a:endParaRPr lang="en-IN" sz="1600" dirty="0">
                        <a:solidFill>
                          <a:srgbClr val="C00000"/>
                        </a:solidFill>
                      </a:endParaRPr>
                    </a:p>
                  </a:txBody>
                  <a:tcPr>
                    <a:solidFill>
                      <a:srgbClr val="FFFF00"/>
                    </a:solidFill>
                  </a:tcPr>
                </a:tc>
                <a:tc>
                  <a:txBody>
                    <a:bodyPr/>
                    <a:lstStyle/>
                    <a:p>
                      <a:r>
                        <a:rPr lang="en-IN" sz="1600" dirty="0" smtClean="0">
                          <a:solidFill>
                            <a:srgbClr val="C00000"/>
                          </a:solidFill>
                        </a:rPr>
                        <a:t>0.50</a:t>
                      </a:r>
                      <a:endParaRPr lang="en-IN" sz="1600" dirty="0">
                        <a:solidFill>
                          <a:srgbClr val="C00000"/>
                        </a:solidFill>
                      </a:endParaRPr>
                    </a:p>
                  </a:txBody>
                  <a:tcPr/>
                </a:tc>
                <a:tc>
                  <a:txBody>
                    <a:bodyPr/>
                    <a:lstStyle/>
                    <a:p>
                      <a:r>
                        <a:rPr lang="en-IN" sz="1600" dirty="0" smtClean="0">
                          <a:solidFill>
                            <a:srgbClr val="C00000"/>
                          </a:solidFill>
                        </a:rPr>
                        <a:t>0.55</a:t>
                      </a:r>
                      <a:endParaRPr lang="en-IN" sz="1600" dirty="0">
                        <a:solidFill>
                          <a:srgbClr val="C00000"/>
                        </a:solidFill>
                      </a:endParaRPr>
                    </a:p>
                  </a:txBody>
                  <a:tcPr/>
                </a:tc>
                <a:tc>
                  <a:txBody>
                    <a:bodyPr/>
                    <a:lstStyle/>
                    <a:p>
                      <a:r>
                        <a:rPr lang="en-IN" sz="1600" dirty="0" smtClean="0">
                          <a:solidFill>
                            <a:srgbClr val="C00000"/>
                          </a:solidFill>
                        </a:rPr>
                        <a:t>0.45</a:t>
                      </a:r>
                      <a:endParaRPr lang="en-IN" sz="1600" dirty="0">
                        <a:solidFill>
                          <a:srgbClr val="C00000"/>
                        </a:solidFill>
                      </a:endParaRPr>
                    </a:p>
                  </a:txBody>
                  <a:tcPr/>
                </a:tc>
              </a:tr>
              <a:tr h="495077">
                <a:tc vMerge="1">
                  <a:txBody>
                    <a:bodyPr/>
                    <a:lstStyle/>
                    <a:p>
                      <a:endParaRPr lang="en-IN" dirty="0"/>
                    </a:p>
                  </a:txBody>
                  <a:tcPr/>
                </a:tc>
                <a:tc>
                  <a:txBody>
                    <a:bodyPr/>
                    <a:lstStyle/>
                    <a:p>
                      <a:r>
                        <a:rPr lang="en-IN" sz="1600" dirty="0" smtClean="0"/>
                        <a:t>A3</a:t>
                      </a:r>
                      <a:endParaRPr lang="en-IN" sz="1600" dirty="0"/>
                    </a:p>
                  </a:txBody>
                  <a:tcPr/>
                </a:tc>
                <a:tc>
                  <a:txBody>
                    <a:bodyPr/>
                    <a:lstStyle/>
                    <a:p>
                      <a:r>
                        <a:rPr lang="en-IN" sz="1600" dirty="0" smtClean="0"/>
                        <a:t>0.35</a:t>
                      </a:r>
                      <a:endParaRPr lang="en-IN" sz="1600" dirty="0"/>
                    </a:p>
                  </a:txBody>
                  <a:tcPr/>
                </a:tc>
                <a:tc>
                  <a:txBody>
                    <a:bodyPr/>
                    <a:lstStyle/>
                    <a:p>
                      <a:r>
                        <a:rPr lang="en-IN" sz="1600" dirty="0" smtClean="0"/>
                        <a:t>0.25</a:t>
                      </a:r>
                      <a:endParaRPr lang="en-IN" sz="1600" dirty="0"/>
                    </a:p>
                  </a:txBody>
                  <a:tcPr/>
                </a:tc>
                <a:tc>
                  <a:txBody>
                    <a:bodyPr/>
                    <a:lstStyle/>
                    <a:p>
                      <a:r>
                        <a:rPr lang="en-IN" sz="1600" dirty="0" smtClean="0"/>
                        <a:t>0.20</a:t>
                      </a:r>
                      <a:endParaRPr lang="en-IN" sz="1600" dirty="0"/>
                    </a:p>
                  </a:txBody>
                  <a:tcPr>
                    <a:solidFill>
                      <a:srgbClr val="FFFF00"/>
                    </a:solidFill>
                  </a:tcPr>
                </a:tc>
                <a:tc>
                  <a:txBody>
                    <a:bodyPr/>
                    <a:lstStyle/>
                    <a:p>
                      <a:r>
                        <a:rPr lang="en-IN" sz="1600" dirty="0" smtClean="0"/>
                        <a:t>0.40</a:t>
                      </a:r>
                      <a:endParaRPr lang="en-IN" sz="1600" dirty="0"/>
                    </a:p>
                  </a:txBody>
                  <a:tcPr/>
                </a:tc>
                <a:tc>
                  <a:txBody>
                    <a:bodyPr/>
                    <a:lstStyle/>
                    <a:p>
                      <a:r>
                        <a:rPr lang="en-IN" sz="1600" dirty="0" smtClean="0"/>
                        <a:t>0.5</a:t>
                      </a:r>
                      <a:endParaRPr lang="en-IN" sz="1600" dirty="0"/>
                    </a:p>
                  </a:txBody>
                  <a:tcPr/>
                </a:tc>
              </a:tr>
              <a:tr h="495077">
                <a:tc vMerge="1">
                  <a:txBody>
                    <a:bodyPr/>
                    <a:lstStyle/>
                    <a:p>
                      <a:endParaRPr lang="en-IN" dirty="0"/>
                    </a:p>
                  </a:txBody>
                  <a:tcPr/>
                </a:tc>
                <a:tc>
                  <a:txBody>
                    <a:bodyPr/>
                    <a:lstStyle/>
                    <a:p>
                      <a:r>
                        <a:rPr lang="en-IN" sz="1600" dirty="0" smtClean="0"/>
                        <a:t>A4</a:t>
                      </a:r>
                      <a:endParaRPr lang="en-IN" sz="1600" dirty="0"/>
                    </a:p>
                  </a:txBody>
                  <a:tcPr/>
                </a:tc>
                <a:tc>
                  <a:txBody>
                    <a:bodyPr/>
                    <a:lstStyle/>
                    <a:p>
                      <a:r>
                        <a:rPr lang="en-IN" sz="1600" dirty="0" smtClean="0"/>
                        <a:t>0.25</a:t>
                      </a:r>
                      <a:endParaRPr lang="en-IN" sz="1600" dirty="0"/>
                    </a:p>
                  </a:txBody>
                  <a:tcPr/>
                </a:tc>
                <a:tc>
                  <a:txBody>
                    <a:bodyPr/>
                    <a:lstStyle/>
                    <a:p>
                      <a:r>
                        <a:rPr lang="en-IN" sz="1600" dirty="0" smtClean="0"/>
                        <a:t>0.15</a:t>
                      </a:r>
                      <a:endParaRPr lang="en-IN" sz="1600" dirty="0"/>
                    </a:p>
                  </a:txBody>
                  <a:tcPr>
                    <a:solidFill>
                      <a:srgbClr val="FFFF00"/>
                    </a:solidFill>
                  </a:tcPr>
                </a:tc>
                <a:tc>
                  <a:txBody>
                    <a:bodyPr/>
                    <a:lstStyle/>
                    <a:p>
                      <a:r>
                        <a:rPr lang="en-IN" sz="1600" dirty="0" smtClean="0"/>
                        <a:t>0.35</a:t>
                      </a:r>
                      <a:endParaRPr lang="en-IN" sz="1600" dirty="0"/>
                    </a:p>
                  </a:txBody>
                  <a:tcPr/>
                </a:tc>
                <a:tc>
                  <a:txBody>
                    <a:bodyPr/>
                    <a:lstStyle/>
                    <a:p>
                      <a:r>
                        <a:rPr lang="en-IN" sz="1600" dirty="0" smtClean="0"/>
                        <a:t>0.6</a:t>
                      </a:r>
                      <a:endParaRPr lang="en-IN" sz="1600" dirty="0"/>
                    </a:p>
                  </a:txBody>
                  <a:tcPr/>
                </a:tc>
                <a:tc>
                  <a:txBody>
                    <a:bodyPr/>
                    <a:lstStyle/>
                    <a:p>
                      <a:r>
                        <a:rPr lang="en-IN" sz="1600" dirty="0" smtClean="0"/>
                        <a:t>0.20</a:t>
                      </a:r>
                      <a:endParaRPr lang="en-IN" sz="1600" dirty="0"/>
                    </a:p>
                  </a:txBody>
                  <a:tcPr/>
                </a:tc>
              </a:tr>
            </a:tbl>
          </a:graphicData>
        </a:graphic>
      </p:graphicFrame>
      <p:sp>
        <p:nvSpPr>
          <p:cNvPr id="3" name="Rectangle 2"/>
          <p:cNvSpPr/>
          <p:nvPr/>
        </p:nvSpPr>
        <p:spPr>
          <a:xfrm>
            <a:off x="420642" y="5075455"/>
            <a:ext cx="11191741" cy="954107"/>
          </a:xfrm>
          <a:prstGeom prst="rect">
            <a:avLst/>
          </a:prstGeom>
        </p:spPr>
        <p:txBody>
          <a:bodyPr wrap="square">
            <a:spAutoFit/>
          </a:bodyPr>
          <a:lstStyle/>
          <a:p>
            <a:r>
              <a:rPr lang="en-IN" sz="2000" dirty="0" err="1" smtClean="0">
                <a:solidFill>
                  <a:srgbClr val="FF0000"/>
                </a:solidFill>
              </a:rPr>
              <a:t>Maximin</a:t>
            </a:r>
            <a:r>
              <a:rPr lang="en-IN" sz="2000" dirty="0" smtClean="0">
                <a:solidFill>
                  <a:srgbClr val="FF0000"/>
                </a:solidFill>
              </a:rPr>
              <a:t> Strategy </a:t>
            </a:r>
            <a:r>
              <a:rPr lang="en-IN" sz="2000" dirty="0" smtClean="0"/>
              <a:t>–Maximise the minimum guaranteed gain to A.</a:t>
            </a:r>
          </a:p>
          <a:p>
            <a:r>
              <a:rPr lang="en-IN" dirty="0" smtClean="0"/>
              <a:t>Among all these minima (worst outcomes) Firm I chooses the Maximum (the best of the worst)</a:t>
            </a:r>
          </a:p>
          <a:p>
            <a:r>
              <a:rPr lang="en-IN" dirty="0" smtClean="0"/>
              <a:t>Hence, the </a:t>
            </a:r>
            <a:r>
              <a:rPr lang="en-IN" dirty="0" err="1" smtClean="0"/>
              <a:t>Maximin</a:t>
            </a:r>
            <a:r>
              <a:rPr lang="en-IN" dirty="0" smtClean="0"/>
              <a:t> strategy for Firm I is A2 i.e. the strategy that yields the share of .30. (30 % of Market share)</a:t>
            </a:r>
            <a:endParaRPr lang="en-IN" dirty="0"/>
          </a:p>
        </p:txBody>
      </p:sp>
      <p:sp>
        <p:nvSpPr>
          <p:cNvPr id="4" name="Rectangle 3"/>
          <p:cNvSpPr/>
          <p:nvPr/>
        </p:nvSpPr>
        <p:spPr>
          <a:xfrm>
            <a:off x="266095" y="1566861"/>
            <a:ext cx="10869837" cy="369332"/>
          </a:xfrm>
          <a:prstGeom prst="rect">
            <a:avLst/>
          </a:prstGeom>
        </p:spPr>
        <p:txBody>
          <a:bodyPr wrap="square">
            <a:spAutoFit/>
          </a:bodyPr>
          <a:lstStyle/>
          <a:p>
            <a:r>
              <a:rPr lang="en-IN" dirty="0"/>
              <a:t>PAY OFF MATRICS OF FIRM I</a:t>
            </a:r>
          </a:p>
        </p:txBody>
      </p:sp>
    </p:spTree>
    <p:extLst>
      <p:ext uri="{BB962C8B-B14F-4D97-AF65-F5344CB8AC3E}">
        <p14:creationId xmlns:p14="http://schemas.microsoft.com/office/powerpoint/2010/main" val="3337253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04910"/>
          </a:xfrm>
        </p:spPr>
        <p:txBody>
          <a:bodyPr>
            <a:normAutofit/>
          </a:bodyPr>
          <a:lstStyle/>
          <a:p>
            <a:r>
              <a:rPr lang="en-IN" sz="2400" dirty="0" err="1" smtClean="0"/>
              <a:t>Minimax</a:t>
            </a:r>
            <a:r>
              <a:rPr lang="en-IN" sz="2400" dirty="0" smtClean="0"/>
              <a:t> Strategy</a:t>
            </a:r>
            <a:endParaRPr lang="en-IN" sz="2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0148584"/>
              </p:ext>
            </p:extLst>
          </p:nvPr>
        </p:nvGraphicFramePr>
        <p:xfrm>
          <a:off x="515154" y="1320287"/>
          <a:ext cx="10515603" cy="3390570"/>
        </p:xfrm>
        <a:graphic>
          <a:graphicData uri="http://schemas.openxmlformats.org/drawingml/2006/table">
            <a:tbl>
              <a:tblPr firstRow="1" bandRow="1">
                <a:tableStyleId>{5C22544A-7EE6-4342-B048-85BDC9FD1C3A}</a:tableStyleId>
              </a:tblPr>
              <a:tblGrid>
                <a:gridCol w="1502229"/>
                <a:gridCol w="1502229"/>
                <a:gridCol w="1502229"/>
                <a:gridCol w="1502229"/>
                <a:gridCol w="1502229"/>
                <a:gridCol w="1502229"/>
                <a:gridCol w="1502229"/>
              </a:tblGrid>
              <a:tr h="565095">
                <a:tc>
                  <a:txBody>
                    <a:bodyPr/>
                    <a:lstStyle/>
                    <a:p>
                      <a:endParaRPr lang="en-IN" dirty="0"/>
                    </a:p>
                  </a:txBody>
                  <a:tcPr/>
                </a:tc>
                <a:tc gridSpan="6">
                  <a:txBody>
                    <a:bodyPr/>
                    <a:lstStyle/>
                    <a:p>
                      <a:r>
                        <a:rPr lang="en-IN" dirty="0" smtClean="0"/>
                        <a:t>STRATEGIES</a:t>
                      </a:r>
                      <a:r>
                        <a:rPr lang="en-IN" baseline="0" dirty="0" smtClean="0"/>
                        <a:t> OF FIRM TWO</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565095">
                <a:tc rowSpan="5">
                  <a:txBody>
                    <a:bodyPr/>
                    <a:lstStyle/>
                    <a:p>
                      <a:r>
                        <a:rPr lang="en-IN" dirty="0" smtClean="0"/>
                        <a:t>STRATEGIES </a:t>
                      </a:r>
                    </a:p>
                    <a:p>
                      <a:r>
                        <a:rPr lang="en-IN" dirty="0" smtClean="0"/>
                        <a:t>OF</a:t>
                      </a:r>
                      <a:r>
                        <a:rPr lang="en-IN" baseline="0" dirty="0" smtClean="0"/>
                        <a:t> </a:t>
                      </a:r>
                    </a:p>
                    <a:p>
                      <a:r>
                        <a:rPr lang="en-IN" baseline="0" dirty="0" smtClean="0"/>
                        <a:t>FIRM </a:t>
                      </a:r>
                    </a:p>
                    <a:p>
                      <a:r>
                        <a:rPr lang="en-IN" baseline="0" dirty="0" smtClean="0"/>
                        <a:t>ONE</a:t>
                      </a:r>
                      <a:endParaRPr lang="en-IN" dirty="0"/>
                    </a:p>
                  </a:txBody>
                  <a:tcPr/>
                </a:tc>
                <a:tc>
                  <a:txBody>
                    <a:bodyPr/>
                    <a:lstStyle/>
                    <a:p>
                      <a:endParaRPr lang="en-IN"/>
                    </a:p>
                  </a:txBody>
                  <a:tcPr/>
                </a:tc>
                <a:tc>
                  <a:txBody>
                    <a:bodyPr/>
                    <a:lstStyle/>
                    <a:p>
                      <a:r>
                        <a:rPr lang="en-IN" dirty="0" smtClean="0"/>
                        <a:t>B1</a:t>
                      </a:r>
                      <a:endParaRPr lang="en-IN" dirty="0"/>
                    </a:p>
                  </a:txBody>
                  <a:tcPr/>
                </a:tc>
                <a:tc>
                  <a:txBody>
                    <a:bodyPr/>
                    <a:lstStyle/>
                    <a:p>
                      <a:r>
                        <a:rPr lang="en-IN" dirty="0" smtClean="0">
                          <a:solidFill>
                            <a:srgbClr val="C00000"/>
                          </a:solidFill>
                        </a:rPr>
                        <a:t>B2</a:t>
                      </a:r>
                      <a:endParaRPr lang="en-IN" dirty="0">
                        <a:solidFill>
                          <a:srgbClr val="C00000"/>
                        </a:solidFill>
                      </a:endParaRPr>
                    </a:p>
                  </a:txBody>
                  <a:tcPr/>
                </a:tc>
                <a:tc>
                  <a:txBody>
                    <a:bodyPr/>
                    <a:lstStyle/>
                    <a:p>
                      <a:r>
                        <a:rPr lang="en-IN" dirty="0" smtClean="0"/>
                        <a:t>B3</a:t>
                      </a:r>
                      <a:endParaRPr lang="en-IN" dirty="0"/>
                    </a:p>
                  </a:txBody>
                  <a:tcPr/>
                </a:tc>
                <a:tc>
                  <a:txBody>
                    <a:bodyPr/>
                    <a:lstStyle/>
                    <a:p>
                      <a:r>
                        <a:rPr lang="en-IN" dirty="0" smtClean="0"/>
                        <a:t>B4</a:t>
                      </a:r>
                      <a:endParaRPr lang="en-IN" dirty="0"/>
                    </a:p>
                  </a:txBody>
                  <a:tcPr/>
                </a:tc>
                <a:tc>
                  <a:txBody>
                    <a:bodyPr/>
                    <a:lstStyle/>
                    <a:p>
                      <a:r>
                        <a:rPr lang="en-IN" dirty="0" smtClean="0"/>
                        <a:t>B5</a:t>
                      </a:r>
                      <a:endParaRPr lang="en-IN" dirty="0"/>
                    </a:p>
                  </a:txBody>
                  <a:tcPr/>
                </a:tc>
              </a:tr>
              <a:tr h="565095">
                <a:tc vMerge="1">
                  <a:txBody>
                    <a:bodyPr/>
                    <a:lstStyle/>
                    <a:p>
                      <a:endParaRPr lang="en-IN" dirty="0"/>
                    </a:p>
                  </a:txBody>
                  <a:tcPr/>
                </a:tc>
                <a:tc>
                  <a:txBody>
                    <a:bodyPr/>
                    <a:lstStyle/>
                    <a:p>
                      <a:r>
                        <a:rPr lang="en-IN" dirty="0" smtClean="0"/>
                        <a:t>A1</a:t>
                      </a:r>
                      <a:endParaRPr lang="en-IN" dirty="0"/>
                    </a:p>
                  </a:txBody>
                  <a:tcPr/>
                </a:tc>
                <a:tc>
                  <a:txBody>
                    <a:bodyPr/>
                    <a:lstStyle/>
                    <a:p>
                      <a:r>
                        <a:rPr lang="en-IN" dirty="0" smtClean="0"/>
                        <a:t>0.10</a:t>
                      </a:r>
                      <a:endParaRPr lang="en-IN" dirty="0"/>
                    </a:p>
                  </a:txBody>
                  <a:tcPr/>
                </a:tc>
                <a:tc>
                  <a:txBody>
                    <a:bodyPr/>
                    <a:lstStyle/>
                    <a:p>
                      <a:r>
                        <a:rPr lang="en-IN" dirty="0" smtClean="0">
                          <a:solidFill>
                            <a:srgbClr val="C00000"/>
                          </a:solidFill>
                        </a:rPr>
                        <a:t>0.20</a:t>
                      </a:r>
                      <a:endParaRPr lang="en-IN" dirty="0">
                        <a:solidFill>
                          <a:srgbClr val="C00000"/>
                        </a:solidFill>
                      </a:endParaRPr>
                    </a:p>
                  </a:txBody>
                  <a:tcPr/>
                </a:tc>
                <a:tc>
                  <a:txBody>
                    <a:bodyPr/>
                    <a:lstStyle/>
                    <a:p>
                      <a:r>
                        <a:rPr lang="en-IN" dirty="0" smtClean="0"/>
                        <a:t>0.15</a:t>
                      </a:r>
                      <a:endParaRPr lang="en-IN" dirty="0"/>
                    </a:p>
                  </a:txBody>
                  <a:tcPr/>
                </a:tc>
                <a:tc>
                  <a:txBody>
                    <a:bodyPr/>
                    <a:lstStyle/>
                    <a:p>
                      <a:r>
                        <a:rPr lang="en-IN" dirty="0" smtClean="0"/>
                        <a:t>0.30</a:t>
                      </a:r>
                      <a:endParaRPr lang="en-IN" dirty="0"/>
                    </a:p>
                  </a:txBody>
                  <a:tcPr/>
                </a:tc>
                <a:tc>
                  <a:txBody>
                    <a:bodyPr/>
                    <a:lstStyle/>
                    <a:p>
                      <a:r>
                        <a:rPr lang="en-IN" dirty="0" smtClean="0"/>
                        <a:t>0.25</a:t>
                      </a:r>
                      <a:endParaRPr lang="en-IN" dirty="0"/>
                    </a:p>
                  </a:txBody>
                  <a:tcPr/>
                </a:tc>
              </a:tr>
              <a:tr h="565095">
                <a:tc vMerge="1">
                  <a:txBody>
                    <a:bodyPr/>
                    <a:lstStyle/>
                    <a:p>
                      <a:endParaRPr lang="en-IN" dirty="0"/>
                    </a:p>
                  </a:txBody>
                  <a:tcPr/>
                </a:tc>
                <a:tc>
                  <a:txBody>
                    <a:bodyPr/>
                    <a:lstStyle/>
                    <a:p>
                      <a:r>
                        <a:rPr lang="en-IN" dirty="0" smtClean="0"/>
                        <a:t>A2</a:t>
                      </a:r>
                      <a:endParaRPr lang="en-IN" dirty="0"/>
                    </a:p>
                  </a:txBody>
                  <a:tcPr/>
                </a:tc>
                <a:tc>
                  <a:txBody>
                    <a:bodyPr/>
                    <a:lstStyle/>
                    <a:p>
                      <a:r>
                        <a:rPr lang="en-IN" dirty="0" smtClean="0"/>
                        <a:t>0.40</a:t>
                      </a:r>
                      <a:endParaRPr lang="en-IN" dirty="0"/>
                    </a:p>
                  </a:txBody>
                  <a:tcPr>
                    <a:solidFill>
                      <a:srgbClr val="FFFF00"/>
                    </a:solidFill>
                  </a:tcPr>
                </a:tc>
                <a:tc>
                  <a:txBody>
                    <a:bodyPr/>
                    <a:lstStyle/>
                    <a:p>
                      <a:r>
                        <a:rPr lang="en-IN" dirty="0" smtClean="0">
                          <a:solidFill>
                            <a:srgbClr val="C00000"/>
                          </a:solidFill>
                        </a:rPr>
                        <a:t>0.3</a:t>
                      </a:r>
                      <a:endParaRPr lang="en-IN" dirty="0">
                        <a:solidFill>
                          <a:srgbClr val="C00000"/>
                        </a:solidFill>
                      </a:endParaRPr>
                    </a:p>
                  </a:txBody>
                  <a:tcPr>
                    <a:solidFill>
                      <a:srgbClr val="FFFF00"/>
                    </a:solidFill>
                  </a:tcPr>
                </a:tc>
                <a:tc>
                  <a:txBody>
                    <a:bodyPr/>
                    <a:lstStyle/>
                    <a:p>
                      <a:r>
                        <a:rPr lang="en-IN" dirty="0" smtClean="0"/>
                        <a:t>0.50</a:t>
                      </a:r>
                      <a:endParaRPr lang="en-IN" dirty="0"/>
                    </a:p>
                  </a:txBody>
                  <a:tcPr>
                    <a:solidFill>
                      <a:srgbClr val="FFFF00"/>
                    </a:solidFill>
                  </a:tcPr>
                </a:tc>
                <a:tc>
                  <a:txBody>
                    <a:bodyPr/>
                    <a:lstStyle/>
                    <a:p>
                      <a:r>
                        <a:rPr lang="en-IN" dirty="0" smtClean="0"/>
                        <a:t>0.55</a:t>
                      </a:r>
                      <a:endParaRPr lang="en-IN" dirty="0"/>
                    </a:p>
                  </a:txBody>
                  <a:tcPr/>
                </a:tc>
                <a:tc>
                  <a:txBody>
                    <a:bodyPr/>
                    <a:lstStyle/>
                    <a:p>
                      <a:r>
                        <a:rPr lang="en-IN" dirty="0" smtClean="0"/>
                        <a:t>0.45</a:t>
                      </a:r>
                      <a:endParaRPr lang="en-IN" dirty="0"/>
                    </a:p>
                  </a:txBody>
                  <a:tcPr/>
                </a:tc>
              </a:tr>
              <a:tr h="565095">
                <a:tc vMerge="1">
                  <a:txBody>
                    <a:bodyPr/>
                    <a:lstStyle/>
                    <a:p>
                      <a:endParaRPr lang="en-IN" dirty="0"/>
                    </a:p>
                  </a:txBody>
                  <a:tcPr/>
                </a:tc>
                <a:tc>
                  <a:txBody>
                    <a:bodyPr/>
                    <a:lstStyle/>
                    <a:p>
                      <a:r>
                        <a:rPr lang="en-IN" dirty="0" smtClean="0"/>
                        <a:t>A3</a:t>
                      </a:r>
                      <a:endParaRPr lang="en-IN" dirty="0"/>
                    </a:p>
                  </a:txBody>
                  <a:tcPr/>
                </a:tc>
                <a:tc>
                  <a:txBody>
                    <a:bodyPr/>
                    <a:lstStyle/>
                    <a:p>
                      <a:r>
                        <a:rPr lang="en-IN" dirty="0" smtClean="0"/>
                        <a:t>0.35</a:t>
                      </a:r>
                      <a:endParaRPr lang="en-IN" dirty="0"/>
                    </a:p>
                  </a:txBody>
                  <a:tcPr/>
                </a:tc>
                <a:tc>
                  <a:txBody>
                    <a:bodyPr/>
                    <a:lstStyle/>
                    <a:p>
                      <a:r>
                        <a:rPr lang="en-IN" dirty="0" smtClean="0">
                          <a:solidFill>
                            <a:srgbClr val="C00000"/>
                          </a:solidFill>
                        </a:rPr>
                        <a:t>0.25</a:t>
                      </a:r>
                      <a:endParaRPr lang="en-IN" dirty="0">
                        <a:solidFill>
                          <a:srgbClr val="C00000"/>
                        </a:solidFill>
                      </a:endParaRPr>
                    </a:p>
                  </a:txBody>
                  <a:tcPr/>
                </a:tc>
                <a:tc>
                  <a:txBody>
                    <a:bodyPr/>
                    <a:lstStyle/>
                    <a:p>
                      <a:r>
                        <a:rPr lang="en-IN" dirty="0" smtClean="0"/>
                        <a:t>0.20</a:t>
                      </a:r>
                      <a:endParaRPr lang="en-IN" dirty="0"/>
                    </a:p>
                  </a:txBody>
                  <a:tcPr/>
                </a:tc>
                <a:tc>
                  <a:txBody>
                    <a:bodyPr/>
                    <a:lstStyle/>
                    <a:p>
                      <a:r>
                        <a:rPr lang="en-IN" dirty="0" smtClean="0"/>
                        <a:t>0.40</a:t>
                      </a:r>
                      <a:endParaRPr lang="en-IN" dirty="0"/>
                    </a:p>
                  </a:txBody>
                  <a:tcPr>
                    <a:solidFill>
                      <a:schemeClr val="accent5">
                        <a:lumMod val="20000"/>
                        <a:lumOff val="80000"/>
                      </a:schemeClr>
                    </a:solidFill>
                  </a:tcPr>
                </a:tc>
                <a:tc>
                  <a:txBody>
                    <a:bodyPr/>
                    <a:lstStyle/>
                    <a:p>
                      <a:r>
                        <a:rPr lang="en-IN" dirty="0" smtClean="0"/>
                        <a:t>0.5</a:t>
                      </a:r>
                      <a:endParaRPr lang="en-IN" dirty="0"/>
                    </a:p>
                  </a:txBody>
                  <a:tcPr>
                    <a:solidFill>
                      <a:srgbClr val="FFFF00"/>
                    </a:solidFill>
                  </a:tcPr>
                </a:tc>
              </a:tr>
              <a:tr h="565095">
                <a:tc vMerge="1">
                  <a:txBody>
                    <a:bodyPr/>
                    <a:lstStyle/>
                    <a:p>
                      <a:endParaRPr lang="en-IN" dirty="0"/>
                    </a:p>
                  </a:txBody>
                  <a:tcPr/>
                </a:tc>
                <a:tc>
                  <a:txBody>
                    <a:bodyPr/>
                    <a:lstStyle/>
                    <a:p>
                      <a:r>
                        <a:rPr lang="en-IN" dirty="0" smtClean="0"/>
                        <a:t>A4</a:t>
                      </a:r>
                      <a:endParaRPr lang="en-IN" dirty="0"/>
                    </a:p>
                  </a:txBody>
                  <a:tcPr/>
                </a:tc>
                <a:tc>
                  <a:txBody>
                    <a:bodyPr/>
                    <a:lstStyle/>
                    <a:p>
                      <a:r>
                        <a:rPr lang="en-IN" dirty="0" smtClean="0"/>
                        <a:t>0.25</a:t>
                      </a:r>
                      <a:endParaRPr lang="en-IN" dirty="0"/>
                    </a:p>
                  </a:txBody>
                  <a:tcPr/>
                </a:tc>
                <a:tc>
                  <a:txBody>
                    <a:bodyPr/>
                    <a:lstStyle/>
                    <a:p>
                      <a:r>
                        <a:rPr lang="en-IN" dirty="0" smtClean="0">
                          <a:solidFill>
                            <a:srgbClr val="C00000"/>
                          </a:solidFill>
                        </a:rPr>
                        <a:t>0.15</a:t>
                      </a:r>
                      <a:endParaRPr lang="en-IN" dirty="0">
                        <a:solidFill>
                          <a:srgbClr val="C00000"/>
                        </a:solidFill>
                      </a:endParaRPr>
                    </a:p>
                  </a:txBody>
                  <a:tcPr/>
                </a:tc>
                <a:tc>
                  <a:txBody>
                    <a:bodyPr/>
                    <a:lstStyle/>
                    <a:p>
                      <a:r>
                        <a:rPr lang="en-IN" dirty="0" smtClean="0"/>
                        <a:t>0.35</a:t>
                      </a:r>
                      <a:endParaRPr lang="en-IN" dirty="0"/>
                    </a:p>
                  </a:txBody>
                  <a:tcPr/>
                </a:tc>
                <a:tc>
                  <a:txBody>
                    <a:bodyPr/>
                    <a:lstStyle/>
                    <a:p>
                      <a:r>
                        <a:rPr lang="en-IN" dirty="0" smtClean="0"/>
                        <a:t>0.6</a:t>
                      </a:r>
                      <a:endParaRPr lang="en-IN" dirty="0"/>
                    </a:p>
                  </a:txBody>
                  <a:tcPr>
                    <a:solidFill>
                      <a:srgbClr val="FFFF00"/>
                    </a:solidFill>
                  </a:tcPr>
                </a:tc>
                <a:tc>
                  <a:txBody>
                    <a:bodyPr/>
                    <a:lstStyle/>
                    <a:p>
                      <a:r>
                        <a:rPr lang="en-IN" dirty="0" smtClean="0"/>
                        <a:t>0.20</a:t>
                      </a:r>
                      <a:endParaRPr lang="en-IN" dirty="0"/>
                    </a:p>
                  </a:txBody>
                  <a:tcPr/>
                </a:tc>
              </a:tr>
            </a:tbl>
          </a:graphicData>
        </a:graphic>
      </p:graphicFrame>
      <p:sp>
        <p:nvSpPr>
          <p:cNvPr id="9" name="Rectangle 8"/>
          <p:cNvSpPr/>
          <p:nvPr/>
        </p:nvSpPr>
        <p:spPr>
          <a:xfrm>
            <a:off x="618185" y="731766"/>
            <a:ext cx="11850413" cy="461665"/>
          </a:xfrm>
          <a:prstGeom prst="rect">
            <a:avLst/>
          </a:prstGeom>
        </p:spPr>
        <p:txBody>
          <a:bodyPr wrap="square">
            <a:spAutoFit/>
          </a:bodyPr>
          <a:lstStyle/>
          <a:p>
            <a:r>
              <a:rPr lang="en-IN" sz="2400" dirty="0" smtClean="0"/>
              <a:t>PAY OFF MATRICS OF FIRM I</a:t>
            </a:r>
            <a:endParaRPr lang="en-IN" sz="2400" dirty="0"/>
          </a:p>
        </p:txBody>
      </p:sp>
      <p:sp>
        <p:nvSpPr>
          <p:cNvPr id="10" name="Rectangle 9"/>
          <p:cNvSpPr/>
          <p:nvPr/>
        </p:nvSpPr>
        <p:spPr>
          <a:xfrm>
            <a:off x="407831" y="4908030"/>
            <a:ext cx="11067245" cy="1200329"/>
          </a:xfrm>
          <a:prstGeom prst="rect">
            <a:avLst/>
          </a:prstGeom>
        </p:spPr>
        <p:txBody>
          <a:bodyPr wrap="square">
            <a:spAutoFit/>
          </a:bodyPr>
          <a:lstStyle/>
          <a:p>
            <a:r>
              <a:rPr lang="en-IN" dirty="0" err="1" smtClean="0">
                <a:solidFill>
                  <a:srgbClr val="FF0000"/>
                </a:solidFill>
              </a:rPr>
              <a:t>Minimax</a:t>
            </a:r>
            <a:r>
              <a:rPr lang="en-IN" dirty="0" smtClean="0">
                <a:solidFill>
                  <a:srgbClr val="FF0000"/>
                </a:solidFill>
              </a:rPr>
              <a:t> Strategy </a:t>
            </a:r>
            <a:r>
              <a:rPr lang="en-IN" dirty="0" smtClean="0"/>
              <a:t>–</a:t>
            </a:r>
            <a:r>
              <a:rPr lang="en-IN" dirty="0" smtClean="0">
                <a:solidFill>
                  <a:srgbClr val="FF0000"/>
                </a:solidFill>
              </a:rPr>
              <a:t>Minimise the Maximum loss</a:t>
            </a:r>
          </a:p>
          <a:p>
            <a:r>
              <a:rPr lang="en-IN" dirty="0" smtClean="0"/>
              <a:t>Among all these maximum payoffs (best outcomes) Firm II chooses the Minimum (the worst of the best)</a:t>
            </a:r>
            <a:r>
              <a:rPr lang="en-IN" dirty="0"/>
              <a:t> </a:t>
            </a:r>
            <a:r>
              <a:rPr lang="en-IN" dirty="0" smtClean="0"/>
              <a:t>Hence, the </a:t>
            </a:r>
            <a:r>
              <a:rPr lang="en-IN" dirty="0" err="1" smtClean="0"/>
              <a:t>Minimax</a:t>
            </a:r>
            <a:r>
              <a:rPr lang="en-IN" dirty="0" smtClean="0"/>
              <a:t> strategy for Firm II is B2 i.e. the strategy that yields the share of .70. (70 % of Market share). This involves the choice of a minimum among the maximum payoff table. </a:t>
            </a:r>
            <a:endParaRPr lang="en-IN" dirty="0"/>
          </a:p>
        </p:txBody>
      </p:sp>
    </p:spTree>
    <p:extLst>
      <p:ext uri="{BB962C8B-B14F-4D97-AF65-F5344CB8AC3E}">
        <p14:creationId xmlns:p14="http://schemas.microsoft.com/office/powerpoint/2010/main" val="2248826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04910"/>
          </a:xfrm>
        </p:spPr>
        <p:txBody>
          <a:bodyPr>
            <a:normAutofit/>
          </a:bodyPr>
          <a:lstStyle/>
          <a:p>
            <a:r>
              <a:rPr lang="en-IN" sz="2400" dirty="0" smtClean="0"/>
              <a:t>Equilibrium</a:t>
            </a:r>
            <a:endParaRPr lang="en-IN" sz="2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52917729"/>
              </p:ext>
            </p:extLst>
          </p:nvPr>
        </p:nvGraphicFramePr>
        <p:xfrm>
          <a:off x="515154" y="1320287"/>
          <a:ext cx="10515603" cy="3390570"/>
        </p:xfrm>
        <a:graphic>
          <a:graphicData uri="http://schemas.openxmlformats.org/drawingml/2006/table">
            <a:tbl>
              <a:tblPr firstRow="1" bandRow="1">
                <a:tableStyleId>{5C22544A-7EE6-4342-B048-85BDC9FD1C3A}</a:tableStyleId>
              </a:tblPr>
              <a:tblGrid>
                <a:gridCol w="1502229"/>
                <a:gridCol w="1502229"/>
                <a:gridCol w="1502229"/>
                <a:gridCol w="1502229"/>
                <a:gridCol w="1502229"/>
                <a:gridCol w="1502229"/>
                <a:gridCol w="1502229"/>
              </a:tblGrid>
              <a:tr h="565095">
                <a:tc>
                  <a:txBody>
                    <a:bodyPr/>
                    <a:lstStyle/>
                    <a:p>
                      <a:endParaRPr lang="en-IN" dirty="0"/>
                    </a:p>
                  </a:txBody>
                  <a:tcPr/>
                </a:tc>
                <a:tc gridSpan="6">
                  <a:txBody>
                    <a:bodyPr/>
                    <a:lstStyle/>
                    <a:p>
                      <a:r>
                        <a:rPr lang="en-IN" dirty="0" smtClean="0"/>
                        <a:t>STRATEGIES</a:t>
                      </a:r>
                      <a:r>
                        <a:rPr lang="en-IN" baseline="0" dirty="0" smtClean="0"/>
                        <a:t> OF FIRM TWO</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565095">
                <a:tc rowSpan="5">
                  <a:txBody>
                    <a:bodyPr/>
                    <a:lstStyle/>
                    <a:p>
                      <a:r>
                        <a:rPr lang="en-IN" dirty="0" smtClean="0"/>
                        <a:t>STRATEGIES </a:t>
                      </a:r>
                    </a:p>
                    <a:p>
                      <a:r>
                        <a:rPr lang="en-IN" dirty="0" smtClean="0"/>
                        <a:t>OF</a:t>
                      </a:r>
                      <a:r>
                        <a:rPr lang="en-IN" baseline="0" dirty="0" smtClean="0"/>
                        <a:t> </a:t>
                      </a:r>
                    </a:p>
                    <a:p>
                      <a:r>
                        <a:rPr lang="en-IN" baseline="0" dirty="0" smtClean="0"/>
                        <a:t>FIRM </a:t>
                      </a:r>
                    </a:p>
                    <a:p>
                      <a:r>
                        <a:rPr lang="en-IN" baseline="0" dirty="0" smtClean="0"/>
                        <a:t>ONE</a:t>
                      </a:r>
                      <a:endParaRPr lang="en-IN" dirty="0"/>
                    </a:p>
                  </a:txBody>
                  <a:tcPr/>
                </a:tc>
                <a:tc>
                  <a:txBody>
                    <a:bodyPr/>
                    <a:lstStyle/>
                    <a:p>
                      <a:endParaRPr lang="en-IN"/>
                    </a:p>
                  </a:txBody>
                  <a:tcPr/>
                </a:tc>
                <a:tc>
                  <a:txBody>
                    <a:bodyPr/>
                    <a:lstStyle/>
                    <a:p>
                      <a:r>
                        <a:rPr lang="en-IN" dirty="0" smtClean="0"/>
                        <a:t>B1</a:t>
                      </a:r>
                      <a:endParaRPr lang="en-IN" dirty="0"/>
                    </a:p>
                  </a:txBody>
                  <a:tcPr/>
                </a:tc>
                <a:tc>
                  <a:txBody>
                    <a:bodyPr/>
                    <a:lstStyle/>
                    <a:p>
                      <a:r>
                        <a:rPr lang="en-IN" dirty="0" smtClean="0">
                          <a:solidFill>
                            <a:srgbClr val="C00000"/>
                          </a:solidFill>
                        </a:rPr>
                        <a:t>B2</a:t>
                      </a:r>
                      <a:endParaRPr lang="en-IN" dirty="0">
                        <a:solidFill>
                          <a:srgbClr val="C00000"/>
                        </a:solidFill>
                      </a:endParaRPr>
                    </a:p>
                  </a:txBody>
                  <a:tcPr>
                    <a:solidFill>
                      <a:srgbClr val="FFFF00"/>
                    </a:solidFill>
                  </a:tcPr>
                </a:tc>
                <a:tc>
                  <a:txBody>
                    <a:bodyPr/>
                    <a:lstStyle/>
                    <a:p>
                      <a:r>
                        <a:rPr lang="en-IN" dirty="0" smtClean="0"/>
                        <a:t>B3</a:t>
                      </a:r>
                      <a:endParaRPr lang="en-IN" dirty="0"/>
                    </a:p>
                  </a:txBody>
                  <a:tcPr/>
                </a:tc>
                <a:tc>
                  <a:txBody>
                    <a:bodyPr/>
                    <a:lstStyle/>
                    <a:p>
                      <a:r>
                        <a:rPr lang="en-IN" dirty="0" smtClean="0"/>
                        <a:t>B4</a:t>
                      </a:r>
                      <a:endParaRPr lang="en-IN" dirty="0"/>
                    </a:p>
                  </a:txBody>
                  <a:tcPr/>
                </a:tc>
                <a:tc>
                  <a:txBody>
                    <a:bodyPr/>
                    <a:lstStyle/>
                    <a:p>
                      <a:r>
                        <a:rPr lang="en-IN" dirty="0" smtClean="0"/>
                        <a:t>B5</a:t>
                      </a:r>
                      <a:endParaRPr lang="en-IN" dirty="0"/>
                    </a:p>
                  </a:txBody>
                  <a:tcPr/>
                </a:tc>
              </a:tr>
              <a:tr h="565095">
                <a:tc vMerge="1">
                  <a:txBody>
                    <a:bodyPr/>
                    <a:lstStyle/>
                    <a:p>
                      <a:endParaRPr lang="en-IN" dirty="0"/>
                    </a:p>
                  </a:txBody>
                  <a:tcPr/>
                </a:tc>
                <a:tc>
                  <a:txBody>
                    <a:bodyPr/>
                    <a:lstStyle/>
                    <a:p>
                      <a:r>
                        <a:rPr lang="en-IN" dirty="0" smtClean="0"/>
                        <a:t>A1</a:t>
                      </a:r>
                      <a:endParaRPr lang="en-IN" dirty="0"/>
                    </a:p>
                  </a:txBody>
                  <a:tcPr/>
                </a:tc>
                <a:tc>
                  <a:txBody>
                    <a:bodyPr/>
                    <a:lstStyle/>
                    <a:p>
                      <a:r>
                        <a:rPr lang="en-IN" dirty="0" smtClean="0"/>
                        <a:t>0.10</a:t>
                      </a:r>
                      <a:endParaRPr lang="en-IN" dirty="0"/>
                    </a:p>
                  </a:txBody>
                  <a:tcPr/>
                </a:tc>
                <a:tc>
                  <a:txBody>
                    <a:bodyPr/>
                    <a:lstStyle/>
                    <a:p>
                      <a:r>
                        <a:rPr lang="en-IN" dirty="0" smtClean="0">
                          <a:solidFill>
                            <a:srgbClr val="C00000"/>
                          </a:solidFill>
                        </a:rPr>
                        <a:t>0.20</a:t>
                      </a:r>
                      <a:endParaRPr lang="en-IN" dirty="0">
                        <a:solidFill>
                          <a:srgbClr val="C00000"/>
                        </a:solidFill>
                      </a:endParaRPr>
                    </a:p>
                  </a:txBody>
                  <a:tcPr>
                    <a:solidFill>
                      <a:srgbClr val="FFFF00"/>
                    </a:solidFill>
                  </a:tcPr>
                </a:tc>
                <a:tc>
                  <a:txBody>
                    <a:bodyPr/>
                    <a:lstStyle/>
                    <a:p>
                      <a:r>
                        <a:rPr lang="en-IN" dirty="0" smtClean="0"/>
                        <a:t>0.15</a:t>
                      </a:r>
                      <a:endParaRPr lang="en-IN" dirty="0"/>
                    </a:p>
                  </a:txBody>
                  <a:tcPr/>
                </a:tc>
                <a:tc>
                  <a:txBody>
                    <a:bodyPr/>
                    <a:lstStyle/>
                    <a:p>
                      <a:r>
                        <a:rPr lang="en-IN" dirty="0" smtClean="0"/>
                        <a:t>0.30</a:t>
                      </a:r>
                      <a:endParaRPr lang="en-IN" dirty="0"/>
                    </a:p>
                  </a:txBody>
                  <a:tcPr/>
                </a:tc>
                <a:tc>
                  <a:txBody>
                    <a:bodyPr/>
                    <a:lstStyle/>
                    <a:p>
                      <a:r>
                        <a:rPr lang="en-IN" dirty="0" smtClean="0"/>
                        <a:t>0.25</a:t>
                      </a:r>
                      <a:endParaRPr lang="en-IN" dirty="0"/>
                    </a:p>
                  </a:txBody>
                  <a:tcPr/>
                </a:tc>
              </a:tr>
              <a:tr h="565095">
                <a:tc vMerge="1">
                  <a:txBody>
                    <a:bodyPr/>
                    <a:lstStyle/>
                    <a:p>
                      <a:endParaRPr lang="en-IN" dirty="0"/>
                    </a:p>
                  </a:txBody>
                  <a:tcPr/>
                </a:tc>
                <a:tc>
                  <a:txBody>
                    <a:bodyPr/>
                    <a:lstStyle/>
                    <a:p>
                      <a:r>
                        <a:rPr lang="en-IN" dirty="0" smtClean="0"/>
                        <a:t>A2</a:t>
                      </a:r>
                      <a:endParaRPr lang="en-IN" dirty="0"/>
                    </a:p>
                  </a:txBody>
                  <a:tcPr/>
                </a:tc>
                <a:tc>
                  <a:txBody>
                    <a:bodyPr/>
                    <a:lstStyle/>
                    <a:p>
                      <a:r>
                        <a:rPr lang="en-IN" dirty="0" smtClean="0"/>
                        <a:t>0.40</a:t>
                      </a:r>
                      <a:endParaRPr lang="en-IN" dirty="0"/>
                    </a:p>
                  </a:txBody>
                  <a:tcPr>
                    <a:solidFill>
                      <a:srgbClr val="FFFF00"/>
                    </a:solidFill>
                  </a:tcPr>
                </a:tc>
                <a:tc>
                  <a:txBody>
                    <a:bodyPr/>
                    <a:lstStyle/>
                    <a:p>
                      <a:r>
                        <a:rPr lang="en-IN" dirty="0" smtClean="0">
                          <a:solidFill>
                            <a:schemeClr val="bg1"/>
                          </a:solidFill>
                        </a:rPr>
                        <a:t>0.3</a:t>
                      </a:r>
                      <a:endParaRPr lang="en-IN" dirty="0">
                        <a:solidFill>
                          <a:schemeClr val="bg1"/>
                        </a:solidFill>
                      </a:endParaRPr>
                    </a:p>
                  </a:txBody>
                  <a:tcPr>
                    <a:solidFill>
                      <a:srgbClr val="FF0000"/>
                    </a:solidFill>
                  </a:tcPr>
                </a:tc>
                <a:tc>
                  <a:txBody>
                    <a:bodyPr/>
                    <a:lstStyle/>
                    <a:p>
                      <a:r>
                        <a:rPr lang="en-IN" dirty="0" smtClean="0"/>
                        <a:t>0.50</a:t>
                      </a:r>
                      <a:endParaRPr lang="en-IN" dirty="0"/>
                    </a:p>
                  </a:txBody>
                  <a:tcPr>
                    <a:solidFill>
                      <a:srgbClr val="FFFF00"/>
                    </a:solidFill>
                  </a:tcPr>
                </a:tc>
                <a:tc>
                  <a:txBody>
                    <a:bodyPr/>
                    <a:lstStyle/>
                    <a:p>
                      <a:r>
                        <a:rPr lang="en-IN" dirty="0" smtClean="0"/>
                        <a:t>0.55</a:t>
                      </a:r>
                      <a:endParaRPr lang="en-IN" dirty="0"/>
                    </a:p>
                  </a:txBody>
                  <a:tcPr/>
                </a:tc>
                <a:tc>
                  <a:txBody>
                    <a:bodyPr/>
                    <a:lstStyle/>
                    <a:p>
                      <a:r>
                        <a:rPr lang="en-IN" dirty="0" smtClean="0"/>
                        <a:t>0.45</a:t>
                      </a:r>
                      <a:endParaRPr lang="en-IN" dirty="0"/>
                    </a:p>
                  </a:txBody>
                  <a:tcPr/>
                </a:tc>
              </a:tr>
              <a:tr h="565095">
                <a:tc vMerge="1">
                  <a:txBody>
                    <a:bodyPr/>
                    <a:lstStyle/>
                    <a:p>
                      <a:endParaRPr lang="en-IN" dirty="0"/>
                    </a:p>
                  </a:txBody>
                  <a:tcPr/>
                </a:tc>
                <a:tc>
                  <a:txBody>
                    <a:bodyPr/>
                    <a:lstStyle/>
                    <a:p>
                      <a:r>
                        <a:rPr lang="en-IN" dirty="0" smtClean="0"/>
                        <a:t>A3</a:t>
                      </a:r>
                      <a:endParaRPr lang="en-IN" dirty="0"/>
                    </a:p>
                  </a:txBody>
                  <a:tcPr/>
                </a:tc>
                <a:tc>
                  <a:txBody>
                    <a:bodyPr/>
                    <a:lstStyle/>
                    <a:p>
                      <a:r>
                        <a:rPr lang="en-IN" dirty="0" smtClean="0"/>
                        <a:t>0.35</a:t>
                      </a:r>
                      <a:endParaRPr lang="en-IN" dirty="0"/>
                    </a:p>
                  </a:txBody>
                  <a:tcPr/>
                </a:tc>
                <a:tc>
                  <a:txBody>
                    <a:bodyPr/>
                    <a:lstStyle/>
                    <a:p>
                      <a:r>
                        <a:rPr lang="en-IN" dirty="0" smtClean="0">
                          <a:solidFill>
                            <a:srgbClr val="C00000"/>
                          </a:solidFill>
                        </a:rPr>
                        <a:t>0.25</a:t>
                      </a:r>
                      <a:endParaRPr lang="en-IN" dirty="0">
                        <a:solidFill>
                          <a:srgbClr val="C00000"/>
                        </a:solidFill>
                      </a:endParaRPr>
                    </a:p>
                  </a:txBody>
                  <a:tcPr>
                    <a:solidFill>
                      <a:srgbClr val="FFFF00"/>
                    </a:solidFill>
                  </a:tcPr>
                </a:tc>
                <a:tc>
                  <a:txBody>
                    <a:bodyPr/>
                    <a:lstStyle/>
                    <a:p>
                      <a:r>
                        <a:rPr lang="en-IN" dirty="0" smtClean="0"/>
                        <a:t>0.20</a:t>
                      </a:r>
                      <a:endParaRPr lang="en-IN" dirty="0"/>
                    </a:p>
                  </a:txBody>
                  <a:tcPr/>
                </a:tc>
                <a:tc>
                  <a:txBody>
                    <a:bodyPr/>
                    <a:lstStyle/>
                    <a:p>
                      <a:r>
                        <a:rPr lang="en-IN" dirty="0" smtClean="0"/>
                        <a:t>0.40</a:t>
                      </a:r>
                      <a:endParaRPr lang="en-IN" dirty="0"/>
                    </a:p>
                  </a:txBody>
                  <a:tcPr>
                    <a:solidFill>
                      <a:schemeClr val="accent5">
                        <a:lumMod val="40000"/>
                        <a:lumOff val="60000"/>
                      </a:schemeClr>
                    </a:solidFill>
                  </a:tcPr>
                </a:tc>
                <a:tc>
                  <a:txBody>
                    <a:bodyPr/>
                    <a:lstStyle/>
                    <a:p>
                      <a:r>
                        <a:rPr lang="en-IN" dirty="0" smtClean="0"/>
                        <a:t>0.5</a:t>
                      </a:r>
                      <a:endParaRPr lang="en-IN" dirty="0"/>
                    </a:p>
                  </a:txBody>
                  <a:tcPr>
                    <a:solidFill>
                      <a:srgbClr val="FFFF00"/>
                    </a:solidFill>
                  </a:tcPr>
                </a:tc>
              </a:tr>
              <a:tr h="565095">
                <a:tc vMerge="1">
                  <a:txBody>
                    <a:bodyPr/>
                    <a:lstStyle/>
                    <a:p>
                      <a:endParaRPr lang="en-IN" dirty="0"/>
                    </a:p>
                  </a:txBody>
                  <a:tcPr/>
                </a:tc>
                <a:tc>
                  <a:txBody>
                    <a:bodyPr/>
                    <a:lstStyle/>
                    <a:p>
                      <a:r>
                        <a:rPr lang="en-IN" dirty="0" smtClean="0"/>
                        <a:t>A4</a:t>
                      </a:r>
                      <a:endParaRPr lang="en-IN" dirty="0"/>
                    </a:p>
                  </a:txBody>
                  <a:tcPr/>
                </a:tc>
                <a:tc>
                  <a:txBody>
                    <a:bodyPr/>
                    <a:lstStyle/>
                    <a:p>
                      <a:r>
                        <a:rPr lang="en-IN" dirty="0" smtClean="0"/>
                        <a:t>0.25</a:t>
                      </a:r>
                      <a:endParaRPr lang="en-IN" dirty="0"/>
                    </a:p>
                  </a:txBody>
                  <a:tcPr/>
                </a:tc>
                <a:tc>
                  <a:txBody>
                    <a:bodyPr/>
                    <a:lstStyle/>
                    <a:p>
                      <a:r>
                        <a:rPr lang="en-IN" dirty="0" smtClean="0">
                          <a:solidFill>
                            <a:srgbClr val="C00000"/>
                          </a:solidFill>
                        </a:rPr>
                        <a:t>0.15</a:t>
                      </a:r>
                      <a:endParaRPr lang="en-IN" dirty="0">
                        <a:solidFill>
                          <a:srgbClr val="C00000"/>
                        </a:solidFill>
                      </a:endParaRPr>
                    </a:p>
                  </a:txBody>
                  <a:tcPr>
                    <a:solidFill>
                      <a:srgbClr val="FFFF00"/>
                    </a:solidFill>
                  </a:tcPr>
                </a:tc>
                <a:tc>
                  <a:txBody>
                    <a:bodyPr/>
                    <a:lstStyle/>
                    <a:p>
                      <a:r>
                        <a:rPr lang="en-IN" dirty="0" smtClean="0"/>
                        <a:t>0.35</a:t>
                      </a:r>
                      <a:endParaRPr lang="en-IN" dirty="0"/>
                    </a:p>
                  </a:txBody>
                  <a:tcPr/>
                </a:tc>
                <a:tc>
                  <a:txBody>
                    <a:bodyPr/>
                    <a:lstStyle/>
                    <a:p>
                      <a:r>
                        <a:rPr lang="en-IN" dirty="0" smtClean="0"/>
                        <a:t>0.6</a:t>
                      </a:r>
                      <a:endParaRPr lang="en-IN" dirty="0"/>
                    </a:p>
                  </a:txBody>
                  <a:tcPr>
                    <a:solidFill>
                      <a:srgbClr val="FFFF00"/>
                    </a:solidFill>
                  </a:tcPr>
                </a:tc>
                <a:tc>
                  <a:txBody>
                    <a:bodyPr/>
                    <a:lstStyle/>
                    <a:p>
                      <a:r>
                        <a:rPr lang="en-IN" dirty="0" smtClean="0"/>
                        <a:t>0.20</a:t>
                      </a:r>
                      <a:endParaRPr lang="en-IN" dirty="0"/>
                    </a:p>
                  </a:txBody>
                  <a:tcPr/>
                </a:tc>
              </a:tr>
            </a:tbl>
          </a:graphicData>
        </a:graphic>
      </p:graphicFrame>
      <p:sp>
        <p:nvSpPr>
          <p:cNvPr id="9" name="Rectangle 8"/>
          <p:cNvSpPr/>
          <p:nvPr/>
        </p:nvSpPr>
        <p:spPr>
          <a:xfrm>
            <a:off x="618185" y="731766"/>
            <a:ext cx="11850413" cy="461665"/>
          </a:xfrm>
          <a:prstGeom prst="rect">
            <a:avLst/>
          </a:prstGeom>
        </p:spPr>
        <p:txBody>
          <a:bodyPr wrap="square">
            <a:spAutoFit/>
          </a:bodyPr>
          <a:lstStyle/>
          <a:p>
            <a:r>
              <a:rPr lang="en-IN" sz="2400" dirty="0" smtClean="0"/>
              <a:t>PAY OFF MATRICS OF FIRM I&amp;II</a:t>
            </a:r>
            <a:endParaRPr lang="en-IN" sz="2400" dirty="0"/>
          </a:p>
        </p:txBody>
      </p:sp>
    </p:spTree>
    <p:extLst>
      <p:ext uri="{BB962C8B-B14F-4D97-AF65-F5344CB8AC3E}">
        <p14:creationId xmlns:p14="http://schemas.microsoft.com/office/powerpoint/2010/main" val="1709961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5793"/>
          </a:xfrm>
        </p:spPr>
        <p:txBody>
          <a:bodyPr/>
          <a:lstStyle/>
          <a:p>
            <a:r>
              <a:rPr lang="en-IN" dirty="0" smtClean="0"/>
              <a:t>Equilibrium</a:t>
            </a:r>
            <a:endParaRPr lang="en-IN" dirty="0"/>
          </a:p>
        </p:txBody>
      </p:sp>
      <p:sp>
        <p:nvSpPr>
          <p:cNvPr id="3" name="Content Placeholder 2"/>
          <p:cNvSpPr>
            <a:spLocks noGrp="1"/>
          </p:cNvSpPr>
          <p:nvPr>
            <p:ph idx="1"/>
          </p:nvPr>
        </p:nvSpPr>
        <p:spPr>
          <a:xfrm>
            <a:off x="838200" y="1287887"/>
            <a:ext cx="10515600" cy="4889076"/>
          </a:xfrm>
        </p:spPr>
        <p:txBody>
          <a:bodyPr>
            <a:normAutofit lnSpcReduction="10000"/>
          </a:bodyPr>
          <a:lstStyle/>
          <a:p>
            <a:pPr marL="0" indent="0">
              <a:buNone/>
            </a:pPr>
            <a:r>
              <a:rPr lang="en-IN" dirty="0" smtClean="0"/>
              <a:t>Equilibrium solution is</a:t>
            </a:r>
          </a:p>
          <a:p>
            <a:r>
              <a:rPr lang="en-IN" dirty="0" smtClean="0"/>
              <a:t>Strategy A2 for Firm I (30 % Market share)</a:t>
            </a:r>
          </a:p>
          <a:p>
            <a:r>
              <a:rPr lang="en-IN" dirty="0" smtClean="0"/>
              <a:t>Strategy B2 for Firm II (70 % Market share)</a:t>
            </a:r>
          </a:p>
          <a:p>
            <a:r>
              <a:rPr lang="en-IN" dirty="0" smtClean="0"/>
              <a:t>It is an equilibrium solution because it is the preferred one by both the firms. </a:t>
            </a:r>
          </a:p>
          <a:p>
            <a:r>
              <a:rPr lang="en-IN" dirty="0" smtClean="0"/>
              <a:t>This solution has a </a:t>
            </a:r>
            <a:r>
              <a:rPr lang="en-IN" dirty="0" smtClean="0">
                <a:solidFill>
                  <a:srgbClr val="FF0000"/>
                </a:solidFill>
              </a:rPr>
              <a:t>saddle points.</a:t>
            </a:r>
            <a:r>
              <a:rPr lang="en-IN" dirty="0" smtClean="0"/>
              <a:t>[That is A payoff that is simultaneously a </a:t>
            </a:r>
            <a:r>
              <a:rPr lang="en-IN" dirty="0" err="1" smtClean="0"/>
              <a:t>Maxmin</a:t>
            </a:r>
            <a:r>
              <a:rPr lang="en-IN" dirty="0" smtClean="0"/>
              <a:t> and a </a:t>
            </a:r>
            <a:r>
              <a:rPr lang="en-IN" dirty="0" err="1" smtClean="0"/>
              <a:t>Minimax</a:t>
            </a:r>
            <a:r>
              <a:rPr lang="en-IN" dirty="0" smtClean="0"/>
              <a:t> strategies]</a:t>
            </a:r>
          </a:p>
          <a:p>
            <a:r>
              <a:rPr lang="en-IN" dirty="0" smtClean="0"/>
              <a:t>The value of the game is </a:t>
            </a:r>
            <a:r>
              <a:rPr lang="en-IN" dirty="0" smtClean="0"/>
              <a:t>.3</a:t>
            </a:r>
            <a:r>
              <a:rPr lang="en-IN" dirty="0" smtClean="0"/>
              <a:t>. the value of the cell where both </a:t>
            </a:r>
            <a:r>
              <a:rPr lang="en-IN" dirty="0"/>
              <a:t>raw minimum and a column </a:t>
            </a:r>
            <a:r>
              <a:rPr lang="en-IN" dirty="0" smtClean="0"/>
              <a:t>Maximum meets. </a:t>
            </a:r>
            <a:endParaRPr lang="en-IN" dirty="0"/>
          </a:p>
          <a:p>
            <a:r>
              <a:rPr lang="en-IN" dirty="0" smtClean="0"/>
              <a:t>This preferred strategies of A2 and B2 are called </a:t>
            </a:r>
            <a:r>
              <a:rPr lang="en-IN" dirty="0" smtClean="0">
                <a:solidFill>
                  <a:srgbClr val="FF0000"/>
                </a:solidFill>
              </a:rPr>
              <a:t>Dominant Strategies </a:t>
            </a:r>
            <a:r>
              <a:rPr lang="en-IN" dirty="0" smtClean="0"/>
              <a:t>is the optimal choice of a player no matter what an opponent does.</a:t>
            </a:r>
          </a:p>
          <a:p>
            <a:pPr marL="0" indent="0">
              <a:buNone/>
            </a:pPr>
            <a:endParaRPr lang="en-IN" dirty="0" smtClean="0"/>
          </a:p>
        </p:txBody>
      </p:sp>
    </p:spTree>
    <p:extLst>
      <p:ext uri="{BB962C8B-B14F-4D97-AF65-F5344CB8AC3E}">
        <p14:creationId xmlns:p14="http://schemas.microsoft.com/office/powerpoint/2010/main" val="1548004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Problem: find the optimum strategies for the player in the following games</a:t>
            </a:r>
            <a:endParaRPr lang="en-IN"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1770739"/>
              </p:ext>
            </p:extLst>
          </p:nvPr>
        </p:nvGraphicFramePr>
        <p:xfrm>
          <a:off x="3038622" y="1825625"/>
          <a:ext cx="6935370" cy="3617512"/>
        </p:xfrm>
        <a:graphic>
          <a:graphicData uri="http://schemas.openxmlformats.org/drawingml/2006/table">
            <a:tbl>
              <a:tblPr firstRow="1" bandRow="1">
                <a:tableStyleId>{5C22544A-7EE6-4342-B048-85BDC9FD1C3A}</a:tableStyleId>
              </a:tblPr>
              <a:tblGrid>
                <a:gridCol w="1155895"/>
                <a:gridCol w="1155895"/>
                <a:gridCol w="1155895"/>
                <a:gridCol w="1155895"/>
                <a:gridCol w="1155895"/>
                <a:gridCol w="1155895"/>
              </a:tblGrid>
              <a:tr h="584338">
                <a:tc>
                  <a:txBody>
                    <a:bodyPr/>
                    <a:lstStyle/>
                    <a:p>
                      <a:endParaRPr lang="en-IN" dirty="0"/>
                    </a:p>
                  </a:txBody>
                  <a:tcPr/>
                </a:tc>
                <a:tc>
                  <a:txBody>
                    <a:bodyPr/>
                    <a:lstStyle/>
                    <a:p>
                      <a:endParaRPr lang="en-IN" dirty="0"/>
                    </a:p>
                  </a:txBody>
                  <a:tcPr/>
                </a:tc>
                <a:tc gridSpan="4">
                  <a:txBody>
                    <a:bodyPr/>
                    <a:lstStyle/>
                    <a:p>
                      <a:r>
                        <a:rPr lang="en-IN" dirty="0" smtClean="0"/>
                        <a:t>Player B</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584338">
                <a:tc>
                  <a:txBody>
                    <a:bodyPr/>
                    <a:lstStyle/>
                    <a:p>
                      <a:endParaRPr lang="en-IN" dirty="0"/>
                    </a:p>
                  </a:txBody>
                  <a:tcPr/>
                </a:tc>
                <a:tc>
                  <a:txBody>
                    <a:bodyPr/>
                    <a:lstStyle/>
                    <a:p>
                      <a:endParaRPr lang="en-IN"/>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Raw Minimum</a:t>
                      </a:r>
                      <a:endParaRPr lang="en-IN" dirty="0"/>
                    </a:p>
                  </a:txBody>
                  <a:tcPr/>
                </a:tc>
              </a:tr>
              <a:tr h="584338">
                <a:tc rowSpan="4">
                  <a:txBody>
                    <a:bodyPr/>
                    <a:lstStyle/>
                    <a:p>
                      <a:r>
                        <a:rPr lang="en-IN" dirty="0" smtClean="0"/>
                        <a:t>Player</a:t>
                      </a:r>
                      <a:r>
                        <a:rPr lang="en-IN" baseline="0" dirty="0" smtClean="0"/>
                        <a:t> A</a:t>
                      </a:r>
                      <a:endParaRPr lang="en-IN" dirty="0"/>
                    </a:p>
                  </a:txBody>
                  <a:tcPr/>
                </a:tc>
                <a:tc>
                  <a:txBody>
                    <a:bodyPr/>
                    <a:lstStyle/>
                    <a:p>
                      <a:r>
                        <a:rPr lang="en-IN" dirty="0" smtClean="0"/>
                        <a:t>1</a:t>
                      </a:r>
                      <a:endParaRPr lang="en-IN" dirty="0"/>
                    </a:p>
                  </a:txBody>
                  <a:tcPr/>
                </a:tc>
                <a:tc>
                  <a:txBody>
                    <a:bodyPr/>
                    <a:lstStyle/>
                    <a:p>
                      <a:r>
                        <a:rPr lang="en-IN" dirty="0" smtClean="0"/>
                        <a:t>25</a:t>
                      </a:r>
                      <a:endParaRPr lang="en-IN" dirty="0"/>
                    </a:p>
                  </a:txBody>
                  <a:tcPr/>
                </a:tc>
                <a:tc>
                  <a:txBody>
                    <a:bodyPr/>
                    <a:lstStyle/>
                    <a:p>
                      <a:r>
                        <a:rPr lang="en-IN" dirty="0" smtClean="0"/>
                        <a:t>20</a:t>
                      </a:r>
                      <a:endParaRPr lang="en-IN" dirty="0"/>
                    </a:p>
                  </a:txBody>
                  <a:tcPr/>
                </a:tc>
                <a:tc>
                  <a:txBody>
                    <a:bodyPr/>
                    <a:lstStyle/>
                    <a:p>
                      <a:r>
                        <a:rPr lang="en-IN" dirty="0" smtClean="0"/>
                        <a:t>35</a:t>
                      </a:r>
                      <a:endParaRPr lang="en-IN" dirty="0"/>
                    </a:p>
                  </a:txBody>
                  <a:tcPr/>
                </a:tc>
                <a:tc>
                  <a:txBody>
                    <a:bodyPr/>
                    <a:lstStyle/>
                    <a:p>
                      <a:endParaRPr lang="en-IN"/>
                    </a:p>
                  </a:txBody>
                  <a:tcPr/>
                </a:tc>
              </a:tr>
              <a:tr h="584338">
                <a:tc vMerge="1">
                  <a:txBody>
                    <a:bodyPr/>
                    <a:lstStyle/>
                    <a:p>
                      <a:endParaRPr lang="en-IN" dirty="0"/>
                    </a:p>
                  </a:txBody>
                  <a:tcPr/>
                </a:tc>
                <a:tc>
                  <a:txBody>
                    <a:bodyPr/>
                    <a:lstStyle/>
                    <a:p>
                      <a:r>
                        <a:rPr lang="en-IN" dirty="0" smtClean="0"/>
                        <a:t>2</a:t>
                      </a:r>
                      <a:endParaRPr lang="en-IN" dirty="0"/>
                    </a:p>
                  </a:txBody>
                  <a:tcPr/>
                </a:tc>
                <a:tc>
                  <a:txBody>
                    <a:bodyPr/>
                    <a:lstStyle/>
                    <a:p>
                      <a:r>
                        <a:rPr lang="en-IN" dirty="0" smtClean="0"/>
                        <a:t>50</a:t>
                      </a:r>
                      <a:endParaRPr lang="en-IN" dirty="0"/>
                    </a:p>
                  </a:txBody>
                  <a:tcPr/>
                </a:tc>
                <a:tc>
                  <a:txBody>
                    <a:bodyPr/>
                    <a:lstStyle/>
                    <a:p>
                      <a:r>
                        <a:rPr lang="en-IN" dirty="0" smtClean="0"/>
                        <a:t>45</a:t>
                      </a:r>
                      <a:endParaRPr lang="en-IN" dirty="0"/>
                    </a:p>
                  </a:txBody>
                  <a:tcPr/>
                </a:tc>
                <a:tc>
                  <a:txBody>
                    <a:bodyPr/>
                    <a:lstStyle/>
                    <a:p>
                      <a:r>
                        <a:rPr lang="en-IN" dirty="0" smtClean="0"/>
                        <a:t>55</a:t>
                      </a:r>
                      <a:endParaRPr lang="en-IN" dirty="0"/>
                    </a:p>
                  </a:txBody>
                  <a:tcPr/>
                </a:tc>
                <a:tc>
                  <a:txBody>
                    <a:bodyPr/>
                    <a:lstStyle/>
                    <a:p>
                      <a:endParaRPr lang="en-IN"/>
                    </a:p>
                  </a:txBody>
                  <a:tcPr/>
                </a:tc>
              </a:tr>
              <a:tr h="584338">
                <a:tc vMerge="1">
                  <a:txBody>
                    <a:bodyPr/>
                    <a:lstStyle/>
                    <a:p>
                      <a:endParaRPr lang="en-IN" dirty="0"/>
                    </a:p>
                  </a:txBody>
                  <a:tcPr/>
                </a:tc>
                <a:tc>
                  <a:txBody>
                    <a:bodyPr/>
                    <a:lstStyle/>
                    <a:p>
                      <a:r>
                        <a:rPr lang="en-IN" dirty="0" smtClean="0"/>
                        <a:t>3</a:t>
                      </a:r>
                      <a:endParaRPr lang="en-IN" dirty="0"/>
                    </a:p>
                  </a:txBody>
                  <a:tcPr/>
                </a:tc>
                <a:tc>
                  <a:txBody>
                    <a:bodyPr/>
                    <a:lstStyle/>
                    <a:p>
                      <a:r>
                        <a:rPr lang="en-IN" dirty="0" smtClean="0"/>
                        <a:t>58</a:t>
                      </a:r>
                      <a:endParaRPr lang="en-IN" dirty="0"/>
                    </a:p>
                  </a:txBody>
                  <a:tcPr/>
                </a:tc>
                <a:tc>
                  <a:txBody>
                    <a:bodyPr/>
                    <a:lstStyle/>
                    <a:p>
                      <a:r>
                        <a:rPr lang="en-IN" dirty="0" smtClean="0"/>
                        <a:t>40</a:t>
                      </a:r>
                      <a:endParaRPr lang="en-IN" dirty="0"/>
                    </a:p>
                  </a:txBody>
                  <a:tcPr/>
                </a:tc>
                <a:tc>
                  <a:txBody>
                    <a:bodyPr/>
                    <a:lstStyle/>
                    <a:p>
                      <a:r>
                        <a:rPr lang="en-IN" dirty="0" smtClean="0"/>
                        <a:t>42</a:t>
                      </a:r>
                      <a:endParaRPr lang="en-IN" dirty="0"/>
                    </a:p>
                  </a:txBody>
                  <a:tcPr/>
                </a:tc>
                <a:tc>
                  <a:txBody>
                    <a:bodyPr/>
                    <a:lstStyle/>
                    <a:p>
                      <a:endParaRPr lang="en-IN"/>
                    </a:p>
                  </a:txBody>
                  <a:tcPr/>
                </a:tc>
              </a:tr>
              <a:tr h="584338">
                <a:tc vMerge="1">
                  <a:txBody>
                    <a:bodyPr/>
                    <a:lstStyle/>
                    <a:p>
                      <a:endParaRPr lang="en-IN" dirty="0"/>
                    </a:p>
                  </a:txBody>
                  <a:tcPr/>
                </a:tc>
                <a:tc>
                  <a:txBody>
                    <a:bodyPr/>
                    <a:lstStyle/>
                    <a:p>
                      <a:r>
                        <a:rPr lang="en-IN" dirty="0" smtClean="0"/>
                        <a:t>Column Maxima</a:t>
                      </a:r>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extLst>
      <p:ext uri="{BB962C8B-B14F-4D97-AF65-F5344CB8AC3E}">
        <p14:creationId xmlns:p14="http://schemas.microsoft.com/office/powerpoint/2010/main" val="2852172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151" y="365125"/>
            <a:ext cx="11774657" cy="1027577"/>
          </a:xfrm>
        </p:spPr>
        <p:txBody>
          <a:bodyPr>
            <a:normAutofit/>
          </a:bodyPr>
          <a:lstStyle/>
          <a:p>
            <a:r>
              <a:rPr lang="en-IN" sz="2800" dirty="0" smtClean="0"/>
              <a:t>Problem: Consider the following payoff matrix with respect to the player A &amp;B and solve it optimally</a:t>
            </a:r>
            <a:endParaRPr lang="en-IN"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7168214"/>
              </p:ext>
            </p:extLst>
          </p:nvPr>
        </p:nvGraphicFramePr>
        <p:xfrm>
          <a:off x="3516922" y="1825625"/>
          <a:ext cx="6443004" cy="2560320"/>
        </p:xfrm>
        <a:graphic>
          <a:graphicData uri="http://schemas.openxmlformats.org/drawingml/2006/table">
            <a:tbl>
              <a:tblPr firstRow="1" bandRow="1">
                <a:tableStyleId>{5C22544A-7EE6-4342-B048-85BDC9FD1C3A}</a:tableStyleId>
              </a:tblPr>
              <a:tblGrid>
                <a:gridCol w="1540412"/>
                <a:gridCol w="1540412"/>
                <a:gridCol w="1540412"/>
                <a:gridCol w="1821768"/>
              </a:tblGrid>
              <a:tr h="370840">
                <a:tc>
                  <a:txBody>
                    <a:bodyPr/>
                    <a:lstStyle/>
                    <a:p>
                      <a:endParaRPr lang="en-IN" sz="2400" dirty="0"/>
                    </a:p>
                  </a:txBody>
                  <a:tcPr/>
                </a:tc>
                <a:tc gridSpan="2">
                  <a:txBody>
                    <a:bodyPr/>
                    <a:lstStyle/>
                    <a:p>
                      <a:r>
                        <a:rPr lang="en-IN" sz="2400" dirty="0" smtClean="0"/>
                        <a:t>Player B</a:t>
                      </a:r>
                      <a:endParaRPr lang="en-IN" sz="2400" dirty="0"/>
                    </a:p>
                  </a:txBody>
                  <a:tcPr/>
                </a:tc>
                <a:tc hMerge="1">
                  <a:txBody>
                    <a:bodyPr/>
                    <a:lstStyle/>
                    <a:p>
                      <a:endParaRPr lang="en-IN" dirty="0"/>
                    </a:p>
                  </a:txBody>
                  <a:tcPr/>
                </a:tc>
                <a:tc>
                  <a:txBody>
                    <a:bodyPr/>
                    <a:lstStyle/>
                    <a:p>
                      <a:endParaRPr lang="en-IN" sz="2400" dirty="0"/>
                    </a:p>
                  </a:txBody>
                  <a:tcPr/>
                </a:tc>
              </a:tr>
              <a:tr h="370840">
                <a:tc rowSpan="2">
                  <a:txBody>
                    <a:bodyPr/>
                    <a:lstStyle/>
                    <a:p>
                      <a:r>
                        <a:rPr lang="en-IN" sz="2400" dirty="0" smtClean="0"/>
                        <a:t>Player A</a:t>
                      </a:r>
                      <a:endParaRPr lang="en-IN" sz="2400" dirty="0"/>
                    </a:p>
                  </a:txBody>
                  <a:tcPr/>
                </a:tc>
                <a:tc>
                  <a:txBody>
                    <a:bodyPr/>
                    <a:lstStyle/>
                    <a:p>
                      <a:r>
                        <a:rPr lang="en-IN" sz="2400" dirty="0" smtClean="0"/>
                        <a:t>9</a:t>
                      </a:r>
                      <a:endParaRPr lang="en-IN" sz="2400" dirty="0"/>
                    </a:p>
                  </a:txBody>
                  <a:tcPr/>
                </a:tc>
                <a:tc>
                  <a:txBody>
                    <a:bodyPr/>
                    <a:lstStyle/>
                    <a:p>
                      <a:r>
                        <a:rPr lang="en-IN" sz="2400" dirty="0" smtClean="0"/>
                        <a:t>7</a:t>
                      </a:r>
                      <a:endParaRPr lang="en-IN" sz="2400" dirty="0"/>
                    </a:p>
                  </a:txBody>
                  <a:tcPr/>
                </a:tc>
                <a:tc>
                  <a:txBody>
                    <a:bodyPr/>
                    <a:lstStyle/>
                    <a:p>
                      <a:r>
                        <a:rPr lang="en-IN" sz="2400" dirty="0" smtClean="0"/>
                        <a:t>Row Minimum</a:t>
                      </a:r>
                      <a:endParaRPr lang="en-IN" sz="2400" dirty="0"/>
                    </a:p>
                  </a:txBody>
                  <a:tcPr/>
                </a:tc>
              </a:tr>
              <a:tr h="370840">
                <a:tc vMerge="1">
                  <a:txBody>
                    <a:bodyPr/>
                    <a:lstStyle/>
                    <a:p>
                      <a:endParaRPr lang="en-IN" dirty="0"/>
                    </a:p>
                  </a:txBody>
                  <a:tcPr/>
                </a:tc>
                <a:tc>
                  <a:txBody>
                    <a:bodyPr/>
                    <a:lstStyle/>
                    <a:p>
                      <a:r>
                        <a:rPr lang="en-IN" sz="2400" dirty="0" smtClean="0"/>
                        <a:t>5</a:t>
                      </a:r>
                      <a:endParaRPr lang="en-IN" sz="2400" dirty="0"/>
                    </a:p>
                  </a:txBody>
                  <a:tcPr/>
                </a:tc>
                <a:tc>
                  <a:txBody>
                    <a:bodyPr/>
                    <a:lstStyle/>
                    <a:p>
                      <a:r>
                        <a:rPr lang="en-IN" sz="2400" dirty="0" smtClean="0"/>
                        <a:t>11</a:t>
                      </a:r>
                      <a:endParaRPr lang="en-IN" sz="2400" dirty="0"/>
                    </a:p>
                  </a:txBody>
                  <a:tcPr/>
                </a:tc>
                <a:tc>
                  <a:txBody>
                    <a:bodyPr/>
                    <a:lstStyle/>
                    <a:p>
                      <a:endParaRPr lang="en-IN" sz="2400"/>
                    </a:p>
                  </a:txBody>
                  <a:tcPr/>
                </a:tc>
              </a:tr>
              <a:tr h="370840">
                <a:tc>
                  <a:txBody>
                    <a:bodyPr/>
                    <a:lstStyle/>
                    <a:p>
                      <a:r>
                        <a:rPr lang="en-IN" sz="2400" dirty="0" smtClean="0"/>
                        <a:t>Column</a:t>
                      </a:r>
                      <a:r>
                        <a:rPr lang="en-IN" sz="2400" baseline="0" dirty="0" smtClean="0"/>
                        <a:t> Maxima</a:t>
                      </a:r>
                      <a:endParaRPr lang="en-IN" sz="2400" dirty="0"/>
                    </a:p>
                  </a:txBody>
                  <a:tcPr/>
                </a:tc>
                <a:tc>
                  <a:txBody>
                    <a:bodyPr/>
                    <a:lstStyle/>
                    <a:p>
                      <a:endParaRPr lang="en-IN" sz="2400"/>
                    </a:p>
                  </a:txBody>
                  <a:tcPr/>
                </a:tc>
                <a:tc>
                  <a:txBody>
                    <a:bodyPr/>
                    <a:lstStyle/>
                    <a:p>
                      <a:endParaRPr lang="en-IN" sz="2400" dirty="0"/>
                    </a:p>
                  </a:txBody>
                  <a:tcPr/>
                </a:tc>
                <a:tc>
                  <a:txBody>
                    <a:bodyPr/>
                    <a:lstStyle/>
                    <a:p>
                      <a:endParaRPr lang="en-IN" sz="2400" dirty="0"/>
                    </a:p>
                  </a:txBody>
                  <a:tcPr/>
                </a:tc>
              </a:tr>
            </a:tbl>
          </a:graphicData>
        </a:graphic>
      </p:graphicFrame>
    </p:spTree>
    <p:extLst>
      <p:ext uri="{BB962C8B-B14F-4D97-AF65-F5344CB8AC3E}">
        <p14:creationId xmlns:p14="http://schemas.microsoft.com/office/powerpoint/2010/main" val="88231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Zero sum game and Non Zero sum game</a:t>
            </a:r>
            <a:endParaRPr lang="en-IN" dirty="0"/>
          </a:p>
        </p:txBody>
      </p:sp>
      <p:sp>
        <p:nvSpPr>
          <p:cNvPr id="3" name="Content Placeholder 2"/>
          <p:cNvSpPr>
            <a:spLocks noGrp="1"/>
          </p:cNvSpPr>
          <p:nvPr>
            <p:ph idx="1"/>
          </p:nvPr>
        </p:nvSpPr>
        <p:spPr/>
        <p:txBody>
          <a:bodyPr/>
          <a:lstStyle/>
          <a:p>
            <a:r>
              <a:rPr lang="en-IN" dirty="0" smtClean="0"/>
              <a:t>A zero sum game is a game in which the gain of one player comes at the expenses of the other and is exactly equal to the loss of the other player. Ex. Market Share</a:t>
            </a:r>
          </a:p>
          <a:p>
            <a:r>
              <a:rPr lang="en-IN" dirty="0" smtClean="0"/>
              <a:t>Non-Zero sum game</a:t>
            </a:r>
          </a:p>
          <a:p>
            <a:r>
              <a:rPr lang="en-IN" dirty="0" smtClean="0"/>
              <a:t>If gain or loss of one firm do not come at  the expenses of other firms or it provide equal benefits to both firms. A non-Zero sum game can be positive or negative</a:t>
            </a:r>
            <a:endParaRPr lang="en-IN" dirty="0"/>
          </a:p>
        </p:txBody>
      </p:sp>
    </p:spTree>
    <p:extLst>
      <p:ext uri="{BB962C8B-B14F-4D97-AF65-F5344CB8AC3E}">
        <p14:creationId xmlns:p14="http://schemas.microsoft.com/office/powerpoint/2010/main" val="2421169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541"/>
            <a:ext cx="10515600" cy="900333"/>
          </a:xfrm>
        </p:spPr>
        <p:txBody>
          <a:bodyPr/>
          <a:lstStyle/>
          <a:p>
            <a:r>
              <a:rPr lang="en-IN" dirty="0" smtClean="0"/>
              <a:t>Solution</a:t>
            </a:r>
            <a:endParaRPr lang="en-IN" dirty="0"/>
          </a:p>
        </p:txBody>
      </p:sp>
      <p:sp>
        <p:nvSpPr>
          <p:cNvPr id="3" name="Content Placeholder 2"/>
          <p:cNvSpPr>
            <a:spLocks noGrp="1"/>
          </p:cNvSpPr>
          <p:nvPr>
            <p:ph idx="1"/>
          </p:nvPr>
        </p:nvSpPr>
        <p:spPr>
          <a:xfrm>
            <a:off x="697524" y="1012874"/>
            <a:ext cx="10515600" cy="5500468"/>
          </a:xfrm>
        </p:spPr>
        <p:txBody>
          <a:bodyPr>
            <a:normAutofit fontScale="92500" lnSpcReduction="10000"/>
          </a:bodyPr>
          <a:lstStyle/>
          <a:p>
            <a:r>
              <a:rPr lang="en-IN" dirty="0" smtClean="0"/>
              <a:t>This game has no pure strategy equilibrium since it does not have a saddle point</a:t>
            </a:r>
          </a:p>
          <a:p>
            <a:r>
              <a:rPr lang="en-IN" dirty="0" smtClean="0"/>
              <a:t>So we have to find out whether it has a mixed strategy equilibrium</a:t>
            </a:r>
          </a:p>
          <a:p>
            <a:r>
              <a:rPr lang="en-IN" dirty="0" smtClean="0"/>
              <a:t>Find the probability for each cell (Make sure the probability of the selection of strategy is less than one and total it is one)</a:t>
            </a:r>
          </a:p>
          <a:p>
            <a:pPr marL="0" indent="0">
              <a:buNone/>
            </a:pPr>
            <a:r>
              <a:rPr lang="en-IN" dirty="0" smtClean="0"/>
              <a:t>P1=3/4 </a:t>
            </a:r>
          </a:p>
          <a:p>
            <a:pPr marL="0" indent="0">
              <a:buNone/>
            </a:pPr>
            <a:r>
              <a:rPr lang="en-IN" dirty="0" smtClean="0"/>
              <a:t>P2=1/4</a:t>
            </a:r>
          </a:p>
          <a:p>
            <a:pPr marL="0" indent="0">
              <a:buNone/>
            </a:pPr>
            <a:r>
              <a:rPr lang="en-IN" dirty="0" smtClean="0"/>
              <a:t>Q1=1/2</a:t>
            </a:r>
          </a:p>
          <a:p>
            <a:pPr marL="0" indent="0">
              <a:buNone/>
            </a:pPr>
            <a:r>
              <a:rPr lang="en-IN" dirty="0" smtClean="0"/>
              <a:t>Q2=1/2</a:t>
            </a:r>
          </a:p>
          <a:p>
            <a:r>
              <a:rPr lang="en-IN" dirty="0" smtClean="0"/>
              <a:t>Then find the value of the game.</a:t>
            </a:r>
          </a:p>
          <a:p>
            <a:r>
              <a:rPr lang="en-IN" dirty="0" smtClean="0"/>
              <a:t>Hence, the strategies of the player A is ¾ and ¼ </a:t>
            </a:r>
          </a:p>
          <a:p>
            <a:r>
              <a:rPr lang="en-IN" dirty="0" smtClean="0"/>
              <a:t>Player B is ½ and ½</a:t>
            </a:r>
          </a:p>
          <a:p>
            <a:r>
              <a:rPr lang="en-IN" dirty="0" smtClean="0"/>
              <a:t>And the value of the game is 8</a:t>
            </a:r>
          </a:p>
          <a:p>
            <a:endParaRPr lang="en-IN" dirty="0" smtClean="0"/>
          </a:p>
          <a:p>
            <a:endParaRPr lang="en-IN" dirty="0" smtClean="0"/>
          </a:p>
          <a:p>
            <a:endParaRPr lang="en-IN" dirty="0"/>
          </a:p>
        </p:txBody>
      </p:sp>
    </p:spTree>
    <p:extLst>
      <p:ext uri="{BB962C8B-B14F-4D97-AF65-F5344CB8AC3E}">
        <p14:creationId xmlns:p14="http://schemas.microsoft.com/office/powerpoint/2010/main" val="32317277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2886"/>
          </a:xfrm>
        </p:spPr>
        <p:txBody>
          <a:bodyPr>
            <a:normAutofit/>
          </a:bodyPr>
          <a:lstStyle/>
          <a:p>
            <a:r>
              <a:rPr lang="en-IN" dirty="0" smtClean="0"/>
              <a:t>Repeated games</a:t>
            </a:r>
            <a:endParaRPr lang="en-IN" dirty="0"/>
          </a:p>
        </p:txBody>
      </p:sp>
      <p:sp>
        <p:nvSpPr>
          <p:cNvPr id="3" name="Content Placeholder 2"/>
          <p:cNvSpPr>
            <a:spLocks noGrp="1"/>
          </p:cNvSpPr>
          <p:nvPr>
            <p:ph idx="1"/>
          </p:nvPr>
        </p:nvSpPr>
        <p:spPr>
          <a:xfrm>
            <a:off x="838200" y="862886"/>
            <a:ext cx="10515600" cy="5314077"/>
          </a:xfrm>
        </p:spPr>
        <p:txBody>
          <a:bodyPr/>
          <a:lstStyle/>
          <a:p>
            <a:r>
              <a:rPr lang="en-IN" dirty="0" smtClean="0"/>
              <a:t>Game in which action is taken and payoffs received over and over again</a:t>
            </a:r>
          </a:p>
          <a:p>
            <a:pPr marL="0" indent="0">
              <a:buNone/>
            </a:pPr>
            <a:r>
              <a:rPr lang="en-IN" dirty="0" smtClean="0"/>
              <a:t>Tit for tat strategy</a:t>
            </a:r>
          </a:p>
          <a:p>
            <a:pPr marL="0" indent="0">
              <a:buNone/>
            </a:pPr>
            <a:r>
              <a:rPr lang="en-IN" dirty="0" smtClean="0"/>
              <a:t>Repeated game strategy in which a player responds in kind to an opponents previous play, cooperatively with cooperative opponents and retaliating against uncooperative ones. </a:t>
            </a:r>
          </a:p>
          <a:p>
            <a:r>
              <a:rPr lang="en-IN" dirty="0" smtClean="0"/>
              <a:t>There are infinity repeated games</a:t>
            </a:r>
          </a:p>
          <a:p>
            <a:r>
              <a:rPr lang="en-IN" dirty="0" smtClean="0"/>
              <a:t>Finite number of repeated games</a:t>
            </a:r>
            <a:endParaRPr lang="en-IN" dirty="0"/>
          </a:p>
        </p:txBody>
      </p:sp>
    </p:spTree>
    <p:extLst>
      <p:ext uri="{BB962C8B-B14F-4D97-AF65-F5344CB8AC3E}">
        <p14:creationId xmlns:p14="http://schemas.microsoft.com/office/powerpoint/2010/main" val="18668020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Sequential games </a:t>
            </a:r>
            <a:endParaRPr lang="en-IN" dirty="0"/>
          </a:p>
        </p:txBody>
      </p:sp>
      <p:sp>
        <p:nvSpPr>
          <p:cNvPr id="3" name="Content Placeholder 2"/>
          <p:cNvSpPr>
            <a:spLocks noGrp="1"/>
          </p:cNvSpPr>
          <p:nvPr>
            <p:ph idx="1"/>
          </p:nvPr>
        </p:nvSpPr>
        <p:spPr/>
        <p:txBody>
          <a:bodyPr/>
          <a:lstStyle/>
          <a:p>
            <a:r>
              <a:rPr lang="en-IN" dirty="0" smtClean="0"/>
              <a:t>In sequential games players move in turn. Example. Advertising decision of the firm and its responses by the competitor. In sequential games, the key is to think through the possible actions and the rational reactions of each player</a:t>
            </a:r>
          </a:p>
          <a:p>
            <a:pPr marL="0" indent="0">
              <a:buNone/>
            </a:pPr>
            <a:endParaRPr lang="en-IN" dirty="0"/>
          </a:p>
        </p:txBody>
      </p:sp>
    </p:spTree>
    <p:extLst>
      <p:ext uri="{BB962C8B-B14F-4D97-AF65-F5344CB8AC3E}">
        <p14:creationId xmlns:p14="http://schemas.microsoft.com/office/powerpoint/2010/main" val="33355067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Date Placeholder 2"/>
          <p:cNvSpPr>
            <a:spLocks noGrp="1"/>
          </p:cNvSpPr>
          <p:nvPr>
            <p:ph type="dt" sz="quarter" idx="10"/>
          </p:nvPr>
        </p:nvSpPr>
        <p:spPr bwMode="auto">
          <a:ln>
            <a:miter lim="800000"/>
            <a:headEnd/>
            <a:tailEnd/>
          </a:ln>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r>
              <a:rPr lang="en-US" smtClean="0"/>
              <a:t>Jan 07, 2009</a:t>
            </a:r>
          </a:p>
        </p:txBody>
      </p:sp>
      <p:sp>
        <p:nvSpPr>
          <p:cNvPr id="16388" name="Footer Placeholder 3"/>
          <p:cNvSpPr>
            <a:spLocks noGrp="1"/>
          </p:cNvSpPr>
          <p:nvPr>
            <p:ph type="ftr" sz="quarter" idx="11"/>
          </p:nvPr>
        </p:nvSpPr>
        <p:spPr bwMode="auto">
          <a:ln>
            <a:miter lim="800000"/>
            <a:headEnd/>
            <a:tailEnd/>
          </a:ln>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r>
              <a:rPr lang="en-US" smtClean="0"/>
              <a:t>Game Theory</a:t>
            </a:r>
          </a:p>
        </p:txBody>
      </p:sp>
      <p:sp>
        <p:nvSpPr>
          <p:cNvPr id="204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a:spcBef>
                <a:spcPct val="0"/>
              </a:spcBef>
              <a:buClrTx/>
              <a:buSzTx/>
              <a:buFontTx/>
              <a:buNone/>
            </a:pPr>
            <a:fld id="{DE37262F-B5A9-426E-85F3-BFFD4D0E968D}" type="slidenum">
              <a:rPr lang="en-US" sz="1600">
                <a:solidFill>
                  <a:srgbClr val="7B9899"/>
                </a:solidFill>
              </a:rPr>
              <a:pPr>
                <a:spcBef>
                  <a:spcPct val="0"/>
                </a:spcBef>
                <a:buClrTx/>
                <a:buSzTx/>
                <a:buFontTx/>
                <a:buNone/>
              </a:pPr>
              <a:t>33</a:t>
            </a:fld>
            <a:endParaRPr lang="en-US" sz="1600">
              <a:solidFill>
                <a:srgbClr val="7B9899"/>
              </a:solidFill>
            </a:endParaRPr>
          </a:p>
        </p:txBody>
      </p:sp>
      <p:sp>
        <p:nvSpPr>
          <p:cNvPr id="20486" name="Content Placeholder 5"/>
          <p:cNvSpPr>
            <a:spLocks noGrp="1"/>
          </p:cNvSpPr>
          <p:nvPr>
            <p:ph sz="quarter" idx="1"/>
          </p:nvPr>
        </p:nvSpPr>
        <p:spPr>
          <a:xfrm>
            <a:off x="1168803" y="1001714"/>
            <a:ext cx="8504238" cy="4572000"/>
          </a:xfrm>
        </p:spPr>
        <p:txBody>
          <a:bodyPr/>
          <a:lstStyle/>
          <a:p>
            <a:pPr marL="0" indent="0" algn="ctr" eaLnBrk="1" hangingPunct="1">
              <a:buNone/>
            </a:pPr>
            <a:r>
              <a:rPr lang="en-US" dirty="0" smtClean="0"/>
              <a:t>Payoff Matrix</a:t>
            </a:r>
          </a:p>
          <a:p>
            <a:pPr eaLnBrk="1" hangingPunct="1"/>
            <a:endParaRPr 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1400463031"/>
              </p:ext>
            </p:extLst>
          </p:nvPr>
        </p:nvGraphicFramePr>
        <p:xfrm>
          <a:off x="3103809" y="2743200"/>
          <a:ext cx="6349284" cy="2627290"/>
        </p:xfrm>
        <a:graphic>
          <a:graphicData uri="http://schemas.openxmlformats.org/drawingml/2006/table">
            <a:tbl>
              <a:tblPr firstRow="1" bandRow="1">
                <a:tableStyleId>{5C22544A-7EE6-4342-B048-85BDC9FD1C3A}</a:tableStyleId>
              </a:tblPr>
              <a:tblGrid>
                <a:gridCol w="2116428"/>
                <a:gridCol w="2116428"/>
                <a:gridCol w="2116428"/>
              </a:tblGrid>
              <a:tr h="899760">
                <a:tc>
                  <a:txBody>
                    <a:bodyPr/>
                    <a:lstStyle/>
                    <a:p>
                      <a:endParaRPr lang="en-US" sz="2000" dirty="0"/>
                    </a:p>
                  </a:txBody>
                  <a:tcPr marT="45733" marB="45733"/>
                </a:tc>
                <a:tc>
                  <a:txBody>
                    <a:bodyPr/>
                    <a:lstStyle/>
                    <a:p>
                      <a:r>
                        <a:rPr lang="en-US" sz="2000" dirty="0" smtClean="0"/>
                        <a:t>Crispy</a:t>
                      </a:r>
                      <a:endParaRPr lang="en-US" sz="2000" dirty="0"/>
                    </a:p>
                  </a:txBody>
                  <a:tcPr marT="45733" marB="45733"/>
                </a:tc>
                <a:tc>
                  <a:txBody>
                    <a:bodyPr/>
                    <a:lstStyle/>
                    <a:p>
                      <a:r>
                        <a:rPr lang="en-US" sz="2000" dirty="0" smtClean="0"/>
                        <a:t>Sweet</a:t>
                      </a:r>
                      <a:endParaRPr lang="en-US" sz="2000" dirty="0"/>
                    </a:p>
                  </a:txBody>
                  <a:tcPr marT="45733" marB="45733"/>
                </a:tc>
              </a:tr>
              <a:tr h="863765">
                <a:tc>
                  <a:txBody>
                    <a:bodyPr/>
                    <a:lstStyle/>
                    <a:p>
                      <a:r>
                        <a:rPr lang="en-US" sz="2000" dirty="0" smtClean="0"/>
                        <a:t>Crispy</a:t>
                      </a:r>
                      <a:endParaRPr lang="en-US" sz="2000" dirty="0"/>
                    </a:p>
                  </a:txBody>
                  <a:tcPr marT="45733" marB="45733"/>
                </a:tc>
                <a:tc>
                  <a:txBody>
                    <a:bodyPr/>
                    <a:lstStyle/>
                    <a:p>
                      <a:r>
                        <a:rPr lang="en-US" sz="2000" dirty="0" smtClean="0"/>
                        <a:t>-5,</a:t>
                      </a:r>
                      <a:r>
                        <a:rPr lang="en-US" sz="2000" baseline="0" dirty="0" smtClean="0"/>
                        <a:t>     -5</a:t>
                      </a:r>
                      <a:endParaRPr lang="en-US" sz="2000" dirty="0"/>
                    </a:p>
                  </a:txBody>
                  <a:tcPr marT="45733" marB="45733"/>
                </a:tc>
                <a:tc>
                  <a:txBody>
                    <a:bodyPr/>
                    <a:lstStyle/>
                    <a:p>
                      <a:r>
                        <a:rPr lang="en-US" sz="2000" dirty="0" smtClean="0"/>
                        <a:t>10, </a:t>
                      </a:r>
                      <a:r>
                        <a:rPr lang="en-US" sz="2000" baseline="0" dirty="0" smtClean="0"/>
                        <a:t> 20</a:t>
                      </a:r>
                      <a:endParaRPr lang="en-US" sz="2000" dirty="0"/>
                    </a:p>
                  </a:txBody>
                  <a:tcPr marT="45733" marB="45733"/>
                </a:tc>
              </a:tr>
              <a:tr h="863765">
                <a:tc>
                  <a:txBody>
                    <a:bodyPr/>
                    <a:lstStyle/>
                    <a:p>
                      <a:r>
                        <a:rPr lang="en-US" sz="2000" dirty="0" smtClean="0"/>
                        <a:t>Sweet</a:t>
                      </a:r>
                      <a:endParaRPr lang="en-US" sz="2000" dirty="0"/>
                    </a:p>
                  </a:txBody>
                  <a:tcPr marT="45733" marB="45733"/>
                </a:tc>
                <a:tc>
                  <a:txBody>
                    <a:bodyPr/>
                    <a:lstStyle/>
                    <a:p>
                      <a:r>
                        <a:rPr lang="en-US" sz="2000" dirty="0" smtClean="0"/>
                        <a:t>20,</a:t>
                      </a:r>
                      <a:r>
                        <a:rPr lang="en-US" sz="2000" baseline="0" dirty="0" smtClean="0"/>
                        <a:t>     10</a:t>
                      </a:r>
                      <a:endParaRPr lang="en-US" sz="2000" dirty="0"/>
                    </a:p>
                  </a:txBody>
                  <a:tcPr marT="45733" marB="45733"/>
                </a:tc>
                <a:tc>
                  <a:txBody>
                    <a:bodyPr/>
                    <a:lstStyle/>
                    <a:p>
                      <a:r>
                        <a:rPr lang="en-US" sz="2000" dirty="0" smtClean="0"/>
                        <a:t>-5,   -5</a:t>
                      </a:r>
                      <a:endParaRPr lang="en-US" sz="2000" dirty="0"/>
                    </a:p>
                  </a:txBody>
                  <a:tcPr marT="45733" marB="45733"/>
                </a:tc>
              </a:tr>
            </a:tbl>
          </a:graphicData>
        </a:graphic>
      </p:graphicFrame>
      <p:sp>
        <p:nvSpPr>
          <p:cNvPr id="20523" name="TextBox 8"/>
          <p:cNvSpPr txBox="1">
            <a:spLocks noChangeArrowheads="1"/>
          </p:cNvSpPr>
          <p:nvPr/>
        </p:nvSpPr>
        <p:spPr bwMode="auto">
          <a:xfrm>
            <a:off x="2133601" y="3287714"/>
            <a:ext cx="7745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eaLnBrk="1" hangingPunct="1">
              <a:spcBef>
                <a:spcPct val="0"/>
              </a:spcBef>
              <a:buClrTx/>
              <a:buSzTx/>
              <a:buFontTx/>
              <a:buNone/>
            </a:pPr>
            <a:r>
              <a:rPr lang="en-US" sz="1800" dirty="0" smtClean="0">
                <a:solidFill>
                  <a:srgbClr val="FF0000"/>
                </a:solidFill>
                <a:latin typeface="Arial" panose="020B0604020202020204" pitchFamily="34" charset="0"/>
              </a:rPr>
              <a:t>Firm I</a:t>
            </a:r>
            <a:endParaRPr lang="en-US" sz="1800" dirty="0">
              <a:solidFill>
                <a:srgbClr val="FF0000"/>
              </a:solidFill>
              <a:latin typeface="Arial" panose="020B0604020202020204" pitchFamily="34" charset="0"/>
            </a:endParaRPr>
          </a:p>
        </p:txBody>
      </p:sp>
      <p:sp>
        <p:nvSpPr>
          <p:cNvPr id="20524" name="TextBox 9"/>
          <p:cNvSpPr txBox="1">
            <a:spLocks noChangeArrowheads="1"/>
          </p:cNvSpPr>
          <p:nvPr/>
        </p:nvSpPr>
        <p:spPr bwMode="auto">
          <a:xfrm>
            <a:off x="5638801" y="2220914"/>
            <a:ext cx="8386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eaLnBrk="1" hangingPunct="1">
              <a:spcBef>
                <a:spcPct val="0"/>
              </a:spcBef>
              <a:buClrTx/>
              <a:buSzTx/>
              <a:buFontTx/>
              <a:buNone/>
            </a:pPr>
            <a:r>
              <a:rPr lang="en-US" sz="1800" dirty="0" smtClean="0">
                <a:solidFill>
                  <a:srgbClr val="FF0000"/>
                </a:solidFill>
                <a:latin typeface="Arial" panose="020B0604020202020204" pitchFamily="34" charset="0"/>
              </a:rPr>
              <a:t>Firm II</a:t>
            </a:r>
            <a:endParaRPr lang="en-US" sz="1800" dirty="0">
              <a:solidFill>
                <a:srgbClr val="FF0000"/>
              </a:solidFill>
              <a:latin typeface="Arial" panose="020B0604020202020204" pitchFamily="34" charset="0"/>
            </a:endParaRPr>
          </a:p>
        </p:txBody>
      </p:sp>
      <p:sp>
        <p:nvSpPr>
          <p:cNvPr id="2" name="TextBox 1"/>
          <p:cNvSpPr txBox="1"/>
          <p:nvPr/>
        </p:nvSpPr>
        <p:spPr>
          <a:xfrm>
            <a:off x="1520780" y="0"/>
            <a:ext cx="8461420" cy="646331"/>
          </a:xfrm>
          <a:prstGeom prst="rect">
            <a:avLst/>
          </a:prstGeom>
          <a:noFill/>
        </p:spPr>
        <p:txBody>
          <a:bodyPr wrap="square" rtlCol="0">
            <a:spAutoFit/>
          </a:bodyPr>
          <a:lstStyle/>
          <a:p>
            <a:r>
              <a:rPr lang="en-IN" sz="3600" dirty="0" smtClean="0"/>
              <a:t>Product choice problem revisited</a:t>
            </a:r>
            <a:endParaRPr lang="en-IN" sz="3600" dirty="0"/>
          </a:p>
        </p:txBody>
      </p:sp>
    </p:spTree>
    <p:extLst>
      <p:ext uri="{BB962C8B-B14F-4D97-AF65-F5344CB8AC3E}">
        <p14:creationId xmlns:p14="http://schemas.microsoft.com/office/powerpoint/2010/main" val="39453703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10" y="-86325"/>
            <a:ext cx="10515600" cy="845489"/>
          </a:xfrm>
        </p:spPr>
        <p:txBody>
          <a:bodyPr/>
          <a:lstStyle/>
          <a:p>
            <a:r>
              <a:rPr lang="en-IN" dirty="0" smtClean="0"/>
              <a:t>Extensive form of a game</a:t>
            </a:r>
            <a:endParaRPr lang="en-IN" dirty="0"/>
          </a:p>
        </p:txBody>
      </p:sp>
      <p:sp>
        <p:nvSpPr>
          <p:cNvPr id="3" name="Content Placeholder 2"/>
          <p:cNvSpPr>
            <a:spLocks noGrp="1"/>
          </p:cNvSpPr>
          <p:nvPr>
            <p:ph idx="1"/>
          </p:nvPr>
        </p:nvSpPr>
        <p:spPr>
          <a:xfrm>
            <a:off x="139510" y="674387"/>
            <a:ext cx="11593144" cy="6009748"/>
          </a:xfrm>
        </p:spPr>
        <p:txBody>
          <a:bodyPr/>
          <a:lstStyle/>
          <a:p>
            <a:pPr marL="0" indent="0">
              <a:buNone/>
            </a:pPr>
            <a:r>
              <a:rPr lang="en-IN" dirty="0" smtClean="0"/>
              <a:t>Sequential game are sometimes easier to visualise if we represent the possible moves in the form of a decision tree. When a sequential game is represented in the form of a decision tree, it is called extensive form of game. To find a an easy solution for this extensive form of game is better to work backward from the end. This is called backward induction.</a:t>
            </a:r>
          </a:p>
          <a:p>
            <a:pPr marL="0" indent="0">
              <a:buNone/>
            </a:pPr>
            <a:endParaRPr lang="en-IN" dirty="0"/>
          </a:p>
        </p:txBody>
      </p:sp>
      <p:sp>
        <p:nvSpPr>
          <p:cNvPr id="8" name="Round Same Side Corner Rectangle 7"/>
          <p:cNvSpPr/>
          <p:nvPr/>
        </p:nvSpPr>
        <p:spPr>
          <a:xfrm>
            <a:off x="3006678" y="3958409"/>
            <a:ext cx="1481071" cy="55379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crispy</a:t>
            </a:r>
            <a:endParaRPr lang="en-IN" dirty="0"/>
          </a:p>
        </p:txBody>
      </p:sp>
      <p:sp>
        <p:nvSpPr>
          <p:cNvPr id="9" name="Round Same Side Corner Rectangle 8"/>
          <p:cNvSpPr/>
          <p:nvPr/>
        </p:nvSpPr>
        <p:spPr>
          <a:xfrm>
            <a:off x="3255669" y="5478284"/>
            <a:ext cx="1481071" cy="55379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sweet</a:t>
            </a:r>
            <a:endParaRPr lang="en-IN" dirty="0"/>
          </a:p>
        </p:txBody>
      </p:sp>
      <p:sp>
        <p:nvSpPr>
          <p:cNvPr id="10" name="Round Same Side Corner Rectangle 9"/>
          <p:cNvSpPr/>
          <p:nvPr/>
        </p:nvSpPr>
        <p:spPr>
          <a:xfrm>
            <a:off x="5376924" y="5503641"/>
            <a:ext cx="1481071" cy="55379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Firm 2</a:t>
            </a:r>
            <a:endParaRPr lang="en-IN" dirty="0"/>
          </a:p>
        </p:txBody>
      </p:sp>
      <p:sp>
        <p:nvSpPr>
          <p:cNvPr id="11" name="Round Same Side Corner Rectangle 10"/>
          <p:cNvSpPr/>
          <p:nvPr/>
        </p:nvSpPr>
        <p:spPr>
          <a:xfrm>
            <a:off x="5335071" y="3921216"/>
            <a:ext cx="1481071" cy="55379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Firm 2</a:t>
            </a:r>
            <a:endParaRPr lang="en-IN" dirty="0"/>
          </a:p>
        </p:txBody>
      </p:sp>
      <p:sp>
        <p:nvSpPr>
          <p:cNvPr id="12" name="Round Same Side Corner Rectangle 11"/>
          <p:cNvSpPr/>
          <p:nvPr/>
        </p:nvSpPr>
        <p:spPr>
          <a:xfrm>
            <a:off x="7926946" y="5718991"/>
            <a:ext cx="1481071" cy="55379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sweet</a:t>
            </a:r>
            <a:endParaRPr lang="en-IN" dirty="0"/>
          </a:p>
        </p:txBody>
      </p:sp>
      <p:sp>
        <p:nvSpPr>
          <p:cNvPr id="13" name="Round Same Side Corner Rectangle 12"/>
          <p:cNvSpPr/>
          <p:nvPr/>
        </p:nvSpPr>
        <p:spPr>
          <a:xfrm>
            <a:off x="7894746" y="4965576"/>
            <a:ext cx="1481071" cy="55379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Crispy</a:t>
            </a:r>
            <a:endParaRPr lang="en-IN" dirty="0"/>
          </a:p>
        </p:txBody>
      </p:sp>
      <p:sp>
        <p:nvSpPr>
          <p:cNvPr id="14" name="Round Same Side Corner Rectangle 13"/>
          <p:cNvSpPr/>
          <p:nvPr/>
        </p:nvSpPr>
        <p:spPr>
          <a:xfrm>
            <a:off x="7929360" y="4120839"/>
            <a:ext cx="1481071" cy="55379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sweet</a:t>
            </a:r>
            <a:endParaRPr lang="en-IN" dirty="0"/>
          </a:p>
        </p:txBody>
      </p:sp>
      <p:sp>
        <p:nvSpPr>
          <p:cNvPr id="15" name="Round Same Side Corner Rectangle 14"/>
          <p:cNvSpPr/>
          <p:nvPr/>
        </p:nvSpPr>
        <p:spPr>
          <a:xfrm>
            <a:off x="7926945" y="3367424"/>
            <a:ext cx="1481071" cy="55379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Crispy</a:t>
            </a:r>
            <a:endParaRPr lang="en-IN" dirty="0"/>
          </a:p>
        </p:txBody>
      </p:sp>
      <p:sp>
        <p:nvSpPr>
          <p:cNvPr id="16" name="Round Same Side Corner Rectangle 15"/>
          <p:cNvSpPr/>
          <p:nvPr/>
        </p:nvSpPr>
        <p:spPr>
          <a:xfrm>
            <a:off x="9640373" y="5655368"/>
            <a:ext cx="1481071" cy="55379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  -5</a:t>
            </a:r>
            <a:endParaRPr lang="en-IN" dirty="0"/>
          </a:p>
        </p:txBody>
      </p:sp>
      <p:sp>
        <p:nvSpPr>
          <p:cNvPr id="17" name="Round Same Side Corner Rectangle 16"/>
          <p:cNvSpPr/>
          <p:nvPr/>
        </p:nvSpPr>
        <p:spPr>
          <a:xfrm>
            <a:off x="9624273" y="4914061"/>
            <a:ext cx="1481071" cy="55379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20,  10</a:t>
            </a:r>
            <a:endParaRPr lang="en-IN" dirty="0"/>
          </a:p>
        </p:txBody>
      </p:sp>
      <p:sp>
        <p:nvSpPr>
          <p:cNvPr id="18" name="Round Same Side Corner Rectangle 17"/>
          <p:cNvSpPr/>
          <p:nvPr/>
        </p:nvSpPr>
        <p:spPr>
          <a:xfrm>
            <a:off x="9596907" y="4051615"/>
            <a:ext cx="1481071" cy="55379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10,  20</a:t>
            </a:r>
            <a:endParaRPr lang="en-IN" dirty="0"/>
          </a:p>
        </p:txBody>
      </p:sp>
      <p:sp>
        <p:nvSpPr>
          <p:cNvPr id="19" name="Round Same Side Corner Rectangle 18"/>
          <p:cNvSpPr/>
          <p:nvPr/>
        </p:nvSpPr>
        <p:spPr>
          <a:xfrm>
            <a:off x="9596907" y="3404617"/>
            <a:ext cx="1481071" cy="55379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  -5</a:t>
            </a:r>
            <a:endParaRPr lang="en-IN" dirty="0"/>
          </a:p>
        </p:txBody>
      </p:sp>
      <p:sp>
        <p:nvSpPr>
          <p:cNvPr id="20" name="Round Same Side Corner Rectangle 19"/>
          <p:cNvSpPr/>
          <p:nvPr/>
        </p:nvSpPr>
        <p:spPr>
          <a:xfrm>
            <a:off x="461358" y="4725738"/>
            <a:ext cx="1481071" cy="55379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Firm I</a:t>
            </a:r>
            <a:endParaRPr lang="en-IN" dirty="0"/>
          </a:p>
        </p:txBody>
      </p:sp>
      <p:cxnSp>
        <p:nvCxnSpPr>
          <p:cNvPr id="22" name="Straight Arrow Connector 21"/>
          <p:cNvCxnSpPr>
            <a:endCxn id="11" idx="2"/>
          </p:cNvCxnSpPr>
          <p:nvPr/>
        </p:nvCxnSpPr>
        <p:spPr>
          <a:xfrm>
            <a:off x="4487749" y="4198112"/>
            <a:ext cx="847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480658" y="4120839"/>
            <a:ext cx="526020" cy="17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2446718" y="5780537"/>
            <a:ext cx="692773" cy="36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984355" y="3637480"/>
            <a:ext cx="520253" cy="6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508383" y="3619371"/>
            <a:ext cx="4185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825935" y="4129474"/>
            <a:ext cx="654942" cy="25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480658" y="4135727"/>
            <a:ext cx="0" cy="1659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7462232" y="5265109"/>
            <a:ext cx="27904" cy="766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7454187" y="3619371"/>
            <a:ext cx="21997" cy="842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528772" y="4510462"/>
            <a:ext cx="4185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476184" y="5242472"/>
            <a:ext cx="4185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535214" y="6015613"/>
            <a:ext cx="4185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742368" y="5816726"/>
            <a:ext cx="654942" cy="25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887500" y="5739505"/>
            <a:ext cx="547361" cy="3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942429" y="4979165"/>
            <a:ext cx="4185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2560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Macro Economics</a:t>
            </a:r>
            <a:endParaRPr lang="en-IN" dirty="0"/>
          </a:p>
        </p:txBody>
      </p:sp>
      <p:sp>
        <p:nvSpPr>
          <p:cNvPr id="3" name="Content Placeholder 2"/>
          <p:cNvSpPr>
            <a:spLocks noGrp="1"/>
          </p:cNvSpPr>
          <p:nvPr>
            <p:ph idx="1"/>
          </p:nvPr>
        </p:nvSpPr>
        <p:spPr/>
        <p:txBody>
          <a:bodyPr/>
          <a:lstStyle/>
          <a:p>
            <a:r>
              <a:rPr lang="en-US" dirty="0"/>
              <a:t> </a:t>
            </a:r>
            <a:r>
              <a:rPr lang="en-US" dirty="0" smtClean="0"/>
              <a:t>Micro economics, supply creates its own demand</a:t>
            </a:r>
            <a:endParaRPr lang="en-US" dirty="0"/>
          </a:p>
          <a:p>
            <a:r>
              <a:rPr lang="en-US" dirty="0" smtClean="0"/>
              <a:t>the </a:t>
            </a:r>
            <a:r>
              <a:rPr lang="en-US" dirty="0"/>
              <a:t>publication of Keynes “General </a:t>
            </a:r>
            <a:r>
              <a:rPr lang="en-US" dirty="0" smtClean="0"/>
              <a:t>Theory of Employment Interest an Money”</a:t>
            </a:r>
            <a:r>
              <a:rPr lang="en-US" dirty="0"/>
              <a:t> The need for separate study of macro economics was felt by Keynes while understanding and analyzing the Great Depression of </a:t>
            </a:r>
            <a:r>
              <a:rPr lang="en-US" dirty="0" smtClean="0"/>
              <a:t>1929</a:t>
            </a:r>
          </a:p>
          <a:p>
            <a:r>
              <a:rPr lang="en-US" dirty="0" smtClean="0"/>
              <a:t>, </a:t>
            </a:r>
            <a:r>
              <a:rPr lang="en-US" dirty="0"/>
              <a:t>the distinction between Micro &amp; Macro economic issues did not arise at all.</a:t>
            </a:r>
          </a:p>
          <a:p>
            <a:r>
              <a:rPr lang="en-GB" dirty="0" smtClean="0"/>
              <a:t>the </a:t>
            </a:r>
            <a:r>
              <a:rPr lang="en-GB" dirty="0"/>
              <a:t>study of the economy as a whole</a:t>
            </a:r>
          </a:p>
          <a:p>
            <a:r>
              <a:rPr lang="en-GB" dirty="0"/>
              <a:t>it deals with broad aggregates</a:t>
            </a:r>
          </a:p>
          <a:p>
            <a:endParaRPr lang="en-IN" dirty="0"/>
          </a:p>
        </p:txBody>
      </p:sp>
    </p:spTree>
    <p:extLst>
      <p:ext uri="{BB962C8B-B14F-4D97-AF65-F5344CB8AC3E}">
        <p14:creationId xmlns:p14="http://schemas.microsoft.com/office/powerpoint/2010/main" val="15662925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Difference between Micro and Macro Economics</a:t>
            </a:r>
            <a:endParaRPr lang="en-IN" dirty="0"/>
          </a:p>
        </p:txBody>
      </p:sp>
      <p:sp>
        <p:nvSpPr>
          <p:cNvPr id="3" name="Content Placeholder 2"/>
          <p:cNvSpPr>
            <a:spLocks noGrp="1"/>
          </p:cNvSpPr>
          <p:nvPr>
            <p:ph idx="1"/>
          </p:nvPr>
        </p:nvSpPr>
        <p:spPr/>
        <p:txBody>
          <a:bodyPr>
            <a:normAutofit fontScale="92500" lnSpcReduction="10000"/>
          </a:bodyPr>
          <a:lstStyle/>
          <a:p>
            <a:endParaRPr lang="en-IN" dirty="0" smtClean="0"/>
          </a:p>
          <a:p>
            <a:r>
              <a:rPr lang="en-IN" dirty="0" smtClean="0"/>
              <a:t>Micro </a:t>
            </a:r>
            <a:r>
              <a:rPr lang="en-IN" dirty="0" err="1" smtClean="0"/>
              <a:t>Economis</a:t>
            </a:r>
            <a:endParaRPr lang="en-IN" dirty="0" smtClean="0"/>
          </a:p>
          <a:p>
            <a:pPr marL="0" indent="0">
              <a:buNone/>
            </a:pPr>
            <a:r>
              <a:rPr lang="en-IN" dirty="0" smtClean="0"/>
              <a:t>Study the individual units</a:t>
            </a:r>
            <a:endParaRPr lang="en-IN" dirty="0"/>
          </a:p>
          <a:p>
            <a:r>
              <a:rPr lang="en-IN" dirty="0" smtClean="0"/>
              <a:t>Macro economics</a:t>
            </a:r>
          </a:p>
          <a:p>
            <a:pPr marL="0" indent="0">
              <a:buNone/>
            </a:pPr>
            <a:r>
              <a:rPr lang="en-IN" dirty="0" smtClean="0"/>
              <a:t>Study aggregates, Policy related questions</a:t>
            </a:r>
          </a:p>
          <a:p>
            <a:pPr marL="0" indent="0">
              <a:buNone/>
            </a:pPr>
            <a:r>
              <a:rPr lang="en-IN" dirty="0" smtClean="0"/>
              <a:t>Definition</a:t>
            </a:r>
          </a:p>
          <a:p>
            <a:r>
              <a:rPr lang="en-US" b="1" dirty="0" err="1"/>
              <a:t>Boulding</a:t>
            </a:r>
            <a:r>
              <a:rPr lang="en-US" dirty="0"/>
              <a:t> says, “</a:t>
            </a:r>
            <a:r>
              <a:rPr lang="en-US" i="1" dirty="0"/>
              <a:t>Macro economic theory is that part of economics which studies the over all averages and aggregates of the system</a:t>
            </a:r>
            <a:r>
              <a:rPr lang="en-US" dirty="0"/>
              <a:t>.”</a:t>
            </a:r>
          </a:p>
          <a:p>
            <a:r>
              <a:rPr lang="en-US" dirty="0"/>
              <a:t>According to </a:t>
            </a:r>
            <a:r>
              <a:rPr lang="en-US" b="1" dirty="0"/>
              <a:t>Shapiro</a:t>
            </a:r>
            <a:r>
              <a:rPr lang="en-US" dirty="0"/>
              <a:t>, “ </a:t>
            </a:r>
            <a:r>
              <a:rPr lang="en-US" i="1" dirty="0"/>
              <a:t>Macro economics deals with the functioning of the economy as a whole</a:t>
            </a:r>
            <a:r>
              <a:rPr lang="en-US" dirty="0"/>
              <a:t>.”</a:t>
            </a: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982531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552" y="-407607"/>
            <a:ext cx="10515600" cy="1325563"/>
          </a:xfrm>
        </p:spPr>
        <p:txBody>
          <a:bodyPr/>
          <a:lstStyle/>
          <a:p>
            <a:r>
              <a:rPr lang="en-IN" dirty="0" smtClean="0"/>
              <a:t>Subject matter of Macro Economics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4552" y="656824"/>
            <a:ext cx="10349248" cy="4803818"/>
          </a:xfrm>
        </p:spPr>
      </p:pic>
      <p:sp>
        <p:nvSpPr>
          <p:cNvPr id="3" name="Rectangle 2"/>
          <p:cNvSpPr/>
          <p:nvPr/>
        </p:nvSpPr>
        <p:spPr>
          <a:xfrm>
            <a:off x="6645498" y="4882913"/>
            <a:ext cx="4185633" cy="1754326"/>
          </a:xfrm>
          <a:prstGeom prst="rect">
            <a:avLst/>
          </a:prstGeom>
        </p:spPr>
        <p:txBody>
          <a:bodyPr wrap="square">
            <a:spAutoFit/>
          </a:bodyPr>
          <a:lstStyle/>
          <a:p>
            <a:r>
              <a:rPr lang="en-IN" dirty="0"/>
              <a:t>Theory of National Income</a:t>
            </a:r>
          </a:p>
          <a:p>
            <a:r>
              <a:rPr lang="en-IN" dirty="0"/>
              <a:t>Theory of Employment</a:t>
            </a:r>
          </a:p>
          <a:p>
            <a:r>
              <a:rPr lang="en-IN" dirty="0"/>
              <a:t>Theory of Money</a:t>
            </a:r>
          </a:p>
          <a:p>
            <a:r>
              <a:rPr lang="en-IN" dirty="0"/>
              <a:t>Theory of general price level</a:t>
            </a:r>
          </a:p>
          <a:p>
            <a:r>
              <a:rPr lang="en-IN" dirty="0"/>
              <a:t>Theory of economic growth</a:t>
            </a:r>
          </a:p>
          <a:p>
            <a:r>
              <a:rPr lang="en-IN" dirty="0"/>
              <a:t>Theory of international trade</a:t>
            </a:r>
          </a:p>
        </p:txBody>
      </p:sp>
    </p:spTree>
    <p:extLst>
      <p:ext uri="{BB962C8B-B14F-4D97-AF65-F5344CB8AC3E}">
        <p14:creationId xmlns:p14="http://schemas.microsoft.com/office/powerpoint/2010/main" val="27483085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684" y="283335"/>
            <a:ext cx="10515600" cy="6877319"/>
          </a:xfrm>
        </p:spPr>
        <p:txBody>
          <a:bodyPr>
            <a:normAutofit/>
          </a:bodyPr>
          <a:lstStyle/>
          <a:p>
            <a:pPr marL="742950" indent="-742950">
              <a:buFont typeface="Wingdings" panose="05000000000000000000" pitchFamily="2" charset="2"/>
              <a:buChar char="§"/>
            </a:pPr>
            <a:r>
              <a:rPr lang="en-IN" sz="3600" b="1" dirty="0" smtClean="0">
                <a:latin typeface="Times New Roman" panose="02020603050405020304" pitchFamily="18" charset="0"/>
                <a:cs typeface="Times New Roman" panose="02020603050405020304" pitchFamily="18" charset="0"/>
              </a:rPr>
              <a:t>Importance of Macro Economics</a:t>
            </a:r>
            <a:r>
              <a:rPr lang="en-IN" sz="3600" dirty="0" smtClean="0">
                <a:latin typeface="Times New Roman" panose="02020603050405020304" pitchFamily="18" charset="0"/>
                <a:cs typeface="Times New Roman" panose="02020603050405020304" pitchFamily="18" charset="0"/>
              </a:rPr>
              <a:t/>
            </a:r>
            <a:br>
              <a:rPr lang="en-IN" sz="3600" dirty="0" smtClean="0">
                <a:latin typeface="Times New Roman" panose="02020603050405020304" pitchFamily="18" charset="0"/>
                <a:cs typeface="Times New Roman" panose="02020603050405020304" pitchFamily="18" charset="0"/>
              </a:rPr>
            </a:br>
            <a:r>
              <a:rPr lang="en-IN" sz="3600" dirty="0" smtClean="0">
                <a:latin typeface="Times New Roman" panose="02020603050405020304" pitchFamily="18" charset="0"/>
                <a:cs typeface="Times New Roman" panose="02020603050405020304" pitchFamily="18" charset="0"/>
              </a:rPr>
              <a:t>Helpful in knowing the functioning of the economy</a:t>
            </a:r>
            <a:br>
              <a:rPr lang="en-IN" sz="3600" dirty="0" smtClean="0">
                <a:latin typeface="Times New Roman" panose="02020603050405020304" pitchFamily="18" charset="0"/>
                <a:cs typeface="Times New Roman" panose="02020603050405020304" pitchFamily="18" charset="0"/>
              </a:rPr>
            </a:br>
            <a:r>
              <a:rPr lang="en-IN" sz="3600" dirty="0" smtClean="0">
                <a:latin typeface="Times New Roman" panose="02020603050405020304" pitchFamily="18" charset="0"/>
                <a:cs typeface="Times New Roman" panose="02020603050405020304" pitchFamily="18" charset="0"/>
              </a:rPr>
              <a:t>Study national Income</a:t>
            </a:r>
            <a:br>
              <a:rPr lang="en-IN" sz="3600" dirty="0" smtClean="0">
                <a:latin typeface="Times New Roman" panose="02020603050405020304" pitchFamily="18" charset="0"/>
                <a:cs typeface="Times New Roman" panose="02020603050405020304" pitchFamily="18" charset="0"/>
              </a:rPr>
            </a:br>
            <a:r>
              <a:rPr lang="en-IN" sz="3600" dirty="0" smtClean="0">
                <a:latin typeface="Times New Roman" panose="02020603050405020304" pitchFamily="18" charset="0"/>
                <a:cs typeface="Times New Roman" panose="02020603050405020304" pitchFamily="18" charset="0"/>
              </a:rPr>
              <a:t>Formulation of economic policy</a:t>
            </a:r>
            <a:br>
              <a:rPr lang="en-IN" sz="3600" dirty="0" smtClean="0">
                <a:latin typeface="Times New Roman" panose="02020603050405020304" pitchFamily="18" charset="0"/>
                <a:cs typeface="Times New Roman" panose="02020603050405020304" pitchFamily="18" charset="0"/>
              </a:rPr>
            </a:br>
            <a:r>
              <a:rPr lang="en-IN" sz="3600" dirty="0" smtClean="0">
                <a:latin typeface="Times New Roman" panose="02020603050405020304" pitchFamily="18" charset="0"/>
                <a:cs typeface="Times New Roman" panose="02020603050405020304" pitchFamily="18" charset="0"/>
              </a:rPr>
              <a:t>study trade cycles</a:t>
            </a:r>
            <a:br>
              <a:rPr lang="en-IN" sz="3600" dirty="0" smtClean="0">
                <a:latin typeface="Times New Roman" panose="02020603050405020304" pitchFamily="18" charset="0"/>
                <a:cs typeface="Times New Roman" panose="02020603050405020304" pitchFamily="18" charset="0"/>
              </a:rPr>
            </a:br>
            <a:r>
              <a:rPr lang="en-IN" sz="3600" dirty="0" smtClean="0">
                <a:latin typeface="Times New Roman" panose="02020603050405020304" pitchFamily="18" charset="0"/>
                <a:cs typeface="Times New Roman" panose="02020603050405020304" pitchFamily="18" charset="0"/>
              </a:rPr>
              <a:t>changes in general price level</a:t>
            </a:r>
            <a:br>
              <a:rPr lang="en-IN" sz="3600" dirty="0" smtClean="0">
                <a:latin typeface="Times New Roman" panose="02020603050405020304" pitchFamily="18" charset="0"/>
                <a:cs typeface="Times New Roman" panose="02020603050405020304" pitchFamily="18" charset="0"/>
              </a:rPr>
            </a:br>
            <a:r>
              <a:rPr lang="en-IN" sz="3600" dirty="0" smtClean="0">
                <a:latin typeface="Times New Roman" panose="02020603050405020304" pitchFamily="18" charset="0"/>
                <a:cs typeface="Times New Roman" panose="02020603050405020304" pitchFamily="18" charset="0"/>
              </a:rPr>
              <a:t>Economic growth</a:t>
            </a:r>
            <a:br>
              <a:rPr lang="en-IN" sz="3600" dirty="0" smtClean="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Helpful in study of Micro Economics</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International Comparisons</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Economic planning</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Inter relation among different sectors</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1607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Circular flow of Income</a:t>
            </a:r>
            <a:endParaRPr lang="en-IN" dirty="0"/>
          </a:p>
        </p:txBody>
      </p:sp>
      <p:sp>
        <p:nvSpPr>
          <p:cNvPr id="3" name="Content Placeholder 2"/>
          <p:cNvSpPr>
            <a:spLocks noGrp="1"/>
          </p:cNvSpPr>
          <p:nvPr>
            <p:ph idx="1"/>
          </p:nvPr>
        </p:nvSpPr>
        <p:spPr/>
        <p:txBody>
          <a:bodyPr/>
          <a:lstStyle/>
          <a:p>
            <a:pPr marL="0" indent="0">
              <a:buNone/>
            </a:pPr>
            <a:r>
              <a:rPr lang="en-US" dirty="0" smtClean="0"/>
              <a:t>A </a:t>
            </a:r>
            <a:r>
              <a:rPr lang="en-US" dirty="0"/>
              <a:t>model to understand the functioning of a macro economic system or the economy as a whole is called the ‘Circular Flow of Income Model’</a:t>
            </a:r>
          </a:p>
          <a:p>
            <a:endParaRPr lang="en-IN" dirty="0"/>
          </a:p>
          <a:p>
            <a:endParaRPr lang="en-IN" dirty="0" smtClean="0"/>
          </a:p>
          <a:p>
            <a:r>
              <a:rPr lang="en-IN" dirty="0" smtClean="0"/>
              <a:t>Real Flow </a:t>
            </a:r>
          </a:p>
          <a:p>
            <a:r>
              <a:rPr lang="en-IN" dirty="0" smtClean="0"/>
              <a:t>Normal flow</a:t>
            </a:r>
            <a:endParaRPr lang="en-IN" dirty="0"/>
          </a:p>
        </p:txBody>
      </p:sp>
    </p:spTree>
    <p:extLst>
      <p:ext uri="{BB962C8B-B14F-4D97-AF65-F5344CB8AC3E}">
        <p14:creationId xmlns:p14="http://schemas.microsoft.com/office/powerpoint/2010/main" val="44821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747" y="-253061"/>
            <a:ext cx="10515600" cy="1325563"/>
          </a:xfrm>
        </p:spPr>
        <p:txBody>
          <a:bodyPr/>
          <a:lstStyle/>
          <a:p>
            <a:r>
              <a:rPr lang="en-IN" dirty="0"/>
              <a:t>P</a:t>
            </a:r>
            <a:r>
              <a:rPr lang="en-IN" dirty="0" smtClean="0"/>
              <a:t>ure strategies and Mixed </a:t>
            </a:r>
            <a:r>
              <a:rPr lang="en-IN" dirty="0"/>
              <a:t>strategies </a:t>
            </a:r>
          </a:p>
        </p:txBody>
      </p:sp>
      <p:sp>
        <p:nvSpPr>
          <p:cNvPr id="3" name="Content Placeholder 2"/>
          <p:cNvSpPr>
            <a:spLocks noGrp="1"/>
          </p:cNvSpPr>
          <p:nvPr>
            <p:ph idx="1"/>
          </p:nvPr>
        </p:nvSpPr>
        <p:spPr>
          <a:xfrm>
            <a:off x="141668" y="850006"/>
            <a:ext cx="12050332" cy="6007994"/>
          </a:xfrm>
        </p:spPr>
        <p:txBody>
          <a:bodyPr>
            <a:normAutofit/>
          </a:bodyPr>
          <a:lstStyle/>
          <a:p>
            <a:r>
              <a:rPr lang="en-IN" dirty="0" smtClean="0"/>
              <a:t>Pure strategy is a strategy in which a player makes a specific choice or takes a specific action. </a:t>
            </a:r>
            <a:r>
              <a:rPr lang="en-IN" dirty="0" err="1" smtClean="0"/>
              <a:t>Eg</a:t>
            </a:r>
            <a:r>
              <a:rPr lang="en-IN" dirty="0" smtClean="0"/>
              <a:t>. Advertise or not, whether to introduce new product or not etc. </a:t>
            </a:r>
            <a:r>
              <a:rPr lang="en-IN" dirty="0" err="1" smtClean="0"/>
              <a:t>Eg</a:t>
            </a:r>
            <a:r>
              <a:rPr lang="en-IN" dirty="0" smtClean="0"/>
              <a:t>. Among the different strategies firm is taking only once strategy and ignoring all other remaining strategies, But some of these probabilities is one. </a:t>
            </a:r>
            <a:r>
              <a:rPr lang="en-IN" dirty="0" err="1" smtClean="0"/>
              <a:t>Eg</a:t>
            </a:r>
            <a:r>
              <a:rPr lang="en-IN" dirty="0" smtClean="0"/>
              <a:t>. If there are P1, P2 and P3 Strategies Firm I is taking P2 Strategy ignores the other. The probability will be zero for P1 and P3 and one for P2. Hence, the sum is One.</a:t>
            </a:r>
          </a:p>
          <a:p>
            <a:r>
              <a:rPr lang="en-IN" dirty="0" smtClean="0"/>
              <a:t>Mixed strategies are in which players make random choices among possible actions, based on a set of chosen probabilities. If player follows more than one strategy then the player is said to follow mixed strategy. Here, the probability of the selecting  an individual strategy is les than one and sum of all the strategies together is one. Say firm one is following P1, P2 and P3 strategies together , the probabilities can be P1=0.65 P2=0.35 and P3=0. Then sum of Probabilities is=1</a:t>
            </a:r>
          </a:p>
          <a:p>
            <a:endParaRPr lang="en-IN" dirty="0" smtClean="0"/>
          </a:p>
          <a:p>
            <a:endParaRPr lang="en-IN" dirty="0"/>
          </a:p>
        </p:txBody>
      </p:sp>
    </p:spTree>
    <p:extLst>
      <p:ext uri="{BB962C8B-B14F-4D97-AF65-F5344CB8AC3E}">
        <p14:creationId xmlns:p14="http://schemas.microsoft.com/office/powerpoint/2010/main" val="39607816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Circular flow of Income-Two sector model</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764407" y="1795462"/>
            <a:ext cx="8873542" cy="4012910"/>
          </a:xfrm>
          <a:prstGeom prst="rect">
            <a:avLst/>
          </a:prstGeom>
        </p:spPr>
      </p:pic>
    </p:spTree>
    <p:extLst>
      <p:ext uri="{BB962C8B-B14F-4D97-AF65-F5344CB8AC3E}">
        <p14:creationId xmlns:p14="http://schemas.microsoft.com/office/powerpoint/2010/main" val="32058767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a:t>Circular flow of </a:t>
            </a:r>
            <a:r>
              <a:rPr lang="en-IN" dirty="0" smtClean="0"/>
              <a:t>Income-Three </a:t>
            </a:r>
            <a:r>
              <a:rPr lang="en-IN" dirty="0"/>
              <a:t>sector model</a:t>
            </a:r>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709412" y="1506829"/>
            <a:ext cx="10515599" cy="4881272"/>
          </a:xfrm>
          <a:prstGeom prst="rect">
            <a:avLst/>
          </a:prstGeom>
        </p:spPr>
      </p:pic>
    </p:spTree>
    <p:extLst>
      <p:ext uri="{BB962C8B-B14F-4D97-AF65-F5344CB8AC3E}">
        <p14:creationId xmlns:p14="http://schemas.microsoft.com/office/powerpoint/2010/main" val="1536893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589" y="0"/>
            <a:ext cx="10515600" cy="1325563"/>
          </a:xfrm>
        </p:spPr>
        <p:txBody>
          <a:bodyPr/>
          <a:lstStyle/>
          <a:p>
            <a:r>
              <a:rPr lang="en-IN" dirty="0"/>
              <a:t>Circular flow of </a:t>
            </a:r>
            <a:r>
              <a:rPr lang="en-IN" dirty="0" smtClean="0"/>
              <a:t>Income-Four sector </a:t>
            </a:r>
            <a:r>
              <a:rPr lang="en-IN" dirty="0"/>
              <a:t>model</a:t>
            </a:r>
          </a:p>
        </p:txBody>
      </p:sp>
      <p:sp>
        <p:nvSpPr>
          <p:cNvPr id="3" name="Content Placeholder 2"/>
          <p:cNvSpPr>
            <a:spLocks noGrp="1"/>
          </p:cNvSpPr>
          <p:nvPr>
            <p:ph idx="1"/>
          </p:nvPr>
        </p:nvSpPr>
        <p:spPr>
          <a:xfrm>
            <a:off x="838200" y="1004552"/>
            <a:ext cx="10515600" cy="5172411"/>
          </a:xfrm>
        </p:spPr>
        <p:txBody>
          <a:bodyPr/>
          <a:lstStyle/>
          <a:p>
            <a:pPr marL="0" indent="0">
              <a:buNone/>
            </a:pPr>
            <a:endParaRPr lang="en-IN" dirty="0"/>
          </a:p>
        </p:txBody>
      </p:sp>
      <p:pic>
        <p:nvPicPr>
          <p:cNvPr id="4" name="Picture 3"/>
          <p:cNvPicPr>
            <a:picLocks noChangeAspect="1"/>
          </p:cNvPicPr>
          <p:nvPr/>
        </p:nvPicPr>
        <p:blipFill>
          <a:blip r:embed="rId2"/>
          <a:stretch>
            <a:fillRect/>
          </a:stretch>
        </p:blipFill>
        <p:spPr>
          <a:xfrm>
            <a:off x="953037" y="1107583"/>
            <a:ext cx="10238704" cy="5423392"/>
          </a:xfrm>
          <a:prstGeom prst="rect">
            <a:avLst/>
          </a:prstGeom>
        </p:spPr>
      </p:pic>
    </p:spTree>
    <p:extLst>
      <p:ext uri="{BB962C8B-B14F-4D97-AF65-F5344CB8AC3E}">
        <p14:creationId xmlns:p14="http://schemas.microsoft.com/office/powerpoint/2010/main" val="4188052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909"/>
            <a:ext cx="10515600" cy="1325563"/>
          </a:xfrm>
        </p:spPr>
        <p:txBody>
          <a:bodyPr/>
          <a:lstStyle/>
          <a:p>
            <a:r>
              <a:rPr lang="en-IN" dirty="0" smtClean="0"/>
              <a:t>Dominant strategy  </a:t>
            </a:r>
            <a:endParaRPr lang="en-IN" dirty="0"/>
          </a:p>
        </p:txBody>
      </p:sp>
      <p:pic>
        <p:nvPicPr>
          <p:cNvPr id="7" name="Picture 6"/>
          <p:cNvPicPr>
            <a:picLocks noChangeAspect="1"/>
          </p:cNvPicPr>
          <p:nvPr/>
        </p:nvPicPr>
        <p:blipFill>
          <a:blip r:embed="rId2"/>
          <a:stretch>
            <a:fillRect/>
          </a:stretch>
        </p:blipFill>
        <p:spPr>
          <a:xfrm>
            <a:off x="3638442" y="1162654"/>
            <a:ext cx="4233769" cy="3419250"/>
          </a:xfrm>
          <a:prstGeom prst="rect">
            <a:avLst/>
          </a:prstGeom>
        </p:spPr>
      </p:pic>
      <p:sp>
        <p:nvSpPr>
          <p:cNvPr id="9" name="Rectangle 8"/>
          <p:cNvSpPr/>
          <p:nvPr/>
        </p:nvSpPr>
        <p:spPr>
          <a:xfrm>
            <a:off x="935865" y="4707138"/>
            <a:ext cx="9959662" cy="2369880"/>
          </a:xfrm>
          <a:prstGeom prst="rect">
            <a:avLst/>
          </a:prstGeom>
        </p:spPr>
        <p:txBody>
          <a:bodyPr wrap="square">
            <a:spAutoFit/>
          </a:bodyPr>
          <a:lstStyle/>
          <a:p>
            <a:r>
              <a:rPr lang="en-IN" dirty="0" smtClean="0"/>
              <a:t>If both firms advertise,  firm A will earn a profit of 10 and Firm B will earn a profit of 5. If firm A advertise and firm B don’t, firm A will get a profit of 15 and firm B will get a profit of 0.</a:t>
            </a:r>
          </a:p>
          <a:p>
            <a:r>
              <a:rPr lang="en-IN" dirty="0" smtClean="0">
                <a:solidFill>
                  <a:srgbClr val="FF0000"/>
                </a:solidFill>
              </a:rPr>
              <a:t>Dominant Strategy of firm A-It should clearly advertise </a:t>
            </a:r>
            <a:r>
              <a:rPr lang="en-IN" dirty="0" smtClean="0"/>
              <a:t>because no matter what firm B does, firm A gets the best by advertising. Firm A earns 10 by advertising</a:t>
            </a:r>
          </a:p>
          <a:p>
            <a:r>
              <a:rPr lang="en-IN" dirty="0" smtClean="0">
                <a:solidFill>
                  <a:srgbClr val="FF0000"/>
                </a:solidFill>
              </a:rPr>
              <a:t>Dominant Strategy </a:t>
            </a:r>
            <a:r>
              <a:rPr lang="en-IN" dirty="0">
                <a:solidFill>
                  <a:srgbClr val="FF0000"/>
                </a:solidFill>
              </a:rPr>
              <a:t>of firm </a:t>
            </a:r>
            <a:r>
              <a:rPr lang="en-IN" dirty="0" smtClean="0">
                <a:solidFill>
                  <a:srgbClr val="FF0000"/>
                </a:solidFill>
              </a:rPr>
              <a:t>B-It </a:t>
            </a:r>
            <a:r>
              <a:rPr lang="en-IN" dirty="0">
                <a:solidFill>
                  <a:srgbClr val="FF0000"/>
                </a:solidFill>
              </a:rPr>
              <a:t>should clearly </a:t>
            </a:r>
            <a:r>
              <a:rPr lang="en-IN" dirty="0" smtClean="0">
                <a:solidFill>
                  <a:srgbClr val="FF0000"/>
                </a:solidFill>
              </a:rPr>
              <a:t>advertise </a:t>
            </a:r>
            <a:r>
              <a:rPr lang="en-IN" dirty="0" smtClean="0"/>
              <a:t>because no matter what firm A does, firm A gets the best by advertising. Firm B gets 10 by advertising </a:t>
            </a:r>
          </a:p>
          <a:p>
            <a:r>
              <a:rPr lang="en-IN" dirty="0" smtClean="0"/>
              <a:t>When both the firms have a dominant strategy , we call the outcome of the game </a:t>
            </a:r>
            <a:r>
              <a:rPr lang="en-IN" sz="2000" dirty="0" smtClean="0">
                <a:solidFill>
                  <a:srgbClr val="FF0000"/>
                </a:solidFill>
              </a:rPr>
              <a:t>“An equilibrium in dominant strategies”</a:t>
            </a:r>
            <a:endParaRPr lang="en-IN" sz="2000" dirty="0">
              <a:solidFill>
                <a:srgbClr val="FF0000"/>
              </a:solidFill>
            </a:endParaRPr>
          </a:p>
        </p:txBody>
      </p:sp>
    </p:spTree>
    <p:extLst>
      <p:ext uri="{BB962C8B-B14F-4D97-AF65-F5344CB8AC3E}">
        <p14:creationId xmlns:p14="http://schemas.microsoft.com/office/powerpoint/2010/main" val="3649849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59" y="-341192"/>
            <a:ext cx="11353800" cy="1325563"/>
          </a:xfrm>
        </p:spPr>
        <p:txBody>
          <a:bodyPr/>
          <a:lstStyle/>
          <a:p>
            <a:r>
              <a:rPr lang="en-IN" dirty="0" smtClean="0"/>
              <a:t>Nash Equilibrium</a:t>
            </a:r>
            <a:endParaRPr lang="en-IN" dirty="0"/>
          </a:p>
        </p:txBody>
      </p:sp>
      <p:pic>
        <p:nvPicPr>
          <p:cNvPr id="4" name="Content Placeholder 3"/>
          <p:cNvPicPr>
            <a:picLocks noGrp="1" noChangeAspect="1"/>
          </p:cNvPicPr>
          <p:nvPr>
            <p:ph idx="1"/>
          </p:nvPr>
        </p:nvPicPr>
        <p:blipFill>
          <a:blip r:embed="rId2"/>
          <a:stretch>
            <a:fillRect/>
          </a:stretch>
        </p:blipFill>
        <p:spPr>
          <a:xfrm>
            <a:off x="3000777" y="984371"/>
            <a:ext cx="4246191" cy="3474990"/>
          </a:xfrm>
          <a:prstGeom prst="rect">
            <a:avLst/>
          </a:prstGeom>
        </p:spPr>
      </p:pic>
      <p:sp>
        <p:nvSpPr>
          <p:cNvPr id="5" name="Rectangle 4"/>
          <p:cNvSpPr/>
          <p:nvPr/>
        </p:nvSpPr>
        <p:spPr>
          <a:xfrm>
            <a:off x="786685" y="4830827"/>
            <a:ext cx="10971727" cy="1969770"/>
          </a:xfrm>
          <a:prstGeom prst="rect">
            <a:avLst/>
          </a:prstGeom>
        </p:spPr>
        <p:txBody>
          <a:bodyPr wrap="square">
            <a:spAutoFit/>
          </a:bodyPr>
          <a:lstStyle/>
          <a:p>
            <a:r>
              <a:rPr lang="en-IN" dirty="0"/>
              <a:t>		</a:t>
            </a:r>
            <a:r>
              <a:rPr lang="en-IN" dirty="0" smtClean="0"/>
              <a:t>Now, firm A has no dominant strategy. His optimal decision depends on what firm B does. Why? To answer this problem Firm A must put itself in firm B’s shoes.</a:t>
            </a:r>
          </a:p>
          <a:p>
            <a:r>
              <a:rPr lang="en-IN" dirty="0" smtClean="0"/>
              <a:t> But here, Firm B have a dominant strategy –to advertise, no matter what firm A does. </a:t>
            </a:r>
            <a:r>
              <a:rPr lang="en-IN" dirty="0" smtClean="0">
                <a:solidFill>
                  <a:srgbClr val="FF0000"/>
                </a:solidFill>
              </a:rPr>
              <a:t>There for Firm A can conclude that  firm B will advertise and firm A will follow B and go for Advertising and there by earns a profit of 10 and 5.Hence, the outcome of the game is that both firms will advertise. </a:t>
            </a:r>
            <a:r>
              <a:rPr lang="en-IN" dirty="0"/>
              <a:t>Here A’s strategy is depend on what B </a:t>
            </a:r>
            <a:r>
              <a:rPr lang="en-IN" dirty="0" smtClean="0"/>
              <a:t>does. </a:t>
            </a:r>
            <a:r>
              <a:rPr lang="en-IN" dirty="0" smtClean="0">
                <a:solidFill>
                  <a:srgbClr val="FF0000"/>
                </a:solidFill>
              </a:rPr>
              <a:t>This is </a:t>
            </a:r>
            <a:r>
              <a:rPr lang="en-IN" sz="3200" dirty="0" smtClean="0">
                <a:solidFill>
                  <a:srgbClr val="FF0000"/>
                </a:solidFill>
              </a:rPr>
              <a:t>“Nash Equilibrium”. </a:t>
            </a:r>
            <a:r>
              <a:rPr lang="en-IN" sz="3200" dirty="0"/>
              <a:t> </a:t>
            </a:r>
            <a:endParaRPr lang="en-IN" sz="3200" dirty="0">
              <a:solidFill>
                <a:srgbClr val="FF0000"/>
              </a:solidFill>
            </a:endParaRPr>
          </a:p>
        </p:txBody>
      </p:sp>
    </p:spTree>
    <p:extLst>
      <p:ext uri="{BB962C8B-B14F-4D97-AF65-F5344CB8AC3E}">
        <p14:creationId xmlns:p14="http://schemas.microsoft.com/office/powerpoint/2010/main" val="3647028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9701"/>
            <a:ext cx="10515600" cy="5507262"/>
          </a:xfrm>
        </p:spPr>
        <p:txBody>
          <a:bodyPr>
            <a:normAutofit fontScale="77500" lnSpcReduction="20000"/>
          </a:bodyPr>
          <a:lstStyle/>
          <a:p>
            <a:pPr marL="0" indent="0">
              <a:buNone/>
            </a:pPr>
            <a:r>
              <a:rPr lang="en-IN" sz="4000" dirty="0" smtClean="0">
                <a:solidFill>
                  <a:srgbClr val="FF0000"/>
                </a:solidFill>
              </a:rPr>
              <a:t>Dominant strategy</a:t>
            </a:r>
            <a:endParaRPr lang="en-IN" sz="4000" dirty="0" smtClean="0"/>
          </a:p>
          <a:p>
            <a:pPr marL="0" indent="0">
              <a:buNone/>
            </a:pPr>
            <a:r>
              <a:rPr lang="en-IN" sz="4100" dirty="0" smtClean="0"/>
              <a:t>Dominant strategy is a course of action that results in the highest payoff for a player regardless of what the other player is doing  </a:t>
            </a:r>
          </a:p>
          <a:p>
            <a:pPr marL="0" indent="0">
              <a:buNone/>
            </a:pPr>
            <a:r>
              <a:rPr lang="en-IN" i="1" dirty="0" smtClean="0"/>
              <a:t>I am doing the best that I can, no matter what you do</a:t>
            </a:r>
          </a:p>
          <a:p>
            <a:pPr marL="0" indent="0">
              <a:buNone/>
            </a:pPr>
            <a:r>
              <a:rPr lang="en-IN" i="1" dirty="0" smtClean="0"/>
              <a:t>You are doing the best you can no matter what I do</a:t>
            </a:r>
          </a:p>
          <a:p>
            <a:pPr marL="0" indent="0">
              <a:buNone/>
            </a:pPr>
            <a:endParaRPr lang="en-IN" sz="4000" i="1" dirty="0" smtClean="0">
              <a:solidFill>
                <a:srgbClr val="FF0000"/>
              </a:solidFill>
            </a:endParaRPr>
          </a:p>
          <a:p>
            <a:pPr marL="0" indent="0">
              <a:buNone/>
            </a:pPr>
            <a:r>
              <a:rPr lang="en-IN" sz="4000" dirty="0" smtClean="0">
                <a:solidFill>
                  <a:srgbClr val="FF0000"/>
                </a:solidFill>
              </a:rPr>
              <a:t>Nash Equilibrium</a:t>
            </a:r>
          </a:p>
          <a:p>
            <a:pPr marL="0" indent="0">
              <a:buNone/>
            </a:pPr>
            <a:r>
              <a:rPr lang="en-IN" sz="4100" dirty="0" smtClean="0"/>
              <a:t>It is a course of action that results in the highest payoff for a player given the strategy of the other player. It is a stable equilibrium where there is no incentive to deviate from the present action </a:t>
            </a:r>
          </a:p>
          <a:p>
            <a:pPr marL="0" indent="0">
              <a:buNone/>
            </a:pPr>
            <a:r>
              <a:rPr lang="en-IN" i="1" dirty="0" smtClean="0"/>
              <a:t>I am doing the best I can given what you are doing</a:t>
            </a:r>
          </a:p>
          <a:p>
            <a:pPr marL="0" indent="0">
              <a:buNone/>
            </a:pPr>
            <a:r>
              <a:rPr lang="en-IN" i="1" dirty="0" smtClean="0"/>
              <a:t>You are doing the best given what I am doing.</a:t>
            </a:r>
          </a:p>
          <a:p>
            <a:pPr marL="0" indent="0">
              <a:buNone/>
            </a:pPr>
            <a:endParaRPr lang="en-IN" i="1" dirty="0"/>
          </a:p>
        </p:txBody>
      </p:sp>
    </p:spTree>
    <p:extLst>
      <p:ext uri="{BB962C8B-B14F-4D97-AF65-F5344CB8AC3E}">
        <p14:creationId xmlns:p14="http://schemas.microsoft.com/office/powerpoint/2010/main" val="1560582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solidFill>
                  <a:srgbClr val="7B9899"/>
                </a:solidFill>
              </a:rPr>
              <a:t>Prisoner’s Dilemma</a:t>
            </a:r>
          </a:p>
        </p:txBody>
      </p:sp>
      <p:sp>
        <p:nvSpPr>
          <p:cNvPr id="16387" name="Content Placeholder 2"/>
          <p:cNvSpPr>
            <a:spLocks noGrp="1"/>
          </p:cNvSpPr>
          <p:nvPr>
            <p:ph sz="quarter" idx="1"/>
          </p:nvPr>
        </p:nvSpPr>
        <p:spPr>
          <a:xfrm>
            <a:off x="1825625" y="1527175"/>
            <a:ext cx="8504238" cy="4572000"/>
          </a:xfrm>
        </p:spPr>
        <p:txBody>
          <a:bodyPr/>
          <a:lstStyle/>
          <a:p>
            <a:pPr eaLnBrk="1" hangingPunct="1"/>
            <a:r>
              <a:rPr lang="en-US" smtClean="0"/>
              <a:t>Two suspects arrested for a crime</a:t>
            </a:r>
          </a:p>
          <a:p>
            <a:pPr eaLnBrk="1" hangingPunct="1"/>
            <a:r>
              <a:rPr lang="en-US" smtClean="0"/>
              <a:t>Prisoners decide whether to confess or not to confess</a:t>
            </a:r>
          </a:p>
          <a:p>
            <a:pPr eaLnBrk="1" hangingPunct="1"/>
            <a:r>
              <a:rPr lang="en-US" smtClean="0"/>
              <a:t>If both confess, both sentenced to 3 months of jail</a:t>
            </a:r>
          </a:p>
          <a:p>
            <a:pPr eaLnBrk="1" hangingPunct="1"/>
            <a:r>
              <a:rPr lang="en-US" smtClean="0"/>
              <a:t>If both do not confess, then both will be sentenced to 1 month of jail</a:t>
            </a:r>
          </a:p>
          <a:p>
            <a:pPr eaLnBrk="1" hangingPunct="1"/>
            <a:r>
              <a:rPr lang="en-US" smtClean="0"/>
              <a:t>If one confesses and the other does not, then the confessor gets freed (0 months of jail) and the non-confessor sentenced to 9 months of jail</a:t>
            </a:r>
          </a:p>
          <a:p>
            <a:pPr eaLnBrk="1" hangingPunct="1"/>
            <a:r>
              <a:rPr lang="en-US" smtClean="0"/>
              <a:t>What should each prisoner do?</a:t>
            </a:r>
          </a:p>
          <a:p>
            <a:pPr eaLnBrk="1" hangingPunct="1"/>
            <a:endParaRPr lang="en-US" smtClean="0"/>
          </a:p>
        </p:txBody>
      </p:sp>
      <p:sp>
        <p:nvSpPr>
          <p:cNvPr id="14340" name="Date Placeholder 3"/>
          <p:cNvSpPr>
            <a:spLocks noGrp="1"/>
          </p:cNvSpPr>
          <p:nvPr>
            <p:ph type="dt" sz="quarter" idx="10"/>
          </p:nvPr>
        </p:nvSpPr>
        <p:spPr bwMode="auto">
          <a:ln>
            <a:miter lim="800000"/>
            <a:headEnd/>
            <a:tailEnd/>
          </a:ln>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r>
              <a:rPr lang="en-US" smtClean="0"/>
              <a:t>Jan 07, 2009</a:t>
            </a:r>
          </a:p>
        </p:txBody>
      </p:sp>
      <p:sp>
        <p:nvSpPr>
          <p:cNvPr id="163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a:spcBef>
                <a:spcPct val="0"/>
              </a:spcBef>
              <a:buClrTx/>
              <a:buSzTx/>
              <a:buFontTx/>
              <a:buNone/>
            </a:pPr>
            <a:fld id="{74D1137B-8A35-4155-A0CA-6A6E45B06E7D}" type="slidenum">
              <a:rPr lang="en-US" sz="1600">
                <a:solidFill>
                  <a:srgbClr val="7B9899"/>
                </a:solidFill>
              </a:rPr>
              <a:pPr>
                <a:spcBef>
                  <a:spcPct val="0"/>
                </a:spcBef>
                <a:buClrTx/>
                <a:buSzTx/>
                <a:buFontTx/>
                <a:buNone/>
              </a:pPr>
              <a:t>8</a:t>
            </a:fld>
            <a:endParaRPr lang="en-US" sz="1600">
              <a:solidFill>
                <a:srgbClr val="7B9899"/>
              </a:solidFill>
            </a:endParaRPr>
          </a:p>
        </p:txBody>
      </p:sp>
      <p:sp>
        <p:nvSpPr>
          <p:cNvPr id="14342" name="Footer Placeholder 5"/>
          <p:cNvSpPr>
            <a:spLocks noGrp="1"/>
          </p:cNvSpPr>
          <p:nvPr>
            <p:ph type="ftr" sz="quarter" idx="11"/>
          </p:nvPr>
        </p:nvSpPr>
        <p:spPr bwMode="auto">
          <a:ln>
            <a:miter lim="800000"/>
            <a:headEnd/>
            <a:tailEnd/>
          </a:ln>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r>
              <a:rPr lang="en-US" smtClean="0"/>
              <a:t>Game Theory</a:t>
            </a:r>
          </a:p>
        </p:txBody>
      </p:sp>
    </p:spTree>
    <p:extLst>
      <p:ext uri="{BB962C8B-B14F-4D97-AF65-F5344CB8AC3E}">
        <p14:creationId xmlns:p14="http://schemas.microsoft.com/office/powerpoint/2010/main" val="3324243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dirty="0" smtClean="0">
                <a:solidFill>
                  <a:srgbClr val="7B9899"/>
                </a:solidFill>
              </a:rPr>
              <a:t>Prisoner’s Dilemma</a:t>
            </a:r>
          </a:p>
        </p:txBody>
      </p:sp>
      <p:sp>
        <p:nvSpPr>
          <p:cNvPr id="16387" name="Date Placeholder 2"/>
          <p:cNvSpPr>
            <a:spLocks noGrp="1"/>
          </p:cNvSpPr>
          <p:nvPr>
            <p:ph type="dt" sz="quarter" idx="10"/>
          </p:nvPr>
        </p:nvSpPr>
        <p:spPr bwMode="auto">
          <a:ln>
            <a:miter lim="800000"/>
            <a:headEnd/>
            <a:tailEnd/>
          </a:ln>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r>
              <a:rPr lang="en-US" smtClean="0"/>
              <a:t>Jan 07, 2009</a:t>
            </a:r>
          </a:p>
        </p:txBody>
      </p:sp>
      <p:sp>
        <p:nvSpPr>
          <p:cNvPr id="16388" name="Footer Placeholder 3"/>
          <p:cNvSpPr>
            <a:spLocks noGrp="1"/>
          </p:cNvSpPr>
          <p:nvPr>
            <p:ph type="ftr" sz="quarter" idx="11"/>
          </p:nvPr>
        </p:nvSpPr>
        <p:spPr bwMode="auto">
          <a:ln>
            <a:miter lim="800000"/>
            <a:headEnd/>
            <a:tailEnd/>
          </a:ln>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r>
              <a:rPr lang="en-US" smtClean="0"/>
              <a:t>Game Theory</a:t>
            </a:r>
          </a:p>
        </p:txBody>
      </p:sp>
      <p:sp>
        <p:nvSpPr>
          <p:cNvPr id="204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a:spcBef>
                <a:spcPct val="0"/>
              </a:spcBef>
              <a:buClrTx/>
              <a:buSzTx/>
              <a:buFontTx/>
              <a:buNone/>
            </a:pPr>
            <a:fld id="{DE37262F-B5A9-426E-85F3-BFFD4D0E968D}" type="slidenum">
              <a:rPr lang="en-US" sz="1600">
                <a:solidFill>
                  <a:srgbClr val="7B9899"/>
                </a:solidFill>
              </a:rPr>
              <a:pPr>
                <a:spcBef>
                  <a:spcPct val="0"/>
                </a:spcBef>
                <a:buClrTx/>
                <a:buSzTx/>
                <a:buFontTx/>
                <a:buNone/>
              </a:pPr>
              <a:t>9</a:t>
            </a:fld>
            <a:endParaRPr lang="en-US" sz="1600">
              <a:solidFill>
                <a:srgbClr val="7B9899"/>
              </a:solidFill>
            </a:endParaRPr>
          </a:p>
        </p:txBody>
      </p:sp>
      <p:sp>
        <p:nvSpPr>
          <p:cNvPr id="20486" name="Content Placeholder 5"/>
          <p:cNvSpPr>
            <a:spLocks noGrp="1"/>
          </p:cNvSpPr>
          <p:nvPr>
            <p:ph sz="quarter" idx="1"/>
          </p:nvPr>
        </p:nvSpPr>
        <p:spPr>
          <a:xfrm>
            <a:off x="1825625" y="1527175"/>
            <a:ext cx="8504238" cy="4572000"/>
          </a:xfrm>
        </p:spPr>
        <p:txBody>
          <a:bodyPr/>
          <a:lstStyle/>
          <a:p>
            <a:pPr marL="0" indent="0" algn="ctr" eaLnBrk="1" hangingPunct="1">
              <a:buNone/>
            </a:pPr>
            <a:r>
              <a:rPr lang="en-US" dirty="0" smtClean="0"/>
              <a:t>Payoff Matrix</a:t>
            </a:r>
          </a:p>
          <a:p>
            <a:pPr eaLnBrk="1" hangingPunct="1"/>
            <a:endParaRPr 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1095576319"/>
              </p:ext>
            </p:extLst>
          </p:nvPr>
        </p:nvGraphicFramePr>
        <p:xfrm>
          <a:off x="3657599" y="2743200"/>
          <a:ext cx="5795493" cy="2627290"/>
        </p:xfrm>
        <a:graphic>
          <a:graphicData uri="http://schemas.openxmlformats.org/drawingml/2006/table">
            <a:tbl>
              <a:tblPr firstRow="1" bandRow="1">
                <a:tableStyleId>{5C22544A-7EE6-4342-B048-85BDC9FD1C3A}</a:tableStyleId>
              </a:tblPr>
              <a:tblGrid>
                <a:gridCol w="1931831"/>
                <a:gridCol w="1931831"/>
                <a:gridCol w="1931831"/>
              </a:tblGrid>
              <a:tr h="899760">
                <a:tc>
                  <a:txBody>
                    <a:bodyPr/>
                    <a:lstStyle/>
                    <a:p>
                      <a:endParaRPr lang="en-US" sz="1800" dirty="0"/>
                    </a:p>
                  </a:txBody>
                  <a:tcPr marT="45733" marB="45733"/>
                </a:tc>
                <a:tc>
                  <a:txBody>
                    <a:bodyPr/>
                    <a:lstStyle/>
                    <a:p>
                      <a:r>
                        <a:rPr lang="en-US" sz="1800" dirty="0" smtClean="0"/>
                        <a:t>Confess</a:t>
                      </a:r>
                      <a:endParaRPr lang="en-US" sz="1800" dirty="0"/>
                    </a:p>
                  </a:txBody>
                  <a:tcPr marT="45733" marB="45733"/>
                </a:tc>
                <a:tc>
                  <a:txBody>
                    <a:bodyPr/>
                    <a:lstStyle/>
                    <a:p>
                      <a:r>
                        <a:rPr lang="en-US" sz="1800" dirty="0" smtClean="0"/>
                        <a:t>Not Confess</a:t>
                      </a:r>
                      <a:endParaRPr lang="en-US" sz="1800" dirty="0"/>
                    </a:p>
                  </a:txBody>
                  <a:tcPr marT="45733" marB="45733"/>
                </a:tc>
              </a:tr>
              <a:tr h="863765">
                <a:tc>
                  <a:txBody>
                    <a:bodyPr/>
                    <a:lstStyle/>
                    <a:p>
                      <a:r>
                        <a:rPr lang="en-US" sz="1800" dirty="0" smtClean="0"/>
                        <a:t>Confess</a:t>
                      </a:r>
                      <a:endParaRPr lang="en-US" sz="1800" dirty="0"/>
                    </a:p>
                  </a:txBody>
                  <a:tcPr marT="45733" marB="45733"/>
                </a:tc>
                <a:tc>
                  <a:txBody>
                    <a:bodyPr/>
                    <a:lstStyle/>
                    <a:p>
                      <a:r>
                        <a:rPr lang="en-US" sz="1800" dirty="0" smtClean="0"/>
                        <a:t>-3,-3</a:t>
                      </a:r>
                      <a:endParaRPr lang="en-US" sz="1800" dirty="0"/>
                    </a:p>
                  </a:txBody>
                  <a:tcPr marT="45733" marB="45733"/>
                </a:tc>
                <a:tc>
                  <a:txBody>
                    <a:bodyPr/>
                    <a:lstStyle/>
                    <a:p>
                      <a:r>
                        <a:rPr lang="en-US" sz="1800" dirty="0" smtClean="0"/>
                        <a:t>0,-9</a:t>
                      </a:r>
                      <a:endParaRPr lang="en-US" sz="1800" dirty="0"/>
                    </a:p>
                  </a:txBody>
                  <a:tcPr marT="45733" marB="45733"/>
                </a:tc>
              </a:tr>
              <a:tr h="863765">
                <a:tc>
                  <a:txBody>
                    <a:bodyPr/>
                    <a:lstStyle/>
                    <a:p>
                      <a:r>
                        <a:rPr lang="en-US" sz="1800" dirty="0" smtClean="0"/>
                        <a:t>Not Confess</a:t>
                      </a:r>
                      <a:endParaRPr lang="en-US" sz="1800" dirty="0"/>
                    </a:p>
                  </a:txBody>
                  <a:tcPr marT="45733" marB="45733"/>
                </a:tc>
                <a:tc>
                  <a:txBody>
                    <a:bodyPr/>
                    <a:lstStyle/>
                    <a:p>
                      <a:r>
                        <a:rPr lang="en-US" sz="1800" dirty="0" smtClean="0"/>
                        <a:t>-9,0</a:t>
                      </a:r>
                      <a:endParaRPr lang="en-US" sz="1800" dirty="0"/>
                    </a:p>
                  </a:txBody>
                  <a:tcPr marT="45733" marB="45733"/>
                </a:tc>
                <a:tc>
                  <a:txBody>
                    <a:bodyPr/>
                    <a:lstStyle/>
                    <a:p>
                      <a:r>
                        <a:rPr lang="en-US" sz="1800" dirty="0" smtClean="0"/>
                        <a:t>-1,-1</a:t>
                      </a:r>
                      <a:endParaRPr lang="en-US" sz="1800" dirty="0"/>
                    </a:p>
                  </a:txBody>
                  <a:tcPr marT="45733" marB="45733"/>
                </a:tc>
              </a:tr>
            </a:tbl>
          </a:graphicData>
        </a:graphic>
      </p:graphicFrame>
      <p:sp>
        <p:nvSpPr>
          <p:cNvPr id="20523" name="TextBox 8"/>
          <p:cNvSpPr txBox="1">
            <a:spLocks noChangeArrowheads="1"/>
          </p:cNvSpPr>
          <p:nvPr/>
        </p:nvSpPr>
        <p:spPr bwMode="auto">
          <a:xfrm>
            <a:off x="2133601" y="3287714"/>
            <a:ext cx="1236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eaLnBrk="1" hangingPunct="1">
              <a:spcBef>
                <a:spcPct val="0"/>
              </a:spcBef>
              <a:buClrTx/>
              <a:buSzTx/>
              <a:buFontTx/>
              <a:buNone/>
            </a:pPr>
            <a:r>
              <a:rPr lang="en-US" sz="1800">
                <a:solidFill>
                  <a:srgbClr val="FF0000"/>
                </a:solidFill>
                <a:latin typeface="Arial" panose="020B0604020202020204" pitchFamily="34" charset="0"/>
              </a:rPr>
              <a:t>Prisoner 1</a:t>
            </a:r>
          </a:p>
        </p:txBody>
      </p:sp>
      <p:sp>
        <p:nvSpPr>
          <p:cNvPr id="20524" name="TextBox 9"/>
          <p:cNvSpPr txBox="1">
            <a:spLocks noChangeArrowheads="1"/>
          </p:cNvSpPr>
          <p:nvPr/>
        </p:nvSpPr>
        <p:spPr bwMode="auto">
          <a:xfrm>
            <a:off x="5638801" y="2220914"/>
            <a:ext cx="1236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eaLnBrk="1" hangingPunct="1">
              <a:spcBef>
                <a:spcPct val="0"/>
              </a:spcBef>
              <a:buClrTx/>
              <a:buSzTx/>
              <a:buFontTx/>
              <a:buNone/>
            </a:pPr>
            <a:r>
              <a:rPr lang="en-US" sz="1800">
                <a:solidFill>
                  <a:srgbClr val="FF0000"/>
                </a:solidFill>
                <a:latin typeface="Arial" panose="020B0604020202020204" pitchFamily="34" charset="0"/>
              </a:rPr>
              <a:t>Prisoner 2</a:t>
            </a:r>
          </a:p>
        </p:txBody>
      </p:sp>
    </p:spTree>
    <p:extLst>
      <p:ext uri="{BB962C8B-B14F-4D97-AF65-F5344CB8AC3E}">
        <p14:creationId xmlns:p14="http://schemas.microsoft.com/office/powerpoint/2010/main" val="2213773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0.1|0|0.1|0.1|0.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1576</TotalTime>
  <Words>2899</Words>
  <Application>Microsoft Office PowerPoint</Application>
  <PresentationFormat>Widescreen</PresentationFormat>
  <Paragraphs>502</Paragraphs>
  <Slides>42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Georgia</vt:lpstr>
      <vt:lpstr>Times New Roman</vt:lpstr>
      <vt:lpstr>Wingdings</vt:lpstr>
      <vt:lpstr>Office Theme</vt:lpstr>
      <vt:lpstr>Game Theory</vt:lpstr>
      <vt:lpstr>A game consists of </vt:lpstr>
      <vt:lpstr>Zero sum game and Non Zero sum game</vt:lpstr>
      <vt:lpstr>Pure strategies and Mixed strategies </vt:lpstr>
      <vt:lpstr>Dominant strategy  </vt:lpstr>
      <vt:lpstr>Nash Equilibrium</vt:lpstr>
      <vt:lpstr>PowerPoint Presentation</vt:lpstr>
      <vt:lpstr>Prisoner’s Dilemma</vt:lpstr>
      <vt:lpstr>Prisoner’s Dilemma</vt:lpstr>
      <vt:lpstr>Solution</vt:lpstr>
      <vt:lpstr>P &amp; G and Uniliver-Prisoner’s dilemma</vt:lpstr>
      <vt:lpstr>PowerPoint Presentation</vt:lpstr>
      <vt:lpstr>Product choice problem</vt:lpstr>
      <vt:lpstr>PowerPoint Presentation</vt:lpstr>
      <vt:lpstr>Solution</vt:lpstr>
      <vt:lpstr>Matching Pennies </vt:lpstr>
      <vt:lpstr>Matching Pennies</vt:lpstr>
      <vt:lpstr>Battle of Sexes- Mixed Strategy</vt:lpstr>
      <vt:lpstr>Battle of Sexes</vt:lpstr>
      <vt:lpstr>Solution to “Battle of sexes”</vt:lpstr>
      <vt:lpstr>Rock-paper-scissors</vt:lpstr>
      <vt:lpstr>Solution</vt:lpstr>
      <vt:lpstr>PAY OFF MATRICS OF FIRM I</vt:lpstr>
      <vt:lpstr>Maximin and Minimax Strategies  </vt:lpstr>
      <vt:lpstr>Minimax Strategy</vt:lpstr>
      <vt:lpstr>Equilibrium</vt:lpstr>
      <vt:lpstr>Equilibrium</vt:lpstr>
      <vt:lpstr>Problem: find the optimum strategies for the player in the following games</vt:lpstr>
      <vt:lpstr>Problem: Consider the following payoff matrix with respect to the player A &amp;B and solve it optimally</vt:lpstr>
      <vt:lpstr>Solution</vt:lpstr>
      <vt:lpstr>Repeated games</vt:lpstr>
      <vt:lpstr>Sequential games </vt:lpstr>
      <vt:lpstr>PowerPoint Presentation</vt:lpstr>
      <vt:lpstr>Extensive form of a game</vt:lpstr>
      <vt:lpstr>Macro Economics</vt:lpstr>
      <vt:lpstr>Difference between Micro and Macro Economics</vt:lpstr>
      <vt:lpstr>Subject matter of Macro Economics</vt:lpstr>
      <vt:lpstr>Importance of Macro Economics Helpful in knowing the functioning of the economy Study national Income Formulation of economic policy study trade cycles changes in general price level Economic growth Helpful in study of Micro Economics International Comparisons Economic planning Inter relation among different sectors  </vt:lpstr>
      <vt:lpstr>Circular flow of Income</vt:lpstr>
      <vt:lpstr>Circular flow of Income-Two sector model</vt:lpstr>
      <vt:lpstr>Circular flow of Income-Three sector model</vt:lpstr>
      <vt:lpstr>Circular flow of Income-Four sector model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applications of game theory</dc:title>
  <dc:creator>Lenovo</dc:creator>
  <cp:lastModifiedBy>Lenovo</cp:lastModifiedBy>
  <cp:revision>124</cp:revision>
  <dcterms:created xsi:type="dcterms:W3CDTF">2019-10-22T00:54:14Z</dcterms:created>
  <dcterms:modified xsi:type="dcterms:W3CDTF">2019-10-30T06:41:26Z</dcterms:modified>
</cp:coreProperties>
</file>