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sldIdLst>
    <p:sldId id="353" r:id="rId2"/>
    <p:sldId id="354" r:id="rId3"/>
    <p:sldId id="355" r:id="rId4"/>
    <p:sldId id="356" r:id="rId5"/>
    <p:sldId id="319" r:id="rId6"/>
    <p:sldId id="320" r:id="rId7"/>
    <p:sldId id="357" r:id="rId8"/>
    <p:sldId id="259" r:id="rId9"/>
    <p:sldId id="261" r:id="rId10"/>
    <p:sldId id="304" r:id="rId11"/>
    <p:sldId id="359" r:id="rId12"/>
    <p:sldId id="310" r:id="rId13"/>
    <p:sldId id="311" r:id="rId14"/>
    <p:sldId id="312" r:id="rId15"/>
    <p:sldId id="313" r:id="rId16"/>
    <p:sldId id="314" r:id="rId17"/>
    <p:sldId id="360" r:id="rId18"/>
    <p:sldId id="315" r:id="rId19"/>
    <p:sldId id="361" r:id="rId20"/>
    <p:sldId id="316" r:id="rId21"/>
    <p:sldId id="362" r:id="rId22"/>
    <p:sldId id="327" r:id="rId23"/>
    <p:sldId id="328" r:id="rId24"/>
    <p:sldId id="329" r:id="rId25"/>
    <p:sldId id="363" r:id="rId26"/>
    <p:sldId id="332" r:id="rId27"/>
    <p:sldId id="364" r:id="rId28"/>
    <p:sldId id="341" r:id="rId29"/>
    <p:sldId id="335" r:id="rId30"/>
    <p:sldId id="336" r:id="rId31"/>
    <p:sldId id="337" r:id="rId32"/>
    <p:sldId id="338" r:id="rId33"/>
    <p:sldId id="339" r:id="rId34"/>
    <p:sldId id="340" r:id="rId35"/>
    <p:sldId id="343" r:id="rId36"/>
    <p:sldId id="344" r:id="rId37"/>
    <p:sldId id="345" r:id="rId38"/>
    <p:sldId id="346" r:id="rId39"/>
    <p:sldId id="347" r:id="rId40"/>
    <p:sldId id="348" r:id="rId41"/>
    <p:sldId id="349" r:id="rId42"/>
    <p:sldId id="350" r:id="rId43"/>
    <p:sldId id="351" r:id="rId44"/>
    <p:sldId id="352" r:id="rId4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145" autoAdjust="0"/>
  </p:normalViewPr>
  <p:slideViewPr>
    <p:cSldViewPr>
      <p:cViewPr varScale="1">
        <p:scale>
          <a:sx n="64" d="100"/>
          <a:sy n="64" d="100"/>
        </p:scale>
        <p:origin x="156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407915-9113-4635-88EE-C5A757D86D98}" type="datetimeFigureOut">
              <a:rPr lang="en-US" smtClean="0"/>
              <a:pPr/>
              <a:t>10/31/2019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944D61-FE7C-4046-92BF-A26F9F040E4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944D61-FE7C-4046-92BF-A26F9F040E4E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2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60427AD5-D646-48BB-AD43-5947A7BF3A22}" type="datetime1">
              <a:rPr lang="en-US"/>
              <a:pPr>
                <a:defRPr/>
              </a:pPr>
              <a:t>10/31/2019</a:t>
            </a:fld>
            <a:endParaRPr lang="en-US"/>
          </a:p>
        </p:txBody>
      </p:sp>
      <p:sp>
        <p:nvSpPr>
          <p:cNvPr id="70659" name="Footer Placeholder 5"/>
          <p:cNvSpPr>
            <a:spLocks noGrp="1"/>
          </p:cNvSpPr>
          <p:nvPr>
            <p:ph type="ftr" sz="quarter" idx="4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cs431-cottercs431-cotter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27E2B8-7A74-462F-B09E-80055D5D5E58}" type="slidenum">
              <a:rPr lang="en-US"/>
              <a:pPr>
                <a:defRPr/>
              </a:pPr>
              <a:t>32</a:t>
            </a:fld>
            <a:endParaRPr lang="en-US"/>
          </a:p>
        </p:txBody>
      </p:sp>
      <p:sp>
        <p:nvSpPr>
          <p:cNvPr id="7066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50938" y="693738"/>
            <a:ext cx="4556125" cy="34163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0662" name="Rectangle 3"/>
          <p:cNvSpPr>
            <a:spLocks noGrp="1"/>
          </p:cNvSpPr>
          <p:nvPr>
            <p:ph type="body" idx="1"/>
          </p:nvPr>
        </p:nvSpPr>
        <p:spPr bwMode="auto">
          <a:xfrm>
            <a:off x="914400" y="4344025"/>
            <a:ext cx="5029200" cy="4114488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2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7F806970-5018-4524-BDC9-B9F61A1E064C}" type="datetime1">
              <a:rPr lang="en-US"/>
              <a:pPr>
                <a:defRPr/>
              </a:pPr>
              <a:t>10/31/2019</a:t>
            </a:fld>
            <a:endParaRPr lang="en-US"/>
          </a:p>
        </p:txBody>
      </p:sp>
      <p:sp>
        <p:nvSpPr>
          <p:cNvPr id="71683" name="Footer Placeholder 5"/>
          <p:cNvSpPr>
            <a:spLocks noGrp="1"/>
          </p:cNvSpPr>
          <p:nvPr>
            <p:ph type="ftr" sz="quarter" idx="4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cs431-cottercs431-cotter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93ECB52-28BF-4B75-BC7B-F31A322B9383}" type="slidenum">
              <a:rPr lang="en-US"/>
              <a:pPr>
                <a:defRPr/>
              </a:pPr>
              <a:t>33</a:t>
            </a:fld>
            <a:endParaRPr lang="en-US"/>
          </a:p>
        </p:txBody>
      </p:sp>
      <p:sp>
        <p:nvSpPr>
          <p:cNvPr id="71685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50938" y="693738"/>
            <a:ext cx="4556125" cy="34163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686" name="Rectangle 3"/>
          <p:cNvSpPr>
            <a:spLocks noGrp="1"/>
          </p:cNvSpPr>
          <p:nvPr>
            <p:ph type="body" idx="1"/>
          </p:nvPr>
        </p:nvSpPr>
        <p:spPr bwMode="auto">
          <a:xfrm>
            <a:off x="914400" y="4344025"/>
            <a:ext cx="5029200" cy="4114488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2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ED98E8FE-1283-4186-9F2D-CCCD8D23317B}" type="datetime1">
              <a:rPr lang="en-US"/>
              <a:pPr>
                <a:defRPr/>
              </a:pPr>
              <a:t>10/31/2019</a:t>
            </a:fld>
            <a:endParaRPr lang="en-US"/>
          </a:p>
        </p:txBody>
      </p:sp>
      <p:sp>
        <p:nvSpPr>
          <p:cNvPr id="72707" name="Footer Placeholder 5"/>
          <p:cNvSpPr>
            <a:spLocks noGrp="1"/>
          </p:cNvSpPr>
          <p:nvPr>
            <p:ph type="ftr" sz="quarter" idx="4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cs431-cottercs431-cotter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26228BD-5BF0-450D-8267-72D4DDB768DD}" type="slidenum">
              <a:rPr lang="en-US"/>
              <a:pPr>
                <a:defRPr/>
              </a:pPr>
              <a:t>34</a:t>
            </a:fld>
            <a:endParaRPr lang="en-US"/>
          </a:p>
        </p:txBody>
      </p:sp>
      <p:sp>
        <p:nvSpPr>
          <p:cNvPr id="72709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50938" y="693738"/>
            <a:ext cx="4556125" cy="34163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2710" name="Rectangle 3"/>
          <p:cNvSpPr>
            <a:spLocks noGrp="1"/>
          </p:cNvSpPr>
          <p:nvPr>
            <p:ph type="body" idx="1"/>
          </p:nvPr>
        </p:nvSpPr>
        <p:spPr bwMode="auto">
          <a:xfrm>
            <a:off x="685800" y="4344025"/>
            <a:ext cx="5564188" cy="4114488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2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BD39218F-80ED-4750-B890-5C0342E174AB}" type="datetime1">
              <a:rPr lang="en-US"/>
              <a:pPr>
                <a:defRPr/>
              </a:pPr>
              <a:t>10/31/2019</a:t>
            </a:fld>
            <a:endParaRPr lang="en-US"/>
          </a:p>
        </p:txBody>
      </p:sp>
      <p:sp>
        <p:nvSpPr>
          <p:cNvPr id="73731" name="Footer Placeholder 5"/>
          <p:cNvSpPr>
            <a:spLocks noGrp="1"/>
          </p:cNvSpPr>
          <p:nvPr>
            <p:ph type="ftr" sz="quarter" idx="4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cs431-cottercs431-cotter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815716A-3808-4816-A595-24B985631ADE}" type="slidenum">
              <a:rPr lang="en-US"/>
              <a:pPr>
                <a:defRPr/>
              </a:pPr>
              <a:t>22</a:t>
            </a:fld>
            <a:endParaRPr lang="en-US"/>
          </a:p>
        </p:txBody>
      </p:sp>
      <p:sp>
        <p:nvSpPr>
          <p:cNvPr id="73733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50938" y="693738"/>
            <a:ext cx="4556125" cy="34163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3734" name="Rectangle 3"/>
          <p:cNvSpPr>
            <a:spLocks noGrp="1"/>
          </p:cNvSpPr>
          <p:nvPr>
            <p:ph type="body" idx="1"/>
          </p:nvPr>
        </p:nvSpPr>
        <p:spPr bwMode="auto">
          <a:xfrm>
            <a:off x="914400" y="4344025"/>
            <a:ext cx="5029200" cy="4114488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2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48078B74-666F-4AC4-AB7D-3EFD0AB30484}" type="datetime1">
              <a:rPr lang="en-US"/>
              <a:pPr>
                <a:defRPr/>
              </a:pPr>
              <a:t>10/31/2019</a:t>
            </a:fld>
            <a:endParaRPr lang="en-US"/>
          </a:p>
        </p:txBody>
      </p:sp>
      <p:sp>
        <p:nvSpPr>
          <p:cNvPr id="74755" name="Footer Placeholder 5"/>
          <p:cNvSpPr>
            <a:spLocks noGrp="1"/>
          </p:cNvSpPr>
          <p:nvPr>
            <p:ph type="ftr" sz="quarter" idx="4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cs431-cottercs431-cotter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49812D4-0E58-445D-884B-62272C91ADF7}" type="slidenum">
              <a:rPr lang="en-US"/>
              <a:pPr>
                <a:defRPr/>
              </a:pPr>
              <a:t>23</a:t>
            </a:fld>
            <a:endParaRPr lang="en-US"/>
          </a:p>
        </p:txBody>
      </p:sp>
      <p:sp>
        <p:nvSpPr>
          <p:cNvPr id="7475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50938" y="693738"/>
            <a:ext cx="4556125" cy="34163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8" name="Rectangle 3"/>
          <p:cNvSpPr>
            <a:spLocks noGrp="1"/>
          </p:cNvSpPr>
          <p:nvPr>
            <p:ph type="body" idx="1"/>
          </p:nvPr>
        </p:nvSpPr>
        <p:spPr bwMode="auto">
          <a:xfrm>
            <a:off x="914400" y="4344025"/>
            <a:ext cx="5029200" cy="4114488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2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102C903D-3ECA-4D43-BFEF-FE13D850FF57}" type="datetime1">
              <a:rPr lang="en-US"/>
              <a:pPr>
                <a:defRPr/>
              </a:pPr>
              <a:t>10/31/2019</a:t>
            </a:fld>
            <a:endParaRPr lang="en-US"/>
          </a:p>
        </p:txBody>
      </p:sp>
      <p:sp>
        <p:nvSpPr>
          <p:cNvPr id="75779" name="Footer Placeholder 5"/>
          <p:cNvSpPr>
            <a:spLocks noGrp="1"/>
          </p:cNvSpPr>
          <p:nvPr>
            <p:ph type="ftr" sz="quarter" idx="4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cs431-cottercs431-cotter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F5C07BA-1F63-4B2B-BE6C-8DF96F994600}" type="slidenum">
              <a:rPr lang="en-US"/>
              <a:pPr>
                <a:defRPr/>
              </a:pPr>
              <a:t>24</a:t>
            </a:fld>
            <a:endParaRPr lang="en-US"/>
          </a:p>
        </p:txBody>
      </p:sp>
      <p:sp>
        <p:nvSpPr>
          <p:cNvPr id="7578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50938" y="693738"/>
            <a:ext cx="4556125" cy="34163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82" name="Rectangle 3"/>
          <p:cNvSpPr>
            <a:spLocks noGrp="1"/>
          </p:cNvSpPr>
          <p:nvPr>
            <p:ph type="body" idx="1"/>
          </p:nvPr>
        </p:nvSpPr>
        <p:spPr bwMode="auto">
          <a:xfrm>
            <a:off x="914400" y="4344025"/>
            <a:ext cx="5029200" cy="4114488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mtClean="0"/>
              <a:t>	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2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7DC08248-B921-42BD-AF88-25A907D10238}" type="datetime1">
              <a:rPr lang="en-US"/>
              <a:pPr>
                <a:defRPr/>
              </a:pPr>
              <a:t>10/31/2019</a:t>
            </a:fld>
            <a:endParaRPr lang="en-US"/>
          </a:p>
        </p:txBody>
      </p:sp>
      <p:sp>
        <p:nvSpPr>
          <p:cNvPr id="78851" name="Footer Placeholder 5"/>
          <p:cNvSpPr>
            <a:spLocks noGrp="1"/>
          </p:cNvSpPr>
          <p:nvPr>
            <p:ph type="ftr" sz="quarter" idx="4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cs431-cottercs431-cotter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9A490E-9D31-473A-B4B2-8BDD7B82DF84}" type="slidenum">
              <a:rPr lang="en-US"/>
              <a:pPr>
                <a:defRPr/>
              </a:pPr>
              <a:t>26</a:t>
            </a:fld>
            <a:endParaRPr lang="en-US"/>
          </a:p>
        </p:txBody>
      </p:sp>
      <p:sp>
        <p:nvSpPr>
          <p:cNvPr id="78853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50938" y="693738"/>
            <a:ext cx="4556125" cy="34163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8854" name="Rectangle 3"/>
          <p:cNvSpPr>
            <a:spLocks noGrp="1"/>
          </p:cNvSpPr>
          <p:nvPr>
            <p:ph type="body" idx="1"/>
          </p:nvPr>
        </p:nvSpPr>
        <p:spPr bwMode="auto">
          <a:xfrm>
            <a:off x="914400" y="4344025"/>
            <a:ext cx="5029200" cy="4114488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2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A528B176-84D4-4274-9604-D18DB181DDDD}" type="datetime1">
              <a:rPr lang="en-US"/>
              <a:pPr>
                <a:defRPr/>
              </a:pPr>
              <a:t>10/31/2019</a:t>
            </a:fld>
            <a:endParaRPr lang="en-US"/>
          </a:p>
        </p:txBody>
      </p:sp>
      <p:sp>
        <p:nvSpPr>
          <p:cNvPr id="82947" name="Footer Placeholder 5"/>
          <p:cNvSpPr>
            <a:spLocks noGrp="1"/>
          </p:cNvSpPr>
          <p:nvPr>
            <p:ph type="ftr" sz="quarter" idx="4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cs431-cottercs431-cotter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5EA47FB-8D5E-4EF8-B365-0119226FEE2E}" type="slidenum">
              <a:rPr lang="en-US"/>
              <a:pPr>
                <a:defRPr/>
              </a:pPr>
              <a:t>28</a:t>
            </a:fld>
            <a:endParaRPr lang="en-US"/>
          </a:p>
        </p:txBody>
      </p:sp>
      <p:sp>
        <p:nvSpPr>
          <p:cNvPr id="82949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50938" y="693738"/>
            <a:ext cx="4556125" cy="34163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50" name="Rectangle 3"/>
          <p:cNvSpPr>
            <a:spLocks noGrp="1"/>
          </p:cNvSpPr>
          <p:nvPr>
            <p:ph type="body" idx="1"/>
          </p:nvPr>
        </p:nvSpPr>
        <p:spPr bwMode="auto">
          <a:xfrm>
            <a:off x="914400" y="4344025"/>
            <a:ext cx="5029200" cy="4114488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2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6A4BFACA-8EF2-4648-AAC0-C5630870B64E}" type="datetime1">
              <a:rPr lang="en-US"/>
              <a:pPr>
                <a:defRPr/>
              </a:pPr>
              <a:t>10/31/2019</a:t>
            </a:fld>
            <a:endParaRPr lang="en-US"/>
          </a:p>
        </p:txBody>
      </p:sp>
      <p:sp>
        <p:nvSpPr>
          <p:cNvPr id="67587" name="Footer Placeholder 5"/>
          <p:cNvSpPr>
            <a:spLocks noGrp="1"/>
          </p:cNvSpPr>
          <p:nvPr>
            <p:ph type="ftr" sz="quarter" idx="4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cs431-cottercs431-cotter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D84F375-7FF3-4897-97D7-A289FC80A204}" type="slidenum">
              <a:rPr lang="en-US"/>
              <a:pPr>
                <a:defRPr/>
              </a:pPr>
              <a:t>29</a:t>
            </a:fld>
            <a:endParaRPr lang="en-US"/>
          </a:p>
        </p:txBody>
      </p:sp>
      <p:sp>
        <p:nvSpPr>
          <p:cNvPr id="67589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50938" y="693738"/>
            <a:ext cx="4556125" cy="34163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7590" name="Rectangle 3"/>
          <p:cNvSpPr>
            <a:spLocks noGrp="1"/>
          </p:cNvSpPr>
          <p:nvPr>
            <p:ph type="body" idx="1"/>
          </p:nvPr>
        </p:nvSpPr>
        <p:spPr bwMode="auto">
          <a:xfrm>
            <a:off x="914400" y="4344025"/>
            <a:ext cx="5029200" cy="4114488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2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C5758D4B-D5F9-46ED-9CF2-8F1F4F43CE7E}" type="datetime1">
              <a:rPr lang="en-US"/>
              <a:pPr>
                <a:defRPr/>
              </a:pPr>
              <a:t>10/31/2019</a:t>
            </a:fld>
            <a:endParaRPr lang="en-US"/>
          </a:p>
        </p:txBody>
      </p:sp>
      <p:sp>
        <p:nvSpPr>
          <p:cNvPr id="68611" name="Footer Placeholder 5"/>
          <p:cNvSpPr>
            <a:spLocks noGrp="1"/>
          </p:cNvSpPr>
          <p:nvPr>
            <p:ph type="ftr" sz="quarter" idx="4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cs431-cottercs431-cotter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3397E2B-39D1-4EF3-AC53-54717A2AEAB4}" type="slidenum">
              <a:rPr lang="en-US"/>
              <a:pPr>
                <a:defRPr/>
              </a:pPr>
              <a:t>30</a:t>
            </a:fld>
            <a:endParaRPr lang="en-US"/>
          </a:p>
        </p:txBody>
      </p:sp>
      <p:sp>
        <p:nvSpPr>
          <p:cNvPr id="68613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50938" y="693738"/>
            <a:ext cx="4556125" cy="34163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8614" name="Rectangle 3"/>
          <p:cNvSpPr>
            <a:spLocks noGrp="1"/>
          </p:cNvSpPr>
          <p:nvPr>
            <p:ph type="body" idx="1"/>
          </p:nvPr>
        </p:nvSpPr>
        <p:spPr bwMode="auto">
          <a:xfrm>
            <a:off x="914400" y="4344025"/>
            <a:ext cx="5029200" cy="4114488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2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06F9F928-267B-4A73-BB0B-1152772605DD}" type="datetime1">
              <a:rPr lang="en-US"/>
              <a:pPr>
                <a:defRPr/>
              </a:pPr>
              <a:t>10/31/2019</a:t>
            </a:fld>
            <a:endParaRPr lang="en-US"/>
          </a:p>
        </p:txBody>
      </p:sp>
      <p:sp>
        <p:nvSpPr>
          <p:cNvPr id="69635" name="Footer Placeholder 5"/>
          <p:cNvSpPr>
            <a:spLocks noGrp="1"/>
          </p:cNvSpPr>
          <p:nvPr>
            <p:ph type="ftr" sz="quarter" idx="4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cs431-cottercs431-cotter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BDEFAEA-3FDF-4F51-8977-B0E526D474C9}" type="slidenum">
              <a:rPr lang="en-US"/>
              <a:pPr>
                <a:defRPr/>
              </a:pPr>
              <a:t>31</a:t>
            </a:fld>
            <a:endParaRPr lang="en-US"/>
          </a:p>
        </p:txBody>
      </p:sp>
      <p:sp>
        <p:nvSpPr>
          <p:cNvPr id="6963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50938" y="693738"/>
            <a:ext cx="4556125" cy="34163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9638" name="Rectangle 3"/>
          <p:cNvSpPr>
            <a:spLocks noGrp="1"/>
          </p:cNvSpPr>
          <p:nvPr>
            <p:ph type="body" idx="1"/>
          </p:nvPr>
        </p:nvSpPr>
        <p:spPr bwMode="auto">
          <a:xfrm>
            <a:off x="914400" y="4344025"/>
            <a:ext cx="5029200" cy="4114488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AF0BE-99BA-4F7A-A8B3-8C413462FC63}" type="datetimeFigureOut">
              <a:rPr lang="en-US" smtClean="0"/>
              <a:pPr/>
              <a:t>10/31/2019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7466B-3BCC-47CC-BA98-2CDE747959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AF0BE-99BA-4F7A-A8B3-8C413462FC63}" type="datetimeFigureOut">
              <a:rPr lang="en-US" smtClean="0"/>
              <a:pPr/>
              <a:t>10/31/2019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7466B-3BCC-47CC-BA98-2CDE747959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AF0BE-99BA-4F7A-A8B3-8C413462FC63}" type="datetimeFigureOut">
              <a:rPr lang="en-US" smtClean="0"/>
              <a:pPr/>
              <a:t>10/31/2019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7466B-3BCC-47CC-BA98-2CDE747959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2275" y="333375"/>
            <a:ext cx="6629400" cy="431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CF17508C-1AA7-49D0-A18C-101ECE9EA528}" type="datetime1">
              <a:rPr lang="en-AU"/>
              <a:pPr/>
              <a:t>31/10/2019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BMET Network setup and Database Preparation Project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49E7EF3B-4D68-49BF-9169-54B43D69953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AF0BE-99BA-4F7A-A8B3-8C413462FC63}" type="datetimeFigureOut">
              <a:rPr lang="en-US" smtClean="0"/>
              <a:pPr/>
              <a:t>10/31/2019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7466B-3BCC-47CC-BA98-2CDE747959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AF0BE-99BA-4F7A-A8B3-8C413462FC63}" type="datetimeFigureOut">
              <a:rPr lang="en-US" smtClean="0"/>
              <a:pPr/>
              <a:t>10/31/2019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7466B-3BCC-47CC-BA98-2CDE747959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AF0BE-99BA-4F7A-A8B3-8C413462FC63}" type="datetimeFigureOut">
              <a:rPr lang="en-US" smtClean="0"/>
              <a:pPr/>
              <a:t>10/31/2019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7466B-3BCC-47CC-BA98-2CDE747959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AF0BE-99BA-4F7A-A8B3-8C413462FC63}" type="datetimeFigureOut">
              <a:rPr lang="en-US" smtClean="0"/>
              <a:pPr/>
              <a:t>10/31/2019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7466B-3BCC-47CC-BA98-2CDE747959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AF0BE-99BA-4F7A-A8B3-8C413462FC63}" type="datetimeFigureOut">
              <a:rPr lang="en-US" smtClean="0"/>
              <a:pPr/>
              <a:t>10/31/2019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7466B-3BCC-47CC-BA98-2CDE747959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AF0BE-99BA-4F7A-A8B3-8C413462FC63}" type="datetimeFigureOut">
              <a:rPr lang="en-US" smtClean="0"/>
              <a:pPr/>
              <a:t>10/31/2019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7466B-3BCC-47CC-BA98-2CDE747959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AF0BE-99BA-4F7A-A8B3-8C413462FC63}" type="datetimeFigureOut">
              <a:rPr lang="en-US" smtClean="0"/>
              <a:pPr/>
              <a:t>10/31/2019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7466B-3BCC-47CC-BA98-2CDE747959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AF0BE-99BA-4F7A-A8B3-8C413462FC63}" type="datetimeFigureOut">
              <a:rPr lang="en-US" smtClean="0"/>
              <a:pPr/>
              <a:t>10/31/2019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7466B-3BCC-47CC-BA98-2CDE747959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CAF0BE-99BA-4F7A-A8B3-8C413462FC63}" type="datetimeFigureOut">
              <a:rPr lang="en-US" smtClean="0"/>
              <a:pPr/>
              <a:t>10/31/2019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47466B-3BCC-47CC-BA98-2CDE7479597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cs431-cotter</a:t>
            </a:r>
          </a:p>
        </p:txBody>
      </p:sp>
      <p:sp>
        <p:nvSpPr>
          <p:cNvPr id="307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90249CD-D96A-4B56-BB24-FF354CBEC392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2" name="Title 1"/>
          <p:cNvSpPr>
            <a:spLocks noGrp="1"/>
          </p:cNvSpPr>
          <p:nvPr>
            <p:ph type="ctrTitle" sz="quarter" idx="4294967295"/>
          </p:nvPr>
        </p:nvSpPr>
        <p:spPr>
          <a:xfrm>
            <a:off x="685800" y="1676400"/>
            <a:ext cx="7772400" cy="1828800"/>
          </a:xfrm>
        </p:spPr>
        <p:txBody>
          <a:bodyPr/>
          <a:lstStyle/>
          <a:p>
            <a:pPr eaLnBrk="1" hangingPunct="1">
              <a:defRPr/>
            </a:pPr>
            <a:r>
              <a:rPr lang="en-US" sz="48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File Management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Filesystem performance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Two predominant performance criteria:</a:t>
            </a:r>
          </a:p>
          <a:p>
            <a:pPr lvl="1"/>
            <a:r>
              <a:rPr lang="en-US" dirty="0"/>
              <a:t>Speed of access to file’s contents</a:t>
            </a:r>
          </a:p>
          <a:p>
            <a:pPr lvl="1"/>
            <a:r>
              <a:rPr lang="en-US" dirty="0"/>
              <a:t>Efficiency of disk storage utilization</a:t>
            </a:r>
          </a:p>
          <a:p>
            <a:pPr lvl="1"/>
            <a:endParaRPr lang="en-US" dirty="0"/>
          </a:p>
          <a:p>
            <a:r>
              <a:rPr lang="en-US" dirty="0"/>
              <a:t>How can these be meaningfully </a:t>
            </a:r>
            <a:r>
              <a:rPr lang="en-US" dirty="0" smtClean="0"/>
              <a:t>measured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Free space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81600"/>
          </a:xfrm>
        </p:spPr>
        <p:txBody>
          <a:bodyPr>
            <a:normAutofit/>
          </a:bodyPr>
          <a:lstStyle/>
          <a:p>
            <a:r>
              <a:rPr lang="en-US" dirty="0" smtClean="0"/>
              <a:t>Need for free space management</a:t>
            </a:r>
          </a:p>
          <a:p>
            <a:pPr lvl="1"/>
            <a:r>
              <a:rPr lang="en-US" dirty="0" smtClean="0"/>
              <a:t>Limited amount of disk space</a:t>
            </a:r>
          </a:p>
          <a:p>
            <a:pPr lvl="1"/>
            <a:r>
              <a:rPr lang="en-US" dirty="0" smtClean="0"/>
              <a:t>Necessary to use disk space from deleted file space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System maintains a </a:t>
            </a:r>
            <a:r>
              <a:rPr lang="en-US" b="1" dirty="0" smtClean="0"/>
              <a:t>free space list </a:t>
            </a:r>
            <a:r>
              <a:rPr lang="en-US" dirty="0" smtClean="0"/>
              <a:t>which will record all disk blocks that are free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Since disk space is limited, we need to reuse the space from deleted files for new files, if possible. </a:t>
            </a:r>
          </a:p>
          <a:p>
            <a:r>
              <a:rPr lang="en-US" dirty="0" smtClean="0"/>
              <a:t>To keep track of free disk space, the system maintains a </a:t>
            </a:r>
            <a:r>
              <a:rPr lang="en-US" b="1" dirty="0" smtClean="0"/>
              <a:t>free-space list</a:t>
            </a:r>
            <a:r>
              <a:rPr lang="en-US" dirty="0" smtClean="0"/>
              <a:t>. The free-space list records all free disk blocks. </a:t>
            </a:r>
          </a:p>
          <a:p>
            <a:r>
              <a:rPr lang="en-US" dirty="0" smtClean="0"/>
              <a:t>To </a:t>
            </a:r>
            <a:r>
              <a:rPr lang="en-US" b="1" dirty="0" smtClean="0"/>
              <a:t>create</a:t>
            </a:r>
            <a:r>
              <a:rPr lang="en-US" dirty="0" smtClean="0"/>
              <a:t> a file, we search the free-space list for the required amount of space and allocate that space to the new file. </a:t>
            </a:r>
          </a:p>
          <a:p>
            <a:r>
              <a:rPr lang="en-US" dirty="0" smtClean="0"/>
              <a:t>When a file is </a:t>
            </a:r>
            <a:r>
              <a:rPr lang="en-US" b="1" dirty="0" smtClean="0"/>
              <a:t>deleted</a:t>
            </a:r>
            <a:r>
              <a:rPr lang="en-US" dirty="0" smtClean="0"/>
              <a:t>, its disk space is added to the free-space list.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Free space list implementation techniques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Bit Vector </a:t>
            </a:r>
          </a:p>
          <a:p>
            <a:r>
              <a:rPr lang="en-US" dirty="0" smtClean="0"/>
              <a:t>Linked List</a:t>
            </a:r>
          </a:p>
          <a:p>
            <a:r>
              <a:rPr lang="en-US" dirty="0" smtClean="0"/>
              <a:t> Grouping </a:t>
            </a:r>
          </a:p>
          <a:p>
            <a:r>
              <a:rPr lang="en-US" dirty="0" smtClean="0"/>
              <a:t>Counting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Bit vector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7162800" cy="4830763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dirty="0" smtClean="0"/>
              <a:t>Free-space list is implemented as a bit map or </a:t>
            </a:r>
            <a:r>
              <a:rPr lang="en-US" b="1" dirty="0" smtClean="0"/>
              <a:t>bit vector</a:t>
            </a:r>
            <a:r>
              <a:rPr lang="en-US" dirty="0" smtClean="0"/>
              <a:t>. </a:t>
            </a:r>
          </a:p>
          <a:p>
            <a:pPr algn="just"/>
            <a:r>
              <a:rPr lang="en-US" dirty="0" smtClean="0"/>
              <a:t>Each block is represented by 1 bit. If the block is free, the bit is 1;  If the block is allocated, the bit is O. </a:t>
            </a:r>
          </a:p>
          <a:p>
            <a:pPr algn="just"/>
            <a:r>
              <a:rPr lang="en-US" dirty="0" smtClean="0"/>
              <a:t>For example, consider a disk where blocks 2, 3, 4, 5, 8, 9, 10, 11, 12, 13, 17, 18,25,26, and 27 are free and the rest of the blocks are allocated.</a:t>
            </a:r>
          </a:p>
          <a:p>
            <a:pPr algn="just"/>
            <a:r>
              <a:rPr lang="en-US" dirty="0" smtClean="0"/>
              <a:t>001111001111110001100000011100000 ...</a:t>
            </a:r>
          </a:p>
          <a:p>
            <a:pPr algn="just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>
            <a:normAutofit/>
          </a:bodyPr>
          <a:lstStyle/>
          <a:p>
            <a:r>
              <a:rPr lang="en-US" dirty="0" smtClean="0"/>
              <a:t>Unfortunately, bit vectors are inefficient unless the entire vector should be kept in </a:t>
            </a:r>
            <a:r>
              <a:rPr lang="en-US" b="1" dirty="0" smtClean="0"/>
              <a:t>main memory </a:t>
            </a:r>
            <a:r>
              <a:rPr lang="en-US" dirty="0" smtClean="0"/>
              <a:t>(and is written to disk occasionally for recovery needs). </a:t>
            </a:r>
          </a:p>
          <a:p>
            <a:r>
              <a:rPr lang="en-US" dirty="0" smtClean="0"/>
              <a:t>It is only possible to keep it in main for </a:t>
            </a:r>
            <a:r>
              <a:rPr lang="en-US" b="1" dirty="0" smtClean="0"/>
              <a:t>smaller</a:t>
            </a:r>
            <a:r>
              <a:rPr lang="en-US" dirty="0" smtClean="0"/>
              <a:t> disks but not necessarily for </a:t>
            </a:r>
            <a:r>
              <a:rPr lang="en-US" b="1" dirty="0" smtClean="0"/>
              <a:t>larger</a:t>
            </a:r>
            <a:r>
              <a:rPr lang="en-US" dirty="0" smtClean="0"/>
              <a:t> ones. </a:t>
            </a:r>
          </a:p>
          <a:p>
            <a:r>
              <a:rPr lang="en-US" dirty="0" smtClean="0"/>
              <a:t>A 1.3 GB disk with a 512 bytes block and a 32-bit (4 bytes) disk block number, we need a bit map of over 332KB to track its free blocks</a:t>
            </a:r>
          </a:p>
          <a:p>
            <a:r>
              <a:rPr lang="en-US" dirty="0" smtClean="0"/>
              <a:t>Relatively simple and efficient. Easy to get contiguous space.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096000" cy="1143000"/>
          </a:xfrm>
        </p:spPr>
        <p:txBody>
          <a:bodyPr/>
          <a:lstStyle/>
          <a:p>
            <a:r>
              <a:rPr lang="en-US" dirty="0" smtClean="0"/>
              <a:t>Linked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724400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Link together all the free disk blocks, keeping a pointer to the first free block in a special location on the disk and caching it in memory. </a:t>
            </a:r>
          </a:p>
          <a:p>
            <a:r>
              <a:rPr lang="en-US" dirty="0" smtClean="0"/>
              <a:t>This first block contains a pointer to the next free disk block, and so on. </a:t>
            </a:r>
            <a:endParaRPr lang="en-US" b="1" dirty="0"/>
          </a:p>
        </p:txBody>
      </p:sp>
      <p:pic>
        <p:nvPicPr>
          <p:cNvPr id="4" name="Picture 4" descr="1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57800" y="1752600"/>
            <a:ext cx="2362200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5562600" y="838200"/>
            <a:ext cx="3581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Linked free space list on disk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Linked list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No Wastage of space</a:t>
            </a:r>
          </a:p>
          <a:p>
            <a:r>
              <a:rPr lang="en-US" dirty="0" smtClean="0"/>
              <a:t>Cannot get contiguous space</a:t>
            </a:r>
          </a:p>
          <a:p>
            <a:r>
              <a:rPr lang="en-US" dirty="0" smtClean="0"/>
              <a:t>Not efficient for faster access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96200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In </a:t>
            </a:r>
            <a:r>
              <a:rPr lang="en-US" smtClean="0"/>
              <a:t>this we store </a:t>
            </a:r>
            <a:r>
              <a:rPr lang="en-US" dirty="0" smtClean="0"/>
              <a:t>the addresses of n free blocks in the first free block. </a:t>
            </a:r>
          </a:p>
          <a:p>
            <a:r>
              <a:rPr lang="en-US" dirty="0" smtClean="0"/>
              <a:t>The </a:t>
            </a:r>
            <a:r>
              <a:rPr lang="en-US" b="1" dirty="0" smtClean="0"/>
              <a:t>first</a:t>
            </a:r>
            <a:r>
              <a:rPr lang="en-US" dirty="0" smtClean="0"/>
              <a:t> of n-1 these blocks are actually </a:t>
            </a:r>
            <a:r>
              <a:rPr lang="en-US" b="1" dirty="0" smtClean="0"/>
              <a:t>free</a:t>
            </a:r>
            <a:r>
              <a:rPr lang="en-US" dirty="0" smtClean="0"/>
              <a:t>. The last block contains the addresses of another n free blocks, and so on. </a:t>
            </a:r>
          </a:p>
          <a:p>
            <a:r>
              <a:rPr lang="en-US" dirty="0" smtClean="0"/>
              <a:t>The addresses of a large number of free blocks can now be found </a:t>
            </a:r>
            <a:r>
              <a:rPr lang="en-US" b="1" dirty="0" smtClean="0"/>
              <a:t>quickly</a:t>
            </a:r>
            <a:r>
              <a:rPr lang="en-US" dirty="0" smtClean="0"/>
              <a:t>, unlike the situation when the standard linked-list approach is used.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Grouping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47800" y="2209800"/>
            <a:ext cx="5748337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7696200" cy="50323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File Management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7565" y="1053548"/>
            <a:ext cx="7772400" cy="49530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File is a named, ordered collection of information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dirty="0" smtClean="0"/>
              <a:t>File management describes the fundamental methods for naming, storing and handling files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The file manager administers the collection by: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Storing the information on a device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Mapping the block storage to a logical view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Allocating/</a:t>
            </a:r>
            <a:r>
              <a:rPr lang="en-US" dirty="0" err="1" smtClean="0"/>
              <a:t>deallocating</a:t>
            </a:r>
            <a:r>
              <a:rPr lang="en-US" dirty="0" smtClean="0"/>
              <a:t> storage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Providing file directories</a:t>
            </a:r>
          </a:p>
          <a:p>
            <a:pPr eaLnBrk="1" hangingPunct="1">
              <a:lnSpc>
                <a:spcPct val="90000"/>
              </a:lnSpc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0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Based on fact that </a:t>
            </a:r>
            <a:r>
              <a:rPr lang="en-US" b="1" dirty="0" smtClean="0"/>
              <a:t>several contiguous blocks </a:t>
            </a:r>
            <a:r>
              <a:rPr lang="en-US" dirty="0" smtClean="0"/>
              <a:t>may be allocated or freed simultaneously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keep the address of the </a:t>
            </a:r>
            <a:r>
              <a:rPr lang="en-US" b="1" dirty="0" smtClean="0"/>
              <a:t>first</a:t>
            </a:r>
            <a:r>
              <a:rPr lang="en-US" dirty="0" smtClean="0"/>
              <a:t> </a:t>
            </a:r>
            <a:r>
              <a:rPr lang="en-US" b="1" dirty="0" smtClean="0"/>
              <a:t>free</a:t>
            </a:r>
            <a:r>
              <a:rPr lang="en-US" dirty="0" smtClean="0"/>
              <a:t> </a:t>
            </a:r>
            <a:r>
              <a:rPr lang="en-US" b="1" dirty="0" smtClean="0"/>
              <a:t>block</a:t>
            </a:r>
            <a:r>
              <a:rPr lang="en-US" dirty="0" smtClean="0"/>
              <a:t> and the </a:t>
            </a:r>
            <a:r>
              <a:rPr lang="en-US" b="1" dirty="0" smtClean="0"/>
              <a:t>number of “n” free contiguous </a:t>
            </a:r>
            <a:r>
              <a:rPr lang="en-US" dirty="0" smtClean="0"/>
              <a:t>blocks that follow the first block. 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Each entry in the free-space list then consists of a disk address and a count.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Advantages</a:t>
            </a:r>
          </a:p>
          <a:p>
            <a:pPr lvl="1"/>
            <a:r>
              <a:rPr lang="en-US" dirty="0" smtClean="0"/>
              <a:t>Each entry in the list requires more space than a simple disk address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The overall list will be shorter, as the count is greater than 1.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cs431-cotter</a:t>
            </a:r>
          </a:p>
        </p:txBody>
      </p:sp>
      <p:sp>
        <p:nvSpPr>
          <p:cNvPr id="2253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E5601A7-D3DD-429A-AF78-5D91BCE61088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File Allocation Methods</a:t>
            </a:r>
            <a:br>
              <a:rPr lang="en-US" dirty="0" smtClean="0"/>
            </a:br>
            <a:r>
              <a:rPr lang="en-US" sz="3600" dirty="0" smtClean="0"/>
              <a:t>Contiguous Allocation</a:t>
            </a:r>
            <a:endParaRPr lang="en-US" dirty="0" smtClean="0"/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76400"/>
            <a:ext cx="8763000" cy="4648200"/>
          </a:xfrm>
        </p:spPr>
        <p:txBody>
          <a:bodyPr/>
          <a:lstStyle/>
          <a:p>
            <a:pPr eaLnBrk="1" hangingPunct="1"/>
            <a:r>
              <a:rPr lang="en-US" sz="2800" dirty="0" smtClean="0"/>
              <a:t>Each file occupies a set of contiguous blocks on the disk.  </a:t>
            </a:r>
          </a:p>
          <a:p>
            <a:pPr eaLnBrk="1" hangingPunct="1"/>
            <a:r>
              <a:rPr lang="en-US" sz="2800" dirty="0" smtClean="0"/>
              <a:t>Number of blocks needed are identified at file creation</a:t>
            </a:r>
          </a:p>
          <a:p>
            <a:pPr lvl="1" eaLnBrk="1" hangingPunct="1"/>
            <a:r>
              <a:rPr lang="en-US" sz="2400" dirty="0" smtClean="0"/>
              <a:t>May be increased using file extensions</a:t>
            </a:r>
          </a:p>
          <a:p>
            <a:pPr eaLnBrk="1" hangingPunct="1"/>
            <a:r>
              <a:rPr lang="en-US" sz="2800" dirty="0" smtClean="0"/>
              <a:t>Advantages:</a:t>
            </a:r>
          </a:p>
          <a:p>
            <a:pPr lvl="1" eaLnBrk="1" hangingPunct="1"/>
            <a:r>
              <a:rPr lang="en-US" sz="2400" dirty="0" smtClean="0"/>
              <a:t>Simple to implement</a:t>
            </a:r>
          </a:p>
          <a:p>
            <a:pPr lvl="1" eaLnBrk="1" hangingPunct="1"/>
            <a:r>
              <a:rPr lang="en-US" sz="2400" dirty="0" smtClean="0"/>
              <a:t>Good for random access of data</a:t>
            </a:r>
          </a:p>
          <a:p>
            <a:pPr eaLnBrk="1" hangingPunct="1"/>
            <a:r>
              <a:rPr lang="en-US" sz="2800" dirty="0" smtClean="0"/>
              <a:t>Disadvantages</a:t>
            </a:r>
          </a:p>
          <a:p>
            <a:pPr lvl="1" eaLnBrk="1" hangingPunct="1"/>
            <a:r>
              <a:rPr lang="en-US" sz="2400" dirty="0" smtClean="0"/>
              <a:t>Files cannot grow</a:t>
            </a:r>
          </a:p>
          <a:p>
            <a:pPr lvl="1" eaLnBrk="1" hangingPunct="1"/>
            <a:r>
              <a:rPr lang="en-US" sz="2400" dirty="0" smtClean="0"/>
              <a:t>Wastes space</a:t>
            </a:r>
          </a:p>
        </p:txBody>
      </p:sp>
    </p:spTree>
  </p:cSld>
  <p:clrMapOvr>
    <a:masterClrMapping/>
  </p:clrMapOvr>
  <p:transition advTm="37135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Date Placeholder 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cs431-cotter</a:t>
            </a:r>
          </a:p>
        </p:txBody>
      </p:sp>
      <p:sp>
        <p:nvSpPr>
          <p:cNvPr id="2355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74BF988-80A9-4039-9EBA-393549CA439D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Contiguous Allocation</a:t>
            </a:r>
          </a:p>
        </p:txBody>
      </p:sp>
      <p:sp>
        <p:nvSpPr>
          <p:cNvPr id="23557" name="Oval 3"/>
          <p:cNvSpPr>
            <a:spLocks noChangeArrowheads="1"/>
          </p:cNvSpPr>
          <p:nvPr/>
        </p:nvSpPr>
        <p:spPr bwMode="auto">
          <a:xfrm>
            <a:off x="1295400" y="1752600"/>
            <a:ext cx="3257550" cy="26987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296988" y="5932488"/>
            <a:ext cx="3255962" cy="163512"/>
            <a:chOff x="198" y="4080"/>
            <a:chExt cx="3014" cy="140"/>
          </a:xfrm>
        </p:grpSpPr>
        <p:sp>
          <p:nvSpPr>
            <p:cNvPr id="23658" name="Arc 5"/>
            <p:cNvSpPr>
              <a:spLocks/>
            </p:cNvSpPr>
            <p:nvPr/>
          </p:nvSpPr>
          <p:spPr bwMode="auto">
            <a:xfrm>
              <a:off x="1680" y="4080"/>
              <a:ext cx="1532" cy="140"/>
            </a:xfrm>
            <a:custGeom>
              <a:avLst/>
              <a:gdLst>
                <a:gd name="T0" fmla="*/ 1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59" name="Arc 6"/>
            <p:cNvSpPr>
              <a:spLocks/>
            </p:cNvSpPr>
            <p:nvPr/>
          </p:nvSpPr>
          <p:spPr bwMode="auto">
            <a:xfrm>
              <a:off x="198" y="4080"/>
              <a:ext cx="1484" cy="14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3559" name="Line 7"/>
          <p:cNvSpPr>
            <a:spLocks noChangeShapeType="1"/>
          </p:cNvSpPr>
          <p:nvPr/>
        </p:nvSpPr>
        <p:spPr bwMode="auto">
          <a:xfrm>
            <a:off x="1290638" y="1920875"/>
            <a:ext cx="1587" cy="40084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60" name="Line 8"/>
          <p:cNvSpPr>
            <a:spLocks noChangeShapeType="1"/>
          </p:cNvSpPr>
          <p:nvPr/>
        </p:nvSpPr>
        <p:spPr bwMode="auto">
          <a:xfrm>
            <a:off x="4516438" y="1898650"/>
            <a:ext cx="1587" cy="40084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61" name="Rectangle 9"/>
          <p:cNvSpPr>
            <a:spLocks noChangeArrowheads="1"/>
          </p:cNvSpPr>
          <p:nvPr/>
        </p:nvSpPr>
        <p:spPr bwMode="auto">
          <a:xfrm>
            <a:off x="1554163" y="2254250"/>
            <a:ext cx="354012" cy="2698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62" name="Rectangle 10"/>
          <p:cNvSpPr>
            <a:spLocks noChangeArrowheads="1"/>
          </p:cNvSpPr>
          <p:nvPr/>
        </p:nvSpPr>
        <p:spPr bwMode="auto">
          <a:xfrm>
            <a:off x="2176463" y="2254250"/>
            <a:ext cx="354012" cy="2698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63" name="Rectangle 11"/>
          <p:cNvSpPr>
            <a:spLocks noChangeArrowheads="1"/>
          </p:cNvSpPr>
          <p:nvPr/>
        </p:nvSpPr>
        <p:spPr bwMode="auto">
          <a:xfrm>
            <a:off x="2819400" y="2286000"/>
            <a:ext cx="354013" cy="269875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64" name="Rectangle 12"/>
          <p:cNvSpPr>
            <a:spLocks noChangeArrowheads="1"/>
          </p:cNvSpPr>
          <p:nvPr/>
        </p:nvSpPr>
        <p:spPr bwMode="auto">
          <a:xfrm>
            <a:off x="4038600" y="2286000"/>
            <a:ext cx="354013" cy="269875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65" name="Rectangle 13"/>
          <p:cNvSpPr>
            <a:spLocks noChangeArrowheads="1"/>
          </p:cNvSpPr>
          <p:nvPr/>
        </p:nvSpPr>
        <p:spPr bwMode="auto">
          <a:xfrm>
            <a:off x="3429000" y="2286000"/>
            <a:ext cx="354013" cy="269875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66" name="Rectangle 14"/>
          <p:cNvSpPr>
            <a:spLocks noChangeArrowheads="1"/>
          </p:cNvSpPr>
          <p:nvPr/>
        </p:nvSpPr>
        <p:spPr bwMode="auto">
          <a:xfrm>
            <a:off x="1554163" y="3929063"/>
            <a:ext cx="354012" cy="2698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67" name="Rectangle 15"/>
          <p:cNvSpPr>
            <a:spLocks noChangeArrowheads="1"/>
          </p:cNvSpPr>
          <p:nvPr/>
        </p:nvSpPr>
        <p:spPr bwMode="auto">
          <a:xfrm>
            <a:off x="2176463" y="3929063"/>
            <a:ext cx="354012" cy="2698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68" name="Rectangle 16"/>
          <p:cNvSpPr>
            <a:spLocks noChangeArrowheads="1"/>
          </p:cNvSpPr>
          <p:nvPr/>
        </p:nvSpPr>
        <p:spPr bwMode="auto">
          <a:xfrm>
            <a:off x="2798763" y="3929063"/>
            <a:ext cx="354012" cy="2698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69" name="Rectangle 17"/>
          <p:cNvSpPr>
            <a:spLocks noChangeArrowheads="1"/>
          </p:cNvSpPr>
          <p:nvPr/>
        </p:nvSpPr>
        <p:spPr bwMode="auto">
          <a:xfrm>
            <a:off x="4117975" y="3956050"/>
            <a:ext cx="354013" cy="269875"/>
          </a:xfrm>
          <a:prstGeom prst="rect">
            <a:avLst/>
          </a:prstGeom>
          <a:solidFill>
            <a:schemeClr val="hlink"/>
          </a:solidFill>
          <a:ln w="12700">
            <a:solidFill>
              <a:srgbClr val="91919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70" name="Rectangle 18"/>
          <p:cNvSpPr>
            <a:spLocks noChangeArrowheads="1"/>
          </p:cNvSpPr>
          <p:nvPr/>
        </p:nvSpPr>
        <p:spPr bwMode="auto">
          <a:xfrm>
            <a:off x="3508375" y="3956050"/>
            <a:ext cx="354013" cy="269875"/>
          </a:xfrm>
          <a:prstGeom prst="rect">
            <a:avLst/>
          </a:prstGeom>
          <a:solidFill>
            <a:schemeClr val="hlink"/>
          </a:solidFill>
          <a:ln w="12700">
            <a:solidFill>
              <a:srgbClr val="91919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71" name="Rectangle 19"/>
          <p:cNvSpPr>
            <a:spLocks noChangeArrowheads="1"/>
          </p:cNvSpPr>
          <p:nvPr/>
        </p:nvSpPr>
        <p:spPr bwMode="auto">
          <a:xfrm>
            <a:off x="1524000" y="4495800"/>
            <a:ext cx="354013" cy="269875"/>
          </a:xfrm>
          <a:prstGeom prst="rect">
            <a:avLst/>
          </a:prstGeom>
          <a:solidFill>
            <a:schemeClr val="hlink"/>
          </a:solidFill>
          <a:ln w="12700">
            <a:solidFill>
              <a:srgbClr val="91919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72" name="Rectangle 20"/>
          <p:cNvSpPr>
            <a:spLocks noChangeArrowheads="1"/>
          </p:cNvSpPr>
          <p:nvPr/>
        </p:nvSpPr>
        <p:spPr bwMode="auto">
          <a:xfrm>
            <a:off x="2179638" y="4470400"/>
            <a:ext cx="354012" cy="269875"/>
          </a:xfrm>
          <a:prstGeom prst="rect">
            <a:avLst/>
          </a:prstGeom>
          <a:solidFill>
            <a:schemeClr val="hlink"/>
          </a:solidFill>
          <a:ln w="12700">
            <a:solidFill>
              <a:srgbClr val="91919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73" name="Rectangle 21"/>
          <p:cNvSpPr>
            <a:spLocks noChangeArrowheads="1"/>
          </p:cNvSpPr>
          <p:nvPr/>
        </p:nvSpPr>
        <p:spPr bwMode="auto">
          <a:xfrm>
            <a:off x="2822575" y="4470400"/>
            <a:ext cx="354013" cy="269875"/>
          </a:xfrm>
          <a:prstGeom prst="rect">
            <a:avLst/>
          </a:prstGeom>
          <a:solidFill>
            <a:schemeClr val="hlink"/>
          </a:solidFill>
          <a:ln w="12700">
            <a:solidFill>
              <a:srgbClr val="91919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74" name="Rectangle 22"/>
          <p:cNvSpPr>
            <a:spLocks noChangeArrowheads="1"/>
          </p:cNvSpPr>
          <p:nvPr/>
        </p:nvSpPr>
        <p:spPr bwMode="auto">
          <a:xfrm>
            <a:off x="4041775" y="4479925"/>
            <a:ext cx="354013" cy="269875"/>
          </a:xfrm>
          <a:prstGeom prst="rect">
            <a:avLst/>
          </a:prstGeom>
          <a:solidFill>
            <a:schemeClr val="hlink"/>
          </a:solidFill>
          <a:ln w="12700">
            <a:solidFill>
              <a:srgbClr val="91919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75" name="Rectangle 23"/>
          <p:cNvSpPr>
            <a:spLocks noChangeArrowheads="1"/>
          </p:cNvSpPr>
          <p:nvPr/>
        </p:nvSpPr>
        <p:spPr bwMode="auto">
          <a:xfrm>
            <a:off x="3467100" y="4470400"/>
            <a:ext cx="354013" cy="269875"/>
          </a:xfrm>
          <a:prstGeom prst="rect">
            <a:avLst/>
          </a:prstGeom>
          <a:solidFill>
            <a:schemeClr val="hlink"/>
          </a:solidFill>
          <a:ln w="12700">
            <a:solidFill>
              <a:srgbClr val="91919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76" name="Rectangle 24"/>
          <p:cNvSpPr>
            <a:spLocks noChangeArrowheads="1"/>
          </p:cNvSpPr>
          <p:nvPr/>
        </p:nvSpPr>
        <p:spPr bwMode="auto">
          <a:xfrm>
            <a:off x="1554163" y="2813050"/>
            <a:ext cx="354012" cy="2698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77" name="Rectangle 25"/>
          <p:cNvSpPr>
            <a:spLocks noChangeArrowheads="1"/>
          </p:cNvSpPr>
          <p:nvPr/>
        </p:nvSpPr>
        <p:spPr bwMode="auto">
          <a:xfrm>
            <a:off x="2176463" y="2813050"/>
            <a:ext cx="354012" cy="2698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78" name="Rectangle 26"/>
          <p:cNvSpPr>
            <a:spLocks noChangeArrowheads="1"/>
          </p:cNvSpPr>
          <p:nvPr/>
        </p:nvSpPr>
        <p:spPr bwMode="auto">
          <a:xfrm>
            <a:off x="2798763" y="2813050"/>
            <a:ext cx="354012" cy="2698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79" name="Rectangle 27"/>
          <p:cNvSpPr>
            <a:spLocks noChangeArrowheads="1"/>
          </p:cNvSpPr>
          <p:nvPr/>
        </p:nvSpPr>
        <p:spPr bwMode="auto">
          <a:xfrm>
            <a:off x="4076700" y="2825750"/>
            <a:ext cx="354013" cy="269875"/>
          </a:xfrm>
          <a:prstGeom prst="rect">
            <a:avLst/>
          </a:prstGeom>
          <a:solidFill>
            <a:schemeClr val="accent1"/>
          </a:solidFill>
          <a:ln w="12700">
            <a:solidFill>
              <a:srgbClr val="333333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80" name="Rectangle 28"/>
          <p:cNvSpPr>
            <a:spLocks noChangeArrowheads="1"/>
          </p:cNvSpPr>
          <p:nvPr/>
        </p:nvSpPr>
        <p:spPr bwMode="auto">
          <a:xfrm>
            <a:off x="3421063" y="2813050"/>
            <a:ext cx="354012" cy="2698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81" name="Rectangle 29"/>
          <p:cNvSpPr>
            <a:spLocks noChangeArrowheads="1"/>
          </p:cNvSpPr>
          <p:nvPr/>
        </p:nvSpPr>
        <p:spPr bwMode="auto">
          <a:xfrm>
            <a:off x="1524000" y="3352800"/>
            <a:ext cx="354013" cy="269875"/>
          </a:xfrm>
          <a:prstGeom prst="rect">
            <a:avLst/>
          </a:prstGeom>
          <a:solidFill>
            <a:schemeClr val="accent1"/>
          </a:solidFill>
          <a:ln w="12700">
            <a:solidFill>
              <a:srgbClr val="333333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82" name="Rectangle 30"/>
          <p:cNvSpPr>
            <a:spLocks noChangeArrowheads="1"/>
          </p:cNvSpPr>
          <p:nvPr/>
        </p:nvSpPr>
        <p:spPr bwMode="auto">
          <a:xfrm>
            <a:off x="2179638" y="3352800"/>
            <a:ext cx="354012" cy="269875"/>
          </a:xfrm>
          <a:prstGeom prst="rect">
            <a:avLst/>
          </a:prstGeom>
          <a:solidFill>
            <a:schemeClr val="accent1"/>
          </a:solidFill>
          <a:ln w="12700">
            <a:solidFill>
              <a:srgbClr val="333333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83" name="Rectangle 31"/>
          <p:cNvSpPr>
            <a:spLocks noChangeArrowheads="1"/>
          </p:cNvSpPr>
          <p:nvPr/>
        </p:nvSpPr>
        <p:spPr bwMode="auto">
          <a:xfrm>
            <a:off x="2822575" y="3352800"/>
            <a:ext cx="354013" cy="269875"/>
          </a:xfrm>
          <a:prstGeom prst="rect">
            <a:avLst/>
          </a:prstGeom>
          <a:solidFill>
            <a:schemeClr val="accent1"/>
          </a:solidFill>
          <a:ln w="12700">
            <a:solidFill>
              <a:srgbClr val="333333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84" name="Rectangle 32"/>
          <p:cNvSpPr>
            <a:spLocks noChangeArrowheads="1"/>
          </p:cNvSpPr>
          <p:nvPr/>
        </p:nvSpPr>
        <p:spPr bwMode="auto">
          <a:xfrm>
            <a:off x="4043363" y="3370263"/>
            <a:ext cx="354012" cy="2698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85" name="Rectangle 33"/>
          <p:cNvSpPr>
            <a:spLocks noChangeArrowheads="1"/>
          </p:cNvSpPr>
          <p:nvPr/>
        </p:nvSpPr>
        <p:spPr bwMode="auto">
          <a:xfrm>
            <a:off x="3467100" y="3376613"/>
            <a:ext cx="354013" cy="269875"/>
          </a:xfrm>
          <a:prstGeom prst="rect">
            <a:avLst/>
          </a:prstGeom>
          <a:solidFill>
            <a:schemeClr val="accent1"/>
          </a:solidFill>
          <a:ln w="12700">
            <a:solidFill>
              <a:srgbClr val="333333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86" name="Rectangle 34"/>
          <p:cNvSpPr>
            <a:spLocks noChangeArrowheads="1"/>
          </p:cNvSpPr>
          <p:nvPr/>
        </p:nvSpPr>
        <p:spPr bwMode="auto">
          <a:xfrm>
            <a:off x="1333500" y="2289175"/>
            <a:ext cx="282575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>
                <a:latin typeface="Times New Roman" pitchFamily="18" charset="0"/>
              </a:rPr>
              <a:t>0</a:t>
            </a:r>
          </a:p>
        </p:txBody>
      </p:sp>
      <p:sp>
        <p:nvSpPr>
          <p:cNvPr id="23587" name="Rectangle 35"/>
          <p:cNvSpPr>
            <a:spLocks noChangeArrowheads="1"/>
          </p:cNvSpPr>
          <p:nvPr/>
        </p:nvSpPr>
        <p:spPr bwMode="auto">
          <a:xfrm>
            <a:off x="1955800" y="2289175"/>
            <a:ext cx="282575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>
                <a:latin typeface="Times New Roman" pitchFamily="18" charset="0"/>
              </a:rPr>
              <a:t>1</a:t>
            </a:r>
          </a:p>
        </p:txBody>
      </p:sp>
      <p:sp>
        <p:nvSpPr>
          <p:cNvPr id="23588" name="Rectangle 36"/>
          <p:cNvSpPr>
            <a:spLocks noChangeArrowheads="1"/>
          </p:cNvSpPr>
          <p:nvPr/>
        </p:nvSpPr>
        <p:spPr bwMode="auto">
          <a:xfrm>
            <a:off x="2576513" y="2289175"/>
            <a:ext cx="282575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>
                <a:latin typeface="Times New Roman" pitchFamily="18" charset="0"/>
              </a:rPr>
              <a:t>2</a:t>
            </a:r>
          </a:p>
        </p:txBody>
      </p:sp>
      <p:sp>
        <p:nvSpPr>
          <p:cNvPr id="23589" name="Rectangle 37"/>
          <p:cNvSpPr>
            <a:spLocks noChangeArrowheads="1"/>
          </p:cNvSpPr>
          <p:nvPr/>
        </p:nvSpPr>
        <p:spPr bwMode="auto">
          <a:xfrm>
            <a:off x="3198813" y="2289175"/>
            <a:ext cx="282575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>
                <a:latin typeface="Times New Roman" pitchFamily="18" charset="0"/>
              </a:rPr>
              <a:t>3</a:t>
            </a:r>
          </a:p>
        </p:txBody>
      </p:sp>
      <p:sp>
        <p:nvSpPr>
          <p:cNvPr id="23590" name="Rectangle 38"/>
          <p:cNvSpPr>
            <a:spLocks noChangeArrowheads="1"/>
          </p:cNvSpPr>
          <p:nvPr/>
        </p:nvSpPr>
        <p:spPr bwMode="auto">
          <a:xfrm>
            <a:off x="3795713" y="2286000"/>
            <a:ext cx="282575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>
                <a:latin typeface="Times New Roman" pitchFamily="18" charset="0"/>
              </a:rPr>
              <a:t>4</a:t>
            </a:r>
          </a:p>
        </p:txBody>
      </p:sp>
      <p:sp>
        <p:nvSpPr>
          <p:cNvPr id="23591" name="Rectangle 39"/>
          <p:cNvSpPr>
            <a:spLocks noChangeArrowheads="1"/>
          </p:cNvSpPr>
          <p:nvPr/>
        </p:nvSpPr>
        <p:spPr bwMode="auto">
          <a:xfrm>
            <a:off x="1333500" y="2847975"/>
            <a:ext cx="282575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>
                <a:latin typeface="Times New Roman" pitchFamily="18" charset="0"/>
              </a:rPr>
              <a:t>5</a:t>
            </a:r>
          </a:p>
        </p:txBody>
      </p:sp>
      <p:sp>
        <p:nvSpPr>
          <p:cNvPr id="23592" name="Rectangle 40"/>
          <p:cNvSpPr>
            <a:spLocks noChangeArrowheads="1"/>
          </p:cNvSpPr>
          <p:nvPr/>
        </p:nvSpPr>
        <p:spPr bwMode="auto">
          <a:xfrm>
            <a:off x="1955800" y="2847975"/>
            <a:ext cx="282575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>
                <a:latin typeface="Times New Roman" pitchFamily="18" charset="0"/>
              </a:rPr>
              <a:t>6</a:t>
            </a:r>
          </a:p>
        </p:txBody>
      </p:sp>
      <p:sp>
        <p:nvSpPr>
          <p:cNvPr id="23593" name="Rectangle 41"/>
          <p:cNvSpPr>
            <a:spLocks noChangeArrowheads="1"/>
          </p:cNvSpPr>
          <p:nvPr/>
        </p:nvSpPr>
        <p:spPr bwMode="auto">
          <a:xfrm>
            <a:off x="2576513" y="2847975"/>
            <a:ext cx="282575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>
                <a:latin typeface="Times New Roman" pitchFamily="18" charset="0"/>
              </a:rPr>
              <a:t>7</a:t>
            </a:r>
          </a:p>
        </p:txBody>
      </p:sp>
      <p:sp>
        <p:nvSpPr>
          <p:cNvPr id="23594" name="Rectangle 42"/>
          <p:cNvSpPr>
            <a:spLocks noChangeArrowheads="1"/>
          </p:cNvSpPr>
          <p:nvPr/>
        </p:nvSpPr>
        <p:spPr bwMode="auto">
          <a:xfrm>
            <a:off x="3198813" y="2847975"/>
            <a:ext cx="282575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>
                <a:latin typeface="Times New Roman" pitchFamily="18" charset="0"/>
              </a:rPr>
              <a:t>8</a:t>
            </a:r>
          </a:p>
        </p:txBody>
      </p:sp>
      <p:sp>
        <p:nvSpPr>
          <p:cNvPr id="23595" name="Rectangle 43"/>
          <p:cNvSpPr>
            <a:spLocks noChangeArrowheads="1"/>
          </p:cNvSpPr>
          <p:nvPr/>
        </p:nvSpPr>
        <p:spPr bwMode="auto">
          <a:xfrm>
            <a:off x="3822700" y="2847975"/>
            <a:ext cx="282575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>
                <a:latin typeface="Times New Roman" pitchFamily="18" charset="0"/>
              </a:rPr>
              <a:t>9</a:t>
            </a:r>
          </a:p>
        </p:txBody>
      </p:sp>
      <p:sp>
        <p:nvSpPr>
          <p:cNvPr id="23596" name="Rectangle 44"/>
          <p:cNvSpPr>
            <a:spLocks noChangeArrowheads="1"/>
          </p:cNvSpPr>
          <p:nvPr/>
        </p:nvSpPr>
        <p:spPr bwMode="auto">
          <a:xfrm>
            <a:off x="1212850" y="3397250"/>
            <a:ext cx="384175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>
                <a:latin typeface="Times New Roman" pitchFamily="18" charset="0"/>
              </a:rPr>
              <a:t>10</a:t>
            </a:r>
          </a:p>
        </p:txBody>
      </p:sp>
      <p:sp>
        <p:nvSpPr>
          <p:cNvPr id="23597" name="Rectangle 45"/>
          <p:cNvSpPr>
            <a:spLocks noChangeArrowheads="1"/>
          </p:cNvSpPr>
          <p:nvPr/>
        </p:nvSpPr>
        <p:spPr bwMode="auto">
          <a:xfrm>
            <a:off x="1874838" y="3381375"/>
            <a:ext cx="384175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>
                <a:latin typeface="Times New Roman" pitchFamily="18" charset="0"/>
              </a:rPr>
              <a:t>11</a:t>
            </a:r>
          </a:p>
        </p:txBody>
      </p:sp>
      <p:sp>
        <p:nvSpPr>
          <p:cNvPr id="23598" name="Rectangle 46"/>
          <p:cNvSpPr>
            <a:spLocks noChangeArrowheads="1"/>
          </p:cNvSpPr>
          <p:nvPr/>
        </p:nvSpPr>
        <p:spPr bwMode="auto">
          <a:xfrm>
            <a:off x="2484438" y="3421063"/>
            <a:ext cx="384175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>
                <a:latin typeface="Times New Roman" pitchFamily="18" charset="0"/>
              </a:rPr>
              <a:t>12</a:t>
            </a:r>
          </a:p>
        </p:txBody>
      </p:sp>
      <p:sp>
        <p:nvSpPr>
          <p:cNvPr id="23599" name="Rectangle 47"/>
          <p:cNvSpPr>
            <a:spLocks noChangeArrowheads="1"/>
          </p:cNvSpPr>
          <p:nvPr/>
        </p:nvSpPr>
        <p:spPr bwMode="auto">
          <a:xfrm>
            <a:off x="3132138" y="3405188"/>
            <a:ext cx="384175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>
                <a:latin typeface="Times New Roman" pitchFamily="18" charset="0"/>
              </a:rPr>
              <a:t>13</a:t>
            </a:r>
          </a:p>
        </p:txBody>
      </p:sp>
      <p:sp>
        <p:nvSpPr>
          <p:cNvPr id="23600" name="Rectangle 48"/>
          <p:cNvSpPr>
            <a:spLocks noChangeArrowheads="1"/>
          </p:cNvSpPr>
          <p:nvPr/>
        </p:nvSpPr>
        <p:spPr bwMode="auto">
          <a:xfrm>
            <a:off x="3738563" y="3405188"/>
            <a:ext cx="384175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>
                <a:latin typeface="Times New Roman" pitchFamily="18" charset="0"/>
              </a:rPr>
              <a:t>14</a:t>
            </a:r>
          </a:p>
        </p:txBody>
      </p:sp>
      <p:sp>
        <p:nvSpPr>
          <p:cNvPr id="23601" name="Rectangle 49"/>
          <p:cNvSpPr>
            <a:spLocks noChangeArrowheads="1"/>
          </p:cNvSpPr>
          <p:nvPr/>
        </p:nvSpPr>
        <p:spPr bwMode="auto">
          <a:xfrm>
            <a:off x="1235075" y="3941763"/>
            <a:ext cx="384175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>
                <a:latin typeface="Times New Roman" pitchFamily="18" charset="0"/>
              </a:rPr>
              <a:t>15</a:t>
            </a:r>
          </a:p>
        </p:txBody>
      </p:sp>
      <p:sp>
        <p:nvSpPr>
          <p:cNvPr id="23602" name="Rectangle 50"/>
          <p:cNvSpPr>
            <a:spLocks noChangeArrowheads="1"/>
          </p:cNvSpPr>
          <p:nvPr/>
        </p:nvSpPr>
        <p:spPr bwMode="auto">
          <a:xfrm>
            <a:off x="1858963" y="3963988"/>
            <a:ext cx="384175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>
                <a:latin typeface="Times New Roman" pitchFamily="18" charset="0"/>
              </a:rPr>
              <a:t>16</a:t>
            </a:r>
          </a:p>
        </p:txBody>
      </p:sp>
      <p:sp>
        <p:nvSpPr>
          <p:cNvPr id="23603" name="Rectangle 51"/>
          <p:cNvSpPr>
            <a:spLocks noChangeArrowheads="1"/>
          </p:cNvSpPr>
          <p:nvPr/>
        </p:nvSpPr>
        <p:spPr bwMode="auto">
          <a:xfrm>
            <a:off x="2495550" y="3963988"/>
            <a:ext cx="384175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>
                <a:latin typeface="Times New Roman" pitchFamily="18" charset="0"/>
              </a:rPr>
              <a:t>17</a:t>
            </a:r>
          </a:p>
        </p:txBody>
      </p:sp>
      <p:sp>
        <p:nvSpPr>
          <p:cNvPr id="23604" name="Rectangle 52"/>
          <p:cNvSpPr>
            <a:spLocks noChangeArrowheads="1"/>
          </p:cNvSpPr>
          <p:nvPr/>
        </p:nvSpPr>
        <p:spPr bwMode="auto">
          <a:xfrm>
            <a:off x="3124200" y="3962400"/>
            <a:ext cx="384175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>
                <a:latin typeface="Times New Roman" pitchFamily="18" charset="0"/>
              </a:rPr>
              <a:t>18</a:t>
            </a:r>
          </a:p>
        </p:txBody>
      </p:sp>
      <p:sp>
        <p:nvSpPr>
          <p:cNvPr id="23605" name="Rectangle 53"/>
          <p:cNvSpPr>
            <a:spLocks noChangeArrowheads="1"/>
          </p:cNvSpPr>
          <p:nvPr/>
        </p:nvSpPr>
        <p:spPr bwMode="auto">
          <a:xfrm>
            <a:off x="3763963" y="3962400"/>
            <a:ext cx="384175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>
                <a:latin typeface="Times New Roman" pitchFamily="18" charset="0"/>
              </a:rPr>
              <a:t>19</a:t>
            </a:r>
          </a:p>
        </p:txBody>
      </p:sp>
      <p:sp>
        <p:nvSpPr>
          <p:cNvPr id="23606" name="Rectangle 54"/>
          <p:cNvSpPr>
            <a:spLocks noChangeArrowheads="1"/>
          </p:cNvSpPr>
          <p:nvPr/>
        </p:nvSpPr>
        <p:spPr bwMode="auto">
          <a:xfrm>
            <a:off x="1227138" y="4495800"/>
            <a:ext cx="384175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>
                <a:latin typeface="Times New Roman" pitchFamily="18" charset="0"/>
              </a:rPr>
              <a:t>20</a:t>
            </a:r>
          </a:p>
        </p:txBody>
      </p:sp>
      <p:sp>
        <p:nvSpPr>
          <p:cNvPr id="23607" name="Rectangle 55"/>
          <p:cNvSpPr>
            <a:spLocks noChangeArrowheads="1"/>
          </p:cNvSpPr>
          <p:nvPr/>
        </p:nvSpPr>
        <p:spPr bwMode="auto">
          <a:xfrm>
            <a:off x="1897063" y="4521200"/>
            <a:ext cx="384175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>
                <a:latin typeface="Times New Roman" pitchFamily="18" charset="0"/>
              </a:rPr>
              <a:t>21</a:t>
            </a:r>
          </a:p>
        </p:txBody>
      </p:sp>
      <p:sp>
        <p:nvSpPr>
          <p:cNvPr id="23608" name="Rectangle 56"/>
          <p:cNvSpPr>
            <a:spLocks noChangeArrowheads="1"/>
          </p:cNvSpPr>
          <p:nvPr/>
        </p:nvSpPr>
        <p:spPr bwMode="auto">
          <a:xfrm>
            <a:off x="2503488" y="4521200"/>
            <a:ext cx="384175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>
                <a:latin typeface="Times New Roman" pitchFamily="18" charset="0"/>
              </a:rPr>
              <a:t>22</a:t>
            </a:r>
          </a:p>
        </p:txBody>
      </p:sp>
      <p:sp>
        <p:nvSpPr>
          <p:cNvPr id="23609" name="Rectangle 57"/>
          <p:cNvSpPr>
            <a:spLocks noChangeArrowheads="1"/>
          </p:cNvSpPr>
          <p:nvPr/>
        </p:nvSpPr>
        <p:spPr bwMode="auto">
          <a:xfrm>
            <a:off x="3148013" y="4521200"/>
            <a:ext cx="384175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>
                <a:latin typeface="Times New Roman" pitchFamily="18" charset="0"/>
              </a:rPr>
              <a:t>23</a:t>
            </a:r>
          </a:p>
        </p:txBody>
      </p:sp>
      <p:sp>
        <p:nvSpPr>
          <p:cNvPr id="23610" name="Rectangle 58"/>
          <p:cNvSpPr>
            <a:spLocks noChangeArrowheads="1"/>
          </p:cNvSpPr>
          <p:nvPr/>
        </p:nvSpPr>
        <p:spPr bwMode="auto">
          <a:xfrm>
            <a:off x="3733800" y="4495800"/>
            <a:ext cx="384175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>
                <a:latin typeface="Times New Roman" pitchFamily="18" charset="0"/>
              </a:rPr>
              <a:t>24</a:t>
            </a:r>
          </a:p>
        </p:txBody>
      </p:sp>
      <p:sp>
        <p:nvSpPr>
          <p:cNvPr id="23611" name="Rectangle 59"/>
          <p:cNvSpPr>
            <a:spLocks noChangeArrowheads="1"/>
          </p:cNvSpPr>
          <p:nvPr/>
        </p:nvSpPr>
        <p:spPr bwMode="auto">
          <a:xfrm>
            <a:off x="1228725" y="5064125"/>
            <a:ext cx="384175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>
                <a:latin typeface="Times New Roman" pitchFamily="18" charset="0"/>
              </a:rPr>
              <a:t>25</a:t>
            </a:r>
          </a:p>
        </p:txBody>
      </p:sp>
      <p:sp>
        <p:nvSpPr>
          <p:cNvPr id="23612" name="Rectangle 60"/>
          <p:cNvSpPr>
            <a:spLocks noChangeArrowheads="1"/>
          </p:cNvSpPr>
          <p:nvPr/>
        </p:nvSpPr>
        <p:spPr bwMode="auto">
          <a:xfrm>
            <a:off x="1524000" y="5029200"/>
            <a:ext cx="354013" cy="269875"/>
          </a:xfrm>
          <a:prstGeom prst="rect">
            <a:avLst/>
          </a:prstGeom>
          <a:solidFill>
            <a:schemeClr val="hlink"/>
          </a:solidFill>
          <a:ln w="12700">
            <a:solidFill>
              <a:srgbClr val="91919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613" name="Rectangle 61"/>
          <p:cNvSpPr>
            <a:spLocks noChangeArrowheads="1"/>
          </p:cNvSpPr>
          <p:nvPr/>
        </p:nvSpPr>
        <p:spPr bwMode="auto">
          <a:xfrm>
            <a:off x="2176463" y="5045075"/>
            <a:ext cx="354012" cy="269875"/>
          </a:xfrm>
          <a:prstGeom prst="rect">
            <a:avLst/>
          </a:prstGeom>
          <a:solidFill>
            <a:srgbClr val="DADADA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614" name="Rectangle 62"/>
          <p:cNvSpPr>
            <a:spLocks noChangeArrowheads="1"/>
          </p:cNvSpPr>
          <p:nvPr/>
        </p:nvSpPr>
        <p:spPr bwMode="auto">
          <a:xfrm>
            <a:off x="2798763" y="5045075"/>
            <a:ext cx="354012" cy="269875"/>
          </a:xfrm>
          <a:prstGeom prst="rect">
            <a:avLst/>
          </a:prstGeom>
          <a:solidFill>
            <a:srgbClr val="DADADA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615" name="Rectangle 63"/>
          <p:cNvSpPr>
            <a:spLocks noChangeArrowheads="1"/>
          </p:cNvSpPr>
          <p:nvPr/>
        </p:nvSpPr>
        <p:spPr bwMode="auto">
          <a:xfrm>
            <a:off x="4043363" y="5045075"/>
            <a:ext cx="354012" cy="2698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616" name="Rectangle 64"/>
          <p:cNvSpPr>
            <a:spLocks noChangeArrowheads="1"/>
          </p:cNvSpPr>
          <p:nvPr/>
        </p:nvSpPr>
        <p:spPr bwMode="auto">
          <a:xfrm>
            <a:off x="3421063" y="5045075"/>
            <a:ext cx="354012" cy="269875"/>
          </a:xfrm>
          <a:prstGeom prst="rect">
            <a:avLst/>
          </a:prstGeom>
          <a:solidFill>
            <a:srgbClr val="DADADA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617" name="Rectangle 65"/>
          <p:cNvSpPr>
            <a:spLocks noChangeArrowheads="1"/>
          </p:cNvSpPr>
          <p:nvPr/>
        </p:nvSpPr>
        <p:spPr bwMode="auto">
          <a:xfrm>
            <a:off x="1844675" y="5051425"/>
            <a:ext cx="384175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>
                <a:latin typeface="Times New Roman" pitchFamily="18" charset="0"/>
              </a:rPr>
              <a:t>26</a:t>
            </a:r>
          </a:p>
        </p:txBody>
      </p:sp>
      <p:sp>
        <p:nvSpPr>
          <p:cNvPr id="23618" name="Rectangle 66"/>
          <p:cNvSpPr>
            <a:spLocks noChangeArrowheads="1"/>
          </p:cNvSpPr>
          <p:nvPr/>
        </p:nvSpPr>
        <p:spPr bwMode="auto">
          <a:xfrm>
            <a:off x="2481263" y="5070475"/>
            <a:ext cx="384175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>
                <a:latin typeface="Times New Roman" pitchFamily="18" charset="0"/>
              </a:rPr>
              <a:t>27</a:t>
            </a:r>
          </a:p>
        </p:txBody>
      </p:sp>
      <p:sp>
        <p:nvSpPr>
          <p:cNvPr id="23619" name="Rectangle 67"/>
          <p:cNvSpPr>
            <a:spLocks noChangeArrowheads="1"/>
          </p:cNvSpPr>
          <p:nvPr/>
        </p:nvSpPr>
        <p:spPr bwMode="auto">
          <a:xfrm>
            <a:off x="3095625" y="5073650"/>
            <a:ext cx="384175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>
                <a:latin typeface="Times New Roman" pitchFamily="18" charset="0"/>
              </a:rPr>
              <a:t>28</a:t>
            </a:r>
          </a:p>
        </p:txBody>
      </p:sp>
      <p:sp>
        <p:nvSpPr>
          <p:cNvPr id="23620" name="Rectangle 68"/>
          <p:cNvSpPr>
            <a:spLocks noChangeArrowheads="1"/>
          </p:cNvSpPr>
          <p:nvPr/>
        </p:nvSpPr>
        <p:spPr bwMode="auto">
          <a:xfrm>
            <a:off x="3722688" y="5072063"/>
            <a:ext cx="384175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>
                <a:latin typeface="Times New Roman" pitchFamily="18" charset="0"/>
              </a:rPr>
              <a:t>29</a:t>
            </a:r>
          </a:p>
        </p:txBody>
      </p:sp>
      <p:sp>
        <p:nvSpPr>
          <p:cNvPr id="23621" name="Rectangle 69"/>
          <p:cNvSpPr>
            <a:spLocks noChangeArrowheads="1"/>
          </p:cNvSpPr>
          <p:nvPr/>
        </p:nvSpPr>
        <p:spPr bwMode="auto">
          <a:xfrm>
            <a:off x="1554163" y="5602288"/>
            <a:ext cx="354012" cy="269875"/>
          </a:xfrm>
          <a:prstGeom prst="rect">
            <a:avLst/>
          </a:prstGeom>
          <a:solidFill>
            <a:srgbClr val="333333"/>
          </a:solidFill>
          <a:ln w="12700">
            <a:solidFill>
              <a:srgbClr val="333333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622" name="Rectangle 70"/>
          <p:cNvSpPr>
            <a:spLocks noChangeArrowheads="1"/>
          </p:cNvSpPr>
          <p:nvPr/>
        </p:nvSpPr>
        <p:spPr bwMode="auto">
          <a:xfrm>
            <a:off x="2195513" y="5600700"/>
            <a:ext cx="354012" cy="269875"/>
          </a:xfrm>
          <a:prstGeom prst="rect">
            <a:avLst/>
          </a:prstGeom>
          <a:solidFill>
            <a:srgbClr val="333333"/>
          </a:solidFill>
          <a:ln w="12700">
            <a:solidFill>
              <a:srgbClr val="333333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623" name="Rectangle 71"/>
          <p:cNvSpPr>
            <a:spLocks noChangeArrowheads="1"/>
          </p:cNvSpPr>
          <p:nvPr/>
        </p:nvSpPr>
        <p:spPr bwMode="auto">
          <a:xfrm>
            <a:off x="2798763" y="5602288"/>
            <a:ext cx="354012" cy="269875"/>
          </a:xfrm>
          <a:prstGeom prst="rect">
            <a:avLst/>
          </a:prstGeom>
          <a:solidFill>
            <a:srgbClr val="333333"/>
          </a:solidFill>
          <a:ln w="12700">
            <a:solidFill>
              <a:srgbClr val="333333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624" name="Rectangle 72"/>
          <p:cNvSpPr>
            <a:spLocks noChangeArrowheads="1"/>
          </p:cNvSpPr>
          <p:nvPr/>
        </p:nvSpPr>
        <p:spPr bwMode="auto">
          <a:xfrm>
            <a:off x="4043363" y="5602288"/>
            <a:ext cx="354012" cy="2698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625" name="Rectangle 73"/>
          <p:cNvSpPr>
            <a:spLocks noChangeArrowheads="1"/>
          </p:cNvSpPr>
          <p:nvPr/>
        </p:nvSpPr>
        <p:spPr bwMode="auto">
          <a:xfrm>
            <a:off x="3421063" y="5602288"/>
            <a:ext cx="354012" cy="2698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626" name="Rectangle 74"/>
          <p:cNvSpPr>
            <a:spLocks noChangeArrowheads="1"/>
          </p:cNvSpPr>
          <p:nvPr/>
        </p:nvSpPr>
        <p:spPr bwMode="auto">
          <a:xfrm>
            <a:off x="1235075" y="5622925"/>
            <a:ext cx="384175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>
                <a:latin typeface="Times New Roman" pitchFamily="18" charset="0"/>
              </a:rPr>
              <a:t>30</a:t>
            </a:r>
          </a:p>
        </p:txBody>
      </p:sp>
      <p:sp>
        <p:nvSpPr>
          <p:cNvPr id="23627" name="Rectangle 75"/>
          <p:cNvSpPr>
            <a:spLocks noChangeArrowheads="1"/>
          </p:cNvSpPr>
          <p:nvPr/>
        </p:nvSpPr>
        <p:spPr bwMode="auto">
          <a:xfrm>
            <a:off x="1874838" y="5613400"/>
            <a:ext cx="384175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>
                <a:latin typeface="Times New Roman" pitchFamily="18" charset="0"/>
              </a:rPr>
              <a:t>31</a:t>
            </a:r>
          </a:p>
        </p:txBody>
      </p:sp>
      <p:sp>
        <p:nvSpPr>
          <p:cNvPr id="23628" name="Rectangle 76"/>
          <p:cNvSpPr>
            <a:spLocks noChangeArrowheads="1"/>
          </p:cNvSpPr>
          <p:nvPr/>
        </p:nvSpPr>
        <p:spPr bwMode="auto">
          <a:xfrm>
            <a:off x="2495550" y="5630863"/>
            <a:ext cx="384175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>
                <a:latin typeface="Times New Roman" pitchFamily="18" charset="0"/>
              </a:rPr>
              <a:t>32</a:t>
            </a:r>
          </a:p>
        </p:txBody>
      </p:sp>
      <p:sp>
        <p:nvSpPr>
          <p:cNvPr id="23629" name="Rectangle 77"/>
          <p:cNvSpPr>
            <a:spLocks noChangeArrowheads="1"/>
          </p:cNvSpPr>
          <p:nvPr/>
        </p:nvSpPr>
        <p:spPr bwMode="auto">
          <a:xfrm>
            <a:off x="3103563" y="5630863"/>
            <a:ext cx="384175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>
                <a:latin typeface="Times New Roman" pitchFamily="18" charset="0"/>
              </a:rPr>
              <a:t>33</a:t>
            </a:r>
          </a:p>
        </p:txBody>
      </p:sp>
      <p:sp>
        <p:nvSpPr>
          <p:cNvPr id="23630" name="Rectangle 78"/>
          <p:cNvSpPr>
            <a:spLocks noChangeArrowheads="1"/>
          </p:cNvSpPr>
          <p:nvPr/>
        </p:nvSpPr>
        <p:spPr bwMode="auto">
          <a:xfrm>
            <a:off x="3730625" y="5621338"/>
            <a:ext cx="384175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>
                <a:latin typeface="Times New Roman" pitchFamily="18" charset="0"/>
              </a:rPr>
              <a:t>34</a:t>
            </a:r>
          </a:p>
        </p:txBody>
      </p:sp>
      <p:sp>
        <p:nvSpPr>
          <p:cNvPr id="23631" name="Rectangle 79"/>
          <p:cNvSpPr>
            <a:spLocks noChangeArrowheads="1"/>
          </p:cNvSpPr>
          <p:nvPr/>
        </p:nvSpPr>
        <p:spPr bwMode="auto">
          <a:xfrm>
            <a:off x="3338513" y="1981200"/>
            <a:ext cx="714375" cy="363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b="1">
                <a:latin typeface="Times New Roman" pitchFamily="18" charset="0"/>
              </a:rPr>
              <a:t>FileA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23632" name="Rectangle 80"/>
          <p:cNvSpPr>
            <a:spLocks noChangeArrowheads="1"/>
          </p:cNvSpPr>
          <p:nvPr/>
        </p:nvSpPr>
        <p:spPr bwMode="auto">
          <a:xfrm>
            <a:off x="2667000" y="3048000"/>
            <a:ext cx="633413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>
                <a:latin typeface="Times New Roman" pitchFamily="18" charset="0"/>
              </a:rPr>
              <a:t>FileB</a:t>
            </a:r>
          </a:p>
        </p:txBody>
      </p:sp>
      <p:sp>
        <p:nvSpPr>
          <p:cNvPr id="23633" name="Rectangle 81"/>
          <p:cNvSpPr>
            <a:spLocks noChangeArrowheads="1"/>
          </p:cNvSpPr>
          <p:nvPr/>
        </p:nvSpPr>
        <p:spPr bwMode="auto">
          <a:xfrm>
            <a:off x="2727325" y="4183063"/>
            <a:ext cx="633413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>
                <a:latin typeface="Times New Roman" pitchFamily="18" charset="0"/>
              </a:rPr>
              <a:t>FileC</a:t>
            </a:r>
          </a:p>
        </p:txBody>
      </p:sp>
      <p:sp>
        <p:nvSpPr>
          <p:cNvPr id="23634" name="Rectangle 82"/>
          <p:cNvSpPr>
            <a:spLocks noChangeArrowheads="1"/>
          </p:cNvSpPr>
          <p:nvPr/>
        </p:nvSpPr>
        <p:spPr bwMode="auto">
          <a:xfrm>
            <a:off x="2735263" y="4724400"/>
            <a:ext cx="6223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>
                <a:latin typeface="Times New Roman" pitchFamily="18" charset="0"/>
              </a:rPr>
              <a:t>FileE</a:t>
            </a:r>
          </a:p>
        </p:txBody>
      </p:sp>
      <p:sp>
        <p:nvSpPr>
          <p:cNvPr id="23635" name="Rectangle 83"/>
          <p:cNvSpPr>
            <a:spLocks noChangeArrowheads="1"/>
          </p:cNvSpPr>
          <p:nvPr/>
        </p:nvSpPr>
        <p:spPr bwMode="auto">
          <a:xfrm>
            <a:off x="1828800" y="5257800"/>
            <a:ext cx="644525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>
                <a:latin typeface="Times New Roman" pitchFamily="18" charset="0"/>
              </a:rPr>
              <a:t>FileD</a:t>
            </a:r>
          </a:p>
        </p:txBody>
      </p:sp>
      <p:sp>
        <p:nvSpPr>
          <p:cNvPr id="23636" name="Rectangle 84"/>
          <p:cNvSpPr>
            <a:spLocks noChangeArrowheads="1"/>
          </p:cNvSpPr>
          <p:nvPr/>
        </p:nvSpPr>
        <p:spPr bwMode="auto">
          <a:xfrm>
            <a:off x="5014913" y="2286000"/>
            <a:ext cx="3492500" cy="2120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637" name="Line 85"/>
          <p:cNvSpPr>
            <a:spLocks noChangeShapeType="1"/>
          </p:cNvSpPr>
          <p:nvPr/>
        </p:nvSpPr>
        <p:spPr bwMode="auto">
          <a:xfrm>
            <a:off x="5016500" y="2736850"/>
            <a:ext cx="34909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638" name="Rectangle 86"/>
          <p:cNvSpPr>
            <a:spLocks noChangeArrowheads="1"/>
          </p:cNvSpPr>
          <p:nvPr/>
        </p:nvSpPr>
        <p:spPr bwMode="auto">
          <a:xfrm>
            <a:off x="5603875" y="1876425"/>
            <a:ext cx="2136775" cy="363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>
                <a:latin typeface="Times New Roman" pitchFamily="18" charset="0"/>
              </a:rPr>
              <a:t>File Allocation Table</a:t>
            </a:r>
          </a:p>
        </p:txBody>
      </p:sp>
      <p:sp>
        <p:nvSpPr>
          <p:cNvPr id="23639" name="Rectangle 87"/>
          <p:cNvSpPr>
            <a:spLocks noChangeArrowheads="1"/>
          </p:cNvSpPr>
          <p:nvPr/>
        </p:nvSpPr>
        <p:spPr bwMode="auto">
          <a:xfrm>
            <a:off x="5146675" y="2409825"/>
            <a:ext cx="1139825" cy="363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>
                <a:latin typeface="Times New Roman" pitchFamily="18" charset="0"/>
              </a:rPr>
              <a:t>File Name</a:t>
            </a:r>
          </a:p>
        </p:txBody>
      </p:sp>
      <p:sp>
        <p:nvSpPr>
          <p:cNvPr id="23640" name="Rectangle 88"/>
          <p:cNvSpPr>
            <a:spLocks noChangeArrowheads="1"/>
          </p:cNvSpPr>
          <p:nvPr/>
        </p:nvSpPr>
        <p:spPr bwMode="auto">
          <a:xfrm>
            <a:off x="6365875" y="2409825"/>
            <a:ext cx="1216025" cy="363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>
                <a:latin typeface="Times New Roman" pitchFamily="18" charset="0"/>
              </a:rPr>
              <a:t>Start Block</a:t>
            </a:r>
          </a:p>
        </p:txBody>
      </p:sp>
      <p:sp>
        <p:nvSpPr>
          <p:cNvPr id="23641" name="Rectangle 89"/>
          <p:cNvSpPr>
            <a:spLocks noChangeArrowheads="1"/>
          </p:cNvSpPr>
          <p:nvPr/>
        </p:nvSpPr>
        <p:spPr bwMode="auto">
          <a:xfrm>
            <a:off x="7508875" y="2409825"/>
            <a:ext cx="828675" cy="363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>
                <a:latin typeface="Times New Roman" pitchFamily="18" charset="0"/>
              </a:rPr>
              <a:t>Length</a:t>
            </a:r>
          </a:p>
        </p:txBody>
      </p:sp>
      <p:sp>
        <p:nvSpPr>
          <p:cNvPr id="23642" name="Rectangle 90"/>
          <p:cNvSpPr>
            <a:spLocks noChangeArrowheads="1"/>
          </p:cNvSpPr>
          <p:nvPr/>
        </p:nvSpPr>
        <p:spPr bwMode="auto">
          <a:xfrm>
            <a:off x="5105400" y="2790825"/>
            <a:ext cx="714375" cy="363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b="1" dirty="0" err="1">
                <a:solidFill>
                  <a:schemeClr val="folHlink"/>
                </a:solidFill>
                <a:latin typeface="Times New Roman" pitchFamily="18" charset="0"/>
              </a:rPr>
              <a:t>FileA</a:t>
            </a:r>
            <a:endParaRPr lang="en-US" b="1" dirty="0">
              <a:solidFill>
                <a:schemeClr val="folHlink"/>
              </a:solidFill>
              <a:latin typeface="Times New Roman" pitchFamily="18" charset="0"/>
            </a:endParaRPr>
          </a:p>
        </p:txBody>
      </p:sp>
      <p:sp>
        <p:nvSpPr>
          <p:cNvPr id="23643" name="Rectangle 91"/>
          <p:cNvSpPr>
            <a:spLocks noChangeArrowheads="1"/>
          </p:cNvSpPr>
          <p:nvPr/>
        </p:nvSpPr>
        <p:spPr bwMode="auto">
          <a:xfrm>
            <a:off x="5105400" y="3124200"/>
            <a:ext cx="688975" cy="363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>
                <a:solidFill>
                  <a:srgbClr val="00CC00"/>
                </a:solidFill>
                <a:latin typeface="Times New Roman" pitchFamily="18" charset="0"/>
              </a:rPr>
              <a:t>FileB</a:t>
            </a:r>
          </a:p>
        </p:txBody>
      </p:sp>
      <p:sp>
        <p:nvSpPr>
          <p:cNvPr id="23644" name="Rectangle 92"/>
          <p:cNvSpPr>
            <a:spLocks noChangeArrowheads="1"/>
          </p:cNvSpPr>
          <p:nvPr/>
        </p:nvSpPr>
        <p:spPr bwMode="auto">
          <a:xfrm>
            <a:off x="5105400" y="3429000"/>
            <a:ext cx="688975" cy="363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>
                <a:solidFill>
                  <a:schemeClr val="hlink"/>
                </a:solidFill>
                <a:latin typeface="Times New Roman" pitchFamily="18" charset="0"/>
              </a:rPr>
              <a:t>FileC</a:t>
            </a:r>
          </a:p>
        </p:txBody>
      </p:sp>
      <p:sp>
        <p:nvSpPr>
          <p:cNvPr id="23645" name="Rectangle 93"/>
          <p:cNvSpPr>
            <a:spLocks noChangeArrowheads="1"/>
          </p:cNvSpPr>
          <p:nvPr/>
        </p:nvSpPr>
        <p:spPr bwMode="auto">
          <a:xfrm>
            <a:off x="5105400" y="3733800"/>
            <a:ext cx="708528" cy="366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dirty="0" err="1">
                <a:latin typeface="Times New Roman" pitchFamily="18" charset="0"/>
              </a:rPr>
              <a:t>FileD</a:t>
            </a:r>
            <a:endParaRPr lang="en-US" dirty="0">
              <a:latin typeface="Times New Roman" pitchFamily="18" charset="0"/>
            </a:endParaRPr>
          </a:p>
        </p:txBody>
      </p:sp>
      <p:sp>
        <p:nvSpPr>
          <p:cNvPr id="23646" name="Rectangle 94"/>
          <p:cNvSpPr>
            <a:spLocks noChangeArrowheads="1"/>
          </p:cNvSpPr>
          <p:nvPr/>
        </p:nvSpPr>
        <p:spPr bwMode="auto">
          <a:xfrm>
            <a:off x="5105400" y="4038600"/>
            <a:ext cx="676275" cy="363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>
                <a:solidFill>
                  <a:srgbClr val="000000"/>
                </a:solidFill>
                <a:latin typeface="Times New Roman" pitchFamily="18" charset="0"/>
              </a:rPr>
              <a:t>FileE</a:t>
            </a:r>
          </a:p>
        </p:txBody>
      </p:sp>
      <p:sp>
        <p:nvSpPr>
          <p:cNvPr id="23647" name="Rectangle 95"/>
          <p:cNvSpPr>
            <a:spLocks noChangeArrowheads="1"/>
          </p:cNvSpPr>
          <p:nvPr/>
        </p:nvSpPr>
        <p:spPr bwMode="auto">
          <a:xfrm>
            <a:off x="6823075" y="2790825"/>
            <a:ext cx="295275" cy="363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b="1">
                <a:latin typeface="Times New Roman" pitchFamily="18" charset="0"/>
              </a:rPr>
              <a:t>2</a:t>
            </a:r>
          </a:p>
        </p:txBody>
      </p:sp>
      <p:sp>
        <p:nvSpPr>
          <p:cNvPr id="23648" name="Rectangle 96"/>
          <p:cNvSpPr>
            <a:spLocks noChangeArrowheads="1"/>
          </p:cNvSpPr>
          <p:nvPr/>
        </p:nvSpPr>
        <p:spPr bwMode="auto">
          <a:xfrm>
            <a:off x="7737475" y="2790825"/>
            <a:ext cx="295275" cy="363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b="1">
                <a:latin typeface="Times New Roman" pitchFamily="18" charset="0"/>
              </a:rPr>
              <a:t>3</a:t>
            </a:r>
          </a:p>
        </p:txBody>
      </p:sp>
      <p:sp>
        <p:nvSpPr>
          <p:cNvPr id="23649" name="Rectangle 97"/>
          <p:cNvSpPr>
            <a:spLocks noChangeArrowheads="1"/>
          </p:cNvSpPr>
          <p:nvPr/>
        </p:nvSpPr>
        <p:spPr bwMode="auto">
          <a:xfrm>
            <a:off x="6823075" y="3095625"/>
            <a:ext cx="295275" cy="363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>
                <a:latin typeface="Times New Roman" pitchFamily="18" charset="0"/>
              </a:rPr>
              <a:t>9</a:t>
            </a:r>
          </a:p>
        </p:txBody>
      </p:sp>
      <p:sp>
        <p:nvSpPr>
          <p:cNvPr id="23650" name="Rectangle 98"/>
          <p:cNvSpPr>
            <a:spLocks noChangeArrowheads="1"/>
          </p:cNvSpPr>
          <p:nvPr/>
        </p:nvSpPr>
        <p:spPr bwMode="auto">
          <a:xfrm>
            <a:off x="7737475" y="3095625"/>
            <a:ext cx="295275" cy="363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>
                <a:latin typeface="Times New Roman" pitchFamily="18" charset="0"/>
              </a:rPr>
              <a:t>5</a:t>
            </a:r>
          </a:p>
        </p:txBody>
      </p:sp>
      <p:sp>
        <p:nvSpPr>
          <p:cNvPr id="23651" name="Rectangle 99"/>
          <p:cNvSpPr>
            <a:spLocks noChangeArrowheads="1"/>
          </p:cNvSpPr>
          <p:nvPr/>
        </p:nvSpPr>
        <p:spPr bwMode="auto">
          <a:xfrm>
            <a:off x="6746875" y="3400425"/>
            <a:ext cx="409575" cy="363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>
                <a:latin typeface="Times New Roman" pitchFamily="18" charset="0"/>
              </a:rPr>
              <a:t>18</a:t>
            </a:r>
          </a:p>
        </p:txBody>
      </p:sp>
      <p:sp>
        <p:nvSpPr>
          <p:cNvPr id="23652" name="Rectangle 100"/>
          <p:cNvSpPr>
            <a:spLocks noChangeArrowheads="1"/>
          </p:cNvSpPr>
          <p:nvPr/>
        </p:nvSpPr>
        <p:spPr bwMode="auto">
          <a:xfrm>
            <a:off x="7737475" y="3400425"/>
            <a:ext cx="295275" cy="363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>
                <a:latin typeface="Times New Roman" pitchFamily="18" charset="0"/>
              </a:rPr>
              <a:t>8</a:t>
            </a:r>
          </a:p>
        </p:txBody>
      </p:sp>
      <p:sp>
        <p:nvSpPr>
          <p:cNvPr id="23653" name="Rectangle 101"/>
          <p:cNvSpPr>
            <a:spLocks noChangeArrowheads="1"/>
          </p:cNvSpPr>
          <p:nvPr/>
        </p:nvSpPr>
        <p:spPr bwMode="auto">
          <a:xfrm>
            <a:off x="6746875" y="3705225"/>
            <a:ext cx="409575" cy="363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>
                <a:latin typeface="Times New Roman" pitchFamily="18" charset="0"/>
              </a:rPr>
              <a:t>30</a:t>
            </a:r>
          </a:p>
        </p:txBody>
      </p:sp>
      <p:sp>
        <p:nvSpPr>
          <p:cNvPr id="23654" name="Rectangle 102"/>
          <p:cNvSpPr>
            <a:spLocks noChangeArrowheads="1"/>
          </p:cNvSpPr>
          <p:nvPr/>
        </p:nvSpPr>
        <p:spPr bwMode="auto">
          <a:xfrm>
            <a:off x="7737475" y="3705225"/>
            <a:ext cx="295275" cy="363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>
                <a:latin typeface="Times New Roman" pitchFamily="18" charset="0"/>
              </a:rPr>
              <a:t>2</a:t>
            </a:r>
          </a:p>
        </p:txBody>
      </p:sp>
      <p:sp>
        <p:nvSpPr>
          <p:cNvPr id="23655" name="Rectangle 103"/>
          <p:cNvSpPr>
            <a:spLocks noChangeArrowheads="1"/>
          </p:cNvSpPr>
          <p:nvPr/>
        </p:nvSpPr>
        <p:spPr bwMode="auto">
          <a:xfrm>
            <a:off x="6746875" y="4010025"/>
            <a:ext cx="409575" cy="363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>
                <a:latin typeface="Times New Roman" pitchFamily="18" charset="0"/>
              </a:rPr>
              <a:t>26</a:t>
            </a:r>
          </a:p>
        </p:txBody>
      </p:sp>
      <p:sp>
        <p:nvSpPr>
          <p:cNvPr id="23656" name="Rectangle 104"/>
          <p:cNvSpPr>
            <a:spLocks noChangeArrowheads="1"/>
          </p:cNvSpPr>
          <p:nvPr/>
        </p:nvSpPr>
        <p:spPr bwMode="auto">
          <a:xfrm>
            <a:off x="7737475" y="4010025"/>
            <a:ext cx="295275" cy="363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>
                <a:latin typeface="Times New Roman" pitchFamily="18" charset="0"/>
              </a:rPr>
              <a:t>3</a:t>
            </a:r>
          </a:p>
        </p:txBody>
      </p:sp>
      <p:sp>
        <p:nvSpPr>
          <p:cNvPr id="23657" name="Rectangle 112"/>
          <p:cNvSpPr>
            <a:spLocks noChangeArrowheads="1"/>
          </p:cNvSpPr>
          <p:nvPr/>
        </p:nvSpPr>
        <p:spPr bwMode="auto">
          <a:xfrm>
            <a:off x="3352800" y="1981200"/>
            <a:ext cx="714375" cy="363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b="1">
                <a:latin typeface="Times New Roman" pitchFamily="18" charset="0"/>
              </a:rPr>
              <a:t>FileA</a:t>
            </a:r>
            <a:endParaRPr lang="en-US">
              <a:latin typeface="Times New Roman" pitchFamily="18" charset="0"/>
            </a:endParaRPr>
          </a:p>
        </p:txBody>
      </p:sp>
    </p:spTree>
  </p:cSld>
  <p:clrMapOvr>
    <a:masterClrMapping/>
  </p:clrMapOvr>
  <p:transition advTm="30511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cs431-cotter</a:t>
            </a:r>
          </a:p>
        </p:txBody>
      </p:sp>
      <p:sp>
        <p:nvSpPr>
          <p:cNvPr id="2457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9ABB066-C581-4669-BB4B-15094C69CB53}" type="slidenum">
              <a:rPr lang="en-US" smtClean="0"/>
              <a:pPr/>
              <a:t>24</a:t>
            </a:fld>
            <a:endParaRPr lang="en-US" smtClean="0"/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File Allocation Methods</a:t>
            </a:r>
            <a:br>
              <a:rPr lang="en-US" dirty="0" smtClean="0"/>
            </a:br>
            <a:r>
              <a:rPr lang="en-US" sz="3600" dirty="0" smtClean="0"/>
              <a:t>Linked Allocation</a:t>
            </a:r>
          </a:p>
        </p:txBody>
      </p:sp>
      <p:sp>
        <p:nvSpPr>
          <p:cNvPr id="2458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676400"/>
            <a:ext cx="7772400" cy="411480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sz="2800" dirty="0" smtClean="0"/>
              <a:t>Each file consists of a linked list of disk blocks.  </a:t>
            </a:r>
          </a:p>
          <a:p>
            <a:pPr eaLnBrk="1" hangingPunct="1"/>
            <a:endParaRPr lang="en-US" sz="2800" dirty="0" smtClean="0"/>
          </a:p>
          <a:p>
            <a:pPr eaLnBrk="1" hangingPunct="1"/>
            <a:endParaRPr lang="en-US" sz="2800" dirty="0" smtClean="0"/>
          </a:p>
          <a:p>
            <a:pPr eaLnBrk="1" hangingPunct="1"/>
            <a:endParaRPr lang="en-US" sz="2800" dirty="0" smtClean="0"/>
          </a:p>
          <a:p>
            <a:pPr eaLnBrk="1" hangingPunct="1"/>
            <a:r>
              <a:rPr lang="en-US" sz="2800" dirty="0" smtClean="0"/>
              <a:t>Advantages:</a:t>
            </a:r>
          </a:p>
          <a:p>
            <a:pPr lvl="1" eaLnBrk="1" hangingPunct="1"/>
            <a:r>
              <a:rPr lang="en-US" sz="2400" dirty="0" smtClean="0"/>
              <a:t>Simple to use (only need a starting address)</a:t>
            </a:r>
          </a:p>
          <a:p>
            <a:pPr lvl="1" eaLnBrk="1" hangingPunct="1"/>
            <a:r>
              <a:rPr lang="en-US" sz="2400" dirty="0" smtClean="0"/>
              <a:t>Good use of free space</a:t>
            </a:r>
          </a:p>
          <a:p>
            <a:pPr eaLnBrk="1" hangingPunct="1"/>
            <a:r>
              <a:rPr lang="en-US" sz="2800" dirty="0" smtClean="0"/>
              <a:t>Disadvantages:</a:t>
            </a:r>
          </a:p>
          <a:p>
            <a:pPr lvl="1" eaLnBrk="1" hangingPunct="1"/>
            <a:r>
              <a:rPr lang="en-US" sz="2400" dirty="0" smtClean="0"/>
              <a:t>Random Access is difficult</a:t>
            </a:r>
          </a:p>
        </p:txBody>
      </p:sp>
      <p:sp>
        <p:nvSpPr>
          <p:cNvPr id="24582" name="Rectangle 4"/>
          <p:cNvSpPr>
            <a:spLocks noChangeArrowheads="1"/>
          </p:cNvSpPr>
          <p:nvPr/>
        </p:nvSpPr>
        <p:spPr bwMode="auto">
          <a:xfrm>
            <a:off x="1446213" y="2814638"/>
            <a:ext cx="1371600" cy="612775"/>
          </a:xfrm>
          <a:prstGeom prst="rect">
            <a:avLst/>
          </a:prstGeom>
          <a:solidFill>
            <a:srgbClr val="C0C0C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3" name="Text Box 5"/>
          <p:cNvSpPr txBox="1">
            <a:spLocks noChangeArrowheads="1"/>
          </p:cNvSpPr>
          <p:nvPr/>
        </p:nvSpPr>
        <p:spPr bwMode="auto">
          <a:xfrm>
            <a:off x="2286000" y="2895600"/>
            <a:ext cx="522288" cy="457200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solidFill>
                  <a:schemeClr val="accent2"/>
                </a:solidFill>
                <a:latin typeface="Times New Roman" pitchFamily="18" charset="0"/>
              </a:rPr>
              <a:t>ptr</a:t>
            </a:r>
          </a:p>
        </p:txBody>
      </p:sp>
      <p:sp>
        <p:nvSpPr>
          <p:cNvPr id="24584" name="Text Box 6"/>
          <p:cNvSpPr txBox="1">
            <a:spLocks noChangeArrowheads="1"/>
          </p:cNvSpPr>
          <p:nvPr/>
        </p:nvSpPr>
        <p:spPr bwMode="auto">
          <a:xfrm>
            <a:off x="1447800" y="2895600"/>
            <a:ext cx="690563" cy="457200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solidFill>
                  <a:schemeClr val="accent2"/>
                </a:solidFill>
                <a:latin typeface="Times New Roman" pitchFamily="18" charset="0"/>
              </a:rPr>
              <a:t>data</a:t>
            </a:r>
          </a:p>
        </p:txBody>
      </p:sp>
      <p:sp>
        <p:nvSpPr>
          <p:cNvPr id="24585" name="Line 7"/>
          <p:cNvSpPr>
            <a:spLocks noChangeShapeType="1"/>
          </p:cNvSpPr>
          <p:nvPr/>
        </p:nvSpPr>
        <p:spPr bwMode="auto">
          <a:xfrm>
            <a:off x="2286000" y="2819400"/>
            <a:ext cx="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6" name="Line 8"/>
          <p:cNvSpPr>
            <a:spLocks noChangeShapeType="1"/>
          </p:cNvSpPr>
          <p:nvPr/>
        </p:nvSpPr>
        <p:spPr bwMode="auto">
          <a:xfrm>
            <a:off x="2895600" y="3124200"/>
            <a:ext cx="381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7" name="Rectangle 9"/>
          <p:cNvSpPr>
            <a:spLocks noChangeArrowheads="1"/>
          </p:cNvSpPr>
          <p:nvPr/>
        </p:nvSpPr>
        <p:spPr bwMode="auto">
          <a:xfrm>
            <a:off x="3275013" y="2814638"/>
            <a:ext cx="1371600" cy="612775"/>
          </a:xfrm>
          <a:prstGeom prst="rect">
            <a:avLst/>
          </a:prstGeom>
          <a:solidFill>
            <a:srgbClr val="C0C0C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8" name="Text Box 10"/>
          <p:cNvSpPr txBox="1">
            <a:spLocks noChangeArrowheads="1"/>
          </p:cNvSpPr>
          <p:nvPr/>
        </p:nvSpPr>
        <p:spPr bwMode="auto">
          <a:xfrm>
            <a:off x="4114800" y="2895600"/>
            <a:ext cx="522288" cy="457200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solidFill>
                  <a:schemeClr val="accent2"/>
                </a:solidFill>
                <a:latin typeface="Times New Roman" pitchFamily="18" charset="0"/>
              </a:rPr>
              <a:t>ptr</a:t>
            </a:r>
          </a:p>
        </p:txBody>
      </p:sp>
      <p:sp>
        <p:nvSpPr>
          <p:cNvPr id="24589" name="Text Box 11"/>
          <p:cNvSpPr txBox="1">
            <a:spLocks noChangeArrowheads="1"/>
          </p:cNvSpPr>
          <p:nvPr/>
        </p:nvSpPr>
        <p:spPr bwMode="auto">
          <a:xfrm>
            <a:off x="3276600" y="2895600"/>
            <a:ext cx="690563" cy="457200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solidFill>
                  <a:schemeClr val="accent2"/>
                </a:solidFill>
                <a:latin typeface="Times New Roman" pitchFamily="18" charset="0"/>
              </a:rPr>
              <a:t>data</a:t>
            </a:r>
          </a:p>
        </p:txBody>
      </p:sp>
      <p:sp>
        <p:nvSpPr>
          <p:cNvPr id="24590" name="Line 12"/>
          <p:cNvSpPr>
            <a:spLocks noChangeShapeType="1"/>
          </p:cNvSpPr>
          <p:nvPr/>
        </p:nvSpPr>
        <p:spPr bwMode="auto">
          <a:xfrm>
            <a:off x="4114800" y="2819400"/>
            <a:ext cx="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1" name="Line 13"/>
          <p:cNvSpPr>
            <a:spLocks noChangeShapeType="1"/>
          </p:cNvSpPr>
          <p:nvPr/>
        </p:nvSpPr>
        <p:spPr bwMode="auto">
          <a:xfrm>
            <a:off x="4724400" y="3124200"/>
            <a:ext cx="381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2" name="Rectangle 14"/>
          <p:cNvSpPr>
            <a:spLocks noChangeArrowheads="1"/>
          </p:cNvSpPr>
          <p:nvPr/>
        </p:nvSpPr>
        <p:spPr bwMode="auto">
          <a:xfrm>
            <a:off x="5180013" y="2814638"/>
            <a:ext cx="1371600" cy="612775"/>
          </a:xfrm>
          <a:prstGeom prst="rect">
            <a:avLst/>
          </a:prstGeom>
          <a:solidFill>
            <a:srgbClr val="C0C0C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3" name="Text Box 15"/>
          <p:cNvSpPr txBox="1">
            <a:spLocks noChangeArrowheads="1"/>
          </p:cNvSpPr>
          <p:nvPr/>
        </p:nvSpPr>
        <p:spPr bwMode="auto">
          <a:xfrm>
            <a:off x="6019800" y="2895600"/>
            <a:ext cx="522288" cy="457200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solidFill>
                  <a:schemeClr val="accent2"/>
                </a:solidFill>
                <a:latin typeface="Times New Roman" pitchFamily="18" charset="0"/>
              </a:rPr>
              <a:t>ptr</a:t>
            </a:r>
          </a:p>
        </p:txBody>
      </p:sp>
      <p:sp>
        <p:nvSpPr>
          <p:cNvPr id="24594" name="Text Box 16"/>
          <p:cNvSpPr txBox="1">
            <a:spLocks noChangeArrowheads="1"/>
          </p:cNvSpPr>
          <p:nvPr/>
        </p:nvSpPr>
        <p:spPr bwMode="auto">
          <a:xfrm>
            <a:off x="5181600" y="2895600"/>
            <a:ext cx="690563" cy="457200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solidFill>
                  <a:schemeClr val="accent2"/>
                </a:solidFill>
                <a:latin typeface="Times New Roman" pitchFamily="18" charset="0"/>
              </a:rPr>
              <a:t>data</a:t>
            </a:r>
          </a:p>
        </p:txBody>
      </p:sp>
      <p:sp>
        <p:nvSpPr>
          <p:cNvPr id="24595" name="Line 17"/>
          <p:cNvSpPr>
            <a:spLocks noChangeShapeType="1"/>
          </p:cNvSpPr>
          <p:nvPr/>
        </p:nvSpPr>
        <p:spPr bwMode="auto">
          <a:xfrm>
            <a:off x="6019800" y="2819400"/>
            <a:ext cx="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6" name="Line 18"/>
          <p:cNvSpPr>
            <a:spLocks noChangeShapeType="1"/>
          </p:cNvSpPr>
          <p:nvPr/>
        </p:nvSpPr>
        <p:spPr bwMode="auto">
          <a:xfrm>
            <a:off x="6629400" y="3124200"/>
            <a:ext cx="381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7" name="Rectangle 19"/>
          <p:cNvSpPr>
            <a:spLocks noChangeArrowheads="1"/>
          </p:cNvSpPr>
          <p:nvPr/>
        </p:nvSpPr>
        <p:spPr bwMode="auto">
          <a:xfrm>
            <a:off x="7085013" y="2814638"/>
            <a:ext cx="1371600" cy="612775"/>
          </a:xfrm>
          <a:prstGeom prst="rect">
            <a:avLst/>
          </a:prstGeom>
          <a:solidFill>
            <a:srgbClr val="C0C0C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8" name="Text Box 20"/>
          <p:cNvSpPr txBox="1">
            <a:spLocks noChangeArrowheads="1"/>
          </p:cNvSpPr>
          <p:nvPr/>
        </p:nvSpPr>
        <p:spPr bwMode="auto">
          <a:xfrm>
            <a:off x="7848600" y="2971800"/>
            <a:ext cx="635000" cy="396875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solidFill>
                  <a:schemeClr val="accent2"/>
                </a:solidFill>
                <a:latin typeface="Times New Roman" pitchFamily="18" charset="0"/>
              </a:rPr>
              <a:t>Null</a:t>
            </a:r>
            <a:endParaRPr lang="en-US" sz="2400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24599" name="Text Box 21"/>
          <p:cNvSpPr txBox="1">
            <a:spLocks noChangeArrowheads="1"/>
          </p:cNvSpPr>
          <p:nvPr/>
        </p:nvSpPr>
        <p:spPr bwMode="auto">
          <a:xfrm>
            <a:off x="7086600" y="2895600"/>
            <a:ext cx="690563" cy="457200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solidFill>
                  <a:schemeClr val="accent2"/>
                </a:solidFill>
                <a:latin typeface="Times New Roman" pitchFamily="18" charset="0"/>
              </a:rPr>
              <a:t>data</a:t>
            </a:r>
          </a:p>
        </p:txBody>
      </p:sp>
      <p:sp>
        <p:nvSpPr>
          <p:cNvPr id="24600" name="Line 22"/>
          <p:cNvSpPr>
            <a:spLocks noChangeShapeType="1"/>
          </p:cNvSpPr>
          <p:nvPr/>
        </p:nvSpPr>
        <p:spPr bwMode="auto">
          <a:xfrm>
            <a:off x="7924800" y="2819400"/>
            <a:ext cx="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advTm="12846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/>
              <a:t>Linked allocation</a:t>
            </a:r>
            <a:endParaRPr lang="en-US" dirty="0"/>
          </a:p>
        </p:txBody>
      </p:sp>
      <p:pic>
        <p:nvPicPr>
          <p:cNvPr id="3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1295400"/>
            <a:ext cx="7058025" cy="519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cs431-cotter</a:t>
            </a:r>
          </a:p>
        </p:txBody>
      </p:sp>
      <p:sp>
        <p:nvSpPr>
          <p:cNvPr id="2765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9F04152-EE40-4EA3-BBF2-D10158C31482}" type="slidenum">
              <a:rPr lang="en-US" smtClean="0"/>
              <a:pPr/>
              <a:t>26</a:t>
            </a:fld>
            <a:endParaRPr lang="en-US" smtClean="0"/>
          </a:p>
        </p:txBody>
      </p:sp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Allocation Methods</a:t>
            </a:r>
            <a:br>
              <a:rPr lang="en-US" smtClean="0"/>
            </a:br>
            <a:r>
              <a:rPr lang="en-US" sz="3600" smtClean="0"/>
              <a:t>Indexed Allocation</a:t>
            </a:r>
          </a:p>
        </p:txBody>
      </p:sp>
      <p:sp>
        <p:nvSpPr>
          <p:cNvPr id="276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676400"/>
            <a:ext cx="7772400" cy="464820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sz="2800" dirty="0" smtClean="0"/>
              <a:t>Collect all block pointers into an index block.</a:t>
            </a:r>
          </a:p>
          <a:p>
            <a:pPr eaLnBrk="1" hangingPunct="1"/>
            <a:endParaRPr lang="en-US" sz="2800" dirty="0" smtClean="0"/>
          </a:p>
          <a:p>
            <a:pPr eaLnBrk="1" hangingPunct="1"/>
            <a:endParaRPr lang="en-US" sz="2800" dirty="0" smtClean="0"/>
          </a:p>
          <a:p>
            <a:pPr eaLnBrk="1" hangingPunct="1"/>
            <a:endParaRPr lang="en-US" sz="2800" dirty="0" smtClean="0"/>
          </a:p>
          <a:p>
            <a:pPr eaLnBrk="1" hangingPunct="1"/>
            <a:endParaRPr lang="en-US" sz="2800" dirty="0" smtClean="0"/>
          </a:p>
          <a:p>
            <a:pPr eaLnBrk="1" hangingPunct="1"/>
            <a:r>
              <a:rPr lang="en-US" sz="2800" dirty="0" smtClean="0"/>
              <a:t>Advantages:	</a:t>
            </a:r>
          </a:p>
          <a:p>
            <a:pPr lvl="1" eaLnBrk="1" hangingPunct="1"/>
            <a:r>
              <a:rPr lang="en-US" sz="2400" dirty="0" smtClean="0"/>
              <a:t>Random Access is easy</a:t>
            </a:r>
          </a:p>
          <a:p>
            <a:pPr lvl="1" eaLnBrk="1" hangingPunct="1"/>
            <a:r>
              <a:rPr lang="en-US" sz="2400" dirty="0" smtClean="0"/>
              <a:t>No external fragmentation</a:t>
            </a:r>
          </a:p>
          <a:p>
            <a:pPr eaLnBrk="1" hangingPunct="1"/>
            <a:r>
              <a:rPr lang="en-US" sz="2800" dirty="0" smtClean="0"/>
              <a:t>Disadvantages</a:t>
            </a:r>
          </a:p>
          <a:p>
            <a:pPr lvl="1" eaLnBrk="1" hangingPunct="1"/>
            <a:r>
              <a:rPr lang="en-US" sz="2400" dirty="0" smtClean="0"/>
              <a:t>Overhead of index block</a:t>
            </a:r>
          </a:p>
        </p:txBody>
      </p:sp>
      <p:sp>
        <p:nvSpPr>
          <p:cNvPr id="27654" name="Rectangle 4"/>
          <p:cNvSpPr>
            <a:spLocks noChangeArrowheads="1"/>
          </p:cNvSpPr>
          <p:nvPr/>
        </p:nvSpPr>
        <p:spPr bwMode="auto">
          <a:xfrm>
            <a:off x="2209800" y="2286000"/>
            <a:ext cx="3124200" cy="457200"/>
          </a:xfrm>
          <a:prstGeom prst="rect">
            <a:avLst/>
          </a:prstGeom>
          <a:solidFill>
            <a:srgbClr val="C0C0C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Index Table</a:t>
            </a:r>
          </a:p>
        </p:txBody>
      </p:sp>
      <p:sp>
        <p:nvSpPr>
          <p:cNvPr id="27655" name="Line 5"/>
          <p:cNvSpPr>
            <a:spLocks noChangeShapeType="1"/>
          </p:cNvSpPr>
          <p:nvPr/>
        </p:nvSpPr>
        <p:spPr bwMode="auto">
          <a:xfrm>
            <a:off x="3810000" y="2286000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56" name="Line 6"/>
          <p:cNvSpPr>
            <a:spLocks noChangeShapeType="1"/>
          </p:cNvSpPr>
          <p:nvPr/>
        </p:nvSpPr>
        <p:spPr bwMode="auto">
          <a:xfrm>
            <a:off x="2590800" y="2286000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57" name="Line 7"/>
          <p:cNvSpPr>
            <a:spLocks noChangeShapeType="1"/>
          </p:cNvSpPr>
          <p:nvPr/>
        </p:nvSpPr>
        <p:spPr bwMode="auto">
          <a:xfrm>
            <a:off x="3200400" y="2286000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58" name="Line 8"/>
          <p:cNvSpPr>
            <a:spLocks noChangeShapeType="1"/>
          </p:cNvSpPr>
          <p:nvPr/>
        </p:nvSpPr>
        <p:spPr bwMode="auto">
          <a:xfrm>
            <a:off x="4343400" y="2286000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59" name="Line 9"/>
          <p:cNvSpPr>
            <a:spLocks noChangeShapeType="1"/>
          </p:cNvSpPr>
          <p:nvPr/>
        </p:nvSpPr>
        <p:spPr bwMode="auto">
          <a:xfrm>
            <a:off x="4876800" y="2286000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60" name="Rectangle 10"/>
          <p:cNvSpPr>
            <a:spLocks noChangeArrowheads="1"/>
          </p:cNvSpPr>
          <p:nvPr/>
        </p:nvSpPr>
        <p:spPr bwMode="auto">
          <a:xfrm>
            <a:off x="1676400" y="3429000"/>
            <a:ext cx="533400" cy="304800"/>
          </a:xfrm>
          <a:prstGeom prst="rect">
            <a:avLst/>
          </a:prstGeom>
          <a:solidFill>
            <a:srgbClr val="C0C0C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61" name="Rectangle 11"/>
          <p:cNvSpPr>
            <a:spLocks noChangeArrowheads="1"/>
          </p:cNvSpPr>
          <p:nvPr/>
        </p:nvSpPr>
        <p:spPr bwMode="auto">
          <a:xfrm>
            <a:off x="2609850" y="3429000"/>
            <a:ext cx="533400" cy="304800"/>
          </a:xfrm>
          <a:prstGeom prst="rect">
            <a:avLst/>
          </a:prstGeom>
          <a:solidFill>
            <a:srgbClr val="C0C0C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62" name="Rectangle 12"/>
          <p:cNvSpPr>
            <a:spLocks noChangeArrowheads="1"/>
          </p:cNvSpPr>
          <p:nvPr/>
        </p:nvSpPr>
        <p:spPr bwMode="auto">
          <a:xfrm>
            <a:off x="3543300" y="3429000"/>
            <a:ext cx="533400" cy="304800"/>
          </a:xfrm>
          <a:prstGeom prst="rect">
            <a:avLst/>
          </a:prstGeom>
          <a:solidFill>
            <a:srgbClr val="C0C0C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63" name="Rectangle 13"/>
          <p:cNvSpPr>
            <a:spLocks noChangeArrowheads="1"/>
          </p:cNvSpPr>
          <p:nvPr/>
        </p:nvSpPr>
        <p:spPr bwMode="auto">
          <a:xfrm>
            <a:off x="4476750" y="3429000"/>
            <a:ext cx="533400" cy="304800"/>
          </a:xfrm>
          <a:prstGeom prst="rect">
            <a:avLst/>
          </a:prstGeom>
          <a:solidFill>
            <a:srgbClr val="C0C0C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64" name="Rectangle 14"/>
          <p:cNvSpPr>
            <a:spLocks noChangeArrowheads="1"/>
          </p:cNvSpPr>
          <p:nvPr/>
        </p:nvSpPr>
        <p:spPr bwMode="auto">
          <a:xfrm>
            <a:off x="5410200" y="3429000"/>
            <a:ext cx="533400" cy="304800"/>
          </a:xfrm>
          <a:prstGeom prst="rect">
            <a:avLst/>
          </a:prstGeom>
          <a:solidFill>
            <a:srgbClr val="C0C0C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65" name="Line 15"/>
          <p:cNvSpPr>
            <a:spLocks noChangeShapeType="1"/>
          </p:cNvSpPr>
          <p:nvPr/>
        </p:nvSpPr>
        <p:spPr bwMode="auto">
          <a:xfrm flipH="1">
            <a:off x="2132013" y="2820988"/>
            <a:ext cx="301625" cy="5302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66" name="Line 16"/>
          <p:cNvSpPr>
            <a:spLocks noChangeShapeType="1"/>
          </p:cNvSpPr>
          <p:nvPr/>
        </p:nvSpPr>
        <p:spPr bwMode="auto">
          <a:xfrm>
            <a:off x="2895600" y="2819400"/>
            <a:ext cx="0" cy="533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67" name="Line 17"/>
          <p:cNvSpPr>
            <a:spLocks noChangeShapeType="1"/>
          </p:cNvSpPr>
          <p:nvPr/>
        </p:nvSpPr>
        <p:spPr bwMode="auto">
          <a:xfrm>
            <a:off x="3505200" y="2819400"/>
            <a:ext cx="228600" cy="533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68" name="Line 18"/>
          <p:cNvSpPr>
            <a:spLocks noChangeShapeType="1"/>
          </p:cNvSpPr>
          <p:nvPr/>
        </p:nvSpPr>
        <p:spPr bwMode="auto">
          <a:xfrm>
            <a:off x="4114800" y="2743200"/>
            <a:ext cx="457200" cy="533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69" name="Line 19"/>
          <p:cNvSpPr>
            <a:spLocks noChangeShapeType="1"/>
          </p:cNvSpPr>
          <p:nvPr/>
        </p:nvSpPr>
        <p:spPr bwMode="auto">
          <a:xfrm>
            <a:off x="4648200" y="2743200"/>
            <a:ext cx="838200" cy="533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70" name="Line 20"/>
          <p:cNvSpPr>
            <a:spLocks noChangeShapeType="1"/>
          </p:cNvSpPr>
          <p:nvPr/>
        </p:nvSpPr>
        <p:spPr bwMode="auto">
          <a:xfrm>
            <a:off x="5181600" y="2743200"/>
            <a:ext cx="1600200" cy="609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71" name="Rectangle 21"/>
          <p:cNvSpPr>
            <a:spLocks noChangeArrowheads="1"/>
          </p:cNvSpPr>
          <p:nvPr/>
        </p:nvSpPr>
        <p:spPr bwMode="auto">
          <a:xfrm>
            <a:off x="6477000" y="3429000"/>
            <a:ext cx="533400" cy="304800"/>
          </a:xfrm>
          <a:prstGeom prst="rect">
            <a:avLst/>
          </a:prstGeom>
          <a:solidFill>
            <a:srgbClr val="C0C0C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advTm="36512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Indexed allocation</a:t>
            </a:r>
            <a:endParaRPr lang="en-US" dirty="0"/>
          </a:p>
        </p:txBody>
      </p:sp>
      <p:pic>
        <p:nvPicPr>
          <p:cNvPr id="3" name="Picture 4" descr="1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524000"/>
            <a:ext cx="67056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Date Placeholder 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cs431-cotter</a:t>
            </a:r>
          </a:p>
        </p:txBody>
      </p:sp>
      <p:sp>
        <p:nvSpPr>
          <p:cNvPr id="3174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A2AC824-B664-4FD5-87D4-C45F824E34E6}" type="slidenum">
              <a:rPr lang="en-US" smtClean="0"/>
              <a:pPr/>
              <a:t>28</a:t>
            </a:fld>
            <a:endParaRPr lang="en-US" smtClean="0"/>
          </a:p>
        </p:txBody>
      </p:sp>
      <p:sp>
        <p:nvSpPr>
          <p:cNvPr id="31748" name="Rectangle 2"/>
          <p:cNvSpPr>
            <a:spLocks noChangeArrowheads="1"/>
          </p:cNvSpPr>
          <p:nvPr/>
        </p:nvSpPr>
        <p:spPr bwMode="auto">
          <a:xfrm>
            <a:off x="1828800" y="3352800"/>
            <a:ext cx="1981200" cy="2133600"/>
          </a:xfrm>
          <a:prstGeom prst="rect">
            <a:avLst/>
          </a:prstGeom>
          <a:solidFill>
            <a:srgbClr val="C0C0C0"/>
          </a:solidFill>
          <a:ln w="19050">
            <a:solidFill>
              <a:schemeClr val="tx1"/>
            </a:solidFill>
            <a:miter lim="800000"/>
            <a:headEnd type="none" w="sm" len="sm"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000" b="1">
                <a:solidFill>
                  <a:srgbClr val="FFFF00"/>
                </a:solidFill>
                <a:latin typeface="Times New Roman" pitchFamily="18" charset="0"/>
              </a:rPr>
              <a:t>direct blocks</a:t>
            </a:r>
            <a:endParaRPr lang="en-US" sz="2400" b="1">
              <a:solidFill>
                <a:srgbClr val="FFFF00"/>
              </a:solidFill>
              <a:latin typeface="Times New Roman" pitchFamily="18" charset="0"/>
            </a:endParaRPr>
          </a:p>
        </p:txBody>
      </p:sp>
      <p:sp>
        <p:nvSpPr>
          <p:cNvPr id="3174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UNIX i-node</a:t>
            </a:r>
          </a:p>
        </p:txBody>
      </p:sp>
      <p:sp>
        <p:nvSpPr>
          <p:cNvPr id="31750" name="Rectangle 4"/>
          <p:cNvSpPr>
            <a:spLocks noChangeArrowheads="1"/>
          </p:cNvSpPr>
          <p:nvPr/>
        </p:nvSpPr>
        <p:spPr bwMode="auto">
          <a:xfrm>
            <a:off x="1828800" y="1752600"/>
            <a:ext cx="1981200" cy="4191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51" name="Text Box 5"/>
          <p:cNvSpPr txBox="1">
            <a:spLocks noChangeArrowheads="1"/>
          </p:cNvSpPr>
          <p:nvPr/>
        </p:nvSpPr>
        <p:spPr bwMode="auto">
          <a:xfrm>
            <a:off x="2424113" y="1752600"/>
            <a:ext cx="747712" cy="396875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latin typeface="Times New Roman" pitchFamily="18" charset="0"/>
              </a:rPr>
              <a:t>mode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31752" name="Text Box 6"/>
          <p:cNvSpPr txBox="1">
            <a:spLocks noChangeArrowheads="1"/>
          </p:cNvSpPr>
          <p:nvPr/>
        </p:nvSpPr>
        <p:spPr bwMode="auto">
          <a:xfrm>
            <a:off x="2190750" y="2057400"/>
            <a:ext cx="1212850" cy="396875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latin typeface="Times New Roman" pitchFamily="18" charset="0"/>
              </a:rPr>
              <a:t>owners(2)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31753" name="Text Box 7"/>
          <p:cNvSpPr txBox="1">
            <a:spLocks noChangeArrowheads="1"/>
          </p:cNvSpPr>
          <p:nvPr/>
        </p:nvSpPr>
        <p:spPr bwMode="auto">
          <a:xfrm>
            <a:off x="1981200" y="2362200"/>
            <a:ext cx="1631950" cy="396875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latin typeface="Times New Roman" pitchFamily="18" charset="0"/>
              </a:rPr>
              <a:t>timestamps(3)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31754" name="Text Box 8"/>
          <p:cNvSpPr txBox="1">
            <a:spLocks noChangeArrowheads="1"/>
          </p:cNvSpPr>
          <p:nvPr/>
        </p:nvSpPr>
        <p:spPr bwMode="auto">
          <a:xfrm>
            <a:off x="2209800" y="2667000"/>
            <a:ext cx="1204913" cy="396875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latin typeface="Times New Roman" pitchFamily="18" charset="0"/>
              </a:rPr>
              <a:t>size block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31755" name="Text Box 9"/>
          <p:cNvSpPr txBox="1">
            <a:spLocks noChangeArrowheads="1"/>
          </p:cNvSpPr>
          <p:nvPr/>
        </p:nvSpPr>
        <p:spPr bwMode="auto">
          <a:xfrm>
            <a:off x="2422525" y="2971800"/>
            <a:ext cx="747713" cy="396875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latin typeface="Times New Roman" pitchFamily="18" charset="0"/>
              </a:rPr>
              <a:t>count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31756" name="Text Box 10"/>
          <p:cNvSpPr txBox="1">
            <a:spLocks noChangeArrowheads="1"/>
          </p:cNvSpPr>
          <p:nvPr/>
        </p:nvSpPr>
        <p:spPr bwMode="auto">
          <a:xfrm>
            <a:off x="2133600" y="4724400"/>
            <a:ext cx="1330325" cy="396875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latin typeface="Times New Roman" pitchFamily="18" charset="0"/>
              </a:rPr>
              <a:t>single indir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31757" name="Text Box 11"/>
          <p:cNvSpPr txBox="1">
            <a:spLocks noChangeArrowheads="1"/>
          </p:cNvSpPr>
          <p:nvPr/>
        </p:nvSpPr>
        <p:spPr bwMode="auto">
          <a:xfrm>
            <a:off x="2209800" y="5562600"/>
            <a:ext cx="1258888" cy="396875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latin typeface="Times New Roman" pitchFamily="18" charset="0"/>
              </a:rPr>
              <a:t>triple indir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31758" name="Text Box 12"/>
          <p:cNvSpPr txBox="1">
            <a:spLocks noChangeArrowheads="1"/>
          </p:cNvSpPr>
          <p:nvPr/>
        </p:nvSpPr>
        <p:spPr bwMode="auto">
          <a:xfrm>
            <a:off x="2057400" y="5105400"/>
            <a:ext cx="1416050" cy="396875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latin typeface="Times New Roman" pitchFamily="18" charset="0"/>
              </a:rPr>
              <a:t>double indir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31759" name="Line 13"/>
          <p:cNvSpPr>
            <a:spLocks noChangeShapeType="1"/>
          </p:cNvSpPr>
          <p:nvPr/>
        </p:nvSpPr>
        <p:spPr bwMode="auto">
          <a:xfrm>
            <a:off x="1828800" y="2133600"/>
            <a:ext cx="1981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60" name="Line 14"/>
          <p:cNvSpPr>
            <a:spLocks noChangeShapeType="1"/>
          </p:cNvSpPr>
          <p:nvPr/>
        </p:nvSpPr>
        <p:spPr bwMode="auto">
          <a:xfrm>
            <a:off x="1828800" y="2438400"/>
            <a:ext cx="1981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61" name="Line 15"/>
          <p:cNvSpPr>
            <a:spLocks noChangeShapeType="1"/>
          </p:cNvSpPr>
          <p:nvPr/>
        </p:nvSpPr>
        <p:spPr bwMode="auto">
          <a:xfrm>
            <a:off x="1828800" y="2743200"/>
            <a:ext cx="1981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62" name="Line 16"/>
          <p:cNvSpPr>
            <a:spLocks noChangeShapeType="1"/>
          </p:cNvSpPr>
          <p:nvPr/>
        </p:nvSpPr>
        <p:spPr bwMode="auto">
          <a:xfrm>
            <a:off x="1828800" y="3048000"/>
            <a:ext cx="1981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63" name="Line 17"/>
          <p:cNvSpPr>
            <a:spLocks noChangeShapeType="1"/>
          </p:cNvSpPr>
          <p:nvPr/>
        </p:nvSpPr>
        <p:spPr bwMode="auto">
          <a:xfrm>
            <a:off x="1828800" y="5105400"/>
            <a:ext cx="1981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64" name="Line 18"/>
          <p:cNvSpPr>
            <a:spLocks noChangeShapeType="1"/>
          </p:cNvSpPr>
          <p:nvPr/>
        </p:nvSpPr>
        <p:spPr bwMode="auto">
          <a:xfrm>
            <a:off x="1828800" y="4724400"/>
            <a:ext cx="1981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65" name="Rectangle 19"/>
          <p:cNvSpPr>
            <a:spLocks noChangeArrowheads="1"/>
          </p:cNvSpPr>
          <p:nvPr/>
        </p:nvSpPr>
        <p:spPr bwMode="auto">
          <a:xfrm>
            <a:off x="4495800" y="2362200"/>
            <a:ext cx="685800" cy="304800"/>
          </a:xfrm>
          <a:prstGeom prst="rect">
            <a:avLst/>
          </a:prstGeom>
          <a:solidFill>
            <a:srgbClr val="C0C0C0"/>
          </a:solidFill>
          <a:ln w="19050">
            <a:solidFill>
              <a:schemeClr val="tx1"/>
            </a:solidFill>
            <a:miter lim="800000"/>
            <a:headEnd type="none" w="sm" len="sm"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000">
                <a:latin typeface="Times New Roman" pitchFamily="18" charset="0"/>
              </a:rPr>
              <a:t>data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31766" name="Rectangle 20"/>
          <p:cNvSpPr>
            <a:spLocks noChangeArrowheads="1"/>
          </p:cNvSpPr>
          <p:nvPr/>
        </p:nvSpPr>
        <p:spPr bwMode="auto">
          <a:xfrm>
            <a:off x="4495800" y="2971800"/>
            <a:ext cx="685800" cy="304800"/>
          </a:xfrm>
          <a:prstGeom prst="rect">
            <a:avLst/>
          </a:prstGeom>
          <a:solidFill>
            <a:srgbClr val="C0C0C0"/>
          </a:solidFill>
          <a:ln w="19050">
            <a:solidFill>
              <a:schemeClr val="tx1"/>
            </a:solidFill>
            <a:miter lim="800000"/>
            <a:headEnd type="none" w="sm" len="sm"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000">
                <a:latin typeface="Times New Roman" pitchFamily="18" charset="0"/>
              </a:rPr>
              <a:t>data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31767" name="Rectangle 21"/>
          <p:cNvSpPr>
            <a:spLocks noChangeArrowheads="1"/>
          </p:cNvSpPr>
          <p:nvPr/>
        </p:nvSpPr>
        <p:spPr bwMode="auto">
          <a:xfrm>
            <a:off x="4572000" y="3657600"/>
            <a:ext cx="685800" cy="304800"/>
          </a:xfrm>
          <a:prstGeom prst="rect">
            <a:avLst/>
          </a:prstGeom>
          <a:solidFill>
            <a:srgbClr val="C0C0C0"/>
          </a:solidFill>
          <a:ln w="19050">
            <a:solidFill>
              <a:schemeClr val="tx1"/>
            </a:solidFill>
            <a:miter lim="800000"/>
            <a:headEnd type="none" w="sm" len="sm"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000">
                <a:latin typeface="Times New Roman" pitchFamily="18" charset="0"/>
              </a:rPr>
              <a:t>data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31768" name="Freeform 32"/>
          <p:cNvSpPr>
            <a:spLocks/>
          </p:cNvSpPr>
          <p:nvPr/>
        </p:nvSpPr>
        <p:spPr bwMode="auto">
          <a:xfrm>
            <a:off x="3810000" y="2514600"/>
            <a:ext cx="609600" cy="1143000"/>
          </a:xfrm>
          <a:custGeom>
            <a:avLst/>
            <a:gdLst>
              <a:gd name="T0" fmla="*/ 0 w 384"/>
              <a:gd name="T1" fmla="*/ 2147483647 h 720"/>
              <a:gd name="T2" fmla="*/ 2147483647 w 384"/>
              <a:gd name="T3" fmla="*/ 2147483647 h 720"/>
              <a:gd name="T4" fmla="*/ 2147483647 w 384"/>
              <a:gd name="T5" fmla="*/ 0 h 720"/>
              <a:gd name="T6" fmla="*/ 2147483647 w 384"/>
              <a:gd name="T7" fmla="*/ 0 h 720"/>
              <a:gd name="T8" fmla="*/ 0 60000 65536"/>
              <a:gd name="T9" fmla="*/ 0 60000 65536"/>
              <a:gd name="T10" fmla="*/ 0 60000 65536"/>
              <a:gd name="T11" fmla="*/ 0 60000 65536"/>
              <a:gd name="T12" fmla="*/ 0 w 384"/>
              <a:gd name="T13" fmla="*/ 0 h 720"/>
              <a:gd name="T14" fmla="*/ 384 w 384"/>
              <a:gd name="T15" fmla="*/ 720 h 72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84" h="720">
                <a:moveTo>
                  <a:pt x="0" y="720"/>
                </a:moveTo>
                <a:lnTo>
                  <a:pt x="96" y="720"/>
                </a:lnTo>
                <a:lnTo>
                  <a:pt x="96" y="0"/>
                </a:lnTo>
                <a:lnTo>
                  <a:pt x="384" y="0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69" name="Freeform 33"/>
          <p:cNvSpPr>
            <a:spLocks/>
          </p:cNvSpPr>
          <p:nvPr/>
        </p:nvSpPr>
        <p:spPr bwMode="auto">
          <a:xfrm>
            <a:off x="3810000" y="3124200"/>
            <a:ext cx="533400" cy="914400"/>
          </a:xfrm>
          <a:custGeom>
            <a:avLst/>
            <a:gdLst>
              <a:gd name="T0" fmla="*/ 0 w 336"/>
              <a:gd name="T1" fmla="*/ 2147483647 h 576"/>
              <a:gd name="T2" fmla="*/ 2147483647 w 336"/>
              <a:gd name="T3" fmla="*/ 2147483647 h 576"/>
              <a:gd name="T4" fmla="*/ 2147483647 w 336"/>
              <a:gd name="T5" fmla="*/ 0 h 576"/>
              <a:gd name="T6" fmla="*/ 2147483647 w 336"/>
              <a:gd name="T7" fmla="*/ 0 h 576"/>
              <a:gd name="T8" fmla="*/ 0 60000 65536"/>
              <a:gd name="T9" fmla="*/ 0 60000 65536"/>
              <a:gd name="T10" fmla="*/ 0 60000 65536"/>
              <a:gd name="T11" fmla="*/ 0 60000 65536"/>
              <a:gd name="T12" fmla="*/ 0 w 336"/>
              <a:gd name="T13" fmla="*/ 0 h 576"/>
              <a:gd name="T14" fmla="*/ 336 w 336"/>
              <a:gd name="T15" fmla="*/ 576 h 57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36" h="576">
                <a:moveTo>
                  <a:pt x="0" y="576"/>
                </a:moveTo>
                <a:lnTo>
                  <a:pt x="192" y="576"/>
                </a:lnTo>
                <a:lnTo>
                  <a:pt x="192" y="0"/>
                </a:lnTo>
                <a:lnTo>
                  <a:pt x="336" y="0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70" name="Freeform 34"/>
          <p:cNvSpPr>
            <a:spLocks/>
          </p:cNvSpPr>
          <p:nvPr/>
        </p:nvSpPr>
        <p:spPr bwMode="auto">
          <a:xfrm>
            <a:off x="3810000" y="3810000"/>
            <a:ext cx="609600" cy="609600"/>
          </a:xfrm>
          <a:custGeom>
            <a:avLst/>
            <a:gdLst>
              <a:gd name="T0" fmla="*/ 0 w 384"/>
              <a:gd name="T1" fmla="*/ 2147483647 h 384"/>
              <a:gd name="T2" fmla="*/ 2147483647 w 384"/>
              <a:gd name="T3" fmla="*/ 2147483647 h 384"/>
              <a:gd name="T4" fmla="*/ 2147483647 w 384"/>
              <a:gd name="T5" fmla="*/ 0 h 384"/>
              <a:gd name="T6" fmla="*/ 2147483647 w 384"/>
              <a:gd name="T7" fmla="*/ 0 h 384"/>
              <a:gd name="T8" fmla="*/ 0 60000 65536"/>
              <a:gd name="T9" fmla="*/ 0 60000 65536"/>
              <a:gd name="T10" fmla="*/ 0 60000 65536"/>
              <a:gd name="T11" fmla="*/ 0 60000 65536"/>
              <a:gd name="T12" fmla="*/ 0 w 384"/>
              <a:gd name="T13" fmla="*/ 0 h 384"/>
              <a:gd name="T14" fmla="*/ 384 w 384"/>
              <a:gd name="T15" fmla="*/ 384 h 38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84" h="384">
                <a:moveTo>
                  <a:pt x="0" y="384"/>
                </a:moveTo>
                <a:lnTo>
                  <a:pt x="240" y="384"/>
                </a:lnTo>
                <a:lnTo>
                  <a:pt x="240" y="0"/>
                </a:lnTo>
                <a:lnTo>
                  <a:pt x="384" y="0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advTm="138230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cs431-cotter</a:t>
            </a:r>
          </a:p>
        </p:txBody>
      </p:sp>
      <p:sp>
        <p:nvSpPr>
          <p:cNvPr id="1638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01812FB-207D-45DD-8D36-57E81D64893E}" type="slidenum">
              <a:rPr lang="en-US" smtClean="0"/>
              <a:pPr/>
              <a:t>29</a:t>
            </a:fld>
            <a:endParaRPr lang="en-US" smtClean="0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Directory Structure</a:t>
            </a:r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676400"/>
            <a:ext cx="7772400" cy="4114800"/>
          </a:xfrm>
        </p:spPr>
        <p:txBody>
          <a:bodyPr/>
          <a:lstStyle/>
          <a:p>
            <a:pPr eaLnBrk="1" hangingPunct="1"/>
            <a:r>
              <a:rPr lang="en-US" smtClean="0"/>
              <a:t>Collection of nodes containing information on all files</a:t>
            </a:r>
          </a:p>
        </p:txBody>
      </p:sp>
      <p:sp>
        <p:nvSpPr>
          <p:cNvPr id="16390" name="Oval 4"/>
          <p:cNvSpPr>
            <a:spLocks noChangeArrowheads="1"/>
          </p:cNvSpPr>
          <p:nvPr/>
        </p:nvSpPr>
        <p:spPr bwMode="auto">
          <a:xfrm>
            <a:off x="1676400" y="2667000"/>
            <a:ext cx="5257800" cy="1143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91" name="Oval 5"/>
          <p:cNvSpPr>
            <a:spLocks noChangeArrowheads="1"/>
          </p:cNvSpPr>
          <p:nvPr/>
        </p:nvSpPr>
        <p:spPr bwMode="auto">
          <a:xfrm>
            <a:off x="2057400" y="3124200"/>
            <a:ext cx="381000" cy="381000"/>
          </a:xfrm>
          <a:prstGeom prst="ellipse">
            <a:avLst/>
          </a:prstGeom>
          <a:solidFill>
            <a:srgbClr val="C0C0C0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92" name="Oval 6"/>
          <p:cNvSpPr>
            <a:spLocks noChangeArrowheads="1"/>
          </p:cNvSpPr>
          <p:nvPr/>
        </p:nvSpPr>
        <p:spPr bwMode="auto">
          <a:xfrm>
            <a:off x="2814638" y="3043238"/>
            <a:ext cx="384175" cy="384175"/>
          </a:xfrm>
          <a:prstGeom prst="ellipse">
            <a:avLst/>
          </a:prstGeom>
          <a:solidFill>
            <a:srgbClr val="C0C0C0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93" name="Oval 7"/>
          <p:cNvSpPr>
            <a:spLocks noChangeArrowheads="1"/>
          </p:cNvSpPr>
          <p:nvPr/>
        </p:nvSpPr>
        <p:spPr bwMode="auto">
          <a:xfrm>
            <a:off x="3810000" y="3048000"/>
            <a:ext cx="381000" cy="381000"/>
          </a:xfrm>
          <a:prstGeom prst="ellipse">
            <a:avLst/>
          </a:prstGeom>
          <a:solidFill>
            <a:srgbClr val="C0C0C0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94" name="Oval 8"/>
          <p:cNvSpPr>
            <a:spLocks noChangeArrowheads="1"/>
          </p:cNvSpPr>
          <p:nvPr/>
        </p:nvSpPr>
        <p:spPr bwMode="auto">
          <a:xfrm>
            <a:off x="4953000" y="2971800"/>
            <a:ext cx="381000" cy="381000"/>
          </a:xfrm>
          <a:prstGeom prst="ellipse">
            <a:avLst/>
          </a:prstGeom>
          <a:solidFill>
            <a:srgbClr val="C0C0C0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95" name="Oval 9"/>
          <p:cNvSpPr>
            <a:spLocks noChangeArrowheads="1"/>
          </p:cNvSpPr>
          <p:nvPr/>
        </p:nvSpPr>
        <p:spPr bwMode="auto">
          <a:xfrm>
            <a:off x="5867400" y="3048000"/>
            <a:ext cx="381000" cy="381000"/>
          </a:xfrm>
          <a:prstGeom prst="ellipse">
            <a:avLst/>
          </a:prstGeom>
          <a:solidFill>
            <a:srgbClr val="C0C0C0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96" name="Rectangle 10"/>
          <p:cNvSpPr>
            <a:spLocks noChangeArrowheads="1"/>
          </p:cNvSpPr>
          <p:nvPr/>
        </p:nvSpPr>
        <p:spPr bwMode="auto">
          <a:xfrm>
            <a:off x="1295400" y="4648200"/>
            <a:ext cx="533400" cy="762000"/>
          </a:xfrm>
          <a:prstGeom prst="rect">
            <a:avLst/>
          </a:prstGeom>
          <a:solidFill>
            <a:srgbClr val="C0C0C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F1</a:t>
            </a:r>
          </a:p>
        </p:txBody>
      </p:sp>
      <p:sp>
        <p:nvSpPr>
          <p:cNvPr id="16397" name="Rectangle 11"/>
          <p:cNvSpPr>
            <a:spLocks noChangeArrowheads="1"/>
          </p:cNvSpPr>
          <p:nvPr/>
        </p:nvSpPr>
        <p:spPr bwMode="auto">
          <a:xfrm>
            <a:off x="2590800" y="4419600"/>
            <a:ext cx="685800" cy="533400"/>
          </a:xfrm>
          <a:prstGeom prst="rect">
            <a:avLst/>
          </a:prstGeom>
          <a:solidFill>
            <a:srgbClr val="C0C0C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F2</a:t>
            </a:r>
          </a:p>
        </p:txBody>
      </p:sp>
      <p:sp>
        <p:nvSpPr>
          <p:cNvPr id="16398" name="Rectangle 12"/>
          <p:cNvSpPr>
            <a:spLocks noChangeArrowheads="1"/>
          </p:cNvSpPr>
          <p:nvPr/>
        </p:nvSpPr>
        <p:spPr bwMode="auto">
          <a:xfrm>
            <a:off x="4114800" y="4419600"/>
            <a:ext cx="1066800" cy="1676400"/>
          </a:xfrm>
          <a:prstGeom prst="rect">
            <a:avLst/>
          </a:prstGeom>
          <a:solidFill>
            <a:srgbClr val="C0C0C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F3</a:t>
            </a:r>
          </a:p>
        </p:txBody>
      </p:sp>
      <p:sp>
        <p:nvSpPr>
          <p:cNvPr id="16399" name="Rectangle 13"/>
          <p:cNvSpPr>
            <a:spLocks noChangeArrowheads="1"/>
          </p:cNvSpPr>
          <p:nvPr/>
        </p:nvSpPr>
        <p:spPr bwMode="auto">
          <a:xfrm>
            <a:off x="5943600" y="4191000"/>
            <a:ext cx="609600" cy="990600"/>
          </a:xfrm>
          <a:prstGeom prst="rect">
            <a:avLst/>
          </a:prstGeom>
          <a:solidFill>
            <a:srgbClr val="C0C0C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F4</a:t>
            </a:r>
          </a:p>
        </p:txBody>
      </p:sp>
      <p:sp>
        <p:nvSpPr>
          <p:cNvPr id="16400" name="Rectangle 14"/>
          <p:cNvSpPr>
            <a:spLocks noChangeArrowheads="1"/>
          </p:cNvSpPr>
          <p:nvPr/>
        </p:nvSpPr>
        <p:spPr bwMode="auto">
          <a:xfrm>
            <a:off x="7543800" y="4419600"/>
            <a:ext cx="609600" cy="457200"/>
          </a:xfrm>
          <a:prstGeom prst="rect">
            <a:avLst/>
          </a:prstGeom>
          <a:solidFill>
            <a:srgbClr val="C0C0C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F5</a:t>
            </a:r>
          </a:p>
        </p:txBody>
      </p:sp>
      <p:sp>
        <p:nvSpPr>
          <p:cNvPr id="16401" name="Line 15"/>
          <p:cNvSpPr>
            <a:spLocks noChangeShapeType="1"/>
          </p:cNvSpPr>
          <p:nvPr/>
        </p:nvSpPr>
        <p:spPr bwMode="auto">
          <a:xfrm flipH="1">
            <a:off x="1676400" y="3505200"/>
            <a:ext cx="533400" cy="1066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02" name="Line 16"/>
          <p:cNvSpPr>
            <a:spLocks noChangeShapeType="1"/>
          </p:cNvSpPr>
          <p:nvPr/>
        </p:nvSpPr>
        <p:spPr bwMode="auto">
          <a:xfrm flipH="1">
            <a:off x="2971800" y="3429000"/>
            <a:ext cx="0" cy="914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03" name="Line 17"/>
          <p:cNvSpPr>
            <a:spLocks noChangeShapeType="1"/>
          </p:cNvSpPr>
          <p:nvPr/>
        </p:nvSpPr>
        <p:spPr bwMode="auto">
          <a:xfrm>
            <a:off x="4038600" y="3429000"/>
            <a:ext cx="533400" cy="990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04" name="Line 18"/>
          <p:cNvSpPr>
            <a:spLocks noChangeShapeType="1"/>
          </p:cNvSpPr>
          <p:nvPr/>
        </p:nvSpPr>
        <p:spPr bwMode="auto">
          <a:xfrm>
            <a:off x="5181600" y="3352800"/>
            <a:ext cx="11430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05" name="Line 19"/>
          <p:cNvSpPr>
            <a:spLocks noChangeShapeType="1"/>
          </p:cNvSpPr>
          <p:nvPr/>
        </p:nvSpPr>
        <p:spPr bwMode="auto">
          <a:xfrm>
            <a:off x="6248400" y="3276600"/>
            <a:ext cx="1600200" cy="1143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advTm="63311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371600" y="5486400"/>
            <a:ext cx="3810000" cy="914400"/>
            <a:chOff x="864" y="3456"/>
            <a:chExt cx="2400" cy="576"/>
          </a:xfrm>
        </p:grpSpPr>
        <p:sp>
          <p:nvSpPr>
            <p:cNvPr id="216067" name="AutoShape 3"/>
            <p:cNvSpPr>
              <a:spLocks noChangeArrowheads="1"/>
            </p:cNvSpPr>
            <p:nvPr/>
          </p:nvSpPr>
          <p:spPr bwMode="auto">
            <a:xfrm>
              <a:off x="2496" y="3456"/>
              <a:ext cx="768" cy="576"/>
            </a:xfrm>
            <a:prstGeom prst="can">
              <a:avLst>
                <a:gd name="adj" fmla="val 250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171" name="Text Box 4"/>
            <p:cNvSpPr txBox="1">
              <a:spLocks noChangeArrowheads="1"/>
            </p:cNvSpPr>
            <p:nvPr/>
          </p:nvSpPr>
          <p:spPr bwMode="auto">
            <a:xfrm>
              <a:off x="864" y="3504"/>
              <a:ext cx="1333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buFontTx/>
                <a:buChar char="•"/>
              </a:pPr>
              <a:r>
                <a:rPr lang="en-US" sz="2000"/>
                <a:t> Persistent storage</a:t>
              </a:r>
            </a:p>
            <a:p>
              <a:pPr eaLnBrk="0" hangingPunct="0">
                <a:buFontTx/>
                <a:buChar char="•"/>
              </a:pPr>
              <a:r>
                <a:rPr lang="en-US" sz="2000"/>
                <a:t> Shared device</a:t>
              </a:r>
            </a:p>
          </p:txBody>
        </p:sp>
      </p:grpSp>
      <p:sp>
        <p:nvSpPr>
          <p:cNvPr id="6148" name="Rectangle 5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7696200" cy="365125"/>
          </a:xfrm>
        </p:spPr>
        <p:txBody>
          <a:bodyPr>
            <a:normAutofit fontScale="90000"/>
          </a:bodyPr>
          <a:lstStyle/>
          <a:p>
            <a:r>
              <a:rPr lang="en-US" sz="4000" smtClean="0"/>
              <a:t>Why Programmers Need Files</a:t>
            </a:r>
          </a:p>
        </p:txBody>
      </p:sp>
      <p:sp>
        <p:nvSpPr>
          <p:cNvPr id="216070" name="Rectangle 6"/>
          <p:cNvSpPr>
            <a:spLocks noChangeArrowheads="1"/>
          </p:cNvSpPr>
          <p:nvPr/>
        </p:nvSpPr>
        <p:spPr bwMode="auto">
          <a:xfrm>
            <a:off x="1066800" y="1600200"/>
            <a:ext cx="1143000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000"/>
              <a:t>HTML</a:t>
            </a:r>
          </a:p>
          <a:p>
            <a:pPr algn="ctr" eaLnBrk="0" hangingPunct="0">
              <a:defRPr/>
            </a:pPr>
            <a:r>
              <a:rPr lang="en-US" sz="2000"/>
              <a:t>Editor</a:t>
            </a:r>
          </a:p>
        </p:txBody>
      </p:sp>
      <p:sp>
        <p:nvSpPr>
          <p:cNvPr id="6150" name="Text Box 7"/>
          <p:cNvSpPr txBox="1">
            <a:spLocks noChangeArrowheads="1"/>
          </p:cNvSpPr>
          <p:nvPr/>
        </p:nvSpPr>
        <p:spPr bwMode="auto">
          <a:xfrm>
            <a:off x="3962400" y="1219200"/>
            <a:ext cx="1039813" cy="155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600">
                <a:latin typeface="Courier New" pitchFamily="49" charset="0"/>
              </a:rPr>
              <a:t>&lt;head&gt;</a:t>
            </a:r>
          </a:p>
          <a:p>
            <a:pPr eaLnBrk="0" hangingPunct="0"/>
            <a:r>
              <a:rPr lang="en-US" sz="1600">
                <a:latin typeface="Courier New" pitchFamily="49" charset="0"/>
              </a:rPr>
              <a:t>…</a:t>
            </a:r>
          </a:p>
          <a:p>
            <a:pPr eaLnBrk="0" hangingPunct="0"/>
            <a:r>
              <a:rPr lang="en-US" sz="1600">
                <a:latin typeface="Courier New" pitchFamily="49" charset="0"/>
              </a:rPr>
              <a:t>&lt;/head&gt;</a:t>
            </a:r>
          </a:p>
          <a:p>
            <a:pPr eaLnBrk="0" hangingPunct="0"/>
            <a:r>
              <a:rPr lang="en-US" sz="1600">
                <a:latin typeface="Courier New" pitchFamily="49" charset="0"/>
              </a:rPr>
              <a:t>&lt;body&gt;</a:t>
            </a:r>
          </a:p>
          <a:p>
            <a:pPr eaLnBrk="0" hangingPunct="0"/>
            <a:r>
              <a:rPr lang="en-US" sz="1600">
                <a:latin typeface="Courier New" pitchFamily="49" charset="0"/>
              </a:rPr>
              <a:t>…</a:t>
            </a:r>
          </a:p>
          <a:p>
            <a:pPr eaLnBrk="0" hangingPunct="0"/>
            <a:r>
              <a:rPr lang="en-US" sz="1600">
                <a:latin typeface="Courier New" pitchFamily="49" charset="0"/>
              </a:rPr>
              <a:t>&lt;/body&gt;</a:t>
            </a:r>
          </a:p>
        </p:txBody>
      </p:sp>
      <p:sp>
        <p:nvSpPr>
          <p:cNvPr id="216072" name="Rectangle 8"/>
          <p:cNvSpPr>
            <a:spLocks noChangeArrowheads="1"/>
          </p:cNvSpPr>
          <p:nvPr/>
        </p:nvSpPr>
        <p:spPr bwMode="auto">
          <a:xfrm>
            <a:off x="6629400" y="1676400"/>
            <a:ext cx="1143000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000"/>
              <a:t>Web</a:t>
            </a:r>
          </a:p>
          <a:p>
            <a:pPr algn="ctr" eaLnBrk="0" hangingPunct="0">
              <a:defRPr/>
            </a:pPr>
            <a:r>
              <a:rPr lang="en-US" sz="2000"/>
              <a:t>Browser</a:t>
            </a:r>
          </a:p>
        </p:txBody>
      </p:sp>
      <p:sp>
        <p:nvSpPr>
          <p:cNvPr id="216073" name="AutoShape 9"/>
          <p:cNvSpPr>
            <a:spLocks noChangeArrowheads="1"/>
          </p:cNvSpPr>
          <p:nvPr/>
        </p:nvSpPr>
        <p:spPr bwMode="auto">
          <a:xfrm>
            <a:off x="2514600" y="1828800"/>
            <a:ext cx="838200" cy="381000"/>
          </a:xfrm>
          <a:prstGeom prst="rightArrow">
            <a:avLst>
              <a:gd name="adj1" fmla="val 50000"/>
              <a:gd name="adj2" fmla="val 55000"/>
            </a:avLst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16074" name="AutoShape 10"/>
          <p:cNvSpPr>
            <a:spLocks noChangeArrowheads="1"/>
          </p:cNvSpPr>
          <p:nvPr/>
        </p:nvSpPr>
        <p:spPr bwMode="auto">
          <a:xfrm>
            <a:off x="5410200" y="1828800"/>
            <a:ext cx="838200" cy="381000"/>
          </a:xfrm>
          <a:prstGeom prst="rightArrow">
            <a:avLst>
              <a:gd name="adj1" fmla="val 50000"/>
              <a:gd name="adj2" fmla="val 55000"/>
            </a:avLst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990600" y="2438400"/>
            <a:ext cx="7927976" cy="4279900"/>
            <a:chOff x="624" y="1536"/>
            <a:chExt cx="4994" cy="2696"/>
          </a:xfrm>
        </p:grpSpPr>
        <p:sp>
          <p:nvSpPr>
            <p:cNvPr id="6155" name="Text Box 12"/>
            <p:cNvSpPr txBox="1">
              <a:spLocks noChangeArrowheads="1"/>
            </p:cNvSpPr>
            <p:nvPr/>
          </p:nvSpPr>
          <p:spPr bwMode="auto">
            <a:xfrm>
              <a:off x="3552" y="3398"/>
              <a:ext cx="2066" cy="8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buFontTx/>
                <a:buChar char="•"/>
              </a:pPr>
              <a:r>
                <a:rPr lang="en-US" sz="2000" dirty="0"/>
                <a:t> Structured information</a:t>
              </a:r>
            </a:p>
            <a:p>
              <a:pPr eaLnBrk="0" hangingPunct="0">
                <a:buFontTx/>
                <a:buChar char="•"/>
              </a:pPr>
              <a:r>
                <a:rPr lang="en-US" sz="2000" dirty="0"/>
                <a:t> Can be read by any </a:t>
              </a:r>
              <a:r>
                <a:rPr lang="en-US" sz="2000" dirty="0" err="1" smtClean="0"/>
                <a:t>appln</a:t>
              </a:r>
              <a:endParaRPr lang="en-US" sz="2000" dirty="0"/>
            </a:p>
            <a:p>
              <a:pPr lvl="1" eaLnBrk="0" hangingPunct="0">
                <a:buFontTx/>
                <a:buChar char="•"/>
              </a:pPr>
              <a:r>
                <a:rPr lang="en-US" sz="2000" dirty="0"/>
                <a:t> Accessibility</a:t>
              </a:r>
            </a:p>
            <a:p>
              <a:pPr lvl="1" eaLnBrk="0" hangingPunct="0">
                <a:buFontTx/>
                <a:buChar char="•"/>
              </a:pPr>
              <a:r>
                <a:rPr lang="en-US" sz="2000" dirty="0"/>
                <a:t> Protocol</a:t>
              </a:r>
            </a:p>
          </p:txBody>
        </p:sp>
        <p:sp>
          <p:nvSpPr>
            <p:cNvPr id="6156" name="Rectangle 13"/>
            <p:cNvSpPr>
              <a:spLocks noChangeArrowheads="1"/>
            </p:cNvSpPr>
            <p:nvPr/>
          </p:nvSpPr>
          <p:spPr bwMode="auto">
            <a:xfrm>
              <a:off x="2544" y="2016"/>
              <a:ext cx="672" cy="96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6078" name="Text Box 14"/>
            <p:cNvSpPr txBox="1">
              <a:spLocks noChangeArrowheads="1"/>
            </p:cNvSpPr>
            <p:nvPr/>
          </p:nvSpPr>
          <p:spPr bwMode="auto">
            <a:xfrm>
              <a:off x="2544" y="2016"/>
              <a:ext cx="661" cy="988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sz="1600">
                  <a:latin typeface="Courier New" pitchFamily="49" charset="0"/>
                </a:rPr>
                <a:t>&lt;head&gt;</a:t>
              </a:r>
            </a:p>
            <a:p>
              <a:pPr eaLnBrk="0" hangingPunct="0">
                <a:defRPr/>
              </a:pPr>
              <a:r>
                <a:rPr lang="en-US" sz="1600">
                  <a:latin typeface="Courier New" pitchFamily="49" charset="0"/>
                </a:rPr>
                <a:t>…</a:t>
              </a:r>
            </a:p>
            <a:p>
              <a:pPr eaLnBrk="0" hangingPunct="0">
                <a:defRPr/>
              </a:pPr>
              <a:r>
                <a:rPr lang="en-US" sz="1600">
                  <a:latin typeface="Courier New" pitchFamily="49" charset="0"/>
                </a:rPr>
                <a:t>&lt;/head&gt;</a:t>
              </a:r>
            </a:p>
            <a:p>
              <a:pPr eaLnBrk="0" hangingPunct="0">
                <a:defRPr/>
              </a:pPr>
              <a:r>
                <a:rPr lang="en-US" sz="1600">
                  <a:latin typeface="Courier New" pitchFamily="49" charset="0"/>
                </a:rPr>
                <a:t>&lt;body&gt;</a:t>
              </a:r>
            </a:p>
            <a:p>
              <a:pPr eaLnBrk="0" hangingPunct="0">
                <a:defRPr/>
              </a:pPr>
              <a:r>
                <a:rPr lang="en-US" sz="1600">
                  <a:latin typeface="Courier New" pitchFamily="49" charset="0"/>
                </a:rPr>
                <a:t>…</a:t>
              </a:r>
            </a:p>
            <a:p>
              <a:pPr eaLnBrk="0" hangingPunct="0">
                <a:defRPr/>
              </a:pPr>
              <a:r>
                <a:rPr lang="en-US" sz="1600">
                  <a:latin typeface="Courier New" pitchFamily="49" charset="0"/>
                </a:rPr>
                <a:t>&lt;/body&gt;</a:t>
              </a:r>
            </a:p>
          </p:txBody>
        </p:sp>
        <p:sp>
          <p:nvSpPr>
            <p:cNvPr id="6158" name="Text Box 15"/>
            <p:cNvSpPr txBox="1">
              <a:spLocks noChangeArrowheads="1"/>
            </p:cNvSpPr>
            <p:nvPr/>
          </p:nvSpPr>
          <p:spPr bwMode="auto">
            <a:xfrm>
              <a:off x="2508" y="1824"/>
              <a:ext cx="8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>
                  <a:latin typeface="Courier New" pitchFamily="49" charset="0"/>
                </a:rPr>
                <a:t>foo.html</a:t>
              </a:r>
            </a:p>
          </p:txBody>
        </p:sp>
        <p:sp>
          <p:nvSpPr>
            <p:cNvPr id="216080" name="AutoShape 16"/>
            <p:cNvSpPr>
              <a:spLocks noChangeArrowheads="1"/>
            </p:cNvSpPr>
            <p:nvPr/>
          </p:nvSpPr>
          <p:spPr bwMode="auto">
            <a:xfrm>
              <a:off x="624" y="1872"/>
              <a:ext cx="768" cy="12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/>
                <a:t>File</a:t>
              </a:r>
            </a:p>
            <a:p>
              <a:pPr algn="ctr" eaLnBrk="0" hangingPunct="0">
                <a:defRPr/>
              </a:pPr>
              <a:r>
                <a:rPr lang="en-US"/>
                <a:t>Manager</a:t>
              </a:r>
            </a:p>
          </p:txBody>
        </p:sp>
        <p:sp>
          <p:nvSpPr>
            <p:cNvPr id="216081" name="AutoShape 17"/>
            <p:cNvSpPr>
              <a:spLocks noChangeArrowheads="1"/>
            </p:cNvSpPr>
            <p:nvPr/>
          </p:nvSpPr>
          <p:spPr bwMode="auto">
            <a:xfrm>
              <a:off x="4176" y="1872"/>
              <a:ext cx="768" cy="12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/>
                <a:t>File</a:t>
              </a:r>
            </a:p>
            <a:p>
              <a:pPr algn="ctr" eaLnBrk="0" hangingPunct="0">
                <a:defRPr/>
              </a:pPr>
              <a:r>
                <a:rPr lang="en-US"/>
                <a:t>Manager</a:t>
              </a:r>
            </a:p>
          </p:txBody>
        </p:sp>
        <p:sp>
          <p:nvSpPr>
            <p:cNvPr id="216082" name="AutoShape 18"/>
            <p:cNvSpPr>
              <a:spLocks noChangeArrowheads="1"/>
            </p:cNvSpPr>
            <p:nvPr/>
          </p:nvSpPr>
          <p:spPr bwMode="auto">
            <a:xfrm>
              <a:off x="960" y="1536"/>
              <a:ext cx="144" cy="240"/>
            </a:xfrm>
            <a:prstGeom prst="downArrow">
              <a:avLst>
                <a:gd name="adj1" fmla="val 50000"/>
                <a:gd name="adj2" fmla="val 41667"/>
              </a:avLst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6083" name="AutoShape 19"/>
            <p:cNvSpPr>
              <a:spLocks noChangeArrowheads="1"/>
            </p:cNvSpPr>
            <p:nvPr/>
          </p:nvSpPr>
          <p:spPr bwMode="auto">
            <a:xfrm flipV="1">
              <a:off x="4464" y="1536"/>
              <a:ext cx="144" cy="240"/>
            </a:xfrm>
            <a:prstGeom prst="downArrow">
              <a:avLst>
                <a:gd name="adj1" fmla="val 50000"/>
                <a:gd name="adj2" fmla="val 41667"/>
              </a:avLst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6084" name="AutoShape 20"/>
            <p:cNvSpPr>
              <a:spLocks noChangeArrowheads="1"/>
            </p:cNvSpPr>
            <p:nvPr/>
          </p:nvSpPr>
          <p:spPr bwMode="auto">
            <a:xfrm>
              <a:off x="1632" y="2304"/>
              <a:ext cx="528" cy="240"/>
            </a:xfrm>
            <a:prstGeom prst="rightArrow">
              <a:avLst>
                <a:gd name="adj1" fmla="val 50000"/>
                <a:gd name="adj2" fmla="val 55000"/>
              </a:avLst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6085" name="AutoShape 21"/>
            <p:cNvSpPr>
              <a:spLocks noChangeArrowheads="1"/>
            </p:cNvSpPr>
            <p:nvPr/>
          </p:nvSpPr>
          <p:spPr bwMode="auto">
            <a:xfrm>
              <a:off x="3408" y="2352"/>
              <a:ext cx="528" cy="240"/>
            </a:xfrm>
            <a:prstGeom prst="rightArrow">
              <a:avLst>
                <a:gd name="adj1" fmla="val 50000"/>
                <a:gd name="adj2" fmla="val 55000"/>
              </a:avLst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6086" name="AutoShape 22"/>
            <p:cNvSpPr>
              <a:spLocks noChangeArrowheads="1"/>
            </p:cNvSpPr>
            <p:nvPr/>
          </p:nvSpPr>
          <p:spPr bwMode="auto">
            <a:xfrm rot="-3663518">
              <a:off x="1848" y="2856"/>
              <a:ext cx="144" cy="672"/>
            </a:xfrm>
            <a:prstGeom prst="downArrow">
              <a:avLst>
                <a:gd name="adj1" fmla="val 50000"/>
                <a:gd name="adj2" fmla="val 1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6087" name="AutoShape 23"/>
            <p:cNvSpPr>
              <a:spLocks noChangeArrowheads="1"/>
            </p:cNvSpPr>
            <p:nvPr/>
          </p:nvSpPr>
          <p:spPr bwMode="auto">
            <a:xfrm rot="-7294515">
              <a:off x="3648" y="2880"/>
              <a:ext cx="144" cy="672"/>
            </a:xfrm>
            <a:prstGeom prst="downArrow">
              <a:avLst>
                <a:gd name="adj1" fmla="val 50000"/>
                <a:gd name="adj2" fmla="val 1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6088" name="Rectangle 24"/>
            <p:cNvSpPr>
              <a:spLocks noChangeArrowheads="1"/>
            </p:cNvSpPr>
            <p:nvPr/>
          </p:nvSpPr>
          <p:spPr bwMode="auto">
            <a:xfrm>
              <a:off x="2688" y="3648"/>
              <a:ext cx="192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6089" name="Rectangle 25"/>
            <p:cNvSpPr>
              <a:spLocks noChangeArrowheads="1"/>
            </p:cNvSpPr>
            <p:nvPr/>
          </p:nvSpPr>
          <p:spPr bwMode="auto">
            <a:xfrm>
              <a:off x="2784" y="3744"/>
              <a:ext cx="192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6090" name="Rectangle 26"/>
            <p:cNvSpPr>
              <a:spLocks noChangeArrowheads="1"/>
            </p:cNvSpPr>
            <p:nvPr/>
          </p:nvSpPr>
          <p:spPr bwMode="auto">
            <a:xfrm>
              <a:off x="2880" y="3840"/>
              <a:ext cx="192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cs431-cotter</a:t>
            </a:r>
          </a:p>
        </p:txBody>
      </p:sp>
      <p:sp>
        <p:nvSpPr>
          <p:cNvPr id="1741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5B5904C-33F2-4302-B88C-DAE169E020F8}" type="slidenum">
              <a:rPr lang="en-US" smtClean="0"/>
              <a:pPr/>
              <a:t>30</a:t>
            </a:fld>
            <a:endParaRPr lang="en-US" smtClean="0"/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Information in a Device Directory</a:t>
            </a:r>
          </a:p>
        </p:txBody>
      </p:sp>
      <p:sp>
        <p:nvSpPr>
          <p:cNvPr id="1741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676400"/>
            <a:ext cx="7772400" cy="41148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File name: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File Type: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Address: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Current Length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Maximum Length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Date Last accessed (for archiving)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Date Last updated (for dumping)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Owner ID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Protection information</a:t>
            </a:r>
          </a:p>
        </p:txBody>
      </p:sp>
    </p:spTree>
  </p:cSld>
  <p:clrMapOvr>
    <a:masterClrMapping/>
  </p:clrMapOvr>
  <p:transition advTm="107687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cs431-cotter</a:t>
            </a:r>
          </a:p>
        </p:txBody>
      </p:sp>
      <p:sp>
        <p:nvSpPr>
          <p:cNvPr id="1843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BA924F0-9F9A-4418-8191-C400FADF0748}" type="slidenum">
              <a:rPr lang="en-US" smtClean="0"/>
              <a:pPr/>
              <a:t>31</a:t>
            </a:fld>
            <a:endParaRPr lang="en-US" smtClean="0"/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Directory Operations</a:t>
            </a:r>
          </a:p>
        </p:txBody>
      </p:sp>
      <p:sp>
        <p:nvSpPr>
          <p:cNvPr id="1843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676400"/>
            <a:ext cx="7772400" cy="4114800"/>
          </a:xfrm>
        </p:spPr>
        <p:txBody>
          <a:bodyPr/>
          <a:lstStyle/>
          <a:p>
            <a:pPr eaLnBrk="1" hangingPunct="1"/>
            <a:r>
              <a:rPr lang="en-US" sz="2800" smtClean="0"/>
              <a:t>Search for a file</a:t>
            </a:r>
          </a:p>
          <a:p>
            <a:pPr eaLnBrk="1" hangingPunct="1"/>
            <a:r>
              <a:rPr lang="en-US" sz="2800" smtClean="0"/>
              <a:t>Create a file</a:t>
            </a:r>
          </a:p>
          <a:p>
            <a:pPr eaLnBrk="1" hangingPunct="1"/>
            <a:r>
              <a:rPr lang="en-US" sz="2800" smtClean="0"/>
              <a:t>Delete a file</a:t>
            </a:r>
          </a:p>
          <a:p>
            <a:pPr eaLnBrk="1" hangingPunct="1"/>
            <a:r>
              <a:rPr lang="en-US" sz="2800" smtClean="0"/>
              <a:t>List a directory</a:t>
            </a:r>
          </a:p>
          <a:p>
            <a:pPr eaLnBrk="1" hangingPunct="1"/>
            <a:r>
              <a:rPr lang="en-US" sz="2800" smtClean="0"/>
              <a:t>Rename a file</a:t>
            </a:r>
          </a:p>
          <a:p>
            <a:pPr eaLnBrk="1" hangingPunct="1"/>
            <a:r>
              <a:rPr lang="en-US" sz="2800" smtClean="0"/>
              <a:t>Traverse the file system</a:t>
            </a:r>
          </a:p>
          <a:p>
            <a:pPr eaLnBrk="1" hangingPunct="1"/>
            <a:endParaRPr lang="en-US" sz="2800" smtClean="0"/>
          </a:p>
        </p:txBody>
      </p:sp>
    </p:spTree>
  </p:cSld>
  <p:clrMapOvr>
    <a:masterClrMapping/>
  </p:clrMapOvr>
  <p:transition advTm="54545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cs431-cotter</a:t>
            </a:r>
          </a:p>
        </p:txBody>
      </p:sp>
      <p:sp>
        <p:nvSpPr>
          <p:cNvPr id="1945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CBAF126-097D-4483-B22E-6B4B18B1610D}" type="slidenum">
              <a:rPr lang="en-US" smtClean="0"/>
              <a:pPr/>
              <a:t>32</a:t>
            </a:fld>
            <a:endParaRPr lang="en-US" smtClean="0"/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Alternative Directory Structures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676400"/>
            <a:ext cx="7772400" cy="4648200"/>
          </a:xfrm>
        </p:spPr>
        <p:txBody>
          <a:bodyPr/>
          <a:lstStyle/>
          <a:p>
            <a:pPr eaLnBrk="1" hangingPunct="1"/>
            <a:r>
              <a:rPr lang="en-US" sz="2800" smtClean="0"/>
              <a:t>Single-Level Directory</a:t>
            </a:r>
          </a:p>
          <a:p>
            <a:pPr eaLnBrk="1" hangingPunct="1"/>
            <a:endParaRPr lang="en-US" sz="2800" smtClean="0"/>
          </a:p>
          <a:p>
            <a:pPr eaLnBrk="1" hangingPunct="1"/>
            <a:endParaRPr lang="en-US" sz="2800" smtClean="0"/>
          </a:p>
          <a:p>
            <a:pPr eaLnBrk="1" hangingPunct="1"/>
            <a:endParaRPr lang="en-US" sz="2800" smtClean="0"/>
          </a:p>
          <a:p>
            <a:pPr eaLnBrk="1" hangingPunct="1"/>
            <a:endParaRPr lang="en-US" sz="2800" smtClean="0"/>
          </a:p>
          <a:p>
            <a:pPr eaLnBrk="1" hangingPunct="1"/>
            <a:endParaRPr lang="en-US" sz="2800" smtClean="0"/>
          </a:p>
          <a:p>
            <a:pPr eaLnBrk="1" hangingPunct="1"/>
            <a:r>
              <a:rPr lang="en-US" sz="2800" b="1" smtClean="0"/>
              <a:t>Issues:</a:t>
            </a:r>
          </a:p>
          <a:p>
            <a:pPr lvl="1" eaLnBrk="1" hangingPunct="1"/>
            <a:r>
              <a:rPr lang="en-US" sz="2400" smtClean="0"/>
              <a:t>Naming</a:t>
            </a:r>
          </a:p>
          <a:p>
            <a:pPr lvl="1" eaLnBrk="1" hangingPunct="1"/>
            <a:r>
              <a:rPr lang="en-US" sz="2400" smtClean="0"/>
              <a:t>Grouping</a:t>
            </a:r>
          </a:p>
        </p:txBody>
      </p:sp>
      <p:sp>
        <p:nvSpPr>
          <p:cNvPr id="19462" name="Rectangle 4"/>
          <p:cNvSpPr>
            <a:spLocks noChangeArrowheads="1"/>
          </p:cNvSpPr>
          <p:nvPr/>
        </p:nvSpPr>
        <p:spPr bwMode="auto">
          <a:xfrm>
            <a:off x="1371600" y="2590800"/>
            <a:ext cx="6781800" cy="533400"/>
          </a:xfrm>
          <a:prstGeom prst="rect">
            <a:avLst/>
          </a:prstGeom>
          <a:solidFill>
            <a:srgbClr val="C0C0C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endParaRPr lang="en-US" sz="2400">
              <a:latin typeface="Times New Roman" pitchFamily="18" charset="0"/>
            </a:endParaRPr>
          </a:p>
        </p:txBody>
      </p:sp>
      <p:sp>
        <p:nvSpPr>
          <p:cNvPr id="19463" name="Line 5"/>
          <p:cNvSpPr>
            <a:spLocks noChangeShapeType="1"/>
          </p:cNvSpPr>
          <p:nvPr/>
        </p:nvSpPr>
        <p:spPr bwMode="auto">
          <a:xfrm>
            <a:off x="1981200" y="2590800"/>
            <a:ext cx="0" cy="533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4" name="Line 6"/>
          <p:cNvSpPr>
            <a:spLocks noChangeShapeType="1"/>
          </p:cNvSpPr>
          <p:nvPr/>
        </p:nvSpPr>
        <p:spPr bwMode="auto">
          <a:xfrm>
            <a:off x="2676525" y="2590800"/>
            <a:ext cx="0" cy="533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5" name="Line 7"/>
          <p:cNvSpPr>
            <a:spLocks noChangeShapeType="1"/>
          </p:cNvSpPr>
          <p:nvPr/>
        </p:nvSpPr>
        <p:spPr bwMode="auto">
          <a:xfrm>
            <a:off x="3371850" y="2590800"/>
            <a:ext cx="0" cy="533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6" name="Line 8"/>
          <p:cNvSpPr>
            <a:spLocks noChangeShapeType="1"/>
          </p:cNvSpPr>
          <p:nvPr/>
        </p:nvSpPr>
        <p:spPr bwMode="auto">
          <a:xfrm>
            <a:off x="4067175" y="2590800"/>
            <a:ext cx="0" cy="533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7" name="Line 9"/>
          <p:cNvSpPr>
            <a:spLocks noChangeShapeType="1"/>
          </p:cNvSpPr>
          <p:nvPr/>
        </p:nvSpPr>
        <p:spPr bwMode="auto">
          <a:xfrm>
            <a:off x="4762500" y="2590800"/>
            <a:ext cx="0" cy="533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8" name="Line 10"/>
          <p:cNvSpPr>
            <a:spLocks noChangeShapeType="1"/>
          </p:cNvSpPr>
          <p:nvPr/>
        </p:nvSpPr>
        <p:spPr bwMode="auto">
          <a:xfrm>
            <a:off x="5457825" y="2590800"/>
            <a:ext cx="0" cy="533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9" name="Line 11"/>
          <p:cNvSpPr>
            <a:spLocks noChangeShapeType="1"/>
          </p:cNvSpPr>
          <p:nvPr/>
        </p:nvSpPr>
        <p:spPr bwMode="auto">
          <a:xfrm>
            <a:off x="6153150" y="2590800"/>
            <a:ext cx="0" cy="533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70" name="Line 12"/>
          <p:cNvSpPr>
            <a:spLocks noChangeShapeType="1"/>
          </p:cNvSpPr>
          <p:nvPr/>
        </p:nvSpPr>
        <p:spPr bwMode="auto">
          <a:xfrm>
            <a:off x="6848475" y="2590800"/>
            <a:ext cx="0" cy="533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71" name="Line 13"/>
          <p:cNvSpPr>
            <a:spLocks noChangeShapeType="1"/>
          </p:cNvSpPr>
          <p:nvPr/>
        </p:nvSpPr>
        <p:spPr bwMode="auto">
          <a:xfrm>
            <a:off x="7543800" y="2590800"/>
            <a:ext cx="0" cy="533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72" name="Text Box 14"/>
          <p:cNvSpPr txBox="1">
            <a:spLocks noChangeArrowheads="1"/>
          </p:cNvSpPr>
          <p:nvPr/>
        </p:nvSpPr>
        <p:spPr bwMode="auto">
          <a:xfrm>
            <a:off x="1371600" y="2667000"/>
            <a:ext cx="6723063" cy="396875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latin typeface="Times New Roman" pitchFamily="18" charset="0"/>
              </a:rPr>
              <a:t>cat      bo        a       test      data    mail    cont   hex     word   calc</a:t>
            </a:r>
          </a:p>
        </p:txBody>
      </p:sp>
      <p:sp>
        <p:nvSpPr>
          <p:cNvPr id="19473" name="Oval 15"/>
          <p:cNvSpPr>
            <a:spLocks noChangeArrowheads="1"/>
          </p:cNvSpPr>
          <p:nvPr/>
        </p:nvSpPr>
        <p:spPr bwMode="auto">
          <a:xfrm>
            <a:off x="1447800" y="3962400"/>
            <a:ext cx="457200" cy="457200"/>
          </a:xfrm>
          <a:prstGeom prst="ellipse">
            <a:avLst/>
          </a:prstGeom>
          <a:solidFill>
            <a:srgbClr val="C0C0C0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74" name="Oval 16"/>
          <p:cNvSpPr>
            <a:spLocks noChangeArrowheads="1"/>
          </p:cNvSpPr>
          <p:nvPr/>
        </p:nvSpPr>
        <p:spPr bwMode="auto">
          <a:xfrm>
            <a:off x="2133600" y="3962400"/>
            <a:ext cx="457200" cy="457200"/>
          </a:xfrm>
          <a:prstGeom prst="ellipse">
            <a:avLst/>
          </a:prstGeom>
          <a:solidFill>
            <a:srgbClr val="C0C0C0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75" name="Oval 17"/>
          <p:cNvSpPr>
            <a:spLocks noChangeArrowheads="1"/>
          </p:cNvSpPr>
          <p:nvPr/>
        </p:nvSpPr>
        <p:spPr bwMode="auto">
          <a:xfrm>
            <a:off x="2819400" y="3962400"/>
            <a:ext cx="457200" cy="457200"/>
          </a:xfrm>
          <a:prstGeom prst="ellipse">
            <a:avLst/>
          </a:prstGeom>
          <a:solidFill>
            <a:srgbClr val="C0C0C0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76" name="Oval 18"/>
          <p:cNvSpPr>
            <a:spLocks noChangeArrowheads="1"/>
          </p:cNvSpPr>
          <p:nvPr/>
        </p:nvSpPr>
        <p:spPr bwMode="auto">
          <a:xfrm>
            <a:off x="3505200" y="3962400"/>
            <a:ext cx="457200" cy="457200"/>
          </a:xfrm>
          <a:prstGeom prst="ellipse">
            <a:avLst/>
          </a:prstGeom>
          <a:solidFill>
            <a:srgbClr val="C0C0C0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77" name="Oval 19"/>
          <p:cNvSpPr>
            <a:spLocks noChangeArrowheads="1"/>
          </p:cNvSpPr>
          <p:nvPr/>
        </p:nvSpPr>
        <p:spPr bwMode="auto">
          <a:xfrm>
            <a:off x="4191000" y="3962400"/>
            <a:ext cx="457200" cy="457200"/>
          </a:xfrm>
          <a:prstGeom prst="ellipse">
            <a:avLst/>
          </a:prstGeom>
          <a:solidFill>
            <a:srgbClr val="C0C0C0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78" name="Oval 20"/>
          <p:cNvSpPr>
            <a:spLocks noChangeArrowheads="1"/>
          </p:cNvSpPr>
          <p:nvPr/>
        </p:nvSpPr>
        <p:spPr bwMode="auto">
          <a:xfrm>
            <a:off x="4876800" y="3962400"/>
            <a:ext cx="457200" cy="457200"/>
          </a:xfrm>
          <a:prstGeom prst="ellipse">
            <a:avLst/>
          </a:prstGeom>
          <a:solidFill>
            <a:srgbClr val="C0C0C0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79" name="Oval 21"/>
          <p:cNvSpPr>
            <a:spLocks noChangeArrowheads="1"/>
          </p:cNvSpPr>
          <p:nvPr/>
        </p:nvSpPr>
        <p:spPr bwMode="auto">
          <a:xfrm>
            <a:off x="5562600" y="3962400"/>
            <a:ext cx="457200" cy="457200"/>
          </a:xfrm>
          <a:prstGeom prst="ellipse">
            <a:avLst/>
          </a:prstGeom>
          <a:solidFill>
            <a:srgbClr val="C0C0C0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80" name="Oval 22"/>
          <p:cNvSpPr>
            <a:spLocks noChangeArrowheads="1"/>
          </p:cNvSpPr>
          <p:nvPr/>
        </p:nvSpPr>
        <p:spPr bwMode="auto">
          <a:xfrm>
            <a:off x="6248400" y="3962400"/>
            <a:ext cx="457200" cy="457200"/>
          </a:xfrm>
          <a:prstGeom prst="ellipse">
            <a:avLst/>
          </a:prstGeom>
          <a:solidFill>
            <a:srgbClr val="C0C0C0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81" name="Oval 23"/>
          <p:cNvSpPr>
            <a:spLocks noChangeArrowheads="1"/>
          </p:cNvSpPr>
          <p:nvPr/>
        </p:nvSpPr>
        <p:spPr bwMode="auto">
          <a:xfrm>
            <a:off x="6934200" y="3962400"/>
            <a:ext cx="457200" cy="457200"/>
          </a:xfrm>
          <a:prstGeom prst="ellipse">
            <a:avLst/>
          </a:prstGeom>
          <a:solidFill>
            <a:srgbClr val="C0C0C0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82" name="Oval 24"/>
          <p:cNvSpPr>
            <a:spLocks noChangeArrowheads="1"/>
          </p:cNvSpPr>
          <p:nvPr/>
        </p:nvSpPr>
        <p:spPr bwMode="auto">
          <a:xfrm>
            <a:off x="7620000" y="3962400"/>
            <a:ext cx="457200" cy="457200"/>
          </a:xfrm>
          <a:prstGeom prst="ellipse">
            <a:avLst/>
          </a:prstGeom>
          <a:solidFill>
            <a:srgbClr val="C0C0C0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83" name="Line 25"/>
          <p:cNvSpPr>
            <a:spLocks noChangeShapeType="1"/>
          </p:cNvSpPr>
          <p:nvPr/>
        </p:nvSpPr>
        <p:spPr bwMode="auto">
          <a:xfrm>
            <a:off x="1676400" y="3200400"/>
            <a:ext cx="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84" name="Line 26"/>
          <p:cNvSpPr>
            <a:spLocks noChangeShapeType="1"/>
          </p:cNvSpPr>
          <p:nvPr/>
        </p:nvSpPr>
        <p:spPr bwMode="auto">
          <a:xfrm>
            <a:off x="2362200" y="3200400"/>
            <a:ext cx="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85" name="Line 27"/>
          <p:cNvSpPr>
            <a:spLocks noChangeShapeType="1"/>
          </p:cNvSpPr>
          <p:nvPr/>
        </p:nvSpPr>
        <p:spPr bwMode="auto">
          <a:xfrm>
            <a:off x="3048000" y="3200400"/>
            <a:ext cx="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86" name="Line 28"/>
          <p:cNvSpPr>
            <a:spLocks noChangeShapeType="1"/>
          </p:cNvSpPr>
          <p:nvPr/>
        </p:nvSpPr>
        <p:spPr bwMode="auto">
          <a:xfrm>
            <a:off x="3733800" y="3200400"/>
            <a:ext cx="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87" name="Line 29"/>
          <p:cNvSpPr>
            <a:spLocks noChangeShapeType="1"/>
          </p:cNvSpPr>
          <p:nvPr/>
        </p:nvSpPr>
        <p:spPr bwMode="auto">
          <a:xfrm>
            <a:off x="4419600" y="3200400"/>
            <a:ext cx="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88" name="Line 30"/>
          <p:cNvSpPr>
            <a:spLocks noChangeShapeType="1"/>
          </p:cNvSpPr>
          <p:nvPr/>
        </p:nvSpPr>
        <p:spPr bwMode="auto">
          <a:xfrm>
            <a:off x="5105400" y="3200400"/>
            <a:ext cx="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89" name="Line 31"/>
          <p:cNvSpPr>
            <a:spLocks noChangeShapeType="1"/>
          </p:cNvSpPr>
          <p:nvPr/>
        </p:nvSpPr>
        <p:spPr bwMode="auto">
          <a:xfrm>
            <a:off x="5791200" y="3200400"/>
            <a:ext cx="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90" name="Line 32"/>
          <p:cNvSpPr>
            <a:spLocks noChangeShapeType="1"/>
          </p:cNvSpPr>
          <p:nvPr/>
        </p:nvSpPr>
        <p:spPr bwMode="auto">
          <a:xfrm>
            <a:off x="6477000" y="3200400"/>
            <a:ext cx="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91" name="Line 33"/>
          <p:cNvSpPr>
            <a:spLocks noChangeShapeType="1"/>
          </p:cNvSpPr>
          <p:nvPr/>
        </p:nvSpPr>
        <p:spPr bwMode="auto">
          <a:xfrm>
            <a:off x="7162800" y="3200400"/>
            <a:ext cx="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92" name="Line 34"/>
          <p:cNvSpPr>
            <a:spLocks noChangeShapeType="1"/>
          </p:cNvSpPr>
          <p:nvPr/>
        </p:nvSpPr>
        <p:spPr bwMode="auto">
          <a:xfrm>
            <a:off x="7848600" y="3200400"/>
            <a:ext cx="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advTm="34409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cs431-cotter</a:t>
            </a:r>
          </a:p>
        </p:txBody>
      </p:sp>
      <p:sp>
        <p:nvSpPr>
          <p:cNvPr id="2048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7947D7C-D0B8-4D05-A981-5F5178EE278A}" type="slidenum">
              <a:rPr lang="en-US" smtClean="0"/>
              <a:pPr/>
              <a:t>33</a:t>
            </a:fld>
            <a:endParaRPr lang="en-US" smtClean="0"/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Alternative Directory Structures</a:t>
            </a:r>
          </a:p>
        </p:txBody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676400"/>
            <a:ext cx="7772400" cy="4114800"/>
          </a:xfrm>
        </p:spPr>
        <p:txBody>
          <a:bodyPr/>
          <a:lstStyle/>
          <a:p>
            <a:pPr eaLnBrk="1" hangingPunct="1"/>
            <a:r>
              <a:rPr lang="en-US" smtClean="0"/>
              <a:t>Two-Level Directory</a:t>
            </a:r>
          </a:p>
        </p:txBody>
      </p:sp>
      <p:sp>
        <p:nvSpPr>
          <p:cNvPr id="20486" name="Oval 4"/>
          <p:cNvSpPr>
            <a:spLocks noChangeArrowheads="1"/>
          </p:cNvSpPr>
          <p:nvPr/>
        </p:nvSpPr>
        <p:spPr bwMode="auto">
          <a:xfrm>
            <a:off x="1371600" y="5029200"/>
            <a:ext cx="457200" cy="457200"/>
          </a:xfrm>
          <a:prstGeom prst="ellipse">
            <a:avLst/>
          </a:prstGeom>
          <a:solidFill>
            <a:srgbClr val="C0C0C0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7" name="Oval 5"/>
          <p:cNvSpPr>
            <a:spLocks noChangeArrowheads="1"/>
          </p:cNvSpPr>
          <p:nvPr/>
        </p:nvSpPr>
        <p:spPr bwMode="auto">
          <a:xfrm>
            <a:off x="2057400" y="5029200"/>
            <a:ext cx="457200" cy="457200"/>
          </a:xfrm>
          <a:prstGeom prst="ellipse">
            <a:avLst/>
          </a:prstGeom>
          <a:solidFill>
            <a:srgbClr val="C0C0C0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8" name="Oval 6"/>
          <p:cNvSpPr>
            <a:spLocks noChangeArrowheads="1"/>
          </p:cNvSpPr>
          <p:nvPr/>
        </p:nvSpPr>
        <p:spPr bwMode="auto">
          <a:xfrm>
            <a:off x="2743200" y="5029200"/>
            <a:ext cx="457200" cy="457200"/>
          </a:xfrm>
          <a:prstGeom prst="ellipse">
            <a:avLst/>
          </a:prstGeom>
          <a:solidFill>
            <a:srgbClr val="C0C0C0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9" name="Oval 7"/>
          <p:cNvSpPr>
            <a:spLocks noChangeArrowheads="1"/>
          </p:cNvSpPr>
          <p:nvPr/>
        </p:nvSpPr>
        <p:spPr bwMode="auto">
          <a:xfrm>
            <a:off x="3429000" y="5029200"/>
            <a:ext cx="457200" cy="457200"/>
          </a:xfrm>
          <a:prstGeom prst="ellipse">
            <a:avLst/>
          </a:prstGeom>
          <a:solidFill>
            <a:srgbClr val="C0C0C0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90" name="Oval 8"/>
          <p:cNvSpPr>
            <a:spLocks noChangeArrowheads="1"/>
          </p:cNvSpPr>
          <p:nvPr/>
        </p:nvSpPr>
        <p:spPr bwMode="auto">
          <a:xfrm>
            <a:off x="4114800" y="5029200"/>
            <a:ext cx="457200" cy="457200"/>
          </a:xfrm>
          <a:prstGeom prst="ellipse">
            <a:avLst/>
          </a:prstGeom>
          <a:solidFill>
            <a:srgbClr val="C0C0C0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91" name="Oval 9"/>
          <p:cNvSpPr>
            <a:spLocks noChangeArrowheads="1"/>
          </p:cNvSpPr>
          <p:nvPr/>
        </p:nvSpPr>
        <p:spPr bwMode="auto">
          <a:xfrm>
            <a:off x="4800600" y="5029200"/>
            <a:ext cx="457200" cy="457200"/>
          </a:xfrm>
          <a:prstGeom prst="ellipse">
            <a:avLst/>
          </a:prstGeom>
          <a:solidFill>
            <a:srgbClr val="C0C0C0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92" name="Oval 10"/>
          <p:cNvSpPr>
            <a:spLocks noChangeArrowheads="1"/>
          </p:cNvSpPr>
          <p:nvPr/>
        </p:nvSpPr>
        <p:spPr bwMode="auto">
          <a:xfrm>
            <a:off x="5486400" y="5029200"/>
            <a:ext cx="457200" cy="457200"/>
          </a:xfrm>
          <a:prstGeom prst="ellipse">
            <a:avLst/>
          </a:prstGeom>
          <a:solidFill>
            <a:srgbClr val="C0C0C0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93" name="Oval 11"/>
          <p:cNvSpPr>
            <a:spLocks noChangeArrowheads="1"/>
          </p:cNvSpPr>
          <p:nvPr/>
        </p:nvSpPr>
        <p:spPr bwMode="auto">
          <a:xfrm>
            <a:off x="6172200" y="5029200"/>
            <a:ext cx="457200" cy="457200"/>
          </a:xfrm>
          <a:prstGeom prst="ellipse">
            <a:avLst/>
          </a:prstGeom>
          <a:solidFill>
            <a:srgbClr val="C0C0C0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94" name="Oval 12"/>
          <p:cNvSpPr>
            <a:spLocks noChangeArrowheads="1"/>
          </p:cNvSpPr>
          <p:nvPr/>
        </p:nvSpPr>
        <p:spPr bwMode="auto">
          <a:xfrm>
            <a:off x="6858000" y="5029200"/>
            <a:ext cx="457200" cy="457200"/>
          </a:xfrm>
          <a:prstGeom prst="ellipse">
            <a:avLst/>
          </a:prstGeom>
          <a:solidFill>
            <a:srgbClr val="C0C0C0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95" name="Oval 13"/>
          <p:cNvSpPr>
            <a:spLocks noChangeArrowheads="1"/>
          </p:cNvSpPr>
          <p:nvPr/>
        </p:nvSpPr>
        <p:spPr bwMode="auto">
          <a:xfrm>
            <a:off x="7543800" y="5029200"/>
            <a:ext cx="457200" cy="457200"/>
          </a:xfrm>
          <a:prstGeom prst="ellipse">
            <a:avLst/>
          </a:prstGeom>
          <a:solidFill>
            <a:srgbClr val="C0C0C0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96" name="Line 14"/>
          <p:cNvSpPr>
            <a:spLocks noChangeShapeType="1"/>
          </p:cNvSpPr>
          <p:nvPr/>
        </p:nvSpPr>
        <p:spPr bwMode="auto">
          <a:xfrm>
            <a:off x="1600200" y="4267200"/>
            <a:ext cx="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97" name="Line 15"/>
          <p:cNvSpPr>
            <a:spLocks noChangeShapeType="1"/>
          </p:cNvSpPr>
          <p:nvPr/>
        </p:nvSpPr>
        <p:spPr bwMode="auto">
          <a:xfrm>
            <a:off x="2286000" y="4267200"/>
            <a:ext cx="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98" name="Line 16"/>
          <p:cNvSpPr>
            <a:spLocks noChangeShapeType="1"/>
          </p:cNvSpPr>
          <p:nvPr/>
        </p:nvSpPr>
        <p:spPr bwMode="auto">
          <a:xfrm>
            <a:off x="2971800" y="4267200"/>
            <a:ext cx="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99" name="Line 17"/>
          <p:cNvSpPr>
            <a:spLocks noChangeShapeType="1"/>
          </p:cNvSpPr>
          <p:nvPr/>
        </p:nvSpPr>
        <p:spPr bwMode="auto">
          <a:xfrm>
            <a:off x="3657600" y="4267200"/>
            <a:ext cx="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00" name="Line 18"/>
          <p:cNvSpPr>
            <a:spLocks noChangeShapeType="1"/>
          </p:cNvSpPr>
          <p:nvPr/>
        </p:nvSpPr>
        <p:spPr bwMode="auto">
          <a:xfrm>
            <a:off x="4343400" y="4267200"/>
            <a:ext cx="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01" name="Line 19"/>
          <p:cNvSpPr>
            <a:spLocks noChangeShapeType="1"/>
          </p:cNvSpPr>
          <p:nvPr/>
        </p:nvSpPr>
        <p:spPr bwMode="auto">
          <a:xfrm>
            <a:off x="5029200" y="4267200"/>
            <a:ext cx="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02" name="Line 20"/>
          <p:cNvSpPr>
            <a:spLocks noChangeShapeType="1"/>
          </p:cNvSpPr>
          <p:nvPr/>
        </p:nvSpPr>
        <p:spPr bwMode="auto">
          <a:xfrm>
            <a:off x="5715000" y="4267200"/>
            <a:ext cx="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03" name="Line 21"/>
          <p:cNvSpPr>
            <a:spLocks noChangeShapeType="1"/>
          </p:cNvSpPr>
          <p:nvPr/>
        </p:nvSpPr>
        <p:spPr bwMode="auto">
          <a:xfrm>
            <a:off x="6400800" y="4267200"/>
            <a:ext cx="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04" name="Line 22"/>
          <p:cNvSpPr>
            <a:spLocks noChangeShapeType="1"/>
          </p:cNvSpPr>
          <p:nvPr/>
        </p:nvSpPr>
        <p:spPr bwMode="auto">
          <a:xfrm>
            <a:off x="7086600" y="4267200"/>
            <a:ext cx="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05" name="Line 23"/>
          <p:cNvSpPr>
            <a:spLocks noChangeShapeType="1"/>
          </p:cNvSpPr>
          <p:nvPr/>
        </p:nvSpPr>
        <p:spPr bwMode="auto">
          <a:xfrm>
            <a:off x="7772400" y="4267200"/>
            <a:ext cx="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06" name="Rectangle 24"/>
          <p:cNvSpPr>
            <a:spLocks noChangeArrowheads="1"/>
          </p:cNvSpPr>
          <p:nvPr/>
        </p:nvSpPr>
        <p:spPr bwMode="auto">
          <a:xfrm>
            <a:off x="1371600" y="3581400"/>
            <a:ext cx="1905000" cy="533400"/>
          </a:xfrm>
          <a:prstGeom prst="rect">
            <a:avLst/>
          </a:prstGeom>
          <a:solidFill>
            <a:srgbClr val="C0C0C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07" name="Rectangle 25"/>
          <p:cNvSpPr>
            <a:spLocks noChangeArrowheads="1"/>
          </p:cNvSpPr>
          <p:nvPr/>
        </p:nvSpPr>
        <p:spPr bwMode="auto">
          <a:xfrm>
            <a:off x="3429000" y="3581400"/>
            <a:ext cx="1295400" cy="533400"/>
          </a:xfrm>
          <a:prstGeom prst="rect">
            <a:avLst/>
          </a:prstGeom>
          <a:solidFill>
            <a:srgbClr val="C0C0C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08" name="Rectangle 26"/>
          <p:cNvSpPr>
            <a:spLocks noChangeArrowheads="1"/>
          </p:cNvSpPr>
          <p:nvPr/>
        </p:nvSpPr>
        <p:spPr bwMode="auto">
          <a:xfrm>
            <a:off x="4876800" y="3581400"/>
            <a:ext cx="3124200" cy="533400"/>
          </a:xfrm>
          <a:prstGeom prst="rect">
            <a:avLst/>
          </a:prstGeom>
          <a:solidFill>
            <a:srgbClr val="C0C0C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09" name="Rectangle 27"/>
          <p:cNvSpPr>
            <a:spLocks noChangeArrowheads="1"/>
          </p:cNvSpPr>
          <p:nvPr/>
        </p:nvSpPr>
        <p:spPr bwMode="auto">
          <a:xfrm>
            <a:off x="3352800" y="2514600"/>
            <a:ext cx="3048000" cy="533400"/>
          </a:xfrm>
          <a:prstGeom prst="rect">
            <a:avLst/>
          </a:prstGeom>
          <a:solidFill>
            <a:srgbClr val="C0C0C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User1    User2    User3</a:t>
            </a:r>
          </a:p>
        </p:txBody>
      </p:sp>
      <p:sp>
        <p:nvSpPr>
          <p:cNvPr id="20510" name="Line 28"/>
          <p:cNvSpPr>
            <a:spLocks noChangeShapeType="1"/>
          </p:cNvSpPr>
          <p:nvPr/>
        </p:nvSpPr>
        <p:spPr bwMode="auto">
          <a:xfrm>
            <a:off x="4343400" y="2514600"/>
            <a:ext cx="0" cy="533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11" name="Line 29"/>
          <p:cNvSpPr>
            <a:spLocks noChangeShapeType="1"/>
          </p:cNvSpPr>
          <p:nvPr/>
        </p:nvSpPr>
        <p:spPr bwMode="auto">
          <a:xfrm>
            <a:off x="5410200" y="2514600"/>
            <a:ext cx="0" cy="533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12" name="Line 30"/>
          <p:cNvSpPr>
            <a:spLocks noChangeShapeType="1"/>
          </p:cNvSpPr>
          <p:nvPr/>
        </p:nvSpPr>
        <p:spPr bwMode="auto">
          <a:xfrm>
            <a:off x="1905000" y="3581400"/>
            <a:ext cx="0" cy="533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13" name="Line 31"/>
          <p:cNvSpPr>
            <a:spLocks noChangeShapeType="1"/>
          </p:cNvSpPr>
          <p:nvPr/>
        </p:nvSpPr>
        <p:spPr bwMode="auto">
          <a:xfrm>
            <a:off x="2667000" y="3581400"/>
            <a:ext cx="0" cy="533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14" name="Line 32"/>
          <p:cNvSpPr>
            <a:spLocks noChangeShapeType="1"/>
          </p:cNvSpPr>
          <p:nvPr/>
        </p:nvSpPr>
        <p:spPr bwMode="auto">
          <a:xfrm>
            <a:off x="4114800" y="3581400"/>
            <a:ext cx="0" cy="533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15" name="Line 33"/>
          <p:cNvSpPr>
            <a:spLocks noChangeShapeType="1"/>
          </p:cNvSpPr>
          <p:nvPr/>
        </p:nvSpPr>
        <p:spPr bwMode="auto">
          <a:xfrm>
            <a:off x="5334000" y="3581400"/>
            <a:ext cx="0" cy="533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16" name="Line 34"/>
          <p:cNvSpPr>
            <a:spLocks noChangeShapeType="1"/>
          </p:cNvSpPr>
          <p:nvPr/>
        </p:nvSpPr>
        <p:spPr bwMode="auto">
          <a:xfrm>
            <a:off x="6019800" y="3581400"/>
            <a:ext cx="0" cy="533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17" name="Line 35"/>
          <p:cNvSpPr>
            <a:spLocks noChangeShapeType="1"/>
          </p:cNvSpPr>
          <p:nvPr/>
        </p:nvSpPr>
        <p:spPr bwMode="auto">
          <a:xfrm>
            <a:off x="6705600" y="3581400"/>
            <a:ext cx="0" cy="533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18" name="Line 36"/>
          <p:cNvSpPr>
            <a:spLocks noChangeShapeType="1"/>
          </p:cNvSpPr>
          <p:nvPr/>
        </p:nvSpPr>
        <p:spPr bwMode="auto">
          <a:xfrm>
            <a:off x="7391400" y="3581400"/>
            <a:ext cx="0" cy="533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19" name="Line 37"/>
          <p:cNvSpPr>
            <a:spLocks noChangeShapeType="1"/>
          </p:cNvSpPr>
          <p:nvPr/>
        </p:nvSpPr>
        <p:spPr bwMode="auto">
          <a:xfrm flipH="1">
            <a:off x="2362200" y="3124200"/>
            <a:ext cx="144780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20" name="Line 38"/>
          <p:cNvSpPr>
            <a:spLocks noChangeShapeType="1"/>
          </p:cNvSpPr>
          <p:nvPr/>
        </p:nvSpPr>
        <p:spPr bwMode="auto">
          <a:xfrm flipH="1">
            <a:off x="4114800" y="3048000"/>
            <a:ext cx="685800" cy="533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21" name="Line 39"/>
          <p:cNvSpPr>
            <a:spLocks noChangeShapeType="1"/>
          </p:cNvSpPr>
          <p:nvPr/>
        </p:nvSpPr>
        <p:spPr bwMode="auto">
          <a:xfrm>
            <a:off x="5867400" y="3048000"/>
            <a:ext cx="38100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advTm="53841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cs431-cotter</a:t>
            </a:r>
          </a:p>
        </p:txBody>
      </p:sp>
      <p:sp>
        <p:nvSpPr>
          <p:cNvPr id="2150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35E759A-46FD-4323-B039-AA1358E3CAAC}" type="slidenum">
              <a:rPr lang="en-US" smtClean="0"/>
              <a:pPr/>
              <a:t>34</a:t>
            </a:fld>
            <a:endParaRPr lang="en-US" smtClean="0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381000"/>
            <a:ext cx="7772400" cy="914400"/>
          </a:xfrm>
        </p:spPr>
        <p:txBody>
          <a:bodyPr/>
          <a:lstStyle/>
          <a:p>
            <a:pPr eaLnBrk="1" hangingPunct="1"/>
            <a:r>
              <a:rPr lang="en-US" sz="4000" smtClean="0"/>
              <a:t>Tree-Structured Directory</a:t>
            </a:r>
          </a:p>
        </p:txBody>
      </p:sp>
      <p:sp>
        <p:nvSpPr>
          <p:cNvPr id="21509" name="Oval 3"/>
          <p:cNvSpPr>
            <a:spLocks noChangeArrowheads="1"/>
          </p:cNvSpPr>
          <p:nvPr/>
        </p:nvSpPr>
        <p:spPr bwMode="auto">
          <a:xfrm>
            <a:off x="1295400" y="6126163"/>
            <a:ext cx="336550" cy="274637"/>
          </a:xfrm>
          <a:prstGeom prst="ellipse">
            <a:avLst/>
          </a:prstGeom>
          <a:solidFill>
            <a:srgbClr val="C0C0C0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10" name="Oval 4"/>
          <p:cNvSpPr>
            <a:spLocks noChangeArrowheads="1"/>
          </p:cNvSpPr>
          <p:nvPr/>
        </p:nvSpPr>
        <p:spPr bwMode="auto">
          <a:xfrm>
            <a:off x="1800225" y="6126163"/>
            <a:ext cx="336550" cy="274637"/>
          </a:xfrm>
          <a:prstGeom prst="ellipse">
            <a:avLst/>
          </a:prstGeom>
          <a:solidFill>
            <a:srgbClr val="C0C0C0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11" name="Oval 5"/>
          <p:cNvSpPr>
            <a:spLocks noChangeArrowheads="1"/>
          </p:cNvSpPr>
          <p:nvPr/>
        </p:nvSpPr>
        <p:spPr bwMode="auto">
          <a:xfrm>
            <a:off x="2305050" y="6126163"/>
            <a:ext cx="334963" cy="274637"/>
          </a:xfrm>
          <a:prstGeom prst="ellipse">
            <a:avLst/>
          </a:prstGeom>
          <a:solidFill>
            <a:srgbClr val="C0C0C0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12" name="Oval 6"/>
          <p:cNvSpPr>
            <a:spLocks noChangeArrowheads="1"/>
          </p:cNvSpPr>
          <p:nvPr/>
        </p:nvSpPr>
        <p:spPr bwMode="auto">
          <a:xfrm>
            <a:off x="7467600" y="4830763"/>
            <a:ext cx="336550" cy="274637"/>
          </a:xfrm>
          <a:prstGeom prst="ellipse">
            <a:avLst/>
          </a:prstGeom>
          <a:solidFill>
            <a:srgbClr val="C0C0C0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13" name="Oval 7"/>
          <p:cNvSpPr>
            <a:spLocks noChangeArrowheads="1"/>
          </p:cNvSpPr>
          <p:nvPr/>
        </p:nvSpPr>
        <p:spPr bwMode="auto">
          <a:xfrm>
            <a:off x="7972425" y="4830763"/>
            <a:ext cx="336550" cy="274637"/>
          </a:xfrm>
          <a:prstGeom prst="ellipse">
            <a:avLst/>
          </a:prstGeom>
          <a:solidFill>
            <a:srgbClr val="C0C0C0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14" name="Oval 8"/>
          <p:cNvSpPr>
            <a:spLocks noChangeArrowheads="1"/>
          </p:cNvSpPr>
          <p:nvPr/>
        </p:nvSpPr>
        <p:spPr bwMode="auto">
          <a:xfrm>
            <a:off x="3678238" y="3230563"/>
            <a:ext cx="336550" cy="274637"/>
          </a:xfrm>
          <a:prstGeom prst="ellipse">
            <a:avLst/>
          </a:prstGeom>
          <a:solidFill>
            <a:srgbClr val="C0C0C0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15" name="Oval 9"/>
          <p:cNvSpPr>
            <a:spLocks noChangeArrowheads="1"/>
          </p:cNvSpPr>
          <p:nvPr/>
        </p:nvSpPr>
        <p:spPr bwMode="auto">
          <a:xfrm>
            <a:off x="4183063" y="3230563"/>
            <a:ext cx="336550" cy="274637"/>
          </a:xfrm>
          <a:prstGeom prst="ellipse">
            <a:avLst/>
          </a:prstGeom>
          <a:solidFill>
            <a:srgbClr val="C0C0C0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16" name="Oval 10"/>
          <p:cNvSpPr>
            <a:spLocks noChangeArrowheads="1"/>
          </p:cNvSpPr>
          <p:nvPr/>
        </p:nvSpPr>
        <p:spPr bwMode="auto">
          <a:xfrm>
            <a:off x="4687888" y="3230563"/>
            <a:ext cx="334962" cy="274637"/>
          </a:xfrm>
          <a:prstGeom prst="ellipse">
            <a:avLst/>
          </a:prstGeom>
          <a:solidFill>
            <a:srgbClr val="C0C0C0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17" name="Oval 11"/>
          <p:cNvSpPr>
            <a:spLocks noChangeArrowheads="1"/>
          </p:cNvSpPr>
          <p:nvPr/>
        </p:nvSpPr>
        <p:spPr bwMode="auto">
          <a:xfrm>
            <a:off x="5695950" y="3230563"/>
            <a:ext cx="336550" cy="274637"/>
          </a:xfrm>
          <a:prstGeom prst="ellipse">
            <a:avLst/>
          </a:prstGeom>
          <a:solidFill>
            <a:srgbClr val="C0C0C0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18" name="Line 12"/>
          <p:cNvSpPr>
            <a:spLocks noChangeShapeType="1"/>
          </p:cNvSpPr>
          <p:nvPr/>
        </p:nvSpPr>
        <p:spPr bwMode="auto">
          <a:xfrm>
            <a:off x="1463675" y="5668963"/>
            <a:ext cx="0" cy="4111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19" name="Line 13"/>
          <p:cNvSpPr>
            <a:spLocks noChangeShapeType="1"/>
          </p:cNvSpPr>
          <p:nvPr/>
        </p:nvSpPr>
        <p:spPr bwMode="auto">
          <a:xfrm>
            <a:off x="1968500" y="5668963"/>
            <a:ext cx="0" cy="4111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20" name="Line 14"/>
          <p:cNvSpPr>
            <a:spLocks noChangeShapeType="1"/>
          </p:cNvSpPr>
          <p:nvPr/>
        </p:nvSpPr>
        <p:spPr bwMode="auto">
          <a:xfrm>
            <a:off x="2473325" y="5668963"/>
            <a:ext cx="0" cy="4111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21" name="Line 15"/>
          <p:cNvSpPr>
            <a:spLocks noChangeShapeType="1"/>
          </p:cNvSpPr>
          <p:nvPr/>
        </p:nvSpPr>
        <p:spPr bwMode="auto">
          <a:xfrm>
            <a:off x="7635875" y="4373563"/>
            <a:ext cx="0" cy="4111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22" name="Line 16"/>
          <p:cNvSpPr>
            <a:spLocks noChangeShapeType="1"/>
          </p:cNvSpPr>
          <p:nvPr/>
        </p:nvSpPr>
        <p:spPr bwMode="auto">
          <a:xfrm>
            <a:off x="8140700" y="4373563"/>
            <a:ext cx="0" cy="4111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23" name="Line 17"/>
          <p:cNvSpPr>
            <a:spLocks noChangeShapeType="1"/>
          </p:cNvSpPr>
          <p:nvPr/>
        </p:nvSpPr>
        <p:spPr bwMode="auto">
          <a:xfrm>
            <a:off x="3846513" y="2773363"/>
            <a:ext cx="0" cy="4111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24" name="Line 18"/>
          <p:cNvSpPr>
            <a:spLocks noChangeShapeType="1"/>
          </p:cNvSpPr>
          <p:nvPr/>
        </p:nvSpPr>
        <p:spPr bwMode="auto">
          <a:xfrm>
            <a:off x="4351338" y="2773363"/>
            <a:ext cx="0" cy="4111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25" name="Line 19"/>
          <p:cNvSpPr>
            <a:spLocks noChangeShapeType="1"/>
          </p:cNvSpPr>
          <p:nvPr/>
        </p:nvSpPr>
        <p:spPr bwMode="auto">
          <a:xfrm>
            <a:off x="4854575" y="2773363"/>
            <a:ext cx="0" cy="4111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26" name="Line 20"/>
          <p:cNvSpPr>
            <a:spLocks noChangeShapeType="1"/>
          </p:cNvSpPr>
          <p:nvPr/>
        </p:nvSpPr>
        <p:spPr bwMode="auto">
          <a:xfrm flipH="1">
            <a:off x="4724400" y="2773363"/>
            <a:ext cx="635000" cy="24082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27" name="Line 21"/>
          <p:cNvSpPr>
            <a:spLocks noChangeShapeType="1"/>
          </p:cNvSpPr>
          <p:nvPr/>
        </p:nvSpPr>
        <p:spPr bwMode="auto">
          <a:xfrm>
            <a:off x="5864225" y="2773363"/>
            <a:ext cx="0" cy="4111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28" name="Rectangle 22"/>
          <p:cNvSpPr>
            <a:spLocks noChangeArrowheads="1"/>
          </p:cNvSpPr>
          <p:nvPr/>
        </p:nvSpPr>
        <p:spPr bwMode="auto">
          <a:xfrm>
            <a:off x="1295400" y="5257800"/>
            <a:ext cx="1401763" cy="320675"/>
          </a:xfrm>
          <a:prstGeom prst="rect">
            <a:avLst/>
          </a:prstGeom>
          <a:solidFill>
            <a:srgbClr val="C0C0C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29" name="Rectangle 23"/>
          <p:cNvSpPr>
            <a:spLocks noChangeArrowheads="1"/>
          </p:cNvSpPr>
          <p:nvPr/>
        </p:nvSpPr>
        <p:spPr bwMode="auto">
          <a:xfrm>
            <a:off x="7467600" y="3962400"/>
            <a:ext cx="954088" cy="320675"/>
          </a:xfrm>
          <a:prstGeom prst="rect">
            <a:avLst/>
          </a:prstGeom>
          <a:solidFill>
            <a:srgbClr val="C0C0C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30" name="Rectangle 24"/>
          <p:cNvSpPr>
            <a:spLocks noChangeArrowheads="1"/>
          </p:cNvSpPr>
          <p:nvPr/>
        </p:nvSpPr>
        <p:spPr bwMode="auto">
          <a:xfrm>
            <a:off x="3733800" y="2362200"/>
            <a:ext cx="2298700" cy="320675"/>
          </a:xfrm>
          <a:prstGeom prst="rect">
            <a:avLst/>
          </a:prstGeom>
          <a:solidFill>
            <a:srgbClr val="C0C0C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31" name="Line 25"/>
          <p:cNvSpPr>
            <a:spLocks noChangeShapeType="1"/>
          </p:cNvSpPr>
          <p:nvPr/>
        </p:nvSpPr>
        <p:spPr bwMode="auto">
          <a:xfrm>
            <a:off x="1687513" y="5257800"/>
            <a:ext cx="0" cy="3206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32" name="Line 26"/>
          <p:cNvSpPr>
            <a:spLocks noChangeShapeType="1"/>
          </p:cNvSpPr>
          <p:nvPr/>
        </p:nvSpPr>
        <p:spPr bwMode="auto">
          <a:xfrm>
            <a:off x="2247900" y="5257800"/>
            <a:ext cx="0" cy="3206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33" name="Line 27"/>
          <p:cNvSpPr>
            <a:spLocks noChangeShapeType="1"/>
          </p:cNvSpPr>
          <p:nvPr/>
        </p:nvSpPr>
        <p:spPr bwMode="auto">
          <a:xfrm>
            <a:off x="7972425" y="3962400"/>
            <a:ext cx="0" cy="3206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34" name="Line 28"/>
          <p:cNvSpPr>
            <a:spLocks noChangeShapeType="1"/>
          </p:cNvSpPr>
          <p:nvPr/>
        </p:nvSpPr>
        <p:spPr bwMode="auto">
          <a:xfrm>
            <a:off x="4070350" y="2362200"/>
            <a:ext cx="0" cy="3206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35" name="Line 29"/>
          <p:cNvSpPr>
            <a:spLocks noChangeShapeType="1"/>
          </p:cNvSpPr>
          <p:nvPr/>
        </p:nvSpPr>
        <p:spPr bwMode="auto">
          <a:xfrm>
            <a:off x="4575175" y="2362200"/>
            <a:ext cx="0" cy="3206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36" name="Line 30"/>
          <p:cNvSpPr>
            <a:spLocks noChangeShapeType="1"/>
          </p:cNvSpPr>
          <p:nvPr/>
        </p:nvSpPr>
        <p:spPr bwMode="auto">
          <a:xfrm>
            <a:off x="5080000" y="2362200"/>
            <a:ext cx="0" cy="3206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37" name="Line 31"/>
          <p:cNvSpPr>
            <a:spLocks noChangeShapeType="1"/>
          </p:cNvSpPr>
          <p:nvPr/>
        </p:nvSpPr>
        <p:spPr bwMode="auto">
          <a:xfrm>
            <a:off x="5584825" y="2362200"/>
            <a:ext cx="0" cy="3206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38" name="Oval 32"/>
          <p:cNvSpPr>
            <a:spLocks noChangeArrowheads="1"/>
          </p:cNvSpPr>
          <p:nvPr/>
        </p:nvSpPr>
        <p:spPr bwMode="auto">
          <a:xfrm>
            <a:off x="1371600" y="3230563"/>
            <a:ext cx="336550" cy="274637"/>
          </a:xfrm>
          <a:prstGeom prst="ellipse">
            <a:avLst/>
          </a:prstGeom>
          <a:solidFill>
            <a:srgbClr val="C0C0C0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39" name="Oval 33"/>
          <p:cNvSpPr>
            <a:spLocks noChangeArrowheads="1"/>
          </p:cNvSpPr>
          <p:nvPr/>
        </p:nvSpPr>
        <p:spPr bwMode="auto">
          <a:xfrm>
            <a:off x="2381250" y="3230563"/>
            <a:ext cx="334963" cy="274637"/>
          </a:xfrm>
          <a:prstGeom prst="ellipse">
            <a:avLst/>
          </a:prstGeom>
          <a:solidFill>
            <a:srgbClr val="C0C0C0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40" name="Line 34"/>
          <p:cNvSpPr>
            <a:spLocks noChangeShapeType="1"/>
          </p:cNvSpPr>
          <p:nvPr/>
        </p:nvSpPr>
        <p:spPr bwMode="auto">
          <a:xfrm>
            <a:off x="1539875" y="2773363"/>
            <a:ext cx="0" cy="4111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41" name="Line 35"/>
          <p:cNvSpPr>
            <a:spLocks noChangeShapeType="1"/>
          </p:cNvSpPr>
          <p:nvPr/>
        </p:nvSpPr>
        <p:spPr bwMode="auto">
          <a:xfrm>
            <a:off x="2057400" y="2743200"/>
            <a:ext cx="152400" cy="1066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42" name="Line 36"/>
          <p:cNvSpPr>
            <a:spLocks noChangeShapeType="1"/>
          </p:cNvSpPr>
          <p:nvPr/>
        </p:nvSpPr>
        <p:spPr bwMode="auto">
          <a:xfrm>
            <a:off x="2549525" y="2773363"/>
            <a:ext cx="0" cy="4111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43" name="Rectangle 37"/>
          <p:cNvSpPr>
            <a:spLocks noChangeArrowheads="1"/>
          </p:cNvSpPr>
          <p:nvPr/>
        </p:nvSpPr>
        <p:spPr bwMode="auto">
          <a:xfrm>
            <a:off x="1371600" y="2362200"/>
            <a:ext cx="1401763" cy="320675"/>
          </a:xfrm>
          <a:prstGeom prst="rect">
            <a:avLst/>
          </a:prstGeom>
          <a:solidFill>
            <a:srgbClr val="C0C0C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44" name="Line 38"/>
          <p:cNvSpPr>
            <a:spLocks noChangeShapeType="1"/>
          </p:cNvSpPr>
          <p:nvPr/>
        </p:nvSpPr>
        <p:spPr bwMode="auto">
          <a:xfrm>
            <a:off x="1763713" y="2362200"/>
            <a:ext cx="0" cy="3206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45" name="Line 39"/>
          <p:cNvSpPr>
            <a:spLocks noChangeShapeType="1"/>
          </p:cNvSpPr>
          <p:nvPr/>
        </p:nvSpPr>
        <p:spPr bwMode="auto">
          <a:xfrm>
            <a:off x="2324100" y="2362200"/>
            <a:ext cx="0" cy="3206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46" name="Oval 40"/>
          <p:cNvSpPr>
            <a:spLocks noChangeArrowheads="1"/>
          </p:cNvSpPr>
          <p:nvPr/>
        </p:nvSpPr>
        <p:spPr bwMode="auto">
          <a:xfrm>
            <a:off x="7362825" y="3230563"/>
            <a:ext cx="336550" cy="274637"/>
          </a:xfrm>
          <a:prstGeom prst="ellipse">
            <a:avLst/>
          </a:prstGeom>
          <a:solidFill>
            <a:srgbClr val="C0C0C0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47" name="Line 41"/>
          <p:cNvSpPr>
            <a:spLocks noChangeShapeType="1"/>
          </p:cNvSpPr>
          <p:nvPr/>
        </p:nvSpPr>
        <p:spPr bwMode="auto">
          <a:xfrm flipH="1">
            <a:off x="6324600" y="2773363"/>
            <a:ext cx="701675" cy="11128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48" name="Line 42"/>
          <p:cNvSpPr>
            <a:spLocks noChangeShapeType="1"/>
          </p:cNvSpPr>
          <p:nvPr/>
        </p:nvSpPr>
        <p:spPr bwMode="auto">
          <a:xfrm>
            <a:off x="7531100" y="2773363"/>
            <a:ext cx="0" cy="4111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49" name="Line 43"/>
          <p:cNvSpPr>
            <a:spLocks noChangeShapeType="1"/>
          </p:cNvSpPr>
          <p:nvPr/>
        </p:nvSpPr>
        <p:spPr bwMode="auto">
          <a:xfrm flipH="1">
            <a:off x="8001000" y="2773363"/>
            <a:ext cx="34925" cy="10366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50" name="Rectangle 44"/>
          <p:cNvSpPr>
            <a:spLocks noChangeArrowheads="1"/>
          </p:cNvSpPr>
          <p:nvPr/>
        </p:nvSpPr>
        <p:spPr bwMode="auto">
          <a:xfrm>
            <a:off x="6858000" y="2362200"/>
            <a:ext cx="1401763" cy="320675"/>
          </a:xfrm>
          <a:prstGeom prst="rect">
            <a:avLst/>
          </a:prstGeom>
          <a:solidFill>
            <a:srgbClr val="C0C0C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51" name="Line 45"/>
          <p:cNvSpPr>
            <a:spLocks noChangeShapeType="1"/>
          </p:cNvSpPr>
          <p:nvPr/>
        </p:nvSpPr>
        <p:spPr bwMode="auto">
          <a:xfrm>
            <a:off x="7250113" y="2362200"/>
            <a:ext cx="0" cy="3206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52" name="Line 46"/>
          <p:cNvSpPr>
            <a:spLocks noChangeShapeType="1"/>
          </p:cNvSpPr>
          <p:nvPr/>
        </p:nvSpPr>
        <p:spPr bwMode="auto">
          <a:xfrm>
            <a:off x="7810500" y="2362200"/>
            <a:ext cx="0" cy="3206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53" name="Oval 47"/>
          <p:cNvSpPr>
            <a:spLocks noChangeArrowheads="1"/>
          </p:cNvSpPr>
          <p:nvPr/>
        </p:nvSpPr>
        <p:spPr bwMode="auto">
          <a:xfrm>
            <a:off x="5715000" y="4830763"/>
            <a:ext cx="336550" cy="274637"/>
          </a:xfrm>
          <a:prstGeom prst="ellipse">
            <a:avLst/>
          </a:prstGeom>
          <a:solidFill>
            <a:srgbClr val="C0C0C0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54" name="Oval 48"/>
          <p:cNvSpPr>
            <a:spLocks noChangeArrowheads="1"/>
          </p:cNvSpPr>
          <p:nvPr/>
        </p:nvSpPr>
        <p:spPr bwMode="auto">
          <a:xfrm>
            <a:off x="6219825" y="4830763"/>
            <a:ext cx="336550" cy="274637"/>
          </a:xfrm>
          <a:prstGeom prst="ellipse">
            <a:avLst/>
          </a:prstGeom>
          <a:solidFill>
            <a:srgbClr val="C0C0C0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55" name="Oval 49"/>
          <p:cNvSpPr>
            <a:spLocks noChangeArrowheads="1"/>
          </p:cNvSpPr>
          <p:nvPr/>
        </p:nvSpPr>
        <p:spPr bwMode="auto">
          <a:xfrm>
            <a:off x="6724650" y="4830763"/>
            <a:ext cx="334963" cy="274637"/>
          </a:xfrm>
          <a:prstGeom prst="ellipse">
            <a:avLst/>
          </a:prstGeom>
          <a:solidFill>
            <a:srgbClr val="C0C0C0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56" name="Line 50"/>
          <p:cNvSpPr>
            <a:spLocks noChangeShapeType="1"/>
          </p:cNvSpPr>
          <p:nvPr/>
        </p:nvSpPr>
        <p:spPr bwMode="auto">
          <a:xfrm>
            <a:off x="5883275" y="4373563"/>
            <a:ext cx="0" cy="4111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57" name="Line 51"/>
          <p:cNvSpPr>
            <a:spLocks noChangeShapeType="1"/>
          </p:cNvSpPr>
          <p:nvPr/>
        </p:nvSpPr>
        <p:spPr bwMode="auto">
          <a:xfrm>
            <a:off x="6388100" y="4373563"/>
            <a:ext cx="0" cy="4111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58" name="Line 52"/>
          <p:cNvSpPr>
            <a:spLocks noChangeShapeType="1"/>
          </p:cNvSpPr>
          <p:nvPr/>
        </p:nvSpPr>
        <p:spPr bwMode="auto">
          <a:xfrm>
            <a:off x="6892925" y="4373563"/>
            <a:ext cx="0" cy="4111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59" name="Rectangle 53"/>
          <p:cNvSpPr>
            <a:spLocks noChangeArrowheads="1"/>
          </p:cNvSpPr>
          <p:nvPr/>
        </p:nvSpPr>
        <p:spPr bwMode="auto">
          <a:xfrm>
            <a:off x="5715000" y="3962400"/>
            <a:ext cx="1401763" cy="320675"/>
          </a:xfrm>
          <a:prstGeom prst="rect">
            <a:avLst/>
          </a:prstGeom>
          <a:solidFill>
            <a:srgbClr val="C0C0C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60" name="Line 54"/>
          <p:cNvSpPr>
            <a:spLocks noChangeShapeType="1"/>
          </p:cNvSpPr>
          <p:nvPr/>
        </p:nvSpPr>
        <p:spPr bwMode="auto">
          <a:xfrm>
            <a:off x="6107113" y="3962400"/>
            <a:ext cx="0" cy="3206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61" name="Line 55"/>
          <p:cNvSpPr>
            <a:spLocks noChangeShapeType="1"/>
          </p:cNvSpPr>
          <p:nvPr/>
        </p:nvSpPr>
        <p:spPr bwMode="auto">
          <a:xfrm>
            <a:off x="6667500" y="3962400"/>
            <a:ext cx="0" cy="3206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62" name="Oval 56"/>
          <p:cNvSpPr>
            <a:spLocks noChangeArrowheads="1"/>
          </p:cNvSpPr>
          <p:nvPr/>
        </p:nvSpPr>
        <p:spPr bwMode="auto">
          <a:xfrm>
            <a:off x="3525838" y="6126163"/>
            <a:ext cx="336550" cy="274637"/>
          </a:xfrm>
          <a:prstGeom prst="ellipse">
            <a:avLst/>
          </a:prstGeom>
          <a:solidFill>
            <a:srgbClr val="C0C0C0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63" name="Oval 57"/>
          <p:cNvSpPr>
            <a:spLocks noChangeArrowheads="1"/>
          </p:cNvSpPr>
          <p:nvPr/>
        </p:nvSpPr>
        <p:spPr bwMode="auto">
          <a:xfrm>
            <a:off x="4030663" y="6126163"/>
            <a:ext cx="336550" cy="274637"/>
          </a:xfrm>
          <a:prstGeom prst="ellipse">
            <a:avLst/>
          </a:prstGeom>
          <a:solidFill>
            <a:srgbClr val="C0C0C0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64" name="Oval 58"/>
          <p:cNvSpPr>
            <a:spLocks noChangeArrowheads="1"/>
          </p:cNvSpPr>
          <p:nvPr/>
        </p:nvSpPr>
        <p:spPr bwMode="auto">
          <a:xfrm>
            <a:off x="4535488" y="6126163"/>
            <a:ext cx="334962" cy="274637"/>
          </a:xfrm>
          <a:prstGeom prst="ellipse">
            <a:avLst/>
          </a:prstGeom>
          <a:solidFill>
            <a:srgbClr val="C0C0C0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65" name="Oval 59"/>
          <p:cNvSpPr>
            <a:spLocks noChangeArrowheads="1"/>
          </p:cNvSpPr>
          <p:nvPr/>
        </p:nvSpPr>
        <p:spPr bwMode="auto">
          <a:xfrm>
            <a:off x="5038725" y="6126163"/>
            <a:ext cx="336550" cy="274637"/>
          </a:xfrm>
          <a:prstGeom prst="ellipse">
            <a:avLst/>
          </a:prstGeom>
          <a:solidFill>
            <a:srgbClr val="C0C0C0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66" name="Oval 60"/>
          <p:cNvSpPr>
            <a:spLocks noChangeArrowheads="1"/>
          </p:cNvSpPr>
          <p:nvPr/>
        </p:nvSpPr>
        <p:spPr bwMode="auto">
          <a:xfrm>
            <a:off x="5543550" y="6126163"/>
            <a:ext cx="336550" cy="274637"/>
          </a:xfrm>
          <a:prstGeom prst="ellipse">
            <a:avLst/>
          </a:prstGeom>
          <a:solidFill>
            <a:srgbClr val="C0C0C0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67" name="Line 61"/>
          <p:cNvSpPr>
            <a:spLocks noChangeShapeType="1"/>
          </p:cNvSpPr>
          <p:nvPr/>
        </p:nvSpPr>
        <p:spPr bwMode="auto">
          <a:xfrm>
            <a:off x="3694113" y="5668963"/>
            <a:ext cx="0" cy="4111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68" name="Line 62"/>
          <p:cNvSpPr>
            <a:spLocks noChangeShapeType="1"/>
          </p:cNvSpPr>
          <p:nvPr/>
        </p:nvSpPr>
        <p:spPr bwMode="auto">
          <a:xfrm>
            <a:off x="4198938" y="5668963"/>
            <a:ext cx="0" cy="4111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69" name="Line 63"/>
          <p:cNvSpPr>
            <a:spLocks noChangeShapeType="1"/>
          </p:cNvSpPr>
          <p:nvPr/>
        </p:nvSpPr>
        <p:spPr bwMode="auto">
          <a:xfrm>
            <a:off x="4702175" y="5668963"/>
            <a:ext cx="0" cy="4111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70" name="Line 64"/>
          <p:cNvSpPr>
            <a:spLocks noChangeShapeType="1"/>
          </p:cNvSpPr>
          <p:nvPr/>
        </p:nvSpPr>
        <p:spPr bwMode="auto">
          <a:xfrm>
            <a:off x="5207000" y="5668963"/>
            <a:ext cx="0" cy="4111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71" name="Line 65"/>
          <p:cNvSpPr>
            <a:spLocks noChangeShapeType="1"/>
          </p:cNvSpPr>
          <p:nvPr/>
        </p:nvSpPr>
        <p:spPr bwMode="auto">
          <a:xfrm>
            <a:off x="5711825" y="5668963"/>
            <a:ext cx="0" cy="4111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72" name="Rectangle 66"/>
          <p:cNvSpPr>
            <a:spLocks noChangeArrowheads="1"/>
          </p:cNvSpPr>
          <p:nvPr/>
        </p:nvSpPr>
        <p:spPr bwMode="auto">
          <a:xfrm>
            <a:off x="3581400" y="5257800"/>
            <a:ext cx="2298700" cy="320675"/>
          </a:xfrm>
          <a:prstGeom prst="rect">
            <a:avLst/>
          </a:prstGeom>
          <a:solidFill>
            <a:srgbClr val="C0C0C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73" name="Line 67"/>
          <p:cNvSpPr>
            <a:spLocks noChangeShapeType="1"/>
          </p:cNvSpPr>
          <p:nvPr/>
        </p:nvSpPr>
        <p:spPr bwMode="auto">
          <a:xfrm>
            <a:off x="3917950" y="5257800"/>
            <a:ext cx="0" cy="3206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74" name="Line 68"/>
          <p:cNvSpPr>
            <a:spLocks noChangeShapeType="1"/>
          </p:cNvSpPr>
          <p:nvPr/>
        </p:nvSpPr>
        <p:spPr bwMode="auto">
          <a:xfrm>
            <a:off x="4422775" y="5257800"/>
            <a:ext cx="0" cy="3206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75" name="Line 69"/>
          <p:cNvSpPr>
            <a:spLocks noChangeShapeType="1"/>
          </p:cNvSpPr>
          <p:nvPr/>
        </p:nvSpPr>
        <p:spPr bwMode="auto">
          <a:xfrm>
            <a:off x="4927600" y="5257800"/>
            <a:ext cx="0" cy="3206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76" name="Line 70"/>
          <p:cNvSpPr>
            <a:spLocks noChangeShapeType="1"/>
          </p:cNvSpPr>
          <p:nvPr/>
        </p:nvSpPr>
        <p:spPr bwMode="auto">
          <a:xfrm>
            <a:off x="5432425" y="5257800"/>
            <a:ext cx="0" cy="3206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77" name="Oval 71"/>
          <p:cNvSpPr>
            <a:spLocks noChangeArrowheads="1"/>
          </p:cNvSpPr>
          <p:nvPr/>
        </p:nvSpPr>
        <p:spPr bwMode="auto">
          <a:xfrm>
            <a:off x="1697038" y="4754563"/>
            <a:ext cx="336550" cy="274637"/>
          </a:xfrm>
          <a:prstGeom prst="ellipse">
            <a:avLst/>
          </a:prstGeom>
          <a:solidFill>
            <a:srgbClr val="C0C0C0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78" name="Oval 72"/>
          <p:cNvSpPr>
            <a:spLocks noChangeArrowheads="1"/>
          </p:cNvSpPr>
          <p:nvPr/>
        </p:nvSpPr>
        <p:spPr bwMode="auto">
          <a:xfrm>
            <a:off x="2706688" y="4754563"/>
            <a:ext cx="334962" cy="274637"/>
          </a:xfrm>
          <a:prstGeom prst="ellipse">
            <a:avLst/>
          </a:prstGeom>
          <a:solidFill>
            <a:srgbClr val="C0C0C0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79" name="Oval 73"/>
          <p:cNvSpPr>
            <a:spLocks noChangeArrowheads="1"/>
          </p:cNvSpPr>
          <p:nvPr/>
        </p:nvSpPr>
        <p:spPr bwMode="auto">
          <a:xfrm>
            <a:off x="3209925" y="4754563"/>
            <a:ext cx="336550" cy="274637"/>
          </a:xfrm>
          <a:prstGeom prst="ellipse">
            <a:avLst/>
          </a:prstGeom>
          <a:solidFill>
            <a:srgbClr val="C0C0C0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80" name="Oval 74"/>
          <p:cNvSpPr>
            <a:spLocks noChangeArrowheads="1"/>
          </p:cNvSpPr>
          <p:nvPr/>
        </p:nvSpPr>
        <p:spPr bwMode="auto">
          <a:xfrm>
            <a:off x="3714750" y="4754563"/>
            <a:ext cx="336550" cy="274637"/>
          </a:xfrm>
          <a:prstGeom prst="ellipse">
            <a:avLst/>
          </a:prstGeom>
          <a:solidFill>
            <a:srgbClr val="C0C0C0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81" name="Line 75"/>
          <p:cNvSpPr>
            <a:spLocks noChangeShapeType="1"/>
          </p:cNvSpPr>
          <p:nvPr/>
        </p:nvSpPr>
        <p:spPr bwMode="auto">
          <a:xfrm>
            <a:off x="1865313" y="4297363"/>
            <a:ext cx="0" cy="4111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82" name="Line 76"/>
          <p:cNvSpPr>
            <a:spLocks noChangeShapeType="1"/>
          </p:cNvSpPr>
          <p:nvPr/>
        </p:nvSpPr>
        <p:spPr bwMode="auto">
          <a:xfrm flipH="1">
            <a:off x="2133600" y="4297363"/>
            <a:ext cx="236538" cy="8842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83" name="Line 77"/>
          <p:cNvSpPr>
            <a:spLocks noChangeShapeType="1"/>
          </p:cNvSpPr>
          <p:nvPr/>
        </p:nvSpPr>
        <p:spPr bwMode="auto">
          <a:xfrm>
            <a:off x="2873375" y="4297363"/>
            <a:ext cx="0" cy="4111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84" name="Line 78"/>
          <p:cNvSpPr>
            <a:spLocks noChangeShapeType="1"/>
          </p:cNvSpPr>
          <p:nvPr/>
        </p:nvSpPr>
        <p:spPr bwMode="auto">
          <a:xfrm>
            <a:off x="3378200" y="4297363"/>
            <a:ext cx="0" cy="4111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85" name="Line 79"/>
          <p:cNvSpPr>
            <a:spLocks noChangeShapeType="1"/>
          </p:cNvSpPr>
          <p:nvPr/>
        </p:nvSpPr>
        <p:spPr bwMode="auto">
          <a:xfrm>
            <a:off x="3883025" y="4297363"/>
            <a:ext cx="0" cy="4111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86" name="Rectangle 80"/>
          <p:cNvSpPr>
            <a:spLocks noChangeArrowheads="1"/>
          </p:cNvSpPr>
          <p:nvPr/>
        </p:nvSpPr>
        <p:spPr bwMode="auto">
          <a:xfrm>
            <a:off x="1752600" y="3886200"/>
            <a:ext cx="2298700" cy="320675"/>
          </a:xfrm>
          <a:prstGeom prst="rect">
            <a:avLst/>
          </a:prstGeom>
          <a:solidFill>
            <a:srgbClr val="C0C0C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87" name="Line 81"/>
          <p:cNvSpPr>
            <a:spLocks noChangeShapeType="1"/>
          </p:cNvSpPr>
          <p:nvPr/>
        </p:nvSpPr>
        <p:spPr bwMode="auto">
          <a:xfrm>
            <a:off x="2089150" y="3886200"/>
            <a:ext cx="0" cy="3206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88" name="Line 82"/>
          <p:cNvSpPr>
            <a:spLocks noChangeShapeType="1"/>
          </p:cNvSpPr>
          <p:nvPr/>
        </p:nvSpPr>
        <p:spPr bwMode="auto">
          <a:xfrm>
            <a:off x="2593975" y="3886200"/>
            <a:ext cx="0" cy="3206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89" name="Line 83"/>
          <p:cNvSpPr>
            <a:spLocks noChangeShapeType="1"/>
          </p:cNvSpPr>
          <p:nvPr/>
        </p:nvSpPr>
        <p:spPr bwMode="auto">
          <a:xfrm>
            <a:off x="3098800" y="3886200"/>
            <a:ext cx="0" cy="3206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90" name="Line 84"/>
          <p:cNvSpPr>
            <a:spLocks noChangeShapeType="1"/>
          </p:cNvSpPr>
          <p:nvPr/>
        </p:nvSpPr>
        <p:spPr bwMode="auto">
          <a:xfrm>
            <a:off x="3603625" y="3886200"/>
            <a:ext cx="0" cy="3206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91" name="Rectangle 85"/>
          <p:cNvSpPr>
            <a:spLocks noChangeArrowheads="1"/>
          </p:cNvSpPr>
          <p:nvPr/>
        </p:nvSpPr>
        <p:spPr bwMode="auto">
          <a:xfrm>
            <a:off x="4038600" y="1752600"/>
            <a:ext cx="1401763" cy="320675"/>
          </a:xfrm>
          <a:prstGeom prst="rect">
            <a:avLst/>
          </a:prstGeom>
          <a:solidFill>
            <a:srgbClr val="C0C0C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92" name="Line 86"/>
          <p:cNvSpPr>
            <a:spLocks noChangeShapeType="1"/>
          </p:cNvSpPr>
          <p:nvPr/>
        </p:nvSpPr>
        <p:spPr bwMode="auto">
          <a:xfrm>
            <a:off x="4430713" y="1752600"/>
            <a:ext cx="0" cy="3206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93" name="Line 87"/>
          <p:cNvSpPr>
            <a:spLocks noChangeShapeType="1"/>
          </p:cNvSpPr>
          <p:nvPr/>
        </p:nvSpPr>
        <p:spPr bwMode="auto">
          <a:xfrm>
            <a:off x="4991100" y="1752600"/>
            <a:ext cx="0" cy="3206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94" name="Line 88"/>
          <p:cNvSpPr>
            <a:spLocks noChangeShapeType="1"/>
          </p:cNvSpPr>
          <p:nvPr/>
        </p:nvSpPr>
        <p:spPr bwMode="auto">
          <a:xfrm flipH="1">
            <a:off x="2209800" y="2133600"/>
            <a:ext cx="190500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95" name="Line 89"/>
          <p:cNvSpPr>
            <a:spLocks noChangeShapeType="1"/>
          </p:cNvSpPr>
          <p:nvPr/>
        </p:nvSpPr>
        <p:spPr bwMode="auto">
          <a:xfrm>
            <a:off x="4572000" y="2057400"/>
            <a:ext cx="2286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lg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96" name="Line 90"/>
          <p:cNvSpPr>
            <a:spLocks noChangeShapeType="1"/>
          </p:cNvSpPr>
          <p:nvPr/>
        </p:nvSpPr>
        <p:spPr bwMode="auto">
          <a:xfrm>
            <a:off x="5334000" y="2057400"/>
            <a:ext cx="22098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advTm="108270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Architectural view of Linux file system components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1447800"/>
            <a:ext cx="6553200" cy="469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The VFS is the primary interface to the underlying file systems.</a:t>
            </a:r>
          </a:p>
          <a:p>
            <a:r>
              <a:rPr lang="en-US" dirty="0" smtClean="0"/>
              <a:t> This component exports a set of interfaces and then abstracts them to the individual file systems, which may behave very differently from one another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Linux file system : Cross-development</a:t>
            </a:r>
            <a:endParaRPr 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Linux: first developed on a </a:t>
            </a:r>
            <a:r>
              <a:rPr lang="en-US" dirty="0" err="1"/>
              <a:t>minix</a:t>
            </a:r>
            <a:r>
              <a:rPr lang="en-US" dirty="0"/>
              <a:t> system</a:t>
            </a:r>
          </a:p>
          <a:p>
            <a:r>
              <a:rPr lang="en-US" dirty="0"/>
              <a:t>Both OSs shared space on the same disk</a:t>
            </a:r>
          </a:p>
          <a:p>
            <a:r>
              <a:rPr lang="en-US" dirty="0"/>
              <a:t>So Linux reimplemented </a:t>
            </a:r>
            <a:r>
              <a:rPr lang="en-US" dirty="0" err="1"/>
              <a:t>minix</a:t>
            </a:r>
            <a:r>
              <a:rPr lang="en-US" dirty="0"/>
              <a:t> file system</a:t>
            </a:r>
          </a:p>
          <a:p>
            <a:r>
              <a:rPr lang="en-US" dirty="0"/>
              <a:t>Two severe limitations in the </a:t>
            </a:r>
            <a:r>
              <a:rPr lang="en-US" dirty="0" err="1"/>
              <a:t>minix</a:t>
            </a:r>
            <a:r>
              <a:rPr lang="en-US" dirty="0"/>
              <a:t> FS</a:t>
            </a:r>
          </a:p>
          <a:p>
            <a:pPr lvl="1"/>
            <a:r>
              <a:rPr lang="en-US" dirty="0"/>
              <a:t>Block addresses are 16-bits (64MB limit)</a:t>
            </a:r>
          </a:p>
          <a:p>
            <a:pPr lvl="1"/>
            <a:r>
              <a:rPr lang="en-US" dirty="0"/>
              <a:t>Directories use fixed-size entries (w/filename)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Extended File System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Originally written by Chris Provenzano</a:t>
            </a:r>
          </a:p>
          <a:p>
            <a:r>
              <a:rPr lang="en-US"/>
              <a:t>Extensively rewritten by Linux Torvalds</a:t>
            </a:r>
          </a:p>
          <a:p>
            <a:r>
              <a:rPr lang="en-US"/>
              <a:t>Initially released in 1992</a:t>
            </a:r>
          </a:p>
          <a:p>
            <a:r>
              <a:rPr lang="en-US"/>
              <a:t>Removed the two big limitations in minix</a:t>
            </a:r>
          </a:p>
          <a:p>
            <a:r>
              <a:rPr lang="en-US"/>
              <a:t>Used 32-bit file-pointers (filesizes to 2GB)</a:t>
            </a:r>
          </a:p>
          <a:p>
            <a:r>
              <a:rPr lang="en-US"/>
              <a:t>Allowed long filenames (up to 255 chars)</a:t>
            </a:r>
          </a:p>
          <a:p>
            <a:r>
              <a:rPr lang="en-US"/>
              <a:t>Question: How to integrate ext into Linux?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Xia and Ext2 filesystems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Two new filesystems introduced in 1993</a:t>
            </a:r>
          </a:p>
          <a:p>
            <a:r>
              <a:rPr lang="en-US"/>
              <a:t>Both tried to overcome Ext’s limitations</a:t>
            </a:r>
          </a:p>
          <a:p>
            <a:r>
              <a:rPr lang="en-US"/>
              <a:t>Xia was based on existing minix code</a:t>
            </a:r>
          </a:p>
          <a:p>
            <a:r>
              <a:rPr lang="en-US"/>
              <a:t>Ext2 was based on Torvalds’ Ext code</a:t>
            </a:r>
          </a:p>
          <a:p>
            <a:r>
              <a:rPr lang="en-US"/>
              <a:t>Xia was initially more stable (smaller)</a:t>
            </a:r>
          </a:p>
          <a:p>
            <a:r>
              <a:rPr lang="en-US"/>
              <a:t>But flaws in Ext2 were eventually fixed</a:t>
            </a:r>
          </a:p>
          <a:p>
            <a:r>
              <a:rPr lang="en-US"/>
              <a:t>Ext2 soon became a ‘de facto’ standard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Think of a disk as a linear sequence of fixed-size blocks and supporting reading and writing of blocks.</a:t>
            </a:r>
          </a:p>
          <a:p>
            <a:r>
              <a:rPr lang="en-US" dirty="0" smtClean="0"/>
              <a:t>The file system must keep track of which blocks belong to which files. </a:t>
            </a:r>
          </a:p>
          <a:p>
            <a:pPr lvl="1"/>
            <a:r>
              <a:rPr lang="en-US" dirty="0" smtClean="0"/>
              <a:t>which blocks belong to which files. </a:t>
            </a:r>
          </a:p>
          <a:p>
            <a:pPr lvl="1"/>
            <a:r>
              <a:rPr lang="en-US" dirty="0" smtClean="0"/>
              <a:t>In what order the blocks form the file. </a:t>
            </a:r>
          </a:p>
          <a:p>
            <a:pPr lvl="1"/>
            <a:r>
              <a:rPr lang="en-US" dirty="0" smtClean="0"/>
              <a:t>which blocks are free for allocation. 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What is it ?</a:t>
            </a:r>
          </a:p>
          <a:p>
            <a:r>
              <a:rPr lang="en-US" dirty="0" smtClean="0"/>
              <a:t>VFS is a kernel software layer that handles all system calls related to file systems. Its main strength is providing a </a:t>
            </a:r>
            <a:r>
              <a:rPr lang="en-US" b="1" dirty="0" smtClean="0"/>
              <a:t>common interface to several </a:t>
            </a:r>
            <a:r>
              <a:rPr lang="en-US" dirty="0" smtClean="0"/>
              <a:t>kinds of file systems.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Virtual File System idea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Multiple file systems need to coexist</a:t>
            </a:r>
          </a:p>
          <a:p>
            <a:r>
              <a:rPr lang="en-US" dirty="0"/>
              <a:t>But </a:t>
            </a:r>
            <a:r>
              <a:rPr lang="en-US" dirty="0" smtClean="0"/>
              <a:t>file systems </a:t>
            </a:r>
            <a:r>
              <a:rPr lang="en-US" dirty="0"/>
              <a:t>share a core of common concepts and high-level operations</a:t>
            </a:r>
          </a:p>
          <a:p>
            <a:r>
              <a:rPr lang="en-US" dirty="0"/>
              <a:t>So can create a </a:t>
            </a:r>
            <a:r>
              <a:rPr lang="en-US" dirty="0" smtClean="0"/>
              <a:t>file system abstraction ?</a:t>
            </a:r>
          </a:p>
          <a:p>
            <a:r>
              <a:rPr lang="en-US" dirty="0" smtClean="0"/>
              <a:t>Applications interact with this VFS</a:t>
            </a:r>
          </a:p>
          <a:p>
            <a:r>
              <a:rPr lang="en-US" dirty="0" smtClean="0"/>
              <a:t>Kernel </a:t>
            </a:r>
            <a:r>
              <a:rPr lang="en-US" dirty="0"/>
              <a:t>translates abstract-to-actual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Oval 4"/>
          <p:cNvSpPr>
            <a:spLocks noChangeArrowheads="1"/>
          </p:cNvSpPr>
          <p:nvPr/>
        </p:nvSpPr>
        <p:spPr bwMode="auto">
          <a:xfrm>
            <a:off x="1066800" y="228600"/>
            <a:ext cx="16002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Task 1</a:t>
            </a:r>
          </a:p>
        </p:txBody>
      </p:sp>
      <p:sp>
        <p:nvSpPr>
          <p:cNvPr id="8197" name="Oval 5"/>
          <p:cNvSpPr>
            <a:spLocks noChangeArrowheads="1"/>
          </p:cNvSpPr>
          <p:nvPr/>
        </p:nvSpPr>
        <p:spPr bwMode="auto">
          <a:xfrm>
            <a:off x="3200400" y="228600"/>
            <a:ext cx="16002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Task 2</a:t>
            </a:r>
          </a:p>
        </p:txBody>
      </p:sp>
      <p:sp>
        <p:nvSpPr>
          <p:cNvPr id="8198" name="Oval 6"/>
          <p:cNvSpPr>
            <a:spLocks noChangeArrowheads="1"/>
          </p:cNvSpPr>
          <p:nvPr/>
        </p:nvSpPr>
        <p:spPr bwMode="auto">
          <a:xfrm>
            <a:off x="6096000" y="228600"/>
            <a:ext cx="16002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Task n</a:t>
            </a:r>
          </a:p>
        </p:txBody>
      </p:sp>
      <p:sp>
        <p:nvSpPr>
          <p:cNvPr id="8199" name="Rectangle 7"/>
          <p:cNvSpPr>
            <a:spLocks noChangeArrowheads="1"/>
          </p:cNvSpPr>
          <p:nvPr/>
        </p:nvSpPr>
        <p:spPr bwMode="auto">
          <a:xfrm>
            <a:off x="533400" y="1524000"/>
            <a:ext cx="7924800" cy="41148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00" name="Text Box 8"/>
          <p:cNvSpPr txBox="1">
            <a:spLocks noChangeArrowheads="1"/>
          </p:cNvSpPr>
          <p:nvPr/>
        </p:nvSpPr>
        <p:spPr bwMode="auto">
          <a:xfrm>
            <a:off x="5165725" y="320675"/>
            <a:ext cx="5905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/>
              <a:t>…</a:t>
            </a:r>
          </a:p>
        </p:txBody>
      </p:sp>
      <p:sp>
        <p:nvSpPr>
          <p:cNvPr id="8202" name="Line 10"/>
          <p:cNvSpPr>
            <a:spLocks noChangeShapeType="1"/>
          </p:cNvSpPr>
          <p:nvPr/>
        </p:nvSpPr>
        <p:spPr bwMode="auto">
          <a:xfrm>
            <a:off x="304800" y="1143000"/>
            <a:ext cx="84582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203" name="Text Box 11"/>
          <p:cNvSpPr txBox="1">
            <a:spLocks noChangeArrowheads="1"/>
          </p:cNvSpPr>
          <p:nvPr/>
        </p:nvSpPr>
        <p:spPr bwMode="auto">
          <a:xfrm>
            <a:off x="7543800" y="838200"/>
            <a:ext cx="1301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user space</a:t>
            </a:r>
          </a:p>
        </p:txBody>
      </p:sp>
      <p:sp>
        <p:nvSpPr>
          <p:cNvPr id="8204" name="Text Box 12"/>
          <p:cNvSpPr txBox="1">
            <a:spLocks noChangeArrowheads="1"/>
          </p:cNvSpPr>
          <p:nvPr/>
        </p:nvSpPr>
        <p:spPr bwMode="auto">
          <a:xfrm>
            <a:off x="7391400" y="1066800"/>
            <a:ext cx="1479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kernel space</a:t>
            </a:r>
          </a:p>
        </p:txBody>
      </p:sp>
      <p:sp>
        <p:nvSpPr>
          <p:cNvPr id="8205" name="Rectangle 13"/>
          <p:cNvSpPr>
            <a:spLocks noChangeArrowheads="1"/>
          </p:cNvSpPr>
          <p:nvPr/>
        </p:nvSpPr>
        <p:spPr bwMode="auto">
          <a:xfrm>
            <a:off x="990600" y="1676400"/>
            <a:ext cx="7086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VIRTUAL FILE SYSTEM</a:t>
            </a:r>
          </a:p>
        </p:txBody>
      </p:sp>
      <p:sp>
        <p:nvSpPr>
          <p:cNvPr id="8207" name="Line 15"/>
          <p:cNvSpPr>
            <a:spLocks noChangeShapeType="1"/>
          </p:cNvSpPr>
          <p:nvPr/>
        </p:nvSpPr>
        <p:spPr bwMode="auto">
          <a:xfrm>
            <a:off x="1828800" y="9144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208" name="Line 16"/>
          <p:cNvSpPr>
            <a:spLocks noChangeShapeType="1"/>
          </p:cNvSpPr>
          <p:nvPr/>
        </p:nvSpPr>
        <p:spPr bwMode="auto">
          <a:xfrm>
            <a:off x="4038600" y="9144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209" name="Line 17"/>
          <p:cNvSpPr>
            <a:spLocks noChangeShapeType="1"/>
          </p:cNvSpPr>
          <p:nvPr/>
        </p:nvSpPr>
        <p:spPr bwMode="auto">
          <a:xfrm>
            <a:off x="6934200" y="9144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210" name="Rectangle 18"/>
          <p:cNvSpPr>
            <a:spLocks noChangeArrowheads="1"/>
          </p:cNvSpPr>
          <p:nvPr/>
        </p:nvSpPr>
        <p:spPr bwMode="auto">
          <a:xfrm>
            <a:off x="1066800" y="2362200"/>
            <a:ext cx="11430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minix</a:t>
            </a:r>
          </a:p>
        </p:txBody>
      </p:sp>
      <p:sp>
        <p:nvSpPr>
          <p:cNvPr id="8211" name="Rectangle 19"/>
          <p:cNvSpPr>
            <a:spLocks noChangeArrowheads="1"/>
          </p:cNvSpPr>
          <p:nvPr/>
        </p:nvSpPr>
        <p:spPr bwMode="auto">
          <a:xfrm>
            <a:off x="2514600" y="2362200"/>
            <a:ext cx="11430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ext2</a:t>
            </a:r>
          </a:p>
        </p:txBody>
      </p:sp>
      <p:sp>
        <p:nvSpPr>
          <p:cNvPr id="8212" name="Rectangle 20"/>
          <p:cNvSpPr>
            <a:spLocks noChangeArrowheads="1"/>
          </p:cNvSpPr>
          <p:nvPr/>
        </p:nvSpPr>
        <p:spPr bwMode="auto">
          <a:xfrm>
            <a:off x="3962400" y="2362200"/>
            <a:ext cx="11430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msdos</a:t>
            </a:r>
          </a:p>
        </p:txBody>
      </p:sp>
      <p:sp>
        <p:nvSpPr>
          <p:cNvPr id="8213" name="Rectangle 21"/>
          <p:cNvSpPr>
            <a:spLocks noChangeArrowheads="1"/>
          </p:cNvSpPr>
          <p:nvPr/>
        </p:nvSpPr>
        <p:spPr bwMode="auto">
          <a:xfrm>
            <a:off x="6858000" y="2362200"/>
            <a:ext cx="11430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proc</a:t>
            </a:r>
          </a:p>
        </p:txBody>
      </p:sp>
      <p:sp>
        <p:nvSpPr>
          <p:cNvPr id="8217" name="Line 25"/>
          <p:cNvSpPr>
            <a:spLocks noChangeShapeType="1"/>
          </p:cNvSpPr>
          <p:nvPr/>
        </p:nvSpPr>
        <p:spPr bwMode="auto">
          <a:xfrm>
            <a:off x="1600200" y="2057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218" name="Line 26"/>
          <p:cNvSpPr>
            <a:spLocks noChangeShapeType="1"/>
          </p:cNvSpPr>
          <p:nvPr/>
        </p:nvSpPr>
        <p:spPr bwMode="auto">
          <a:xfrm>
            <a:off x="3124200" y="2057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219" name="Line 27"/>
          <p:cNvSpPr>
            <a:spLocks noChangeShapeType="1"/>
          </p:cNvSpPr>
          <p:nvPr/>
        </p:nvSpPr>
        <p:spPr bwMode="auto">
          <a:xfrm>
            <a:off x="4495800" y="2057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220" name="Line 28"/>
          <p:cNvSpPr>
            <a:spLocks noChangeShapeType="1"/>
          </p:cNvSpPr>
          <p:nvPr/>
        </p:nvSpPr>
        <p:spPr bwMode="auto">
          <a:xfrm>
            <a:off x="7391400" y="2057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221" name="Rectangle 29"/>
          <p:cNvSpPr>
            <a:spLocks noChangeArrowheads="1"/>
          </p:cNvSpPr>
          <p:nvPr/>
        </p:nvSpPr>
        <p:spPr bwMode="auto">
          <a:xfrm>
            <a:off x="914400" y="4495800"/>
            <a:ext cx="16764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device driver</a:t>
            </a:r>
          </a:p>
          <a:p>
            <a:pPr algn="ctr"/>
            <a:r>
              <a:rPr lang="en-US"/>
              <a:t>for hard disk</a:t>
            </a:r>
          </a:p>
        </p:txBody>
      </p:sp>
      <p:sp>
        <p:nvSpPr>
          <p:cNvPr id="8222" name="Rectangle 30"/>
          <p:cNvSpPr>
            <a:spLocks noChangeArrowheads="1"/>
          </p:cNvSpPr>
          <p:nvPr/>
        </p:nvSpPr>
        <p:spPr bwMode="auto">
          <a:xfrm>
            <a:off x="3048000" y="4495800"/>
            <a:ext cx="16764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device driver </a:t>
            </a:r>
          </a:p>
          <a:p>
            <a:pPr algn="ctr"/>
            <a:r>
              <a:rPr lang="en-US"/>
              <a:t>for floppy disk </a:t>
            </a:r>
          </a:p>
        </p:txBody>
      </p:sp>
      <p:sp>
        <p:nvSpPr>
          <p:cNvPr id="8232" name="Rectangle 40"/>
          <p:cNvSpPr>
            <a:spLocks noChangeArrowheads="1"/>
          </p:cNvSpPr>
          <p:nvPr/>
        </p:nvSpPr>
        <p:spPr bwMode="auto">
          <a:xfrm>
            <a:off x="838200" y="3429000"/>
            <a:ext cx="4572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Buffer Cache</a:t>
            </a:r>
          </a:p>
        </p:txBody>
      </p:sp>
      <p:sp>
        <p:nvSpPr>
          <p:cNvPr id="8234" name="Line 42"/>
          <p:cNvSpPr>
            <a:spLocks noChangeShapeType="1"/>
          </p:cNvSpPr>
          <p:nvPr/>
        </p:nvSpPr>
        <p:spPr bwMode="auto">
          <a:xfrm>
            <a:off x="1600200" y="3048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235" name="Line 43"/>
          <p:cNvSpPr>
            <a:spLocks noChangeShapeType="1"/>
          </p:cNvSpPr>
          <p:nvPr/>
        </p:nvSpPr>
        <p:spPr bwMode="auto">
          <a:xfrm>
            <a:off x="3124200" y="3048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236" name="Line 44"/>
          <p:cNvSpPr>
            <a:spLocks noChangeShapeType="1"/>
          </p:cNvSpPr>
          <p:nvPr/>
        </p:nvSpPr>
        <p:spPr bwMode="auto">
          <a:xfrm>
            <a:off x="4495800" y="3048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237" name="Line 45"/>
          <p:cNvSpPr>
            <a:spLocks noChangeShapeType="1"/>
          </p:cNvSpPr>
          <p:nvPr/>
        </p:nvSpPr>
        <p:spPr bwMode="auto">
          <a:xfrm>
            <a:off x="1752600" y="39624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238" name="Line 46"/>
          <p:cNvSpPr>
            <a:spLocks noChangeShapeType="1"/>
          </p:cNvSpPr>
          <p:nvPr/>
        </p:nvSpPr>
        <p:spPr bwMode="auto">
          <a:xfrm>
            <a:off x="3886200" y="39624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239" name="Line 47"/>
          <p:cNvSpPr>
            <a:spLocks noChangeShapeType="1"/>
          </p:cNvSpPr>
          <p:nvPr/>
        </p:nvSpPr>
        <p:spPr bwMode="auto">
          <a:xfrm>
            <a:off x="304800" y="5943600"/>
            <a:ext cx="83058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240" name="Text Box 48"/>
          <p:cNvSpPr txBox="1">
            <a:spLocks noChangeArrowheads="1"/>
          </p:cNvSpPr>
          <p:nvPr/>
        </p:nvSpPr>
        <p:spPr bwMode="auto">
          <a:xfrm>
            <a:off x="7620000" y="5638800"/>
            <a:ext cx="1047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software</a:t>
            </a:r>
          </a:p>
        </p:txBody>
      </p:sp>
      <p:sp>
        <p:nvSpPr>
          <p:cNvPr id="8241" name="Text Box 49"/>
          <p:cNvSpPr txBox="1">
            <a:spLocks noChangeArrowheads="1"/>
          </p:cNvSpPr>
          <p:nvPr/>
        </p:nvSpPr>
        <p:spPr bwMode="auto">
          <a:xfrm>
            <a:off x="7543800" y="5867400"/>
            <a:ext cx="1136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hardware</a:t>
            </a:r>
          </a:p>
        </p:txBody>
      </p:sp>
      <p:sp>
        <p:nvSpPr>
          <p:cNvPr id="8242" name="Rectangle 50"/>
          <p:cNvSpPr>
            <a:spLocks noChangeArrowheads="1"/>
          </p:cNvSpPr>
          <p:nvPr/>
        </p:nvSpPr>
        <p:spPr bwMode="auto">
          <a:xfrm>
            <a:off x="990600" y="6172200"/>
            <a:ext cx="1524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Hard Disk</a:t>
            </a:r>
          </a:p>
        </p:txBody>
      </p:sp>
      <p:sp>
        <p:nvSpPr>
          <p:cNvPr id="8243" name="Rectangle 51"/>
          <p:cNvSpPr>
            <a:spLocks noChangeArrowheads="1"/>
          </p:cNvSpPr>
          <p:nvPr/>
        </p:nvSpPr>
        <p:spPr bwMode="auto">
          <a:xfrm>
            <a:off x="3124200" y="6172200"/>
            <a:ext cx="1524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Floppy Disk</a:t>
            </a:r>
          </a:p>
        </p:txBody>
      </p:sp>
      <p:sp>
        <p:nvSpPr>
          <p:cNvPr id="8246" name="Line 54"/>
          <p:cNvSpPr>
            <a:spLocks noChangeShapeType="1"/>
          </p:cNvSpPr>
          <p:nvPr/>
        </p:nvSpPr>
        <p:spPr bwMode="auto">
          <a:xfrm>
            <a:off x="1676400" y="52578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247" name="Line 55"/>
          <p:cNvSpPr>
            <a:spLocks noChangeShapeType="1"/>
          </p:cNvSpPr>
          <p:nvPr/>
        </p:nvSpPr>
        <p:spPr bwMode="auto">
          <a:xfrm>
            <a:off x="3886200" y="52578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248" name="Text Box 56"/>
          <p:cNvSpPr txBox="1">
            <a:spLocks noChangeArrowheads="1"/>
          </p:cNvSpPr>
          <p:nvPr/>
        </p:nvSpPr>
        <p:spPr bwMode="auto">
          <a:xfrm>
            <a:off x="6400800" y="5029200"/>
            <a:ext cx="18811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/>
              <a:t>Linux Kernel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VFS provides a uniform interface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652587" y="1667669"/>
            <a:ext cx="5838825" cy="439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Layered </a:t>
            </a:r>
            <a:r>
              <a:rPr lang="en-US" dirty="0" err="1" smtClean="0"/>
              <a:t>archi</a:t>
            </a:r>
            <a:r>
              <a:rPr lang="en-US" dirty="0" smtClean="0"/>
              <a:t> of </a:t>
            </a:r>
            <a:r>
              <a:rPr lang="en-US" dirty="0" err="1" smtClean="0"/>
              <a:t>vfs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619693" y="1600200"/>
            <a:ext cx="5904613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245225"/>
            <a:ext cx="2133600" cy="476250"/>
          </a:xfrm>
          <a:noFill/>
        </p:spPr>
        <p:txBody>
          <a:bodyPr/>
          <a:lstStyle/>
          <a:p>
            <a:pPr algn="l"/>
            <a:r>
              <a:rPr lang="en-US" smtClean="0"/>
              <a:t>Operating Systems: A Modern Perspective, Chapter 13</a:t>
            </a: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7696200" cy="32067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000" smtClean="0"/>
              <a:t>Disk Organization</a:t>
            </a:r>
          </a:p>
        </p:txBody>
      </p:sp>
      <p:sp>
        <p:nvSpPr>
          <p:cNvPr id="229379" name="Rectangle 3"/>
          <p:cNvSpPr>
            <a:spLocks noChangeArrowheads="1"/>
          </p:cNvSpPr>
          <p:nvPr/>
        </p:nvSpPr>
        <p:spPr bwMode="auto">
          <a:xfrm>
            <a:off x="1517650" y="1219200"/>
            <a:ext cx="762000" cy="5334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/>
              <a:t>Blk</a:t>
            </a:r>
            <a:r>
              <a:rPr lang="en-US" baseline="-25000"/>
              <a:t>0</a:t>
            </a:r>
          </a:p>
        </p:txBody>
      </p:sp>
      <p:sp>
        <p:nvSpPr>
          <p:cNvPr id="229380" name="Rectangle 4"/>
          <p:cNvSpPr>
            <a:spLocks noChangeArrowheads="1"/>
          </p:cNvSpPr>
          <p:nvPr/>
        </p:nvSpPr>
        <p:spPr bwMode="auto">
          <a:xfrm>
            <a:off x="2432050" y="1219200"/>
            <a:ext cx="762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/>
              <a:t>Blk</a:t>
            </a:r>
            <a:r>
              <a:rPr lang="en-US" baseline="-25000"/>
              <a:t>1</a:t>
            </a:r>
          </a:p>
        </p:txBody>
      </p:sp>
      <p:sp>
        <p:nvSpPr>
          <p:cNvPr id="229381" name="Rectangle 5"/>
          <p:cNvSpPr>
            <a:spLocks noChangeArrowheads="1"/>
          </p:cNvSpPr>
          <p:nvPr/>
        </p:nvSpPr>
        <p:spPr bwMode="auto">
          <a:xfrm>
            <a:off x="3879850" y="1219200"/>
            <a:ext cx="762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/>
              <a:t>Blk</a:t>
            </a:r>
            <a:r>
              <a:rPr lang="en-US" baseline="-25000"/>
              <a:t>k-1</a:t>
            </a:r>
          </a:p>
        </p:txBody>
      </p:sp>
      <p:sp>
        <p:nvSpPr>
          <p:cNvPr id="229382" name="Rectangle 6"/>
          <p:cNvSpPr>
            <a:spLocks noChangeArrowheads="1"/>
          </p:cNvSpPr>
          <p:nvPr/>
        </p:nvSpPr>
        <p:spPr bwMode="auto">
          <a:xfrm>
            <a:off x="1517650" y="1905000"/>
            <a:ext cx="762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/>
              <a:t>Blk</a:t>
            </a:r>
            <a:r>
              <a:rPr lang="en-US" baseline="-25000"/>
              <a:t>k</a:t>
            </a:r>
          </a:p>
        </p:txBody>
      </p:sp>
      <p:sp>
        <p:nvSpPr>
          <p:cNvPr id="229383" name="Rectangle 7"/>
          <p:cNvSpPr>
            <a:spLocks noChangeArrowheads="1"/>
          </p:cNvSpPr>
          <p:nvPr/>
        </p:nvSpPr>
        <p:spPr bwMode="auto">
          <a:xfrm>
            <a:off x="2432050" y="1905000"/>
            <a:ext cx="762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/>
              <a:t>Blk</a:t>
            </a:r>
            <a:r>
              <a:rPr lang="en-US" baseline="-25000"/>
              <a:t>k+1</a:t>
            </a:r>
          </a:p>
        </p:txBody>
      </p:sp>
      <p:sp>
        <p:nvSpPr>
          <p:cNvPr id="229384" name="Rectangle 8"/>
          <p:cNvSpPr>
            <a:spLocks noChangeArrowheads="1"/>
          </p:cNvSpPr>
          <p:nvPr/>
        </p:nvSpPr>
        <p:spPr bwMode="auto">
          <a:xfrm>
            <a:off x="3879850" y="1905000"/>
            <a:ext cx="762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/>
              <a:t>Blk</a:t>
            </a:r>
            <a:r>
              <a:rPr lang="en-US" baseline="-25000"/>
              <a:t>2k-1</a:t>
            </a:r>
          </a:p>
        </p:txBody>
      </p:sp>
      <p:sp>
        <p:nvSpPr>
          <p:cNvPr id="9226" name="Text Box 9"/>
          <p:cNvSpPr txBox="1">
            <a:spLocks noChangeArrowheads="1"/>
          </p:cNvSpPr>
          <p:nvPr/>
        </p:nvSpPr>
        <p:spPr bwMode="auto">
          <a:xfrm>
            <a:off x="4870450" y="1295400"/>
            <a:ext cx="21717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/>
              <a:t>Track 0, Cylinder 0</a:t>
            </a:r>
          </a:p>
        </p:txBody>
      </p:sp>
      <p:sp>
        <p:nvSpPr>
          <p:cNvPr id="9227" name="Text Box 10"/>
          <p:cNvSpPr txBox="1">
            <a:spLocks noChangeArrowheads="1"/>
          </p:cNvSpPr>
          <p:nvPr/>
        </p:nvSpPr>
        <p:spPr bwMode="auto">
          <a:xfrm>
            <a:off x="4870450" y="1905000"/>
            <a:ext cx="21717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/>
              <a:t>Track 0, Cylinder 1</a:t>
            </a:r>
          </a:p>
        </p:txBody>
      </p:sp>
      <p:sp>
        <p:nvSpPr>
          <p:cNvPr id="229387" name="Rectangle 11"/>
          <p:cNvSpPr>
            <a:spLocks noChangeArrowheads="1"/>
          </p:cNvSpPr>
          <p:nvPr/>
        </p:nvSpPr>
        <p:spPr bwMode="auto">
          <a:xfrm>
            <a:off x="1517650" y="2971800"/>
            <a:ext cx="7620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/>
              <a:t>Blk</a:t>
            </a:r>
            <a:endParaRPr lang="en-US" baseline="-25000"/>
          </a:p>
        </p:txBody>
      </p:sp>
      <p:sp>
        <p:nvSpPr>
          <p:cNvPr id="229388" name="Rectangle 12"/>
          <p:cNvSpPr>
            <a:spLocks noChangeArrowheads="1"/>
          </p:cNvSpPr>
          <p:nvPr/>
        </p:nvSpPr>
        <p:spPr bwMode="auto">
          <a:xfrm>
            <a:off x="2432050" y="2971800"/>
            <a:ext cx="7620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/>
              <a:t>Blk</a:t>
            </a:r>
            <a:endParaRPr lang="en-US" baseline="-25000"/>
          </a:p>
        </p:txBody>
      </p:sp>
      <p:sp>
        <p:nvSpPr>
          <p:cNvPr id="229389" name="Rectangle 13"/>
          <p:cNvSpPr>
            <a:spLocks noChangeArrowheads="1"/>
          </p:cNvSpPr>
          <p:nvPr/>
        </p:nvSpPr>
        <p:spPr bwMode="auto">
          <a:xfrm>
            <a:off x="3879850" y="2971800"/>
            <a:ext cx="7620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/>
              <a:t>Blk</a:t>
            </a:r>
            <a:endParaRPr lang="en-US" baseline="-25000"/>
          </a:p>
        </p:txBody>
      </p:sp>
      <p:sp>
        <p:nvSpPr>
          <p:cNvPr id="9231" name="Text Box 14"/>
          <p:cNvSpPr txBox="1">
            <a:spLocks noChangeArrowheads="1"/>
          </p:cNvSpPr>
          <p:nvPr/>
        </p:nvSpPr>
        <p:spPr bwMode="auto">
          <a:xfrm>
            <a:off x="4870450" y="2971800"/>
            <a:ext cx="21717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/>
              <a:t>Track 1, Cylinder 0</a:t>
            </a:r>
          </a:p>
        </p:txBody>
      </p:sp>
      <p:sp>
        <p:nvSpPr>
          <p:cNvPr id="229391" name="Rectangle 15"/>
          <p:cNvSpPr>
            <a:spLocks noChangeArrowheads="1"/>
          </p:cNvSpPr>
          <p:nvPr/>
        </p:nvSpPr>
        <p:spPr bwMode="auto">
          <a:xfrm>
            <a:off x="1517650" y="4800600"/>
            <a:ext cx="7620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/>
              <a:t>Blk</a:t>
            </a:r>
            <a:endParaRPr lang="en-US" baseline="-25000"/>
          </a:p>
        </p:txBody>
      </p:sp>
      <p:sp>
        <p:nvSpPr>
          <p:cNvPr id="229392" name="Rectangle 16"/>
          <p:cNvSpPr>
            <a:spLocks noChangeArrowheads="1"/>
          </p:cNvSpPr>
          <p:nvPr/>
        </p:nvSpPr>
        <p:spPr bwMode="auto">
          <a:xfrm>
            <a:off x="2432050" y="4800600"/>
            <a:ext cx="7620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/>
              <a:t>Blk</a:t>
            </a:r>
            <a:endParaRPr lang="en-US" baseline="-25000"/>
          </a:p>
        </p:txBody>
      </p:sp>
      <p:sp>
        <p:nvSpPr>
          <p:cNvPr id="229393" name="Rectangle 17"/>
          <p:cNvSpPr>
            <a:spLocks noChangeArrowheads="1"/>
          </p:cNvSpPr>
          <p:nvPr/>
        </p:nvSpPr>
        <p:spPr bwMode="auto">
          <a:xfrm>
            <a:off x="3879850" y="4800600"/>
            <a:ext cx="7620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/>
              <a:t>Blk</a:t>
            </a:r>
            <a:endParaRPr lang="en-US" baseline="-25000"/>
          </a:p>
        </p:txBody>
      </p:sp>
      <p:sp>
        <p:nvSpPr>
          <p:cNvPr id="9235" name="Text Box 18"/>
          <p:cNvSpPr txBox="1">
            <a:spLocks noChangeArrowheads="1"/>
          </p:cNvSpPr>
          <p:nvPr/>
        </p:nvSpPr>
        <p:spPr bwMode="auto">
          <a:xfrm>
            <a:off x="4870450" y="4800600"/>
            <a:ext cx="24399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/>
              <a:t>Track N-1, Cylinder 0</a:t>
            </a:r>
          </a:p>
        </p:txBody>
      </p:sp>
      <p:sp>
        <p:nvSpPr>
          <p:cNvPr id="229395" name="Rectangle 19"/>
          <p:cNvSpPr>
            <a:spLocks noChangeArrowheads="1"/>
          </p:cNvSpPr>
          <p:nvPr/>
        </p:nvSpPr>
        <p:spPr bwMode="auto">
          <a:xfrm>
            <a:off x="1517650" y="5715000"/>
            <a:ext cx="7620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/>
              <a:t>Blk</a:t>
            </a:r>
            <a:endParaRPr lang="en-US" baseline="-25000"/>
          </a:p>
        </p:txBody>
      </p:sp>
      <p:sp>
        <p:nvSpPr>
          <p:cNvPr id="229396" name="Rectangle 20"/>
          <p:cNvSpPr>
            <a:spLocks noChangeArrowheads="1"/>
          </p:cNvSpPr>
          <p:nvPr/>
        </p:nvSpPr>
        <p:spPr bwMode="auto">
          <a:xfrm>
            <a:off x="2432050" y="5715000"/>
            <a:ext cx="7620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/>
              <a:t>Blk</a:t>
            </a:r>
            <a:endParaRPr lang="en-US" baseline="-25000"/>
          </a:p>
        </p:txBody>
      </p:sp>
      <p:sp>
        <p:nvSpPr>
          <p:cNvPr id="229397" name="Rectangle 21"/>
          <p:cNvSpPr>
            <a:spLocks noChangeArrowheads="1"/>
          </p:cNvSpPr>
          <p:nvPr/>
        </p:nvSpPr>
        <p:spPr bwMode="auto">
          <a:xfrm>
            <a:off x="3879850" y="5715000"/>
            <a:ext cx="7620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/>
              <a:t>Blk</a:t>
            </a:r>
            <a:endParaRPr lang="en-US" baseline="-25000"/>
          </a:p>
        </p:txBody>
      </p:sp>
      <p:sp>
        <p:nvSpPr>
          <p:cNvPr id="9239" name="Text Box 22"/>
          <p:cNvSpPr txBox="1">
            <a:spLocks noChangeArrowheads="1"/>
          </p:cNvSpPr>
          <p:nvPr/>
        </p:nvSpPr>
        <p:spPr bwMode="auto">
          <a:xfrm>
            <a:off x="4870450" y="5715000"/>
            <a:ext cx="2749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/>
              <a:t>Track N-1, Cylinder M-1</a:t>
            </a:r>
          </a:p>
        </p:txBody>
      </p:sp>
      <p:sp>
        <p:nvSpPr>
          <p:cNvPr id="9240" name="Text Box 23"/>
          <p:cNvSpPr txBox="1">
            <a:spLocks noChangeArrowheads="1"/>
          </p:cNvSpPr>
          <p:nvPr/>
        </p:nvSpPr>
        <p:spPr bwMode="auto">
          <a:xfrm>
            <a:off x="3346450" y="121920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b="1"/>
              <a:t>…</a:t>
            </a:r>
          </a:p>
        </p:txBody>
      </p:sp>
      <p:sp>
        <p:nvSpPr>
          <p:cNvPr id="9241" name="Text Box 24"/>
          <p:cNvSpPr txBox="1">
            <a:spLocks noChangeArrowheads="1"/>
          </p:cNvSpPr>
          <p:nvPr/>
        </p:nvSpPr>
        <p:spPr bwMode="auto">
          <a:xfrm>
            <a:off x="3346450" y="175260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b="1"/>
              <a:t>…</a:t>
            </a:r>
          </a:p>
        </p:txBody>
      </p:sp>
      <p:sp>
        <p:nvSpPr>
          <p:cNvPr id="9242" name="Text Box 25"/>
          <p:cNvSpPr txBox="1">
            <a:spLocks noChangeArrowheads="1"/>
          </p:cNvSpPr>
          <p:nvPr/>
        </p:nvSpPr>
        <p:spPr bwMode="auto">
          <a:xfrm>
            <a:off x="3346450" y="289560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b="1"/>
              <a:t>…</a:t>
            </a:r>
          </a:p>
        </p:txBody>
      </p:sp>
      <p:sp>
        <p:nvSpPr>
          <p:cNvPr id="9243" name="Text Box 26"/>
          <p:cNvSpPr txBox="1">
            <a:spLocks noChangeArrowheads="1"/>
          </p:cNvSpPr>
          <p:nvPr/>
        </p:nvSpPr>
        <p:spPr bwMode="auto">
          <a:xfrm>
            <a:off x="3346450" y="472440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b="1"/>
              <a:t>…</a:t>
            </a:r>
          </a:p>
        </p:txBody>
      </p:sp>
      <p:sp>
        <p:nvSpPr>
          <p:cNvPr id="9244" name="Text Box 27"/>
          <p:cNvSpPr txBox="1">
            <a:spLocks noChangeArrowheads="1"/>
          </p:cNvSpPr>
          <p:nvPr/>
        </p:nvSpPr>
        <p:spPr bwMode="auto">
          <a:xfrm>
            <a:off x="3346450" y="563880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b="1"/>
              <a:t>…</a:t>
            </a:r>
          </a:p>
        </p:txBody>
      </p:sp>
      <p:sp>
        <p:nvSpPr>
          <p:cNvPr id="9245" name="Text Box 28"/>
          <p:cNvSpPr txBox="1">
            <a:spLocks noChangeArrowheads="1"/>
          </p:cNvSpPr>
          <p:nvPr/>
        </p:nvSpPr>
        <p:spPr bwMode="auto">
          <a:xfrm>
            <a:off x="2889250" y="236220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b="1"/>
              <a:t>…</a:t>
            </a:r>
          </a:p>
        </p:txBody>
      </p:sp>
      <p:sp>
        <p:nvSpPr>
          <p:cNvPr id="9246" name="Text Box 29"/>
          <p:cNvSpPr txBox="1">
            <a:spLocks noChangeArrowheads="1"/>
          </p:cNvSpPr>
          <p:nvPr/>
        </p:nvSpPr>
        <p:spPr bwMode="auto">
          <a:xfrm>
            <a:off x="2889250" y="525780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b="1"/>
              <a:t>…</a:t>
            </a:r>
          </a:p>
        </p:txBody>
      </p:sp>
      <p:sp>
        <p:nvSpPr>
          <p:cNvPr id="9247" name="Text Box 30"/>
          <p:cNvSpPr txBox="1">
            <a:spLocks noChangeArrowheads="1"/>
          </p:cNvSpPr>
          <p:nvPr/>
        </p:nvSpPr>
        <p:spPr bwMode="auto">
          <a:xfrm>
            <a:off x="2965450" y="381000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b="1"/>
              <a:t>…</a:t>
            </a:r>
          </a:p>
        </p:txBody>
      </p:sp>
      <p:sp>
        <p:nvSpPr>
          <p:cNvPr id="9248" name="Text Box 31"/>
          <p:cNvSpPr txBox="1">
            <a:spLocks noChangeArrowheads="1"/>
          </p:cNvSpPr>
          <p:nvPr/>
        </p:nvSpPr>
        <p:spPr bwMode="auto">
          <a:xfrm>
            <a:off x="990600" y="838200"/>
            <a:ext cx="13890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/>
              <a:t>Boot Sector</a:t>
            </a:r>
          </a:p>
        </p:txBody>
      </p:sp>
      <p:sp>
        <p:nvSpPr>
          <p:cNvPr id="9249" name="Text Box 32"/>
          <p:cNvSpPr txBox="1">
            <a:spLocks noChangeArrowheads="1"/>
          </p:cNvSpPr>
          <p:nvPr/>
        </p:nvSpPr>
        <p:spPr bwMode="auto">
          <a:xfrm>
            <a:off x="2895600" y="838200"/>
            <a:ext cx="20367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/>
              <a:t>Volume Directory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245225"/>
            <a:ext cx="2133600" cy="476250"/>
          </a:xfrm>
          <a:noFill/>
        </p:spPr>
        <p:txBody>
          <a:bodyPr/>
          <a:lstStyle/>
          <a:p>
            <a:pPr algn="l"/>
            <a:r>
              <a:rPr lang="en-US" smtClean="0"/>
              <a:t>Operating Systems: A Modern Perspective, Chapter 13</a:t>
            </a: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smtClean="0"/>
              <a:t>Low-level File System Architecture</a:t>
            </a:r>
          </a:p>
        </p:txBody>
      </p:sp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2514600" y="1784350"/>
            <a:ext cx="20272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b</a:t>
            </a:r>
            <a:r>
              <a:rPr lang="en-US" baseline="-25000">
                <a:latin typeface="Courier New" pitchFamily="49" charset="0"/>
              </a:rPr>
              <a:t>0</a:t>
            </a:r>
            <a:r>
              <a:rPr lang="en-US">
                <a:latin typeface="Courier New" pitchFamily="49" charset="0"/>
              </a:rPr>
              <a:t> b</a:t>
            </a:r>
            <a:r>
              <a:rPr lang="en-US" baseline="-25000">
                <a:latin typeface="Courier New" pitchFamily="49" charset="0"/>
              </a:rPr>
              <a:t>1</a:t>
            </a:r>
            <a:r>
              <a:rPr lang="en-US">
                <a:latin typeface="Courier New" pitchFamily="49" charset="0"/>
              </a:rPr>
              <a:t> b</a:t>
            </a:r>
            <a:r>
              <a:rPr lang="en-US" baseline="-25000">
                <a:latin typeface="Courier New" pitchFamily="49" charset="0"/>
              </a:rPr>
              <a:t>2</a:t>
            </a:r>
            <a:r>
              <a:rPr lang="en-US">
                <a:latin typeface="Courier New" pitchFamily="49" charset="0"/>
              </a:rPr>
              <a:t> b</a:t>
            </a:r>
            <a:r>
              <a:rPr lang="en-US" baseline="-25000">
                <a:latin typeface="Courier New" pitchFamily="49" charset="0"/>
              </a:rPr>
              <a:t>3</a:t>
            </a:r>
            <a:r>
              <a:rPr lang="en-US"/>
              <a:t> </a:t>
            </a:r>
          </a:p>
        </p:txBody>
      </p:sp>
      <p:sp>
        <p:nvSpPr>
          <p:cNvPr id="10245" name="Text Box 5"/>
          <p:cNvSpPr txBox="1">
            <a:spLocks noChangeArrowheads="1"/>
          </p:cNvSpPr>
          <p:nvPr/>
        </p:nvSpPr>
        <p:spPr bwMode="auto">
          <a:xfrm>
            <a:off x="6810375" y="1798638"/>
            <a:ext cx="8096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b</a:t>
            </a:r>
            <a:r>
              <a:rPr lang="en-US" baseline="-25000">
                <a:latin typeface="Courier New" pitchFamily="49" charset="0"/>
              </a:rPr>
              <a:t>n-1</a:t>
            </a:r>
            <a:r>
              <a:rPr lang="en-US"/>
              <a:t> </a:t>
            </a:r>
          </a:p>
        </p:txBody>
      </p:sp>
      <p:sp>
        <p:nvSpPr>
          <p:cNvPr id="10246" name="Text Box 6"/>
          <p:cNvSpPr txBox="1">
            <a:spLocks noChangeArrowheads="1"/>
          </p:cNvSpPr>
          <p:nvPr/>
        </p:nvSpPr>
        <p:spPr bwMode="auto">
          <a:xfrm>
            <a:off x="4419600" y="1722438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…</a:t>
            </a:r>
          </a:p>
        </p:txBody>
      </p:sp>
      <p:sp>
        <p:nvSpPr>
          <p:cNvPr id="10247" name="Rectangle 7"/>
          <p:cNvSpPr>
            <a:spLocks noChangeArrowheads="1"/>
          </p:cNvSpPr>
          <p:nvPr/>
        </p:nvSpPr>
        <p:spPr bwMode="auto">
          <a:xfrm>
            <a:off x="2530475" y="1798638"/>
            <a:ext cx="4937125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48" name="Line 8"/>
          <p:cNvSpPr>
            <a:spLocks noChangeShapeType="1"/>
          </p:cNvSpPr>
          <p:nvPr/>
        </p:nvSpPr>
        <p:spPr bwMode="auto">
          <a:xfrm>
            <a:off x="2987675" y="17986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49" name="Line 9"/>
          <p:cNvSpPr>
            <a:spLocks noChangeShapeType="1"/>
          </p:cNvSpPr>
          <p:nvPr/>
        </p:nvSpPr>
        <p:spPr bwMode="auto">
          <a:xfrm>
            <a:off x="3521075" y="17986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50" name="Line 10"/>
          <p:cNvSpPr>
            <a:spLocks noChangeShapeType="1"/>
          </p:cNvSpPr>
          <p:nvPr/>
        </p:nvSpPr>
        <p:spPr bwMode="auto">
          <a:xfrm>
            <a:off x="3978275" y="17986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51" name="Line 11"/>
          <p:cNvSpPr>
            <a:spLocks noChangeShapeType="1"/>
          </p:cNvSpPr>
          <p:nvPr/>
        </p:nvSpPr>
        <p:spPr bwMode="auto">
          <a:xfrm>
            <a:off x="4435475" y="17986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52" name="Line 12"/>
          <p:cNvSpPr>
            <a:spLocks noChangeShapeType="1"/>
          </p:cNvSpPr>
          <p:nvPr/>
        </p:nvSpPr>
        <p:spPr bwMode="auto">
          <a:xfrm>
            <a:off x="6858000" y="17986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53" name="Text Box 14"/>
          <p:cNvSpPr txBox="1">
            <a:spLocks noChangeArrowheads="1"/>
          </p:cNvSpPr>
          <p:nvPr/>
        </p:nvSpPr>
        <p:spPr bwMode="auto">
          <a:xfrm>
            <a:off x="6064250" y="1722438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…</a:t>
            </a:r>
          </a:p>
        </p:txBody>
      </p:sp>
      <p:sp>
        <p:nvSpPr>
          <p:cNvPr id="10254" name="Line 15"/>
          <p:cNvSpPr>
            <a:spLocks noChangeShapeType="1"/>
          </p:cNvSpPr>
          <p:nvPr/>
        </p:nvSpPr>
        <p:spPr bwMode="auto">
          <a:xfrm>
            <a:off x="4876800" y="17986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55" name="Line 16"/>
          <p:cNvSpPr>
            <a:spLocks noChangeShapeType="1"/>
          </p:cNvSpPr>
          <p:nvPr/>
        </p:nvSpPr>
        <p:spPr bwMode="auto">
          <a:xfrm flipV="1">
            <a:off x="2514600" y="1265238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56" name="Line 17"/>
          <p:cNvSpPr>
            <a:spLocks noChangeShapeType="1"/>
          </p:cNvSpPr>
          <p:nvPr/>
        </p:nvSpPr>
        <p:spPr bwMode="auto">
          <a:xfrm flipV="1">
            <a:off x="4876800" y="1265238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57" name="Text Box 18"/>
          <p:cNvSpPr txBox="1">
            <a:spLocks noChangeArrowheads="1"/>
          </p:cNvSpPr>
          <p:nvPr/>
        </p:nvSpPr>
        <p:spPr bwMode="auto">
          <a:xfrm>
            <a:off x="3200400" y="1265238"/>
            <a:ext cx="9810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Block 0</a:t>
            </a:r>
          </a:p>
        </p:txBody>
      </p:sp>
      <p:sp>
        <p:nvSpPr>
          <p:cNvPr id="10258" name="Line 19"/>
          <p:cNvSpPr>
            <a:spLocks noChangeShapeType="1"/>
          </p:cNvSpPr>
          <p:nvPr/>
        </p:nvSpPr>
        <p:spPr bwMode="auto">
          <a:xfrm flipH="1">
            <a:off x="2514600" y="1493838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259" name="Line 20"/>
          <p:cNvSpPr>
            <a:spLocks noChangeShapeType="1"/>
          </p:cNvSpPr>
          <p:nvPr/>
        </p:nvSpPr>
        <p:spPr bwMode="auto">
          <a:xfrm>
            <a:off x="4191000" y="1493838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260" name="AutoShape 21"/>
          <p:cNvSpPr>
            <a:spLocks/>
          </p:cNvSpPr>
          <p:nvPr/>
        </p:nvSpPr>
        <p:spPr bwMode="auto">
          <a:xfrm rot="5400000">
            <a:off x="3543300" y="1379538"/>
            <a:ext cx="304800" cy="2362200"/>
          </a:xfrm>
          <a:prstGeom prst="rightBrace">
            <a:avLst>
              <a:gd name="adj1" fmla="val 6458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61" name="Oval 22"/>
          <p:cNvSpPr>
            <a:spLocks noChangeArrowheads="1"/>
          </p:cNvSpPr>
          <p:nvPr/>
        </p:nvSpPr>
        <p:spPr bwMode="auto">
          <a:xfrm>
            <a:off x="1676400" y="3627438"/>
            <a:ext cx="4572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62" name="Oval 23"/>
          <p:cNvSpPr>
            <a:spLocks noChangeArrowheads="1"/>
          </p:cNvSpPr>
          <p:nvPr/>
        </p:nvSpPr>
        <p:spPr bwMode="auto">
          <a:xfrm>
            <a:off x="1524000" y="3703638"/>
            <a:ext cx="4572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63" name="Line 24"/>
          <p:cNvSpPr>
            <a:spLocks noChangeShapeType="1"/>
          </p:cNvSpPr>
          <p:nvPr/>
        </p:nvSpPr>
        <p:spPr bwMode="auto">
          <a:xfrm>
            <a:off x="1981200" y="4313238"/>
            <a:ext cx="1828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64" name="Line 25"/>
          <p:cNvSpPr>
            <a:spLocks noChangeShapeType="1"/>
          </p:cNvSpPr>
          <p:nvPr/>
        </p:nvSpPr>
        <p:spPr bwMode="auto">
          <a:xfrm>
            <a:off x="1676400" y="4375150"/>
            <a:ext cx="1828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65" name="Line 27"/>
          <p:cNvSpPr>
            <a:spLocks noChangeShapeType="1"/>
          </p:cNvSpPr>
          <p:nvPr/>
        </p:nvSpPr>
        <p:spPr bwMode="auto">
          <a:xfrm flipV="1">
            <a:off x="2071688" y="4451350"/>
            <a:ext cx="2286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66" name="Line 28"/>
          <p:cNvSpPr>
            <a:spLocks noChangeShapeType="1"/>
          </p:cNvSpPr>
          <p:nvPr/>
        </p:nvSpPr>
        <p:spPr bwMode="auto">
          <a:xfrm flipV="1">
            <a:off x="2300288" y="4527550"/>
            <a:ext cx="2286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67" name="Line 29"/>
          <p:cNvSpPr>
            <a:spLocks noChangeShapeType="1"/>
          </p:cNvSpPr>
          <p:nvPr/>
        </p:nvSpPr>
        <p:spPr bwMode="auto">
          <a:xfrm flipV="1">
            <a:off x="2528888" y="4618038"/>
            <a:ext cx="2286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68" name="Line 30"/>
          <p:cNvSpPr>
            <a:spLocks noChangeShapeType="1"/>
          </p:cNvSpPr>
          <p:nvPr/>
        </p:nvSpPr>
        <p:spPr bwMode="auto">
          <a:xfrm flipV="1">
            <a:off x="2819400" y="4708525"/>
            <a:ext cx="2286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69" name="Line 31"/>
          <p:cNvSpPr>
            <a:spLocks noChangeShapeType="1"/>
          </p:cNvSpPr>
          <p:nvPr/>
        </p:nvSpPr>
        <p:spPr bwMode="auto">
          <a:xfrm flipV="1">
            <a:off x="3352800" y="4908550"/>
            <a:ext cx="2286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70" name="Text Box 32"/>
          <p:cNvSpPr txBox="1">
            <a:spLocks noChangeArrowheads="1"/>
          </p:cNvSpPr>
          <p:nvPr/>
        </p:nvSpPr>
        <p:spPr bwMode="auto">
          <a:xfrm>
            <a:off x="2971800" y="4494213"/>
            <a:ext cx="260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.</a:t>
            </a:r>
          </a:p>
        </p:txBody>
      </p:sp>
      <p:sp>
        <p:nvSpPr>
          <p:cNvPr id="10271" name="Text Box 33"/>
          <p:cNvSpPr txBox="1">
            <a:spLocks noChangeArrowheads="1"/>
          </p:cNvSpPr>
          <p:nvPr/>
        </p:nvSpPr>
        <p:spPr bwMode="auto">
          <a:xfrm>
            <a:off x="3048000" y="4527550"/>
            <a:ext cx="260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.</a:t>
            </a:r>
          </a:p>
        </p:txBody>
      </p:sp>
      <p:sp>
        <p:nvSpPr>
          <p:cNvPr id="10272" name="Text Box 34"/>
          <p:cNvSpPr txBox="1">
            <a:spLocks noChangeArrowheads="1"/>
          </p:cNvSpPr>
          <p:nvPr/>
        </p:nvSpPr>
        <p:spPr bwMode="auto">
          <a:xfrm>
            <a:off x="3124200" y="4560888"/>
            <a:ext cx="260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.</a:t>
            </a:r>
          </a:p>
        </p:txBody>
      </p:sp>
      <p:sp>
        <p:nvSpPr>
          <p:cNvPr id="10273" name="AutoShape 35"/>
          <p:cNvSpPr>
            <a:spLocks/>
          </p:cNvSpPr>
          <p:nvPr/>
        </p:nvSpPr>
        <p:spPr bwMode="auto">
          <a:xfrm rot="-4025446">
            <a:off x="2857500" y="3814763"/>
            <a:ext cx="304800" cy="1371600"/>
          </a:xfrm>
          <a:prstGeom prst="rightBrace">
            <a:avLst>
              <a:gd name="adj1" fmla="val 375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74" name="Freeform 36"/>
          <p:cNvSpPr>
            <a:spLocks/>
          </p:cNvSpPr>
          <p:nvPr/>
        </p:nvSpPr>
        <p:spPr bwMode="auto">
          <a:xfrm>
            <a:off x="3048000" y="2713038"/>
            <a:ext cx="800100" cy="1676400"/>
          </a:xfrm>
          <a:custGeom>
            <a:avLst/>
            <a:gdLst>
              <a:gd name="T0" fmla="*/ 1088707633 w 504"/>
              <a:gd name="T1" fmla="*/ 0 h 1056"/>
              <a:gd name="T2" fmla="*/ 362902511 w 504"/>
              <a:gd name="T3" fmla="*/ 1088707393 h 1056"/>
              <a:gd name="T4" fmla="*/ 1209675104 w 504"/>
              <a:gd name="T5" fmla="*/ 967739949 h 1056"/>
              <a:gd name="T6" fmla="*/ 0 w 504"/>
              <a:gd name="T7" fmla="*/ 2147483647 h 1056"/>
              <a:gd name="T8" fmla="*/ 0 60000 65536"/>
              <a:gd name="T9" fmla="*/ 0 60000 65536"/>
              <a:gd name="T10" fmla="*/ 0 60000 65536"/>
              <a:gd name="T11" fmla="*/ 0 60000 65536"/>
              <a:gd name="T12" fmla="*/ 0 w 504"/>
              <a:gd name="T13" fmla="*/ 0 h 1056"/>
              <a:gd name="T14" fmla="*/ 504 w 504"/>
              <a:gd name="T15" fmla="*/ 1056 h 105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04" h="1056">
                <a:moveTo>
                  <a:pt x="432" y="0"/>
                </a:moveTo>
                <a:cubicBezTo>
                  <a:pt x="284" y="184"/>
                  <a:pt x="136" y="368"/>
                  <a:pt x="144" y="432"/>
                </a:cubicBezTo>
                <a:cubicBezTo>
                  <a:pt x="152" y="496"/>
                  <a:pt x="504" y="280"/>
                  <a:pt x="480" y="384"/>
                </a:cubicBezTo>
                <a:cubicBezTo>
                  <a:pt x="456" y="488"/>
                  <a:pt x="228" y="772"/>
                  <a:pt x="0" y="105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275" name="AutoShape 37"/>
          <p:cNvSpPr>
            <a:spLocks noChangeArrowheads="1"/>
          </p:cNvSpPr>
          <p:nvPr/>
        </p:nvSpPr>
        <p:spPr bwMode="auto">
          <a:xfrm>
            <a:off x="5181600" y="3627438"/>
            <a:ext cx="1219200" cy="1219200"/>
          </a:xfrm>
          <a:prstGeom prst="can">
            <a:avLst>
              <a:gd name="adj" fmla="val 25000"/>
            </a:avLst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76" name="Rectangle 38"/>
          <p:cNvSpPr>
            <a:spLocks noChangeArrowheads="1"/>
          </p:cNvSpPr>
          <p:nvPr/>
        </p:nvSpPr>
        <p:spPr bwMode="auto">
          <a:xfrm>
            <a:off x="5486400" y="4237038"/>
            <a:ext cx="457200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77" name="Freeform 39"/>
          <p:cNvSpPr>
            <a:spLocks/>
          </p:cNvSpPr>
          <p:nvPr/>
        </p:nvSpPr>
        <p:spPr bwMode="auto">
          <a:xfrm>
            <a:off x="3733800" y="2713038"/>
            <a:ext cx="1752600" cy="1524000"/>
          </a:xfrm>
          <a:custGeom>
            <a:avLst/>
            <a:gdLst>
              <a:gd name="T0" fmla="*/ 0 w 1104"/>
              <a:gd name="T1" fmla="*/ 0 h 960"/>
              <a:gd name="T2" fmla="*/ 1572577201 w 1104"/>
              <a:gd name="T3" fmla="*/ 846772682 h 960"/>
              <a:gd name="T4" fmla="*/ 725804877 w 1104"/>
              <a:gd name="T5" fmla="*/ 1209675089 h 960"/>
              <a:gd name="T6" fmla="*/ 2147483647 w 1104"/>
              <a:gd name="T7" fmla="*/ 2147483647 h 960"/>
              <a:gd name="T8" fmla="*/ 0 60000 65536"/>
              <a:gd name="T9" fmla="*/ 0 60000 65536"/>
              <a:gd name="T10" fmla="*/ 0 60000 65536"/>
              <a:gd name="T11" fmla="*/ 0 60000 65536"/>
              <a:gd name="T12" fmla="*/ 0 w 1104"/>
              <a:gd name="T13" fmla="*/ 0 h 960"/>
              <a:gd name="T14" fmla="*/ 1104 w 1104"/>
              <a:gd name="T15" fmla="*/ 960 h 9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104" h="960">
                <a:moveTo>
                  <a:pt x="0" y="0"/>
                </a:moveTo>
                <a:cubicBezTo>
                  <a:pt x="288" y="128"/>
                  <a:pt x="576" y="256"/>
                  <a:pt x="624" y="336"/>
                </a:cubicBezTo>
                <a:cubicBezTo>
                  <a:pt x="672" y="416"/>
                  <a:pt x="208" y="376"/>
                  <a:pt x="288" y="480"/>
                </a:cubicBezTo>
                <a:cubicBezTo>
                  <a:pt x="368" y="584"/>
                  <a:pt x="736" y="772"/>
                  <a:pt x="1104" y="96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278" name="Text Box 40"/>
          <p:cNvSpPr txBox="1">
            <a:spLocks noChangeArrowheads="1"/>
          </p:cNvSpPr>
          <p:nvPr/>
        </p:nvSpPr>
        <p:spPr bwMode="auto">
          <a:xfrm>
            <a:off x="1355725" y="5165725"/>
            <a:ext cx="20367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Sequential Device</a:t>
            </a:r>
          </a:p>
        </p:txBody>
      </p:sp>
      <p:sp>
        <p:nvSpPr>
          <p:cNvPr id="10279" name="Text Box 41"/>
          <p:cNvSpPr txBox="1">
            <a:spLocks noChangeArrowheads="1"/>
          </p:cNvSpPr>
          <p:nvPr/>
        </p:nvSpPr>
        <p:spPr bwMode="auto">
          <a:xfrm>
            <a:off x="4267200" y="5151438"/>
            <a:ext cx="3046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Randomly Accessed Device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 </a:t>
            </a:r>
            <a:r>
              <a:rPr lang="en-US" b="1" dirty="0" smtClean="0"/>
              <a:t>file system</a:t>
            </a:r>
            <a:r>
              <a:rPr lang="en-US" dirty="0" smtClean="0"/>
              <a:t> is the methods and data structures that an </a:t>
            </a:r>
            <a:r>
              <a:rPr lang="en-US" b="1" dirty="0" smtClean="0"/>
              <a:t>operating system</a:t>
            </a:r>
            <a:r>
              <a:rPr lang="en-US" dirty="0" smtClean="0"/>
              <a:t> uses to keep track of </a:t>
            </a:r>
            <a:r>
              <a:rPr lang="en-US" b="1" dirty="0" smtClean="0"/>
              <a:t>files</a:t>
            </a:r>
            <a:r>
              <a:rPr lang="en-US" dirty="0" smtClean="0"/>
              <a:t> on a disk or partition</a:t>
            </a:r>
          </a:p>
          <a:p>
            <a:endParaRPr lang="en-US" dirty="0" smtClean="0"/>
          </a:p>
          <a:p>
            <a:r>
              <a:rPr lang="en-US" dirty="0" smtClean="0"/>
              <a:t>It is an organization of data and metadata on a storage device </a:t>
            </a:r>
            <a:endParaRPr lang="en-US" b="1" dirty="0" smtClean="0"/>
          </a:p>
          <a:p>
            <a:endParaRPr lang="en-US" dirty="0" smtClean="0"/>
          </a:p>
          <a:p>
            <a:r>
              <a:rPr lang="en-US" dirty="0" smtClean="0"/>
              <a:t>A simple description of the UNIX system, also applicable to Linux, is this:</a:t>
            </a:r>
          </a:p>
          <a:p>
            <a:pPr>
              <a:buNone/>
            </a:pPr>
            <a:r>
              <a:rPr lang="en-US" b="1" dirty="0" smtClean="0"/>
              <a:t>  "On a UNIX system, everything is a file; if something is not a file, it is a process.“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ChangeArrowheads="1"/>
          </p:cNvSpPr>
          <p:nvPr/>
        </p:nvSpPr>
        <p:spPr bwMode="auto">
          <a:xfrm>
            <a:off x="0" y="5715000"/>
            <a:ext cx="9144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609600" indent="-609600">
              <a:spcBef>
                <a:spcPct val="20000"/>
              </a:spcBef>
            </a:pPr>
            <a:endParaRPr lang="en-US" sz="2400">
              <a:latin typeface="Arial" charset="0"/>
            </a:endParaRPr>
          </a:p>
        </p:txBody>
      </p:sp>
      <p:sp>
        <p:nvSpPr>
          <p:cNvPr id="47107" name="Rectangle 3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r>
              <a:rPr lang="en-US" sz="3600">
                <a:solidFill>
                  <a:srgbClr val="FF0000"/>
                </a:solidFill>
                <a:latin typeface="Arial" charset="0"/>
              </a:rPr>
              <a:t>A Possible File System Layout</a:t>
            </a:r>
          </a:p>
        </p:txBody>
      </p:sp>
      <p:sp>
        <p:nvSpPr>
          <p:cNvPr id="47108" name="Rectangle 4"/>
          <p:cNvSpPr>
            <a:spLocks noChangeArrowheads="1"/>
          </p:cNvSpPr>
          <p:nvPr/>
        </p:nvSpPr>
        <p:spPr bwMode="auto">
          <a:xfrm>
            <a:off x="177800" y="6565900"/>
            <a:ext cx="8712200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r>
              <a:rPr lang="en-US" sz="1200" dirty="0" err="1">
                <a:solidFill>
                  <a:srgbClr val="898989"/>
                </a:solidFill>
              </a:rPr>
              <a:t>Tanenbaum</a:t>
            </a:r>
            <a:r>
              <a:rPr lang="en-US" sz="1200" dirty="0">
                <a:solidFill>
                  <a:srgbClr val="898989"/>
                </a:solidFill>
              </a:rPr>
              <a:t>, Modern Operating Systems 3 e, (c) 2008 Prentice-Hall, Inc. All rights reserved. 0-13-</a:t>
            </a:r>
            <a:r>
              <a:rPr lang="en-US" sz="1200" b="1" dirty="0">
                <a:solidFill>
                  <a:srgbClr val="898989"/>
                </a:solidFill>
              </a:rPr>
              <a:t>6006639</a:t>
            </a:r>
          </a:p>
        </p:txBody>
      </p:sp>
      <p:pic>
        <p:nvPicPr>
          <p:cNvPr id="47109" name="Picture 5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219200"/>
            <a:ext cx="7280275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1981200" y="4572000"/>
            <a:ext cx="4572000" cy="1532727"/>
          </a:xfrm>
          <a:prstGeom prst="rect">
            <a:avLst/>
          </a:prstGeom>
        </p:spPr>
        <p:txBody>
          <a:bodyPr>
            <a:spAutoFit/>
          </a:bodyPr>
          <a:lstStyle/>
          <a:p>
            <a:pPr marL="609600" indent="-609600">
              <a:spcBef>
                <a:spcPct val="20000"/>
              </a:spcBef>
              <a:buClr>
                <a:schemeClr val="accent2"/>
              </a:buClr>
              <a:buFont typeface="Arial" charset="0"/>
              <a:buChar char="•"/>
            </a:pPr>
            <a:r>
              <a:rPr lang="en-US" dirty="0" smtClean="0">
                <a:latin typeface="Arial" charset="0"/>
              </a:rPr>
              <a:t>Superblock contains info about the </a:t>
            </a:r>
            <a:r>
              <a:rPr lang="en-US" dirty="0" err="1" smtClean="0">
                <a:latin typeface="Arial" charset="0"/>
              </a:rPr>
              <a:t>fs</a:t>
            </a:r>
            <a:r>
              <a:rPr lang="en-US" dirty="0" smtClean="0">
                <a:latin typeface="Arial" charset="0"/>
              </a:rPr>
              <a:t> (</a:t>
            </a:r>
            <a:r>
              <a:rPr lang="en-US" dirty="0" smtClean="0"/>
              <a:t>number of blocks in the partition, size of the blocks, free block count and free-block pointers etc)</a:t>
            </a:r>
            <a:endParaRPr lang="en-US" dirty="0" smtClean="0">
              <a:latin typeface="Arial" charset="0"/>
            </a:endParaRPr>
          </a:p>
          <a:p>
            <a:pPr marL="609600" indent="-609600">
              <a:spcBef>
                <a:spcPct val="20000"/>
              </a:spcBef>
              <a:buClr>
                <a:schemeClr val="accent2"/>
              </a:buClr>
              <a:buFont typeface="Arial" charset="0"/>
              <a:buChar char="•"/>
            </a:pPr>
            <a:r>
              <a:rPr lang="en-US" dirty="0" err="1" smtClean="0">
                <a:latin typeface="Arial" charset="0"/>
              </a:rPr>
              <a:t>i</a:t>
            </a:r>
            <a:r>
              <a:rPr lang="en-US" dirty="0" smtClean="0">
                <a:latin typeface="Arial" charset="0"/>
              </a:rPr>
              <a:t>-nodes contain info about files</a:t>
            </a:r>
            <a:endParaRPr lang="en-US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/>
              <a:t>File System</a:t>
            </a:r>
          </a:p>
        </p:txBody>
      </p:sp>
      <p:sp>
        <p:nvSpPr>
          <p:cNvPr id="1484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981200"/>
            <a:ext cx="7989888" cy="2168525"/>
          </a:xfrm>
        </p:spPr>
        <p:txBody>
          <a:bodyPr/>
          <a:lstStyle/>
          <a:p>
            <a:r>
              <a:rPr lang="en-US" sz="2800"/>
              <a:t>A file system is consists of a sequence of logical blocks (512/1024 byte etc.)</a:t>
            </a:r>
          </a:p>
          <a:p>
            <a:r>
              <a:rPr lang="en-US" sz="2800"/>
              <a:t>A file system has the following structure:</a:t>
            </a:r>
          </a:p>
        </p:txBody>
      </p:sp>
      <p:graphicFrame>
        <p:nvGraphicFramePr>
          <p:cNvPr id="148496" name="Group 16"/>
          <p:cNvGraphicFramePr>
            <a:graphicFrameLocks noGrp="1"/>
          </p:cNvGraphicFramePr>
          <p:nvPr>
            <p:ph sz="half" idx="2"/>
          </p:nvPr>
        </p:nvGraphicFramePr>
        <p:xfrm>
          <a:off x="757238" y="4437063"/>
          <a:ext cx="7918450" cy="863600"/>
        </p:xfrm>
        <a:graphic>
          <a:graphicData uri="http://schemas.openxmlformats.org/drawingml/2006/table">
            <a:tbl>
              <a:tblPr/>
              <a:tblGrid>
                <a:gridCol w="19796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796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796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796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63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Boot Block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Super Block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Inode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 List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Data Blocks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2748</TotalTime>
  <Words>1668</Words>
  <Application>Microsoft Office PowerPoint</Application>
  <PresentationFormat>On-screen Show (4:3)</PresentationFormat>
  <Paragraphs>435</Paragraphs>
  <Slides>44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0" baseType="lpstr">
      <vt:lpstr>Arial</vt:lpstr>
      <vt:lpstr>Arial Narrow</vt:lpstr>
      <vt:lpstr>Calibri</vt:lpstr>
      <vt:lpstr>Courier New</vt:lpstr>
      <vt:lpstr>Times New Roman</vt:lpstr>
      <vt:lpstr>Office Theme</vt:lpstr>
      <vt:lpstr>File Management</vt:lpstr>
      <vt:lpstr>File Management</vt:lpstr>
      <vt:lpstr>Why Programmers Need Files</vt:lpstr>
      <vt:lpstr>PowerPoint Presentation</vt:lpstr>
      <vt:lpstr>Disk Organization</vt:lpstr>
      <vt:lpstr>Low-level File System Architecture</vt:lpstr>
      <vt:lpstr>PowerPoint Presentation</vt:lpstr>
      <vt:lpstr>PowerPoint Presentation</vt:lpstr>
      <vt:lpstr>File System</vt:lpstr>
      <vt:lpstr>Filesystem performance</vt:lpstr>
      <vt:lpstr>Free space management</vt:lpstr>
      <vt:lpstr>PowerPoint Presentation</vt:lpstr>
      <vt:lpstr>Free space list implementation techniques</vt:lpstr>
      <vt:lpstr>Bit vector</vt:lpstr>
      <vt:lpstr>PowerPoint Presentation</vt:lpstr>
      <vt:lpstr>Linked list</vt:lpstr>
      <vt:lpstr>Linked list</vt:lpstr>
      <vt:lpstr>Grouping</vt:lpstr>
      <vt:lpstr>Grouping</vt:lpstr>
      <vt:lpstr>Counting</vt:lpstr>
      <vt:lpstr>Counting</vt:lpstr>
      <vt:lpstr>File Allocation Methods Contiguous Allocation</vt:lpstr>
      <vt:lpstr>Contiguous Allocation</vt:lpstr>
      <vt:lpstr>File Allocation Methods Linked Allocation</vt:lpstr>
      <vt:lpstr>Linked allocation</vt:lpstr>
      <vt:lpstr>Allocation Methods Indexed Allocation</vt:lpstr>
      <vt:lpstr>Indexed allocation</vt:lpstr>
      <vt:lpstr>UNIX i-node</vt:lpstr>
      <vt:lpstr>Directory Structure</vt:lpstr>
      <vt:lpstr>Information in a Device Directory</vt:lpstr>
      <vt:lpstr>Directory Operations</vt:lpstr>
      <vt:lpstr>Alternative Directory Structures</vt:lpstr>
      <vt:lpstr>Alternative Directory Structures</vt:lpstr>
      <vt:lpstr>Tree-Structured Directory</vt:lpstr>
      <vt:lpstr>Architectural view of Linux file system components</vt:lpstr>
      <vt:lpstr>PowerPoint Presentation</vt:lpstr>
      <vt:lpstr>Linux file system : Cross-development</vt:lpstr>
      <vt:lpstr>Extended File System</vt:lpstr>
      <vt:lpstr>Xia and Ext2 filesystems</vt:lpstr>
      <vt:lpstr>VFS</vt:lpstr>
      <vt:lpstr>The Virtual File System idea</vt:lpstr>
      <vt:lpstr>PowerPoint Presentation</vt:lpstr>
      <vt:lpstr> VFS provides a uniform interface </vt:lpstr>
      <vt:lpstr>Layered archi of vfs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Files &amp; File system</dc:title>
  <dc:creator>user</dc:creator>
  <cp:lastModifiedBy>Windows User</cp:lastModifiedBy>
  <cp:revision>20</cp:revision>
  <dcterms:created xsi:type="dcterms:W3CDTF">2014-08-28T06:10:38Z</dcterms:created>
  <dcterms:modified xsi:type="dcterms:W3CDTF">2019-10-31T08:22:03Z</dcterms:modified>
</cp:coreProperties>
</file>