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13" r:id="rId4"/>
    <p:sldId id="296" r:id="rId5"/>
    <p:sldId id="297" r:id="rId6"/>
    <p:sldId id="304" r:id="rId7"/>
    <p:sldId id="267" r:id="rId8"/>
    <p:sldId id="269" r:id="rId9"/>
    <p:sldId id="270" r:id="rId10"/>
    <p:sldId id="271" r:id="rId11"/>
    <p:sldId id="300" r:id="rId12"/>
    <p:sldId id="307" r:id="rId13"/>
    <p:sldId id="308" r:id="rId14"/>
    <p:sldId id="301" r:id="rId15"/>
    <p:sldId id="309" r:id="rId16"/>
    <p:sldId id="310" r:id="rId17"/>
    <p:sldId id="311" r:id="rId18"/>
    <p:sldId id="303" r:id="rId19"/>
    <p:sldId id="312" r:id="rId20"/>
    <p:sldId id="272" r:id="rId21"/>
    <p:sldId id="274" r:id="rId22"/>
    <p:sldId id="277" r:id="rId23"/>
    <p:sldId id="278" r:id="rId24"/>
    <p:sldId id="276" r:id="rId25"/>
    <p:sldId id="279" r:id="rId26"/>
    <p:sldId id="280" r:id="rId27"/>
    <p:sldId id="281" r:id="rId28"/>
    <p:sldId id="282" r:id="rId29"/>
    <p:sldId id="284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801-F619-4D56-A409-C785B3D8416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2A3-108A-4C40-B24D-1B476B18E126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7A00-DD9A-44A1-9196-F1D7948E444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D38-4229-48A9-B6E4-86E706AFEF69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F8C-FE27-4142-A7A7-F870C9E7F19C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006B-E03D-4073-9735-7A19BB94FCFD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9A00-9C3A-4E3D-BD57-5970BC05FB4F}" type="datetime1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1215-56E7-41FE-9423-FD8FE9E8A5EA}" type="datetime1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24-6340-4E7D-BFB7-4A29689B0C47}" type="datetime1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F34-099E-477E-BF40-3812E7086B57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BF2-8B59-4E3A-8858-F424AA46CA62}" type="datetime1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F17F-8EE2-4C28-89A3-20809E1311D8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File </a:t>
            </a:r>
            <a:r>
              <a:rPr lang="en-US" smtClean="0"/>
              <a:t>system Implementations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layout for /etc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kernel Architecture (UNIX)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3938588" y="1484313"/>
            <a:ext cx="1927225" cy="3603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Library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395288" y="198913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>
            <a:off x="395288" y="6021388"/>
            <a:ext cx="84978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95288" y="6237288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95288" y="2708275"/>
            <a:ext cx="2921000" cy="647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File Subsystem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395288" y="4149725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>
                <a:solidFill>
                  <a:srgbClr val="A50021"/>
                </a:solidFill>
              </a:rPr>
              <a:t>  character        block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95288" y="5445125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A50021"/>
                </a:solidFill>
              </a:rPr>
              <a:t>Hardware control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1824038" y="3502025"/>
            <a:ext cx="1431925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Buffer Cache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395288" y="2133600"/>
            <a:ext cx="7272337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A50021"/>
                </a:solidFill>
              </a:rPr>
              <a:t>system call interface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96875" y="4652963"/>
            <a:ext cx="2921000" cy="5048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Device driver</a:t>
            </a: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1763713" y="4149725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4000500" y="2708275"/>
            <a:ext cx="3667125" cy="20161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053138" y="27082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4" name="Text Box 18"/>
          <p:cNvSpPr txBox="1">
            <a:spLocks noChangeArrowheads="1"/>
          </p:cNvSpPr>
          <p:nvPr/>
        </p:nvSpPr>
        <p:spPr bwMode="auto">
          <a:xfrm>
            <a:off x="5983288" y="2728913"/>
            <a:ext cx="1719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Inter process </a:t>
            </a:r>
          </a:p>
          <a:p>
            <a:pPr algn="ctr"/>
            <a:r>
              <a:rPr lang="en-US" sz="1800"/>
              <a:t>communication</a:t>
            </a:r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113463" y="3494088"/>
            <a:ext cx="14938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Scheduler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113463" y="3940175"/>
            <a:ext cx="1493837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/>
              <a:t>Memory Management</a:t>
            </a:r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6053138" y="3429000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053138" y="3933825"/>
            <a:ext cx="1614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4067175" y="3448050"/>
            <a:ext cx="19907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Process Control</a:t>
            </a:r>
          </a:p>
          <a:p>
            <a:r>
              <a:rPr lang="en-US" sz="2000"/>
              <a:t> Subsystem</a:t>
            </a:r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1908175" y="1117600"/>
            <a:ext cx="158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program</a:t>
            </a:r>
          </a:p>
        </p:txBody>
      </p: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7864475" y="143192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7835900" y="5438775"/>
            <a:ext cx="1339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sp>
        <p:nvSpPr>
          <p:cNvPr id="147484" name="Text Box 28"/>
          <p:cNvSpPr txBox="1">
            <a:spLocks noChangeArrowheads="1"/>
          </p:cNvSpPr>
          <p:nvPr/>
        </p:nvSpPr>
        <p:spPr bwMode="auto">
          <a:xfrm>
            <a:off x="7835900" y="6302375"/>
            <a:ext cx="1200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User level</a:t>
            </a:r>
          </a:p>
        </p:txBody>
      </p:sp>
      <p:sp>
        <p:nvSpPr>
          <p:cNvPr id="147485" name="Text Box 29"/>
          <p:cNvSpPr txBox="1">
            <a:spLocks noChangeArrowheads="1"/>
          </p:cNvSpPr>
          <p:nvPr/>
        </p:nvSpPr>
        <p:spPr bwMode="auto">
          <a:xfrm>
            <a:off x="7812088" y="2125663"/>
            <a:ext cx="1339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kernel level</a:t>
            </a:r>
          </a:p>
        </p:txBody>
      </p:sp>
      <p:cxnSp>
        <p:nvCxnSpPr>
          <p:cNvPr id="147486" name="AutoShape 30"/>
          <p:cNvCxnSpPr>
            <a:cxnSpLocks noChangeShapeType="1"/>
            <a:stCxn id="147480" idx="3"/>
            <a:endCxn id="147460" idx="1"/>
          </p:cNvCxnSpPr>
          <p:nvPr/>
        </p:nvCxnSpPr>
        <p:spPr bwMode="auto">
          <a:xfrm>
            <a:off x="3489325" y="1301750"/>
            <a:ext cx="449263" cy="363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7488" name="Line 32"/>
          <p:cNvSpPr>
            <a:spLocks noChangeShapeType="1"/>
          </p:cNvSpPr>
          <p:nvPr/>
        </p:nvSpPr>
        <p:spPr bwMode="auto">
          <a:xfrm>
            <a:off x="2555875" y="1484313"/>
            <a:ext cx="0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>
            <a:off x="684213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5651500" y="23495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2" name="Line 36"/>
          <p:cNvSpPr>
            <a:spLocks noChangeShapeType="1"/>
          </p:cNvSpPr>
          <p:nvPr/>
        </p:nvSpPr>
        <p:spPr bwMode="auto">
          <a:xfrm>
            <a:off x="3132138" y="29972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2843213" y="31416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2484438" y="37893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>
            <a:off x="900113" y="3284538"/>
            <a:ext cx="0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>
            <a:off x="900113" y="4941888"/>
            <a:ext cx="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>
            <a:off x="5580063" y="4365625"/>
            <a:ext cx="0" cy="1223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kernel could read and write to and from the disk for all file access</a:t>
            </a:r>
          </a:p>
          <a:p>
            <a:pPr marL="742950" lvl="2" indent="-342900"/>
            <a:r>
              <a:rPr lang="en-US" dirty="0" smtClean="0"/>
              <a:t>System response time and throughput will be poor because of slow disk transfer rate</a:t>
            </a:r>
          </a:p>
          <a:p>
            <a:r>
              <a:rPr lang="en-US" dirty="0" smtClean="0"/>
              <a:t>There for kernel attempts to minimize the frequency of the disk access by keeping a pool of internal data buffers</a:t>
            </a:r>
          </a:p>
          <a:p>
            <a:r>
              <a:rPr lang="en-US" dirty="0" smtClean="0"/>
              <a:t>This buffers are called buffer cache.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7724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level file system algorithms in </a:t>
            </a:r>
            <a:r>
              <a:rPr lang="en-US" dirty="0" err="1" smtClean="0"/>
              <a:t>unix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467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allocation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Scenarios for retrieval of a buffer</a:t>
            </a:r>
          </a:p>
          <a:p>
            <a:pPr lvl="1"/>
            <a:r>
              <a:rPr lang="en-US" dirty="0" smtClean="0"/>
              <a:t>The kernel identifies the block it needs by supplying the logical device number and block number.</a:t>
            </a:r>
          </a:p>
          <a:p>
            <a:pPr lvl="1"/>
            <a:r>
              <a:rPr lang="en-US" dirty="0" smtClean="0"/>
              <a:t>For reading and writing disk blocks, we use the algorithm </a:t>
            </a:r>
            <a:r>
              <a:rPr lang="en-US" b="1" dirty="0" err="1" smtClean="0"/>
              <a:t>getblk</a:t>
            </a:r>
            <a:r>
              <a:rPr lang="en-US" dirty="0" smtClean="0"/>
              <a:t> to allocate buffers from the pool.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getblk</a:t>
            </a:r>
            <a:r>
              <a:rPr lang="en-US" dirty="0" smtClean="0"/>
              <a:t> algorithm searches the buffer cache for a block and if the buffer </a:t>
            </a:r>
            <a:r>
              <a:rPr lang="en-US" smtClean="0"/>
              <a:t>is present, </a:t>
            </a:r>
            <a:r>
              <a:rPr lang="en-US" dirty="0" smtClean="0"/>
              <a:t>it locks the buffer and returns	</a:t>
            </a:r>
          </a:p>
          <a:p>
            <a:pPr lvl="2"/>
            <a:r>
              <a:rPr lang="en-US" dirty="0" smtClean="0"/>
              <a:t>If the block is not in the cache, kernel reassigns a free buffer  to the block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bread</a:t>
            </a:r>
            <a:r>
              <a:rPr lang="en-US" dirty="0" smtClean="0"/>
              <a:t> and </a:t>
            </a:r>
            <a:r>
              <a:rPr lang="en-US" b="1" dirty="0" err="1" smtClean="0"/>
              <a:t>bwrite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</a:t>
            </a:r>
            <a:r>
              <a:rPr lang="en-US" b="1" dirty="0" smtClean="0"/>
              <a:t>bread</a:t>
            </a:r>
            <a:r>
              <a:rPr lang="en-US" dirty="0" smtClean="0"/>
              <a:t> allocates a buffer for a block and reads the data into the buffer</a:t>
            </a:r>
          </a:p>
          <a:p>
            <a:r>
              <a:rPr lang="en-US" dirty="0" smtClean="0"/>
              <a:t>The algorithm </a:t>
            </a:r>
            <a:r>
              <a:rPr lang="en-US" b="1" dirty="0" err="1" smtClean="0"/>
              <a:t>bwrite</a:t>
            </a:r>
            <a:r>
              <a:rPr lang="en-US" dirty="0" smtClean="0"/>
              <a:t> copies data into a block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breada</a:t>
            </a:r>
            <a:r>
              <a:rPr lang="en-US" dirty="0" smtClean="0"/>
              <a:t> is a variant of bread… block read-ahead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level file system algorithms in </a:t>
            </a:r>
            <a:r>
              <a:rPr lang="en-US" dirty="0" err="1" smtClean="0"/>
              <a:t>unix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467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000" dirty="0" smtClean="0">
                <a:latin typeface="Times New Roman" pitchFamily="18" charset="0"/>
              </a:rPr>
              <a:t>algorithm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ialloc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 &amp;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ifreee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sz="3000" dirty="0" smtClean="0">
                <a:latin typeface="Times New Roman" pitchFamily="18" charset="0"/>
              </a:rPr>
              <a:t> : assigns and removes a disk </a:t>
            </a:r>
            <a:r>
              <a:rPr lang="en-US" altLang="ko-KR" sz="3000" dirty="0" err="1" smtClean="0">
                <a:latin typeface="Times New Roman" pitchFamily="18" charset="0"/>
              </a:rPr>
              <a:t>i</a:t>
            </a:r>
            <a:r>
              <a:rPr lang="en-US" altLang="ko-KR" sz="3000" dirty="0" smtClean="0">
                <a:latin typeface="Times New Roman" pitchFamily="18" charset="0"/>
              </a:rPr>
              <a:t>-node to a newly created  file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000" dirty="0" smtClean="0">
                <a:latin typeface="Times New Roman" pitchFamily="18" charset="0"/>
              </a:rPr>
              <a:t>Algorithm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iget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,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iput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altLang="ko-KR" sz="3000" dirty="0" smtClean="0">
                <a:latin typeface="Times New Roman" pitchFamily="18" charset="0"/>
              </a:rPr>
              <a:t>: controls the allocation of in-core </a:t>
            </a:r>
            <a:r>
              <a:rPr lang="en-US" altLang="ko-KR" sz="3000" dirty="0" err="1" smtClean="0">
                <a:latin typeface="Times New Roman" pitchFamily="18" charset="0"/>
              </a:rPr>
              <a:t>i</a:t>
            </a:r>
            <a:r>
              <a:rPr lang="en-US" altLang="ko-KR" sz="3000" dirty="0" smtClean="0">
                <a:latin typeface="Times New Roman" pitchFamily="18" charset="0"/>
              </a:rPr>
              <a:t>-nodes when the process access a file.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3000" dirty="0" smtClean="0">
                <a:latin typeface="Times New Roman" pitchFamily="18" charset="0"/>
              </a:rPr>
              <a:t>Algorithm 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bmp</a:t>
            </a:r>
            <a:r>
              <a:rPr lang="en-US" altLang="ko-KR" sz="3000" dirty="0" smtClean="0">
                <a:latin typeface="Times New Roman" pitchFamily="18" charset="0"/>
              </a:rPr>
              <a:t> : locates the disk blocks of a file, </a:t>
            </a:r>
          </a:p>
          <a:p>
            <a:r>
              <a:rPr lang="en-US" altLang="ko-KR" sz="3000" dirty="0" smtClean="0">
                <a:latin typeface="Times New Roman" pitchFamily="18" charset="0"/>
              </a:rPr>
              <a:t>Algorithm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namei</a:t>
            </a:r>
            <a:r>
              <a:rPr lang="en-US" altLang="ko-KR" sz="3000" dirty="0" smtClean="0">
                <a:latin typeface="Times New Roman" pitchFamily="18" charset="0"/>
              </a:rPr>
              <a:t> : converts the file names manipulated by process to </a:t>
            </a:r>
            <a:r>
              <a:rPr lang="en-US" altLang="ko-KR" sz="3000" dirty="0" err="1" smtClean="0">
                <a:latin typeface="Times New Roman" pitchFamily="18" charset="0"/>
              </a:rPr>
              <a:t>inodes</a:t>
            </a:r>
            <a:r>
              <a:rPr lang="en-US" altLang="ko-KR" sz="3000" dirty="0" smtClean="0">
                <a:latin typeface="Times New Roman" pitchFamily="18" charset="0"/>
              </a:rPr>
              <a:t> used internally by the kernel</a:t>
            </a:r>
          </a:p>
          <a:p>
            <a:r>
              <a:rPr lang="en-US" altLang="ko-KR" sz="3000" dirty="0" smtClean="0">
                <a:latin typeface="Times New Roman" pitchFamily="18" charset="0"/>
              </a:rPr>
              <a:t>Algorithm </a:t>
            </a:r>
            <a:r>
              <a:rPr lang="en-US" altLang="ko-KR" sz="3000" dirty="0" err="1" smtClean="0">
                <a:solidFill>
                  <a:schemeClr val="accent1"/>
                </a:solidFill>
                <a:latin typeface="Times New Roman" pitchFamily="18" charset="0"/>
              </a:rPr>
              <a:t>alloc</a:t>
            </a:r>
            <a:r>
              <a:rPr lang="en-US" altLang="ko-KR" sz="3000" dirty="0" smtClean="0">
                <a:solidFill>
                  <a:schemeClr val="accent1"/>
                </a:solidFill>
                <a:latin typeface="Times New Roman" pitchFamily="18" charset="0"/>
              </a:rPr>
              <a:t> &amp; free:</a:t>
            </a:r>
            <a:r>
              <a:rPr lang="en-US" altLang="ko-KR" sz="3000" dirty="0" smtClean="0">
                <a:latin typeface="Times New Roman" pitchFamily="18" charset="0"/>
              </a:rPr>
              <a:t> allocates and remove a data block from a file system to a newly created file</a:t>
            </a:r>
          </a:p>
          <a:p>
            <a:endParaRPr lang="en-US" altLang="ko-KR" sz="3000" dirty="0" smtClean="0">
              <a:latin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</a:endParaRPr>
          </a:p>
          <a:p>
            <a:endParaRPr lang="en-US" altLang="ko-KR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i</a:t>
            </a:r>
            <a:r>
              <a:rPr lang="en-US" dirty="0" smtClean="0"/>
              <a:t>-node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iget</a:t>
            </a:r>
            <a:r>
              <a:rPr lang="en-US" dirty="0" smtClean="0"/>
              <a:t> allocates an </a:t>
            </a:r>
            <a:r>
              <a:rPr lang="en-US" dirty="0" err="1" smtClean="0"/>
              <a:t>incore</a:t>
            </a:r>
            <a:r>
              <a:rPr lang="en-US" dirty="0" smtClean="0"/>
              <a:t> copy of an </a:t>
            </a:r>
            <a:r>
              <a:rPr lang="en-US" dirty="0" err="1" smtClean="0"/>
              <a:t>i</a:t>
            </a:r>
            <a:r>
              <a:rPr lang="en-US" dirty="0" smtClean="0"/>
              <a:t>-node</a:t>
            </a:r>
          </a:p>
          <a:p>
            <a:pPr lvl="1"/>
            <a:r>
              <a:rPr lang="en-US" dirty="0" smtClean="0"/>
              <a:t>Kernel maps the device number and </a:t>
            </a:r>
            <a:r>
              <a:rPr lang="en-US" dirty="0" err="1" smtClean="0"/>
              <a:t>inode</a:t>
            </a:r>
            <a:r>
              <a:rPr lang="en-US" dirty="0" smtClean="0"/>
              <a:t> number to search</a:t>
            </a:r>
          </a:p>
          <a:p>
            <a:pPr lvl="2"/>
            <a:r>
              <a:rPr lang="en-US" sz="2800" dirty="0" smtClean="0"/>
              <a:t>If it cant be find, allocate a new one</a:t>
            </a:r>
          </a:p>
          <a:p>
            <a:pPr lvl="2"/>
            <a:r>
              <a:rPr lang="en-US" sz="2800" dirty="0" smtClean="0"/>
              <a:t>The kernel then prepares to read the disk copy of newly accessed </a:t>
            </a:r>
            <a:r>
              <a:rPr lang="en-US" sz="2800" dirty="0" err="1" smtClean="0"/>
              <a:t>inode</a:t>
            </a:r>
            <a:r>
              <a:rPr lang="en-US" sz="2800" dirty="0" smtClean="0"/>
              <a:t> to </a:t>
            </a:r>
            <a:r>
              <a:rPr lang="en-US" sz="2800" dirty="0" err="1" smtClean="0"/>
              <a:t>incore</a:t>
            </a:r>
            <a:r>
              <a:rPr lang="en-US" sz="2800" dirty="0" smtClean="0"/>
              <a:t> </a:t>
            </a:r>
            <a:r>
              <a:rPr lang="en-US" sz="2800" dirty="0" smtClean="0"/>
              <a:t>copy</a:t>
            </a:r>
            <a:endParaRPr lang="en-US" sz="2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Possible File System Layout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280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572000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Superblock contains info about the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 (e.g. type of </a:t>
            </a:r>
            <a:r>
              <a:rPr lang="en-US" dirty="0" err="1" smtClean="0">
                <a:latin typeface="Arial" charset="0"/>
              </a:rPr>
              <a:t>fs</a:t>
            </a:r>
            <a:r>
              <a:rPr lang="en-US" dirty="0" smtClean="0">
                <a:latin typeface="Arial" charset="0"/>
              </a:rPr>
              <a:t>, number of blocks, …)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-nodes contain info about files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553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Conversion of a path name to an </a:t>
            </a:r>
            <a:r>
              <a:rPr lang="en-US" altLang="ko-KR" dirty="0" err="1" smtClean="0">
                <a:latin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</a:rPr>
              <a:t> – </a:t>
            </a:r>
            <a:r>
              <a:rPr lang="en-US" altLang="ko-KR" b="1" dirty="0" err="1" smtClean="0">
                <a:solidFill>
                  <a:schemeClr val="hlink"/>
                </a:solidFill>
                <a:latin typeface="Times New Roman" pitchFamily="18" charset="0"/>
              </a:rPr>
              <a:t>namei</a:t>
            </a:r>
            <a:r>
              <a:rPr lang="en-US" altLang="ko-KR" b="1" dirty="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</a:rPr>
              <a:t>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400" b="1" dirty="0" smtClean="0">
                <a:latin typeface="Times New Roman" pitchFamily="18" charset="0"/>
              </a:rPr>
              <a:t>Kernel work internally with </a:t>
            </a:r>
            <a:r>
              <a:rPr lang="en-US" altLang="ko-KR" sz="2400" b="1" dirty="0" err="1" smtClean="0">
                <a:latin typeface="Times New Roman" pitchFamily="18" charset="0"/>
              </a:rPr>
              <a:t>inodes</a:t>
            </a:r>
            <a:r>
              <a:rPr lang="en-US" altLang="ko-KR" sz="2400" b="1" dirty="0" smtClean="0">
                <a:latin typeface="Times New Roman" pitchFamily="18" charset="0"/>
              </a:rPr>
              <a:t> rather than path names. it converts path name to </a:t>
            </a:r>
            <a:r>
              <a:rPr lang="en-US" altLang="ko-KR" sz="2400" b="1" dirty="0" err="1" smtClean="0">
                <a:latin typeface="Times New Roman" pitchFamily="18" charset="0"/>
              </a:rPr>
              <a:t>inodes</a:t>
            </a:r>
            <a:r>
              <a:rPr lang="en-US" altLang="ko-KR" sz="2400" b="1" dirty="0" smtClean="0">
                <a:latin typeface="Times New Roman" pitchFamily="18" charset="0"/>
              </a:rPr>
              <a:t> internally to access the file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</a:rPr>
              <a:t>The algorithm </a:t>
            </a:r>
            <a:r>
              <a:rPr lang="en-US" altLang="ko-KR" sz="2400" dirty="0" err="1" smtClean="0">
                <a:latin typeface="Times New Roman" pitchFamily="18" charset="0"/>
              </a:rPr>
              <a:t>namei</a:t>
            </a:r>
            <a:r>
              <a:rPr lang="en-US" altLang="ko-KR" sz="2400" dirty="0" smtClean="0">
                <a:latin typeface="Times New Roman" pitchFamily="18" charset="0"/>
              </a:rPr>
              <a:t> parses the pathname one component at a time, converting each component into an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based on its names in the current directory and eventually returns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of the input pathname.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</a:rPr>
              <a:t>If path name starts from root, then the kernel assigns root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(</a:t>
            </a:r>
            <a:r>
              <a:rPr lang="en-US" altLang="ko-KR" sz="2400" dirty="0" err="1" smtClean="0">
                <a:latin typeface="Times New Roman" pitchFamily="18" charset="0"/>
              </a:rPr>
              <a:t>iget</a:t>
            </a:r>
            <a:r>
              <a:rPr lang="en-US" altLang="ko-KR" sz="2400" dirty="0" smtClean="0">
                <a:latin typeface="Times New Roman" pitchFamily="18" charset="0"/>
              </a:rPr>
              <a:t>) to working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endParaRPr lang="en-US" altLang="ko-KR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</a:rPr>
              <a:t>Otherwise, the kernel assigns current directory (u area contains)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to working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dirty="0" smtClean="0">
                <a:latin typeface="Times New Roman" pitchFamily="18" charset="0"/>
              </a:rPr>
              <a:t>While there is more path name, the kernel reads next path  name component from input, and verifies that working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is of directory, access permissions OK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</a:rPr>
              <a:t>If working </a:t>
            </a:r>
            <a:r>
              <a:rPr lang="en-US" altLang="ko-KR" sz="2000" dirty="0" err="1" smtClean="0">
                <a:latin typeface="Times New Roman" pitchFamily="18" charset="0"/>
              </a:rPr>
              <a:t>inode</a:t>
            </a:r>
            <a:r>
              <a:rPr lang="en-US" altLang="ko-KR" sz="2000" dirty="0" smtClean="0">
                <a:latin typeface="Times New Roman" pitchFamily="18" charset="0"/>
              </a:rPr>
              <a:t> is of root and component is ‘..’, then the   kernel checks whether there is more path name or not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 smtClean="0">
                <a:latin typeface="Times New Roman" pitchFamily="18" charset="0"/>
              </a:rPr>
              <a:t>Otherwise the kernel reads directory by repeated use of </a:t>
            </a:r>
            <a:r>
              <a:rPr lang="en-US" altLang="ko-KR" sz="2000" dirty="0" err="1" smtClean="0">
                <a:latin typeface="Times New Roman" pitchFamily="18" charset="0"/>
              </a:rPr>
              <a:t>bmap,bread,brelse</a:t>
            </a:r>
            <a:endParaRPr lang="en-US" altLang="ko-KR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Super block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</a:rPr>
              <a:t>consists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size of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number of  free blocks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list of free blocks available on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index of the next free block in the free block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size of the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number of free </a:t>
            </a:r>
            <a:r>
              <a:rPr lang="en-US" altLang="ko-KR" sz="2400" dirty="0" err="1" smtClean="0">
                <a:latin typeface="Times New Roman" pitchFamily="18" charset="0"/>
              </a:rPr>
              <a:t>inodes</a:t>
            </a:r>
            <a:r>
              <a:rPr lang="en-US" altLang="ko-KR" sz="2400" dirty="0" smtClean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list of free </a:t>
            </a:r>
            <a:r>
              <a:rPr lang="en-US" altLang="ko-KR" sz="2400" dirty="0" err="1" smtClean="0">
                <a:latin typeface="Times New Roman" pitchFamily="18" charset="0"/>
              </a:rPr>
              <a:t>inodes</a:t>
            </a:r>
            <a:r>
              <a:rPr lang="en-US" altLang="ko-KR" sz="2400" dirty="0" smtClean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the index of the next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in the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lock fields for the free block and free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lists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a flag indicating that the super block has been modified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95300"/>
            <a:ext cx="77914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Fd</a:t>
            </a:r>
            <a:r>
              <a:rPr lang="en-US" b="1" dirty="0" smtClean="0"/>
              <a:t>=open(pathname</a:t>
            </a:r>
            <a:r>
              <a:rPr lang="en-US" b="1" dirty="0"/>
              <a:t>, flags, modes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Pathname : file name</a:t>
            </a:r>
          </a:p>
          <a:p>
            <a:pPr lvl="1"/>
            <a:r>
              <a:rPr lang="en-US" dirty="0" smtClean="0"/>
              <a:t>Flags : type of the open</a:t>
            </a:r>
          </a:p>
          <a:p>
            <a:pPr lvl="1"/>
            <a:r>
              <a:rPr lang="en-US" dirty="0" smtClean="0"/>
              <a:t>Modes : file permission (</a:t>
            </a:r>
            <a:r>
              <a:rPr lang="en-US" dirty="0" err="1" smtClean="0"/>
              <a:t>esp</a:t>
            </a:r>
            <a:r>
              <a:rPr lang="en-US" dirty="0" smtClean="0"/>
              <a:t> for </a:t>
            </a:r>
            <a:r>
              <a:rPr lang="en-US" dirty="0" err="1" smtClean="0"/>
              <a:t>creat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an integer called the user file descriptor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open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43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open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858804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the read system call is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number = </a:t>
            </a:r>
            <a:r>
              <a:rPr lang="en-US" b="1" dirty="0"/>
              <a:t>read(</a:t>
            </a:r>
            <a:r>
              <a:rPr lang="en-US" b="1" dirty="0" err="1"/>
              <a:t>fd</a:t>
            </a:r>
            <a:r>
              <a:rPr lang="en-US" b="1" dirty="0"/>
              <a:t>, buffer, count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	-</a:t>
            </a:r>
            <a:r>
              <a:rPr lang="en-US" sz="2800" dirty="0" err="1" smtClean="0"/>
              <a:t>fd</a:t>
            </a:r>
            <a:r>
              <a:rPr lang="en-US" sz="2800" dirty="0" smtClean="0"/>
              <a:t> is the file descriptor returned by open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-buffer is the address of the data structure</a:t>
            </a:r>
          </a:p>
          <a:p>
            <a:pPr>
              <a:buNone/>
            </a:pPr>
            <a:r>
              <a:rPr lang="en-US" sz="2800" dirty="0" smtClean="0"/>
              <a:t>	-Count is the number of bytes the user wants to read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	-number is the number of bytes actually read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95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70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162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Write()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the write system call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number </a:t>
            </a:r>
            <a:r>
              <a:rPr lang="en-US" b="1" dirty="0"/>
              <a:t>= write(</a:t>
            </a:r>
            <a:r>
              <a:rPr lang="en-US" b="1" dirty="0" err="1"/>
              <a:t>fd</a:t>
            </a:r>
            <a:r>
              <a:rPr lang="en-US" b="1" dirty="0"/>
              <a:t>, buffer, count);</a:t>
            </a:r>
          </a:p>
          <a:p>
            <a:r>
              <a:rPr lang="en-US" dirty="0"/>
              <a:t>where the meaning of the variables </a:t>
            </a:r>
            <a:r>
              <a:rPr lang="en-US" dirty="0" err="1"/>
              <a:t>fd</a:t>
            </a:r>
            <a:r>
              <a:rPr lang="en-US" dirty="0"/>
              <a:t>, buffer, count, and number are the same </a:t>
            </a:r>
            <a:r>
              <a:rPr lang="en-US" dirty="0" smtClean="0"/>
              <a:t>as they </a:t>
            </a:r>
            <a:r>
              <a:rPr lang="en-US" dirty="0"/>
              <a:t>are for the read system call.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for writing a regular file is </a:t>
            </a:r>
            <a:r>
              <a:rPr lang="en-US" dirty="0" smtClean="0"/>
              <a:t>similar </a:t>
            </a:r>
            <a:endParaRPr lang="en-US" dirty="0"/>
          </a:p>
          <a:p>
            <a:r>
              <a:rPr lang="en-US" dirty="0"/>
              <a:t>to that for reading a regular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Super block contains</a:t>
            </a:r>
          </a:p>
          <a:p>
            <a:pPr lvl="1"/>
            <a:r>
              <a:rPr lang="en-US" dirty="0" smtClean="0"/>
              <a:t>Size of the file system</a:t>
            </a:r>
          </a:p>
          <a:p>
            <a:pPr lvl="1"/>
            <a:r>
              <a:rPr lang="en-US" dirty="0" smtClean="0"/>
              <a:t>The number of free blocks</a:t>
            </a:r>
          </a:p>
          <a:p>
            <a:pPr lvl="1"/>
            <a:r>
              <a:rPr lang="en-US" dirty="0" smtClean="0"/>
              <a:t>A list of free blocks available</a:t>
            </a:r>
          </a:p>
          <a:p>
            <a:pPr lvl="1"/>
            <a:r>
              <a:rPr lang="en-US" dirty="0" smtClean="0"/>
              <a:t>The index of the next free block</a:t>
            </a:r>
          </a:p>
          <a:p>
            <a:pPr lvl="1"/>
            <a:r>
              <a:rPr lang="en-US" dirty="0" smtClean="0"/>
              <a:t>Size of the </a:t>
            </a:r>
            <a:r>
              <a:rPr lang="en-US" dirty="0" err="1" smtClean="0"/>
              <a:t>inode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The number of free </a:t>
            </a:r>
            <a:r>
              <a:rPr lang="en-US" dirty="0" err="1" smtClean="0"/>
              <a:t>i</a:t>
            </a:r>
            <a:r>
              <a:rPr lang="en-US" dirty="0" smtClean="0"/>
              <a:t>-nodes in the file system</a:t>
            </a:r>
          </a:p>
          <a:p>
            <a:pPr lvl="1"/>
            <a:r>
              <a:rPr lang="en-US" dirty="0" smtClean="0"/>
              <a:t>The index of the next free </a:t>
            </a:r>
            <a:r>
              <a:rPr lang="en-US" dirty="0" err="1" smtClean="0"/>
              <a:t>i</a:t>
            </a:r>
            <a:r>
              <a:rPr lang="en-US" dirty="0" smtClean="0"/>
              <a:t>-node in the free </a:t>
            </a:r>
            <a:r>
              <a:rPr lang="en-US" dirty="0" err="1" smtClean="0"/>
              <a:t>inode</a:t>
            </a:r>
            <a:r>
              <a:rPr lang="en-US" dirty="0" smtClean="0"/>
              <a:t>-list</a:t>
            </a:r>
          </a:p>
          <a:p>
            <a:pPr lvl="1"/>
            <a:r>
              <a:rPr lang="en-US" dirty="0" smtClean="0"/>
              <a:t>lock fields for the free block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smtClean="0"/>
              <a:t>system call </a:t>
            </a:r>
            <a:r>
              <a:rPr lang="en-US" dirty="0"/>
              <a:t>creates a new file in the system. The syntax for the </a:t>
            </a:r>
            <a:r>
              <a:rPr lang="en-US" dirty="0" err="1"/>
              <a:t>creat</a:t>
            </a:r>
            <a:r>
              <a:rPr lang="en-US" dirty="0"/>
              <a:t> system call is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fd</a:t>
            </a:r>
            <a:r>
              <a:rPr lang="en-US" b="1" dirty="0" smtClean="0"/>
              <a:t> </a:t>
            </a:r>
            <a:r>
              <a:rPr lang="en-US" b="1" dirty="0"/>
              <a:t>- </a:t>
            </a:r>
            <a:r>
              <a:rPr lang="en-US" b="1" dirty="0" err="1"/>
              <a:t>creat</a:t>
            </a:r>
            <a:r>
              <a:rPr lang="en-US" b="1" dirty="0"/>
              <a:t>(pathname, modes) </a:t>
            </a:r>
            <a:r>
              <a:rPr lang="en-US" b="1" dirty="0" smtClean="0"/>
              <a:t>;</a:t>
            </a:r>
          </a:p>
          <a:p>
            <a:r>
              <a:rPr lang="en-US" dirty="0"/>
              <a:t>where the variables pathname, modes, and </a:t>
            </a:r>
            <a:r>
              <a:rPr lang="en-US" dirty="0" err="1"/>
              <a:t>fd</a:t>
            </a:r>
            <a:r>
              <a:rPr lang="en-US" dirty="0"/>
              <a:t> mean the same as they do in </a:t>
            </a:r>
            <a:r>
              <a:rPr lang="en-US" dirty="0" smtClean="0"/>
              <a:t>the open </a:t>
            </a:r>
            <a:r>
              <a:rPr lang="en-US" dirty="0"/>
              <a:t>system call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1"/>
            <a:ext cx="5791200" cy="52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</a:t>
            </a:r>
            <a:r>
              <a:rPr lang="en-US" dirty="0" smtClean="0"/>
              <a:t>for the </a:t>
            </a:r>
            <a:r>
              <a:rPr lang="en-US" dirty="0"/>
              <a:t>close system call </a:t>
            </a:r>
            <a:r>
              <a:rPr lang="en-US" dirty="0" smtClean="0"/>
              <a:t>is</a:t>
            </a:r>
          </a:p>
          <a:p>
            <a:pPr lvl="1">
              <a:buNone/>
            </a:pPr>
            <a:r>
              <a:rPr lang="en-US" b="1" dirty="0" smtClean="0"/>
              <a:t>close(</a:t>
            </a:r>
            <a:r>
              <a:rPr lang="en-US" b="1" dirty="0" err="1" smtClean="0"/>
              <a:t>fd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fd</a:t>
            </a:r>
            <a:r>
              <a:rPr lang="en-US" dirty="0" smtClean="0"/>
              <a:t> is the file descriptor for the open file.</a:t>
            </a:r>
          </a:p>
          <a:p>
            <a:pPr algn="just"/>
            <a:r>
              <a:rPr lang="en-US" dirty="0"/>
              <a:t>The kernel does the close </a:t>
            </a:r>
            <a:r>
              <a:rPr lang="en-US" dirty="0" smtClean="0"/>
              <a:t>operation by </a:t>
            </a:r>
            <a:r>
              <a:rPr lang="en-US" dirty="0"/>
              <a:t>manipulating the file descriptor and the corresponding file table and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table entries</a:t>
            </a:r>
            <a:r>
              <a:rPr lang="en-US" dirty="0"/>
              <a:t>. If the reference count of the file table entry is greater than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B:   fd1=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open(''/etc/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fd2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,.,. open("private", O_RDONLY);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4453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3622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after closing a file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052" y="1600200"/>
            <a:ext cx="4449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Times New Roman" pitchFamily="18" charset="0"/>
              </a:rPr>
              <a:t>Inode</a:t>
            </a:r>
            <a:endParaRPr lang="en-US" altLang="ko-KR" sz="3600" dirty="0" smtClean="0">
              <a:latin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ko-KR" sz="2800" dirty="0" err="1" smtClean="0">
                <a:latin typeface="Times New Roman" pitchFamily="18" charset="0"/>
              </a:rPr>
              <a:t>Inode</a:t>
            </a:r>
            <a:r>
              <a:rPr lang="en-US" altLang="ko-KR" sz="2800" dirty="0" smtClean="0">
                <a:latin typeface="Times New Roman" pitchFamily="18" charset="0"/>
              </a:rPr>
              <a:t> is the data structure that describes attributes of a file including the layout of its data on disk</a:t>
            </a:r>
          </a:p>
          <a:p>
            <a:pPr lvl="1"/>
            <a:r>
              <a:rPr lang="en-US" altLang="ko-KR" sz="2400" dirty="0" smtClean="0">
                <a:latin typeface="Times New Roman" pitchFamily="18" charset="0"/>
              </a:rPr>
              <a:t>contains the information necessary for a process to access a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r>
              <a:rPr lang="en-US" altLang="ko-KR" sz="2800" dirty="0" smtClean="0">
                <a:latin typeface="Times New Roman" pitchFamily="18" charset="0"/>
              </a:rPr>
              <a:t>Contains the administrative information of a file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There are 2 versions of </a:t>
            </a:r>
            <a:r>
              <a:rPr lang="en-US" altLang="ko-KR" sz="2800" dirty="0" err="1" smtClean="0">
                <a:latin typeface="Times New Roman" pitchFamily="18" charset="0"/>
              </a:rPr>
              <a:t>i</a:t>
            </a:r>
            <a:r>
              <a:rPr lang="en-US" altLang="ko-KR" sz="2800" dirty="0" smtClean="0">
                <a:latin typeface="Times New Roman" pitchFamily="18" charset="0"/>
              </a:rPr>
              <a:t>-node</a:t>
            </a:r>
          </a:p>
          <a:p>
            <a:pPr lvl="1"/>
            <a:r>
              <a:rPr lang="en-US" altLang="ko-KR" sz="2400" dirty="0" smtClean="0">
                <a:latin typeface="Times New Roman" pitchFamily="18" charset="0"/>
              </a:rPr>
              <a:t>The disk copy that stores the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information when the file is not in use</a:t>
            </a:r>
          </a:p>
          <a:p>
            <a:pPr lvl="1"/>
            <a:r>
              <a:rPr lang="en-US" altLang="ko-KR" sz="2400" dirty="0" err="1" smtClean="0">
                <a:latin typeface="Times New Roman" pitchFamily="18" charset="0"/>
              </a:rPr>
              <a:t>Incore</a:t>
            </a:r>
            <a:r>
              <a:rPr lang="en-US" altLang="ko-KR" sz="2400" dirty="0" smtClean="0">
                <a:latin typeface="Times New Roman" pitchFamily="18" charset="0"/>
              </a:rPr>
              <a:t> copy that reads information of the active file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8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latin typeface="Times New Roman" pitchFamily="18" charset="0"/>
              </a:rPr>
              <a:t>Inode</a:t>
            </a:r>
            <a:r>
              <a:rPr lang="en-US" altLang="ko-KR" dirty="0" smtClean="0">
                <a:latin typeface="Times New Roman" pitchFamily="18" charset="0"/>
              </a:rPr>
              <a:t> structure</a:t>
            </a:r>
            <a:endParaRPr lang="ko-KR" altLang="en-US" sz="3600" dirty="0" smtClean="0">
              <a:latin typeface="Times New Roman" pitchFamily="18" charset="0"/>
            </a:endParaRP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</a:rPr>
              <a:t>consists of</a:t>
            </a:r>
            <a:r>
              <a:rPr lang="en-US" altLang="ko-KR" sz="2800" dirty="0" smtClean="0">
                <a:latin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dirty="0" smtClean="0">
                <a:latin typeface="Times New Roman" pitchFamily="18" charset="0"/>
              </a:rPr>
              <a:t>  </a:t>
            </a:r>
            <a:r>
              <a:rPr lang="en-US" altLang="ko-KR" sz="2400" dirty="0" smtClean="0">
                <a:latin typeface="Times New Roman" pitchFamily="18" charset="0"/>
              </a:rPr>
              <a:t>- file owner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access permissions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access times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number of links to the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table of  contents for the disk address of data in   a file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file size</a:t>
            </a:r>
            <a:endParaRPr lang="ko-KR" alt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data and </a:t>
            </a:r>
            <a:r>
              <a:rPr lang="en-US" dirty="0" err="1" smtClean="0"/>
              <a:t>i</a:t>
            </a:r>
            <a:r>
              <a:rPr lang="en-US" dirty="0" smtClean="0"/>
              <a:t>-node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the distinction between the writing the contents of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-node to disk and writing the contents of a file to disk.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contents of a file changes only when writing it.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contents of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-node change when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changing the contents of a file, or ownership or permission or link settings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Changing the contents of a file automatically implies a change to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-node.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changing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-node doesn’t imply that the contents of the file change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In-core </a:t>
            </a:r>
            <a:r>
              <a:rPr lang="en-US" altLang="ko-KR" dirty="0" err="1" smtClean="0">
                <a:latin typeface="Times New Roman" pitchFamily="18" charset="0"/>
              </a:rPr>
              <a:t>inodes</a:t>
            </a:r>
            <a:endParaRPr lang="ko-KR" altLang="en-US" dirty="0" smtClean="0">
              <a:latin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Times New Roman" pitchFamily="18" charset="0"/>
              </a:rPr>
              <a:t>In memory copy of </a:t>
            </a:r>
            <a:r>
              <a:rPr lang="en-US" altLang="ko-KR" sz="2400" dirty="0" err="1" smtClean="0">
                <a:latin typeface="Times New Roman" pitchFamily="18" charset="0"/>
              </a:rPr>
              <a:t>i</a:t>
            </a:r>
            <a:r>
              <a:rPr lang="en-US" altLang="ko-KR" sz="2400" dirty="0" smtClean="0">
                <a:latin typeface="Times New Roman" pitchFamily="18" charset="0"/>
              </a:rPr>
              <a:t>-node is called in-core 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endParaRPr lang="en-US" altLang="ko-KR" sz="24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sz="2400" dirty="0" smtClean="0">
                <a:latin typeface="Times New Roman" pitchFamily="18" charset="0"/>
              </a:rPr>
              <a:t>in-core copy of the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contains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status of the in-core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endParaRPr lang="en-US" altLang="ko-KR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	     </a:t>
            </a:r>
            <a:r>
              <a:rPr lang="en-US" altLang="ko-KR" sz="2000" dirty="0" smtClean="0">
                <a:latin typeface="Times New Roman" pitchFamily="18" charset="0"/>
              </a:rPr>
              <a:t>- locked or waiting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logical device number of file system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</a:t>
            </a:r>
            <a:r>
              <a:rPr lang="en-US" altLang="ko-KR" sz="2400" dirty="0" err="1" smtClean="0">
                <a:latin typeface="Times New Roman" pitchFamily="18" charset="0"/>
              </a:rPr>
              <a:t>inode</a:t>
            </a:r>
            <a:r>
              <a:rPr lang="en-US" altLang="ko-KR" sz="2400" dirty="0" smtClean="0">
                <a:latin typeface="Times New Roman" pitchFamily="18" charset="0"/>
              </a:rPr>
              <a:t> number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pointers to other in-core </a:t>
            </a:r>
            <a:r>
              <a:rPr lang="en-US" altLang="ko-KR" sz="2400" dirty="0" err="1" smtClean="0">
                <a:latin typeface="Times New Roman" pitchFamily="18" charset="0"/>
              </a:rPr>
              <a:t>inodes</a:t>
            </a:r>
            <a:endParaRPr lang="en-US" altLang="ko-KR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Times New Roman" pitchFamily="18" charset="0"/>
              </a:rPr>
              <a:t>  - reference count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disk </a:t>
            </a:r>
            <a:r>
              <a:rPr lang="en-US" dirty="0" err="1" smtClean="0"/>
              <a:t>i</a:t>
            </a:r>
            <a:r>
              <a:rPr lang="en-US" dirty="0" smtClean="0"/>
              <a:t>-node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3662" y="1934369"/>
            <a:ext cx="3876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Times New Roman" pitchFamily="18" charset="0"/>
              </a:rPr>
              <a:t> Directories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1"/>
            <a:ext cx="8421688" cy="4953000"/>
          </a:xfrm>
        </p:spPr>
        <p:txBody>
          <a:bodyPr>
            <a:normAutofit/>
          </a:bodyPr>
          <a:lstStyle/>
          <a:p>
            <a:pPr eaLnBrk="1" hangingPunct="1"/>
            <a:endParaRPr lang="en-US" altLang="ko-KR" sz="2800" dirty="0" smtClean="0">
              <a:latin typeface="Times New Roman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Directories are files that give the file systems its hierarchical structure</a:t>
            </a:r>
          </a:p>
          <a:p>
            <a:pPr eaLnBrk="1" hangingPunct="1"/>
            <a:r>
              <a:rPr lang="en-US" altLang="ko-KR" sz="2800" dirty="0" smtClean="0">
                <a:latin typeface="Times New Roman" pitchFamily="18" charset="0"/>
              </a:rPr>
              <a:t>They play an important role in conversion of </a:t>
            </a:r>
            <a:r>
              <a:rPr lang="en-US" altLang="ko-KR" sz="2800" b="1" dirty="0" smtClean="0">
                <a:latin typeface="Times New Roman" pitchFamily="18" charset="0"/>
              </a:rPr>
              <a:t>a file name to an </a:t>
            </a:r>
            <a:r>
              <a:rPr lang="en-US" altLang="ko-KR" sz="2800" b="1" dirty="0" err="1" smtClean="0">
                <a:latin typeface="Times New Roman" pitchFamily="18" charset="0"/>
              </a:rPr>
              <a:t>inode</a:t>
            </a:r>
            <a:r>
              <a:rPr lang="en-US" altLang="ko-KR" sz="2800" b="1" dirty="0" smtClean="0">
                <a:latin typeface="Times New Roman" pitchFamily="18" charset="0"/>
              </a:rPr>
              <a:t> number</a:t>
            </a:r>
          </a:p>
          <a:p>
            <a:pPr eaLnBrk="1" hangingPunct="1"/>
            <a:r>
              <a:rPr lang="en-US" altLang="ko-KR" sz="2800" b="1" dirty="0" smtClean="0">
                <a:latin typeface="Times New Roman" pitchFamily="18" charset="0"/>
              </a:rPr>
              <a:t>A directory is a file whose data is a sequence of entries, each consisting of an </a:t>
            </a:r>
            <a:r>
              <a:rPr lang="en-US" altLang="ko-KR" sz="2800" b="1" dirty="0" err="1" smtClean="0">
                <a:latin typeface="Times New Roman" pitchFamily="18" charset="0"/>
              </a:rPr>
              <a:t>inode</a:t>
            </a:r>
            <a:r>
              <a:rPr lang="en-US" altLang="ko-KR" sz="2800" b="1" dirty="0" smtClean="0">
                <a:latin typeface="Times New Roman" pitchFamily="18" charset="0"/>
              </a:rPr>
              <a:t> number and the name of a file contained in the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1260</Words>
  <Application>Microsoft Office PowerPoint</Application>
  <PresentationFormat>On-screen Show (4:3)</PresentationFormat>
  <Paragraphs>165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Times New Roman</vt:lpstr>
      <vt:lpstr>Wingdings</vt:lpstr>
      <vt:lpstr>Office Theme</vt:lpstr>
      <vt:lpstr>Linux File system Implementations</vt:lpstr>
      <vt:lpstr>PowerPoint Presentation</vt:lpstr>
      <vt:lpstr>Super block</vt:lpstr>
      <vt:lpstr>Inode</vt:lpstr>
      <vt:lpstr>Inode structure</vt:lpstr>
      <vt:lpstr>File data and i-node data</vt:lpstr>
      <vt:lpstr>In-core inodes</vt:lpstr>
      <vt:lpstr>Sample disk i-node</vt:lpstr>
      <vt:lpstr> Directories</vt:lpstr>
      <vt:lpstr>Directory layout for /etc</vt:lpstr>
      <vt:lpstr>kernel Architecture (UNIX)</vt:lpstr>
      <vt:lpstr>Buffer cache</vt:lpstr>
      <vt:lpstr>PowerPoint Presentation</vt:lpstr>
      <vt:lpstr>Low level file system algorithms in unix</vt:lpstr>
      <vt:lpstr>Buffer allocation algorithm</vt:lpstr>
      <vt:lpstr>bread and bwrite</vt:lpstr>
      <vt:lpstr>Low level file system algorithms in unix</vt:lpstr>
      <vt:lpstr>File system algorithms</vt:lpstr>
      <vt:lpstr>Accessing i-node</vt:lpstr>
      <vt:lpstr>Conversion of a path name to an inode – namei algorithm</vt:lpstr>
      <vt:lpstr>Super block</vt:lpstr>
      <vt:lpstr>Open </vt:lpstr>
      <vt:lpstr>Algorithm for open</vt:lpstr>
      <vt:lpstr>Data structures for open</vt:lpstr>
      <vt:lpstr>Read </vt:lpstr>
      <vt:lpstr>PowerPoint Presentation</vt:lpstr>
      <vt:lpstr>PowerPoint Presentation</vt:lpstr>
      <vt:lpstr>PowerPoint Presentation</vt:lpstr>
      <vt:lpstr>Write() system call</vt:lpstr>
      <vt:lpstr>Create()</vt:lpstr>
      <vt:lpstr>PowerPoint Presentation</vt:lpstr>
      <vt:lpstr>Close()</vt:lpstr>
      <vt:lpstr>Process B:   fd1= open(''/etc/passwd", O_RDONLY);            fd2 ,.,. open("private", O_RDONLY);</vt:lpstr>
      <vt:lpstr>Tables after closing a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Windows User</cp:lastModifiedBy>
  <cp:revision>16</cp:revision>
  <dcterms:created xsi:type="dcterms:W3CDTF">2014-08-28T06:10:38Z</dcterms:created>
  <dcterms:modified xsi:type="dcterms:W3CDTF">2019-11-01T03:50:36Z</dcterms:modified>
</cp:coreProperties>
</file>