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4"/>
  </p:notesMasterIdLst>
  <p:handoutMasterIdLst>
    <p:handoutMasterId r:id="rId35"/>
  </p:handoutMasterIdLst>
  <p:sldIdLst>
    <p:sldId id="257" r:id="rId2"/>
    <p:sldId id="260" r:id="rId3"/>
    <p:sldId id="318" r:id="rId4"/>
    <p:sldId id="325" r:id="rId5"/>
    <p:sldId id="327" r:id="rId6"/>
    <p:sldId id="357" r:id="rId7"/>
    <p:sldId id="323" r:id="rId8"/>
    <p:sldId id="319" r:id="rId9"/>
    <p:sldId id="320" r:id="rId10"/>
    <p:sldId id="305" r:id="rId11"/>
    <p:sldId id="292" r:id="rId12"/>
    <p:sldId id="333" r:id="rId13"/>
    <p:sldId id="307" r:id="rId14"/>
    <p:sldId id="337" r:id="rId15"/>
    <p:sldId id="334" r:id="rId16"/>
    <p:sldId id="339" r:id="rId17"/>
    <p:sldId id="308" r:id="rId18"/>
    <p:sldId id="331" r:id="rId19"/>
    <p:sldId id="344" r:id="rId20"/>
    <p:sldId id="302" r:id="rId21"/>
    <p:sldId id="312" r:id="rId22"/>
    <p:sldId id="345" r:id="rId23"/>
    <p:sldId id="346" r:id="rId24"/>
    <p:sldId id="348" r:id="rId25"/>
    <p:sldId id="349" r:id="rId26"/>
    <p:sldId id="350" r:id="rId27"/>
    <p:sldId id="351" r:id="rId28"/>
    <p:sldId id="352" r:id="rId29"/>
    <p:sldId id="353" r:id="rId30"/>
    <p:sldId id="354" r:id="rId31"/>
    <p:sldId id="355" r:id="rId32"/>
    <p:sldId id="35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963" autoAdjust="0"/>
    <p:restoredTop sz="92934" autoAdjust="0"/>
  </p:normalViewPr>
  <p:slideViewPr>
    <p:cSldViewPr>
      <p:cViewPr varScale="1">
        <p:scale>
          <a:sx n="73" d="100"/>
          <a:sy n="73" d="100"/>
        </p:scale>
        <p:origin x="-102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48"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3CE6E9-3FC3-4727-BBF8-75B4D5506CC9}" type="datetimeFigureOut">
              <a:rPr lang="en-US" smtClean="0"/>
              <a:pPr/>
              <a:t>10/9/2017</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EED64-B0AC-4CFA-A111-13E424040906}"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B1CC2C4-D793-46EC-88F8-D9CE6EAD06D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1CC2C4-D793-46EC-88F8-D9CE6EAD06D6}"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8611" name="Text Box 2"/>
          <p:cNvSpPr>
            <a:spLocks noGrp="1" noChangeArrowheads="1"/>
          </p:cNvSpPr>
          <p:nvPr>
            <p:ph type="body" idx="1"/>
          </p:nvPr>
        </p:nvSpPr>
        <p:spPr bwMode="auto">
          <a:xfrm>
            <a:off x="685800" y="4344988"/>
            <a:ext cx="5486400" cy="4114800"/>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Now let us look at the 2</a:t>
            </a:r>
            <a:r>
              <a:rPr lang="en-US" baseline="30000" smtClean="0">
                <a:ea typeface="DejaVu Sans" charset="0"/>
                <a:cs typeface="DejaVu Sans" charset="0"/>
              </a:rPr>
              <a:t>nd</a:t>
            </a:r>
            <a:r>
              <a:rPr lang="en-US" smtClean="0">
                <a:ea typeface="DejaVu Sans" charset="0"/>
                <a:cs typeface="DejaVu Sans" charset="0"/>
              </a:rPr>
              <a:t> argument in the shmctl command.</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This argument can take 3 values, IPC_STAT, IPC_SET are to be used to query status or set the permissions with the 3</a:t>
            </a:r>
            <a:r>
              <a:rPr lang="en-US" baseline="30000" smtClean="0">
                <a:ea typeface="DejaVu Sans" charset="0"/>
                <a:cs typeface="DejaVu Sans" charset="0"/>
              </a:rPr>
              <a:t>rd</a:t>
            </a:r>
            <a:r>
              <a:rPr lang="en-US" smtClean="0">
                <a:ea typeface="DejaVu Sans" charset="0"/>
                <a:cs typeface="DejaVu Sans" charset="0"/>
              </a:rPr>
              <a:t> argument with buf.</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The command IPC_RMID is used to destroy the shared memory segment. Here with this command, 3</a:t>
            </a:r>
            <a:r>
              <a:rPr lang="en-US" baseline="30000" smtClean="0">
                <a:ea typeface="DejaVu Sans" charset="0"/>
                <a:cs typeface="DejaVu Sans" charset="0"/>
              </a:rPr>
              <a:t>rd</a:t>
            </a:r>
            <a:r>
              <a:rPr lang="en-US" smtClean="0">
                <a:ea typeface="DejaVu Sans" charset="0"/>
                <a:cs typeface="DejaVu Sans" charset="0"/>
              </a:rPr>
              <a:t> argument would be NULL. This is shown in the example.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0659" name="Rectangle 2"/>
          <p:cNvSpPr>
            <a:spLocks noGrp="1" noChangeArrowheads="1"/>
          </p:cNvSpPr>
          <p:nvPr>
            <p:ph type="body" idx="1"/>
          </p:nvPr>
        </p:nvSpPr>
        <p:spPr bwMode="auto">
          <a:xfrm>
            <a:off x="685800" y="4344988"/>
            <a:ext cx="5486400" cy="4114800"/>
          </a:xfrm>
          <a:noFill/>
        </p:spPr>
        <p:txBody>
          <a:bodyPr wrap="none" numCol="1" anchor="ctr"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1683" name="Rectangle 2"/>
          <p:cNvSpPr>
            <a:spLocks noGrp="1" noChangeArrowheads="1"/>
          </p:cNvSpPr>
          <p:nvPr>
            <p:ph type="body" idx="1"/>
          </p:nvPr>
        </p:nvSpPr>
        <p:spPr bwMode="auto">
          <a:xfrm>
            <a:off x="685800" y="4344988"/>
            <a:ext cx="5486400" cy="4114800"/>
          </a:xfrm>
          <a:noFill/>
        </p:spPr>
        <p:txBody>
          <a:bodyPr wrap="none" numCol="1" anchor="ctr"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2707" name="Text Box 2"/>
          <p:cNvSpPr>
            <a:spLocks noGrp="1" noChangeArrowheads="1"/>
          </p:cNvSpPr>
          <p:nvPr>
            <p:ph type="body" idx="1"/>
          </p:nvPr>
        </p:nvSpPr>
        <p:spPr bwMode="auto">
          <a:xfrm>
            <a:off x="685800" y="4344988"/>
            <a:ext cx="5486400" cy="4114800"/>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Message queues provide a reasonably easy and efficient way of passing data between two unrelated processes. we can almost totally avoid the synchronization and blocking problems in sending messages. Even better, we can “look ahead” for messages that are urgent in some way. </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Looking at the disadvantages, there’s a maximum size limit imposed on each block of data and also a limit on the maximum total size of all blocks on all queues throughout the system. Linux does have two defines, MSGMAX and MSGMNB, which define the maximum size in bytes of an individual message and the maximum size of a queue, respectively.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1113476" y="685605"/>
            <a:ext cx="4631048" cy="3429585"/>
          </a:xfrm>
          <a:prstGeom prst="rect">
            <a:avLst/>
          </a:prstGeom>
          <a:solidFill>
            <a:srgbClr val="FFFFFF"/>
          </a:solidFill>
          <a:ln>
            <a:solidFill>
              <a:srgbClr val="000000"/>
            </a:solidFill>
            <a:miter lim="800000"/>
            <a:headEnd/>
            <a:tailEnd/>
          </a:ln>
        </p:spPr>
      </p:sp>
      <p:sp>
        <p:nvSpPr>
          <p:cNvPr id="27650" name="Text Box 2"/>
          <p:cNvSpPr txBox="1">
            <a:spLocks noGrp="1" noChangeArrowheads="1"/>
          </p:cNvSpPr>
          <p:nvPr>
            <p:ph type="body" idx="1"/>
          </p:nvPr>
        </p:nvSpPr>
        <p:spPr bwMode="auto">
          <a:xfrm>
            <a:off x="686433" y="4344767"/>
            <a:ext cx="5485135" cy="4115191"/>
          </a:xfrm>
          <a:prstGeom prst="rect">
            <a:avLst/>
          </a:prstGeom>
          <a:noFill/>
          <a:ln>
            <a:round/>
            <a:headEnd/>
            <a:tailEnd/>
          </a:ln>
        </p:spPr>
        <p:txBody>
          <a:bodyPr lIns="91512" tIns="45578" rIns="91512" bIns="45578"/>
          <a:lstStyle/>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The list of all available signals can be found from kill –l command.</a:t>
            </a:r>
          </a:p>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Among the list, some of them are </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SIGINT: This signal is generated, when a </a:t>
            </a:r>
            <a:r>
              <a:rPr lang="en-US" dirty="0" err="1">
                <a:latin typeface="Calibri" pitchFamily="34" charset="0"/>
                <a:ea typeface="DejaVu Sans" charset="0"/>
                <a:cs typeface="DejaVu Sans" charset="0"/>
              </a:rPr>
              <a:t>ctrl+c</a:t>
            </a:r>
            <a:r>
              <a:rPr lang="en-US" dirty="0">
                <a:latin typeface="Calibri" pitchFamily="34" charset="0"/>
                <a:ea typeface="DejaVu Sans" charset="0"/>
                <a:cs typeface="DejaVu Sans" charset="0"/>
              </a:rPr>
              <a:t> is given through the keyboard.</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SIGSEGV: This is generated when there is some segmentation problem, related to memory</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SIGPIPE: if the reading end of a pipe is closed and we are writing  at the other write pipe end</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SIGCHLD: This signal is sent by the child process to its parent before exiting</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SIGSTOP: This signal is generated by ctrl-z </a:t>
            </a:r>
          </a:p>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endParaRPr lang="en-US" dirty="0">
              <a:latin typeface="Calibri" pitchFamily="34" charset="0"/>
              <a:ea typeface="DejaVu Sans"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1CC2C4-D793-46EC-88F8-D9CE6EAD06D6}"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1CC2C4-D793-46EC-88F8-D9CE6EAD06D6}"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3491" name="Rectangle 2"/>
          <p:cNvSpPr>
            <a:spLocks noGrp="1" noChangeArrowheads="1"/>
          </p:cNvSpPr>
          <p:nvPr>
            <p:ph type="body" idx="1"/>
          </p:nvPr>
        </p:nvSpPr>
        <p:spPr bwMode="auto">
          <a:xfrm>
            <a:off x="685800" y="4344988"/>
            <a:ext cx="5486400" cy="4114800"/>
          </a:xfrm>
          <a:noFill/>
        </p:spPr>
        <p:txBody>
          <a:bodyPr wrap="none" numCol="1" anchor="ctr"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4515" name="Text Box 2"/>
          <p:cNvSpPr>
            <a:spLocks noGrp="1" noChangeArrowheads="1"/>
          </p:cNvSpPr>
          <p:nvPr>
            <p:ph type="body" idx="1"/>
          </p:nvPr>
        </p:nvSpPr>
        <p:spPr bwMode="auto">
          <a:xfrm>
            <a:off x="685800" y="4344988"/>
            <a:ext cx="5486400" cy="4114800"/>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First of the API’s msgget:</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Let us look at the syntax of the msgget</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Arguments are: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key: this is the user identifier to the message queue.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Flags: IPC_CREAT: to create , IPC_EXCL: exclusively creates, IPC_PRIVATE: only for that particular process</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Let us look at the example: </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The arguments that we used are key:1234, Flags: IPC_CREAT | IPC_EXCL. This combination of flags helps to find whether any message queue is already available with the key 1234 or not. If it is already existing, the function fails. Then, we try to take the permissions to get an access to the message queue</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On success of this function, message queue identifier is return in msgid. From this point, when ever we want to access the message queue, we access it using the msgid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5539" name="Text Box 2"/>
          <p:cNvSpPr>
            <a:spLocks noGrp="1" noChangeArrowheads="1"/>
          </p:cNvSpPr>
          <p:nvPr>
            <p:ph type="body" idx="1"/>
          </p:nvPr>
        </p:nvSpPr>
        <p:spPr bwMode="auto">
          <a:xfrm>
            <a:off x="685800" y="4344988"/>
            <a:ext cx="5486400" cy="4221162"/>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Lets look at the 2</a:t>
            </a:r>
            <a:r>
              <a:rPr lang="en-US" baseline="30000" smtClean="0">
                <a:ea typeface="DejaVu Sans" charset="0"/>
                <a:cs typeface="DejaVu Sans" charset="0"/>
              </a:rPr>
              <a:t>nd</a:t>
            </a:r>
            <a:r>
              <a:rPr lang="en-US" smtClean="0">
                <a:ea typeface="DejaVu Sans" charset="0"/>
                <a:cs typeface="DejaVu Sans" charset="0"/>
              </a:rPr>
              <a:t> call msgsnd</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Before sending any message, we need to pack the data in a structure. One among the members is the type field, which says to which process the message is intended for. This structure must be declared by the programmer.</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msgsnd takes 4 arguments,</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msqid, is the message queue identifier returned from a msgget function.</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msg_ptr, is a pointer to the message to be sent, which must start with a long int type as described previously.</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msg_sz, is the size of the message pointed to by msg_ptr. This size must not include the long int message type.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msgflg, controls what happens if either the current message queue is full or the systemwide limit on queued messages has been reached. If msgflg has the IPC_NOWAIT flag set, the function will return immediately without sending the message and the return value will be –1. If the msgflg has the IPC_NOWAIT flag clear, the sending process will be suspended, waiting for space to become available in the queue.</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6563" name="Text Box 2"/>
          <p:cNvSpPr>
            <a:spLocks noGrp="1" noChangeArrowheads="1"/>
          </p:cNvSpPr>
          <p:nvPr>
            <p:ph type="body" idx="1"/>
          </p:nvPr>
        </p:nvSpPr>
        <p:spPr bwMode="auto">
          <a:xfrm>
            <a:off x="685800" y="4344988"/>
            <a:ext cx="5486400" cy="4114800"/>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msgrcv is the 3</a:t>
            </a:r>
            <a:r>
              <a:rPr lang="en-US" baseline="30000" smtClean="0">
                <a:ea typeface="DejaVu Sans" charset="0"/>
                <a:cs typeface="DejaVu Sans" charset="0"/>
              </a:rPr>
              <a:t>rd</a:t>
            </a:r>
            <a:r>
              <a:rPr lang="en-US" smtClean="0">
                <a:ea typeface="DejaVu Sans" charset="0"/>
                <a:cs typeface="DejaVu Sans" charset="0"/>
              </a:rPr>
              <a:t> API in the list.</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This call takes 5 arguments</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The arguments are the same as in msgsnd except the fourth argument- msgtype.</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Using the same message queue many processes can send and receive the messages. To identify which message is intended for which process, msgtype will be used. Sending process will fill that field along with the message. Receiving process, searches for that field msgtype and then reads that message from the message queue.  If the message type is zero, then it retrieves the first message from the message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587" name="Text Box 2"/>
          <p:cNvSpPr>
            <a:spLocks noGrp="1" noChangeArrowheads="1"/>
          </p:cNvSpPr>
          <p:nvPr>
            <p:ph type="body" idx="1"/>
          </p:nvPr>
        </p:nvSpPr>
        <p:spPr bwMode="auto">
          <a:xfrm>
            <a:off x="685800" y="4344988"/>
            <a:ext cx="5486400" cy="4114800"/>
          </a:xfrm>
          <a:noFill/>
        </p:spPr>
        <p:txBody>
          <a:bodyPr wrap="square" numCol="1" anchor="t" anchorCtr="0" compatLnSpc="1">
            <a:prstTxWarp prst="textNoShape">
              <a:avLst/>
            </a:prstTxWarp>
          </a:bodyPr>
          <a:lstStyle/>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The last in the list is the msgctl – controlling the shared memory region i.e., we can get the status, set the permissions and also destroy the shared memory region.</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3 arguments are: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msg_id – ID associated with the message queue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Command – we look at this in the next slide</a:t>
            </a:r>
          </a:p>
          <a:p>
            <a:pPr eaLnBrk="1" hangingPunct="1">
              <a:spcBef>
                <a:spcPct val="0"/>
              </a:spcBef>
              <a:buFont typeface="Times New Roman" pitchFamily="18" charset="0"/>
              <a:buAutoNum type="arabicPeriod"/>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r>
              <a:rPr lang="en-US" smtClean="0">
                <a:ea typeface="DejaVu Sans" charset="0"/>
                <a:cs typeface="DejaVu Sans" charset="0"/>
              </a:rPr>
              <a:t>Buf – this is the structure used to query the status or set the permissions.</a:t>
            </a: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a:p>
            <a:pPr eaLnBrk="1" hangingPunct="1">
              <a:spcBef>
                <a:spcPct val="0"/>
              </a:spcBef>
              <a:tabLst>
                <a:tab pos="0" algn="l"/>
                <a:tab pos="903288" algn="l"/>
                <a:tab pos="1808163" algn="l"/>
                <a:tab pos="2713038" algn="l"/>
                <a:tab pos="3616325" algn="l"/>
                <a:tab pos="4521200" algn="l"/>
                <a:tab pos="5426075" algn="l"/>
                <a:tab pos="6330950" algn="l"/>
                <a:tab pos="7234238" algn="l"/>
                <a:tab pos="8139113" algn="l"/>
                <a:tab pos="9043988" algn="l"/>
                <a:tab pos="9947275" algn="l"/>
              </a:tabLst>
            </a:pPr>
            <a:endParaRPr lang="en-US" smtClean="0">
              <a:ea typeface="DejaVu Sans"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9874" name="Group 2"/>
          <p:cNvGrpSpPr>
            <a:grpSpLocks/>
          </p:cNvGrpSpPr>
          <p:nvPr/>
        </p:nvGrpSpPr>
        <p:grpSpPr bwMode="auto">
          <a:xfrm>
            <a:off x="0" y="0"/>
            <a:ext cx="8763000" cy="5943600"/>
            <a:chOff x="0" y="0"/>
            <a:chExt cx="5520" cy="3744"/>
          </a:xfrm>
        </p:grpSpPr>
        <p:sp>
          <p:nvSpPr>
            <p:cNvPr id="7987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grpSp>
          <p:nvGrpSpPr>
            <p:cNvPr id="79876" name="Group 4"/>
            <p:cNvGrpSpPr>
              <a:grpSpLocks/>
            </p:cNvGrpSpPr>
            <p:nvPr userDrawn="1"/>
          </p:nvGrpSpPr>
          <p:grpSpPr bwMode="auto">
            <a:xfrm>
              <a:off x="0" y="2208"/>
              <a:ext cx="5520" cy="1536"/>
              <a:chOff x="0" y="2208"/>
              <a:chExt cx="5520" cy="1536"/>
            </a:xfrm>
          </p:grpSpPr>
          <p:sp>
            <p:nvSpPr>
              <p:cNvPr id="79877"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78"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79"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en-US"/>
              </a:p>
            </p:txBody>
          </p:sp>
        </p:grpSp>
        <p:grpSp>
          <p:nvGrpSpPr>
            <p:cNvPr id="79880" name="Group 8"/>
            <p:cNvGrpSpPr>
              <a:grpSpLocks/>
            </p:cNvGrpSpPr>
            <p:nvPr userDrawn="1"/>
          </p:nvGrpSpPr>
          <p:grpSpPr bwMode="auto">
            <a:xfrm>
              <a:off x="400" y="336"/>
              <a:ext cx="5088" cy="192"/>
              <a:chOff x="400" y="336"/>
              <a:chExt cx="5088" cy="192"/>
            </a:xfrm>
          </p:grpSpPr>
          <p:sp>
            <p:nvSpPr>
              <p:cNvPr id="79881"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82"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en-US"/>
              </a:p>
            </p:txBody>
          </p:sp>
        </p:grpSp>
      </p:grpSp>
      <p:sp>
        <p:nvSpPr>
          <p:cNvPr id="79883" name="Rectangle 11"/>
          <p:cNvSpPr>
            <a:spLocks noGrp="1" noChangeArrowheads="1"/>
          </p:cNvSpPr>
          <p:nvPr>
            <p:ph type="ctrTitle"/>
          </p:nvPr>
        </p:nvSpPr>
        <p:spPr>
          <a:xfrm>
            <a:off x="2057400" y="1143000"/>
            <a:ext cx="6629400" cy="2209800"/>
          </a:xfrm>
        </p:spPr>
        <p:txBody>
          <a:bodyPr/>
          <a:lstStyle>
            <a:lvl1pPr>
              <a:defRPr/>
            </a:lvl1pPr>
          </a:lstStyle>
          <a:p>
            <a:r>
              <a:rPr lang="en-US"/>
              <a:t>Click to edit Master title style</a:t>
            </a:r>
          </a:p>
        </p:txBody>
      </p:sp>
      <p:sp>
        <p:nvSpPr>
          <p:cNvPr id="79884"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79885" name="Rectangle 13"/>
          <p:cNvSpPr>
            <a:spLocks noGrp="1" noChangeArrowheads="1"/>
          </p:cNvSpPr>
          <p:nvPr>
            <p:ph type="dt" sz="half" idx="2"/>
          </p:nvPr>
        </p:nvSpPr>
        <p:spPr>
          <a:xfrm>
            <a:off x="912813" y="6251575"/>
            <a:ext cx="1905000" cy="457200"/>
          </a:xfrm>
        </p:spPr>
        <p:txBody>
          <a:bodyPr/>
          <a:lstStyle>
            <a:lvl1pPr>
              <a:defRPr/>
            </a:lvl1pPr>
          </a:lstStyle>
          <a:p>
            <a:r>
              <a:rPr lang="en-US" smtClean="0"/>
              <a:t>3/24/2011</a:t>
            </a:r>
            <a:endParaRPr lang="en-US" dirty="0"/>
          </a:p>
        </p:txBody>
      </p:sp>
      <p:sp>
        <p:nvSpPr>
          <p:cNvPr id="79886" name="Rectangle 14"/>
          <p:cNvSpPr>
            <a:spLocks noGrp="1" noChangeArrowheads="1"/>
          </p:cNvSpPr>
          <p:nvPr>
            <p:ph type="ftr" sz="quarter" idx="3"/>
          </p:nvPr>
        </p:nvSpPr>
        <p:spPr>
          <a:xfrm>
            <a:off x="3354388" y="6248400"/>
            <a:ext cx="2895600" cy="457200"/>
          </a:xfrm>
        </p:spPr>
        <p:txBody>
          <a:bodyPr/>
          <a:lstStyle>
            <a:lvl1pPr>
              <a:defRPr/>
            </a:lvl1pPr>
          </a:lstStyle>
          <a:p>
            <a:endParaRPr lang="en-US"/>
          </a:p>
        </p:txBody>
      </p:sp>
      <p:sp>
        <p:nvSpPr>
          <p:cNvPr id="79887" name="Rectangle 15"/>
          <p:cNvSpPr>
            <a:spLocks noGrp="1" noChangeArrowheads="1"/>
          </p:cNvSpPr>
          <p:nvPr>
            <p:ph type="sldNum" sz="quarter" idx="4"/>
          </p:nvPr>
        </p:nvSpPr>
        <p:spPr/>
        <p:txBody>
          <a:bodyPr/>
          <a:lstStyle>
            <a:lvl1pPr>
              <a:defRPr/>
            </a:lvl1pPr>
          </a:lstStyle>
          <a:p>
            <a:fld id="{95F98F34-1768-4DA8-A7F1-86E0706F36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3/24/2011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5D317A-28C3-4CB3-A725-BCA852D3BA4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3/24/2011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D0D27C-7FD2-4662-9F0F-420E0599BA4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77724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0" y="3941763"/>
            <a:ext cx="77724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r>
              <a:rPr lang="en-US" smtClean="0"/>
              <a:t>3/24/2011</a:t>
            </a:r>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9CD02310-FE8D-4542-90ED-4405DE6A28E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251575"/>
            <a:ext cx="1981200" cy="457200"/>
          </a:xfrm>
        </p:spPr>
        <p:txBody>
          <a:bodyPr/>
          <a:lstStyle>
            <a:lvl1pPr>
              <a:defRPr/>
            </a:lvl1pPr>
          </a:lstStyle>
          <a:p>
            <a:r>
              <a:rPr lang="en-US" smtClean="0"/>
              <a:t>3/24/2011</a:t>
            </a:r>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A4C7125E-A819-4DAF-837F-F54B3D35D01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7224" y="142852"/>
            <a:ext cx="77724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857224" y="1428736"/>
            <a:ext cx="7772400" cy="45307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US" smtClean="0"/>
              <a:t>3/24/2011</a:t>
            </a:r>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8CCA82A-B737-4324-8293-9F7C147BABA1}"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3/24/2011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F85DBF-A0C0-4ACD-B4ED-54D15A76461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3/24/2011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CA37E8C-4B2C-4B34-A4B9-ADA0DC3897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3/24/2011</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DB266C-E055-46FB-8A8B-09F84F5E130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3/24/2011</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D90674-4EAC-4A16-AE79-708CED9D977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3/24/2011</a:t>
            </a:r>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AE5F694-E61C-402F-8FF6-6334E574254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3/24/2011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74728F-AD35-462E-8098-5656E013A5A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3/24/2011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BC184E-8381-4034-9634-0E435CF3470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850" name="Group 2"/>
          <p:cNvGrpSpPr>
            <a:grpSpLocks/>
          </p:cNvGrpSpPr>
          <p:nvPr/>
        </p:nvGrpSpPr>
        <p:grpSpPr bwMode="auto">
          <a:xfrm>
            <a:off x="0" y="0"/>
            <a:ext cx="8686800" cy="4876800"/>
            <a:chOff x="0" y="0"/>
            <a:chExt cx="5472" cy="3072"/>
          </a:xfrm>
        </p:grpSpPr>
        <p:sp>
          <p:nvSpPr>
            <p:cNvPr id="78851"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grpSp>
          <p:nvGrpSpPr>
            <p:cNvPr id="78852" name="Group 4"/>
            <p:cNvGrpSpPr>
              <a:grpSpLocks/>
            </p:cNvGrpSpPr>
            <p:nvPr/>
          </p:nvGrpSpPr>
          <p:grpSpPr bwMode="auto">
            <a:xfrm>
              <a:off x="240" y="893"/>
              <a:ext cx="5232" cy="115"/>
              <a:chOff x="240" y="893"/>
              <a:chExt cx="5232" cy="115"/>
            </a:xfrm>
          </p:grpSpPr>
          <p:sp>
            <p:nvSpPr>
              <p:cNvPr id="78853"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8854"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en-US"/>
              </a:p>
            </p:txBody>
          </p:sp>
        </p:grpSp>
      </p:grpSp>
      <p:sp>
        <p:nvSpPr>
          <p:cNvPr id="78855"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6"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8857"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r>
              <a:rPr lang="en-US" smtClean="0"/>
              <a:t>3/24/2011</a:t>
            </a:r>
            <a:endParaRPr lang="en-US"/>
          </a:p>
        </p:txBody>
      </p:sp>
      <p:sp>
        <p:nvSpPr>
          <p:cNvPr id="78858"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78859"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D231E2BC-7D14-45F4-A588-68E0BC70747E}" type="slidenum">
              <a:rPr lang="en-US"/>
              <a:pPr/>
              <a:t>‹#›</a:t>
            </a:fld>
            <a:endParaRPr lang="en-US"/>
          </a:p>
        </p:txBody>
      </p:sp>
      <p:sp>
        <p:nvSpPr>
          <p:cNvPr id="78860"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timing>
    <p:tnLst>
      <p:par>
        <p:cTn id="1" dur="indefinite" restart="never" nodeType="tmRoot"/>
      </p:par>
    </p:tnLst>
  </p:timing>
  <p:hf hdr="0" ftr="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7375" y="1208088"/>
            <a:ext cx="7773988" cy="1600200"/>
          </a:xfrm>
        </p:spPr>
        <p:txBody>
          <a:bodyPr/>
          <a:lstStyle/>
          <a:p>
            <a:pPr defTabSz="1008063"/>
            <a:r>
              <a:rPr lang="en-US" sz="6300" dirty="0" smtClean="0"/>
              <a:t>Signals &amp; Message queue</a:t>
            </a:r>
            <a:endParaRPr lang="en-US" sz="6300" dirty="0"/>
          </a:p>
        </p:txBody>
      </p:sp>
      <p:sp>
        <p:nvSpPr>
          <p:cNvPr id="3075" name="Rectangle 3"/>
          <p:cNvSpPr>
            <a:spLocks noGrp="1" noChangeArrowheads="1"/>
          </p:cNvSpPr>
          <p:nvPr>
            <p:ph type="subTitle" idx="1"/>
          </p:nvPr>
        </p:nvSpPr>
        <p:spPr>
          <a:xfrm>
            <a:off x="1042988" y="3781425"/>
            <a:ext cx="7575550" cy="2024063"/>
          </a:xfrm>
        </p:spPr>
        <p:txBody>
          <a:bodyPr/>
          <a:lstStyle/>
          <a:p>
            <a:pPr defTabSz="1008063">
              <a:lnSpc>
                <a:spcPct val="90000"/>
              </a:lnSpc>
            </a:pPr>
            <a:endParaRPr lang="en-US" sz="3300" dirty="0" smtClean="0"/>
          </a:p>
          <a:p>
            <a:pPr defTabSz="1008063">
              <a:lnSpc>
                <a:spcPct val="90000"/>
              </a:lnSpc>
            </a:pPr>
            <a:r>
              <a:rPr lang="en-US" sz="3300" dirty="0" smtClean="0"/>
              <a:t>Inter process mechanism in Linux system</a:t>
            </a:r>
          </a:p>
          <a:p>
            <a:pPr defTabSz="1008063">
              <a:lnSpc>
                <a:spcPct val="90000"/>
              </a:lnSpc>
            </a:pPr>
            <a:r>
              <a:rPr lang="en-US" sz="3300" dirty="0" smtClean="0"/>
              <a:t>                                     - </a:t>
            </a:r>
            <a:r>
              <a:rPr lang="en-US" sz="3300" dirty="0" err="1" smtClean="0"/>
              <a:t>Jayaraj</a:t>
            </a:r>
            <a:r>
              <a:rPr lang="en-US" sz="3300" dirty="0" smtClean="0"/>
              <a:t> P B</a:t>
            </a:r>
            <a:endParaRPr lang="tr-TR" sz="3300" dirty="0"/>
          </a:p>
          <a:p>
            <a:pPr algn="l" defTabSz="1008063">
              <a:lnSpc>
                <a:spcPct val="90000"/>
              </a:lnSpc>
            </a:pPr>
            <a:endParaRPr lang="tr-TR" dirty="0"/>
          </a:p>
        </p:txBody>
      </p:sp>
      <p:sp>
        <p:nvSpPr>
          <p:cNvPr id="5" name="Slide Number Placeholder 4"/>
          <p:cNvSpPr>
            <a:spLocks noGrp="1"/>
          </p:cNvSpPr>
          <p:nvPr>
            <p:ph type="sldNum" sz="quarter" idx="4"/>
          </p:nvPr>
        </p:nvSpPr>
        <p:spPr/>
        <p:txBody>
          <a:bodyPr/>
          <a:lstStyle/>
          <a:p>
            <a:fld id="{95F98F34-1768-4DA8-A7F1-86E0706F36F7}" type="slidenum">
              <a:rPr lang="en-US" smtClean="0"/>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t>Signal transmission</a:t>
            </a:r>
            <a:endParaRPr lang="en-IN" sz="3600" dirty="0"/>
          </a:p>
        </p:txBody>
      </p:sp>
      <p:sp>
        <p:nvSpPr>
          <p:cNvPr id="3" name="Content Placeholder 2"/>
          <p:cNvSpPr>
            <a:spLocks noGrp="1"/>
          </p:cNvSpPr>
          <p:nvPr>
            <p:ph sz="half" idx="1"/>
          </p:nvPr>
        </p:nvSpPr>
        <p:spPr>
          <a:xfrm>
            <a:off x="714348" y="2500306"/>
            <a:ext cx="7772400" cy="1428760"/>
          </a:xfrm>
        </p:spPr>
        <p:txBody>
          <a:bodyPr/>
          <a:lstStyle/>
          <a:p>
            <a:r>
              <a:rPr lang="en-US" dirty="0" smtClean="0"/>
              <a:t>Signal Generation: </a:t>
            </a:r>
            <a:r>
              <a:rPr lang="en-US" sz="2400" dirty="0" smtClean="0"/>
              <a:t>The </a:t>
            </a:r>
            <a:r>
              <a:rPr lang="en-US" sz="2400" b="1" dirty="0" smtClean="0"/>
              <a:t>kernel updates </a:t>
            </a:r>
            <a:r>
              <a:rPr lang="en-US" sz="2400" dirty="0" smtClean="0"/>
              <a:t>data structure of the </a:t>
            </a:r>
            <a:r>
              <a:rPr lang="en-US" sz="2400" b="1" dirty="0" smtClean="0"/>
              <a:t>destination process </a:t>
            </a:r>
            <a:r>
              <a:rPr lang="en-US" sz="2400" dirty="0" smtClean="0"/>
              <a:t>to represent that a new signal has been sent</a:t>
            </a:r>
            <a:endParaRPr lang="en-IN" sz="2400" dirty="0"/>
          </a:p>
        </p:txBody>
      </p:sp>
      <p:sp>
        <p:nvSpPr>
          <p:cNvPr id="4" name="Text Placeholder 3"/>
          <p:cNvSpPr>
            <a:spLocks noGrp="1"/>
          </p:cNvSpPr>
          <p:nvPr>
            <p:ph type="body" sz="half" idx="2"/>
          </p:nvPr>
        </p:nvSpPr>
        <p:spPr>
          <a:xfrm>
            <a:off x="714348" y="3929066"/>
            <a:ext cx="7772400" cy="2189162"/>
          </a:xfrm>
        </p:spPr>
        <p:txBody>
          <a:bodyPr/>
          <a:lstStyle/>
          <a:p>
            <a:r>
              <a:rPr lang="en-US" dirty="0" smtClean="0"/>
              <a:t>Signal delivery: </a:t>
            </a:r>
            <a:r>
              <a:rPr lang="en-US" sz="2400" dirty="0" smtClean="0"/>
              <a:t>The </a:t>
            </a:r>
            <a:r>
              <a:rPr lang="en-US" sz="2400" b="1" dirty="0" smtClean="0"/>
              <a:t>kernel forces </a:t>
            </a:r>
            <a:r>
              <a:rPr lang="en-US" sz="2400" dirty="0" smtClean="0"/>
              <a:t>the destination process </a:t>
            </a:r>
            <a:r>
              <a:rPr lang="en-US" sz="2400" b="1" dirty="0" smtClean="0"/>
              <a:t>to react to the signal </a:t>
            </a:r>
            <a:r>
              <a:rPr lang="en-US" sz="2400" dirty="0" smtClean="0"/>
              <a:t>by changing its </a:t>
            </a:r>
            <a:r>
              <a:rPr lang="en-US" sz="2400" b="1" dirty="0" smtClean="0"/>
              <a:t>execution state</a:t>
            </a:r>
            <a:r>
              <a:rPr lang="en-US" sz="2400" dirty="0" smtClean="0"/>
              <a:t>, by starting the execution of a specified signal handler</a:t>
            </a:r>
            <a:r>
              <a:rPr lang="en-US" dirty="0" smtClean="0"/>
              <a:t>.</a:t>
            </a:r>
            <a:endParaRPr lang="en-IN" dirty="0"/>
          </a:p>
        </p:txBody>
      </p:sp>
      <p:sp>
        <p:nvSpPr>
          <p:cNvPr id="5" name="Content Placeholder 2"/>
          <p:cNvSpPr txBox="1">
            <a:spLocks/>
          </p:cNvSpPr>
          <p:nvPr/>
        </p:nvSpPr>
        <p:spPr bwMode="auto">
          <a:xfrm>
            <a:off x="857224" y="1643050"/>
            <a:ext cx="7772400" cy="9286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chemeClr val="folHlink"/>
              </a:buClr>
              <a:buSzPct val="90000"/>
              <a:buFont typeface="Wingdings" pitchFamily="2" charset="2"/>
              <a:buChar char="n"/>
            </a:pPr>
            <a:r>
              <a:rPr lang="en-IN" sz="2400" dirty="0" smtClean="0"/>
              <a:t>The mechanics consist of two distinct steps:</a:t>
            </a:r>
            <a:endParaRPr kumimoji="0" lang="en-IN"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Date Placeholder 5"/>
          <p:cNvSpPr>
            <a:spLocks noGrp="1"/>
          </p:cNvSpPr>
          <p:nvPr>
            <p:ph type="dt" sz="half" idx="10"/>
          </p:nvPr>
        </p:nvSpPr>
        <p:spPr/>
        <p:txBody>
          <a:bodyPr/>
          <a:lstStyle/>
          <a:p>
            <a:r>
              <a:rPr lang="en-US" dirty="0" smtClean="0"/>
              <a:t>3/24/2011</a:t>
            </a:r>
            <a:endParaRPr lang="en-US" dirty="0"/>
          </a:p>
        </p:txBody>
      </p:sp>
      <p:sp>
        <p:nvSpPr>
          <p:cNvPr id="7" name="Slide Number Placeholder 6"/>
          <p:cNvSpPr>
            <a:spLocks noGrp="1"/>
          </p:cNvSpPr>
          <p:nvPr>
            <p:ph type="sldNum" sz="quarter" idx="12"/>
          </p:nvPr>
        </p:nvSpPr>
        <p:spPr/>
        <p:txBody>
          <a:bodyPr/>
          <a:lstStyle/>
          <a:p>
            <a:fld id="{9CD02310-FE8D-4542-90ED-4405DE6A28E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ctr"/>
            <a:r>
              <a:rPr lang="en-US" sz="3600" dirty="0" smtClean="0">
                <a:latin typeface="+mn-lt"/>
              </a:rPr>
              <a:t>Delivering a Signal</a:t>
            </a:r>
            <a:endParaRPr lang="en-US" sz="3600" dirty="0">
              <a:latin typeface="+mn-lt"/>
            </a:endParaRPr>
          </a:p>
        </p:txBody>
      </p:sp>
      <p:sp>
        <p:nvSpPr>
          <p:cNvPr id="83971" name="Rectangle 3"/>
          <p:cNvSpPr>
            <a:spLocks noGrp="1" noChangeArrowheads="1"/>
          </p:cNvSpPr>
          <p:nvPr>
            <p:ph type="body" sz="half" idx="2"/>
          </p:nvPr>
        </p:nvSpPr>
        <p:spPr>
          <a:xfrm>
            <a:off x="1370013" y="1857364"/>
            <a:ext cx="7315200" cy="4344999"/>
          </a:xfrm>
        </p:spPr>
        <p:txBody>
          <a:bodyPr/>
          <a:lstStyle/>
          <a:p>
            <a:pPr>
              <a:lnSpc>
                <a:spcPct val="90000"/>
              </a:lnSpc>
              <a:spcBef>
                <a:spcPct val="50000"/>
              </a:spcBef>
              <a:spcAft>
                <a:spcPct val="50000"/>
              </a:spcAft>
            </a:pPr>
            <a:endParaRPr lang="en-US" sz="1700" dirty="0" smtClean="0"/>
          </a:p>
          <a:p>
            <a:pPr>
              <a:lnSpc>
                <a:spcPct val="90000"/>
              </a:lnSpc>
              <a:spcBef>
                <a:spcPct val="50000"/>
              </a:spcBef>
              <a:spcAft>
                <a:spcPct val="50000"/>
              </a:spcAft>
            </a:pPr>
            <a:r>
              <a:rPr lang="en-US" sz="2400" dirty="0" smtClean="0"/>
              <a:t>Actions performed upon Delivering  a Signal</a:t>
            </a:r>
          </a:p>
          <a:p>
            <a:pPr>
              <a:lnSpc>
                <a:spcPct val="90000"/>
              </a:lnSpc>
              <a:spcBef>
                <a:spcPct val="50000"/>
              </a:spcBef>
              <a:spcAft>
                <a:spcPct val="50000"/>
              </a:spcAft>
              <a:buNone/>
            </a:pPr>
            <a:r>
              <a:rPr lang="en-US" sz="2400" dirty="0" smtClean="0"/>
              <a:t>    1. Explicitly  </a:t>
            </a:r>
            <a:r>
              <a:rPr lang="en-US" sz="2400" b="1" dirty="0" smtClean="0"/>
              <a:t>ignore</a:t>
            </a:r>
            <a:r>
              <a:rPr lang="en-US" sz="2400" dirty="0" smtClean="0"/>
              <a:t> the signal</a:t>
            </a:r>
          </a:p>
          <a:p>
            <a:pPr>
              <a:lnSpc>
                <a:spcPct val="90000"/>
              </a:lnSpc>
              <a:spcBef>
                <a:spcPct val="50000"/>
              </a:spcBef>
              <a:spcAft>
                <a:spcPct val="50000"/>
              </a:spcAft>
              <a:buNone/>
            </a:pPr>
            <a:r>
              <a:rPr lang="en-US" sz="2400" dirty="0" smtClean="0"/>
              <a:t>     2. </a:t>
            </a:r>
            <a:r>
              <a:rPr lang="en-US" sz="2400" b="1" dirty="0" smtClean="0"/>
              <a:t>Execute the default action </a:t>
            </a:r>
            <a:r>
              <a:rPr lang="en-US" sz="2400" dirty="0" smtClean="0"/>
              <a:t>associated  with the signal</a:t>
            </a:r>
          </a:p>
          <a:p>
            <a:pPr>
              <a:lnSpc>
                <a:spcPct val="90000"/>
              </a:lnSpc>
              <a:spcBef>
                <a:spcPct val="50000"/>
              </a:spcBef>
              <a:spcAft>
                <a:spcPct val="50000"/>
              </a:spcAft>
              <a:buNone/>
            </a:pPr>
            <a:r>
              <a:rPr lang="en-US" sz="2400" dirty="0" smtClean="0"/>
              <a:t>    3</a:t>
            </a:r>
            <a:r>
              <a:rPr lang="en-US" sz="2400" b="1" dirty="0" smtClean="0"/>
              <a:t>. Catch the signal </a:t>
            </a:r>
            <a:r>
              <a:rPr lang="en-US" sz="2400" dirty="0" smtClean="0"/>
              <a:t>by invoking  a </a:t>
            </a:r>
            <a:r>
              <a:rPr lang="en-US" sz="2400" b="1" dirty="0" smtClean="0"/>
              <a:t>user defined signal  handler</a:t>
            </a:r>
            <a:r>
              <a:rPr lang="en-US" sz="2400" dirty="0" smtClean="0"/>
              <a:t>  function</a:t>
            </a:r>
          </a:p>
          <a:p>
            <a:pPr>
              <a:lnSpc>
                <a:spcPct val="90000"/>
              </a:lnSpc>
              <a:spcBef>
                <a:spcPct val="50000"/>
              </a:spcBef>
              <a:spcAft>
                <a:spcPct val="50000"/>
              </a:spcAft>
              <a:buNone/>
            </a:pPr>
            <a:r>
              <a:rPr lang="en-US" sz="2400" dirty="0" smtClean="0"/>
              <a:t>  </a:t>
            </a:r>
          </a:p>
          <a:p>
            <a:pPr>
              <a:lnSpc>
                <a:spcPct val="90000"/>
              </a:lnSpc>
              <a:spcBef>
                <a:spcPct val="50000"/>
              </a:spcBef>
              <a:spcAft>
                <a:spcPct val="50000"/>
              </a:spcAft>
            </a:pPr>
            <a:endParaRPr lang="en-US" sz="1700" dirty="0" smtClean="0"/>
          </a:p>
          <a:p>
            <a:pPr>
              <a:lnSpc>
                <a:spcPct val="90000"/>
              </a:lnSpc>
              <a:spcBef>
                <a:spcPct val="50000"/>
              </a:spcBef>
              <a:spcAft>
                <a:spcPct val="50000"/>
              </a:spcAft>
            </a:pPr>
            <a:endParaRPr lang="en-US" sz="1700" dirty="0" smtClean="0"/>
          </a:p>
          <a:p>
            <a:pPr>
              <a:lnSpc>
                <a:spcPct val="90000"/>
              </a:lnSpc>
              <a:spcBef>
                <a:spcPct val="50000"/>
              </a:spcBef>
              <a:spcAft>
                <a:spcPct val="50000"/>
              </a:spcAft>
              <a:buNone/>
            </a:pPr>
            <a:endParaRPr lang="en-US" sz="1700" dirty="0" smtClean="0"/>
          </a:p>
          <a:p>
            <a:pPr>
              <a:lnSpc>
                <a:spcPct val="90000"/>
              </a:lnSpc>
              <a:spcBef>
                <a:spcPct val="50000"/>
              </a:spcBef>
              <a:spcAft>
                <a:spcPct val="50000"/>
              </a:spcAft>
            </a:pPr>
            <a:endParaRPr lang="en-US" sz="1700" dirty="0" smtClean="0"/>
          </a:p>
          <a:p>
            <a:pPr>
              <a:lnSpc>
                <a:spcPct val="90000"/>
              </a:lnSpc>
              <a:spcBef>
                <a:spcPct val="50000"/>
              </a:spcBef>
              <a:spcAft>
                <a:spcPct val="50000"/>
              </a:spcAft>
            </a:pPr>
            <a:endParaRPr lang="en-US" sz="1700" dirty="0"/>
          </a:p>
        </p:txBody>
      </p:sp>
      <p:sp>
        <p:nvSpPr>
          <p:cNvPr id="4" name="Date Placeholder 3"/>
          <p:cNvSpPr>
            <a:spLocks noGrp="1"/>
          </p:cNvSpPr>
          <p:nvPr>
            <p:ph type="dt" sz="half" idx="10"/>
          </p:nvPr>
        </p:nvSpPr>
        <p:spPr/>
        <p:txBody>
          <a:bodyPr/>
          <a:lstStyle/>
          <a:p>
            <a:r>
              <a:rPr lang="en-US" smtClean="0"/>
              <a:t>3/24/2011</a:t>
            </a:r>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 </a:t>
            </a:r>
            <a:r>
              <a:rPr lang="en-US" sz="3600" dirty="0" smtClean="0">
                <a:solidFill>
                  <a:schemeClr val="tx1"/>
                </a:solidFill>
                <a:latin typeface="+mn-lt"/>
              </a:rPr>
              <a:t>Ignoring the signal</a:t>
            </a:r>
            <a:endParaRPr lang="en-IN" sz="3600" dirty="0">
              <a:solidFill>
                <a:schemeClr val="tx1"/>
              </a:solidFill>
              <a:latin typeface="+mn-lt"/>
            </a:endParaRPr>
          </a:p>
        </p:txBody>
      </p:sp>
      <p:sp>
        <p:nvSpPr>
          <p:cNvPr id="4" name="Text Placeholder 3"/>
          <p:cNvSpPr>
            <a:spLocks noGrp="1"/>
          </p:cNvSpPr>
          <p:nvPr>
            <p:ph type="body" sz="half" idx="2"/>
          </p:nvPr>
        </p:nvSpPr>
        <p:spPr>
          <a:xfrm>
            <a:off x="914400" y="1714488"/>
            <a:ext cx="7772400" cy="4416437"/>
          </a:xfrm>
        </p:spPr>
        <p:txBody>
          <a:bodyPr/>
          <a:lstStyle/>
          <a:p>
            <a:endParaRPr lang="en-US" dirty="0" smtClean="0"/>
          </a:p>
          <a:p>
            <a:r>
              <a:rPr lang="en-US" dirty="0" smtClean="0"/>
              <a:t> </a:t>
            </a:r>
            <a:r>
              <a:rPr lang="en-US" sz="2400" b="1" dirty="0" err="1" smtClean="0"/>
              <a:t>Do_signal</a:t>
            </a:r>
            <a:r>
              <a:rPr lang="en-US" sz="2400" b="1" dirty="0" smtClean="0"/>
              <a:t>() </a:t>
            </a:r>
            <a:r>
              <a:rPr lang="en-US" sz="2400" dirty="0" smtClean="0"/>
              <a:t>simply continues with a new execution of the loop.</a:t>
            </a:r>
          </a:p>
          <a:p>
            <a:endParaRPr lang="en-US" sz="2400" dirty="0" smtClean="0"/>
          </a:p>
          <a:p>
            <a:endParaRPr lang="en-US" sz="2400" dirty="0" smtClean="0"/>
          </a:p>
          <a:p>
            <a:pPr>
              <a:buNone/>
            </a:pPr>
            <a:r>
              <a:rPr lang="en-US" sz="2400" dirty="0" smtClean="0"/>
              <a:t>   ka= &amp;current-&gt;sig-&gt;action[signr-1];</a:t>
            </a:r>
          </a:p>
          <a:p>
            <a:pPr>
              <a:buNone/>
            </a:pPr>
            <a:r>
              <a:rPr lang="en-US" sz="2400" dirty="0" smtClean="0"/>
              <a:t>   If (ka-&gt;</a:t>
            </a:r>
            <a:r>
              <a:rPr lang="en-US" sz="2400" dirty="0" err="1" smtClean="0"/>
              <a:t>sa.sa_handler</a:t>
            </a:r>
            <a:r>
              <a:rPr lang="en-US" sz="2400" dirty="0" smtClean="0"/>
              <a:t>== </a:t>
            </a:r>
            <a:r>
              <a:rPr lang="en-US" sz="2400" b="1" dirty="0" smtClean="0"/>
              <a:t>SIG_IGN</a:t>
            </a:r>
            <a:r>
              <a:rPr lang="en-US" sz="2400" dirty="0" smtClean="0"/>
              <a:t> )</a:t>
            </a:r>
          </a:p>
          <a:p>
            <a:pPr>
              <a:buNone/>
            </a:pPr>
            <a:r>
              <a:rPr lang="en-US" sz="2400" dirty="0" smtClean="0"/>
              <a:t>        Continue ;</a:t>
            </a:r>
            <a:endParaRPr lang="en-IN" sz="2400" dirty="0"/>
          </a:p>
        </p:txBody>
      </p:sp>
      <p:sp>
        <p:nvSpPr>
          <p:cNvPr id="5" name="Date Placeholder 4"/>
          <p:cNvSpPr>
            <a:spLocks noGrp="1"/>
          </p:cNvSpPr>
          <p:nvPr>
            <p:ph type="dt" sz="half" idx="10"/>
          </p:nvPr>
        </p:nvSpPr>
        <p:spPr/>
        <p:txBody>
          <a:bodyPr/>
          <a:lstStyle/>
          <a:p>
            <a:r>
              <a:rPr lang="en-US" smtClean="0"/>
              <a:t>3/24/2011</a:t>
            </a:r>
            <a:endParaRPr lang="en-US"/>
          </a:p>
        </p:txBody>
      </p:sp>
      <p:sp>
        <p:nvSpPr>
          <p:cNvPr id="6" name="Slide Number Placeholder 5"/>
          <p:cNvSpPr>
            <a:spLocks noGrp="1"/>
          </p:cNvSpPr>
          <p:nvPr>
            <p:ph type="sldNum" sz="quarter" idx="12"/>
          </p:nvPr>
        </p:nvSpPr>
        <p:spPr/>
        <p:txBody>
          <a:bodyPr/>
          <a:lstStyle/>
          <a:p>
            <a:fld id="{9CD02310-FE8D-4542-90ED-4405DE6A28E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latin typeface="+mn-lt"/>
              </a:rPr>
              <a:t>Default action for the signal</a:t>
            </a:r>
            <a:endParaRPr lang="en-IN" sz="3600" dirty="0">
              <a:latin typeface="+mn-lt"/>
            </a:endParaRPr>
          </a:p>
        </p:txBody>
      </p:sp>
      <p:sp>
        <p:nvSpPr>
          <p:cNvPr id="3" name="Content Placeholder 2"/>
          <p:cNvSpPr>
            <a:spLocks noGrp="1"/>
          </p:cNvSpPr>
          <p:nvPr>
            <p:ph sz="half" idx="1"/>
          </p:nvPr>
        </p:nvSpPr>
        <p:spPr>
          <a:xfrm>
            <a:off x="914400" y="1600200"/>
            <a:ext cx="7772400" cy="4543444"/>
          </a:xfrm>
        </p:spPr>
        <p:txBody>
          <a:bodyPr/>
          <a:lstStyle/>
          <a:p>
            <a:endParaRPr lang="en-US" sz="2400" dirty="0" smtClean="0"/>
          </a:p>
          <a:p>
            <a:r>
              <a:rPr lang="en-US" sz="2400" dirty="0" smtClean="0"/>
              <a:t>Execute the default action associated with the signal</a:t>
            </a:r>
          </a:p>
          <a:p>
            <a:endParaRPr lang="en-US" sz="2400" dirty="0" smtClean="0"/>
          </a:p>
          <a:p>
            <a:r>
              <a:rPr lang="en-US" sz="2400" dirty="0" smtClean="0"/>
              <a:t>The important actions are (based on signal type)</a:t>
            </a:r>
          </a:p>
          <a:p>
            <a:pPr lvl="1"/>
            <a:r>
              <a:rPr lang="en-US" sz="2200" dirty="0" smtClean="0"/>
              <a:t>Terminate  (kill)</a:t>
            </a:r>
          </a:p>
          <a:p>
            <a:pPr lvl="1"/>
            <a:r>
              <a:rPr lang="en-US" sz="2200" dirty="0" smtClean="0"/>
              <a:t> Dump   (core file for execution context is created)</a:t>
            </a:r>
          </a:p>
          <a:p>
            <a:pPr lvl="1"/>
            <a:r>
              <a:rPr lang="en-US" sz="2200" dirty="0" smtClean="0"/>
              <a:t>Ignore (signal is ignored)</a:t>
            </a:r>
          </a:p>
          <a:p>
            <a:pPr lvl="1"/>
            <a:r>
              <a:rPr lang="en-US" sz="2200" dirty="0" smtClean="0"/>
              <a:t>Stop (process is stopped.</a:t>
            </a:r>
          </a:p>
          <a:p>
            <a:pPr>
              <a:buNone/>
            </a:pPr>
            <a:endParaRPr lang="en-IN" sz="2400" dirty="0"/>
          </a:p>
        </p:txBody>
      </p:sp>
      <p:sp>
        <p:nvSpPr>
          <p:cNvPr id="4" name="Date Placeholder 3"/>
          <p:cNvSpPr>
            <a:spLocks noGrp="1"/>
          </p:cNvSpPr>
          <p:nvPr>
            <p:ph type="dt" sz="half" idx="10"/>
          </p:nvPr>
        </p:nvSpPr>
        <p:spPr/>
        <p:txBody>
          <a:bodyPr/>
          <a:lstStyle/>
          <a:p>
            <a:r>
              <a:rPr lang="en-US" smtClean="0"/>
              <a:t>3/24/2011</a:t>
            </a:r>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smtClean="0">
                <a:latin typeface="+mn-lt"/>
              </a:rPr>
              <a:t>Pre-defined Signal Handlers</a:t>
            </a:r>
            <a:endParaRPr lang="en-IN" sz="3600" dirty="0">
              <a:latin typeface="+mn-lt"/>
            </a:endParaRPr>
          </a:p>
        </p:txBody>
      </p:sp>
      <p:sp>
        <p:nvSpPr>
          <p:cNvPr id="4" name="Text Placeholder 3"/>
          <p:cNvSpPr>
            <a:spLocks noGrp="1"/>
          </p:cNvSpPr>
          <p:nvPr>
            <p:ph type="body" sz="half" idx="2"/>
          </p:nvPr>
        </p:nvSpPr>
        <p:spPr>
          <a:xfrm>
            <a:off x="914400" y="1857364"/>
            <a:ext cx="7772400" cy="4786346"/>
          </a:xfrm>
        </p:spPr>
        <p:txBody>
          <a:bodyPr/>
          <a:lstStyle/>
          <a:p>
            <a:r>
              <a:rPr lang="en-IN" sz="2400" dirty="0" smtClean="0"/>
              <a:t>There are two pre-defined signal handler functions that we can use, instead of writing our own:</a:t>
            </a:r>
          </a:p>
          <a:p>
            <a:endParaRPr lang="en-IN" sz="2400" dirty="0" smtClean="0"/>
          </a:p>
          <a:p>
            <a:r>
              <a:rPr lang="en-IN" sz="2400" u="sng" dirty="0" smtClean="0"/>
              <a:t>SIG_IGN</a:t>
            </a:r>
            <a:r>
              <a:rPr lang="en-IN" sz="2400" dirty="0" smtClean="0"/>
              <a:t>: Causes the process to ignore the specified signal. For example, in order to ignore Ctrl-C completely, write this: </a:t>
            </a:r>
            <a:br>
              <a:rPr lang="en-IN" sz="2400" dirty="0" smtClean="0"/>
            </a:br>
            <a:r>
              <a:rPr lang="en-IN" sz="2400" b="1" dirty="0" smtClean="0"/>
              <a:t>signal(SIGINT, SIG_IGN); </a:t>
            </a:r>
          </a:p>
          <a:p>
            <a:endParaRPr lang="en-IN" sz="2400" dirty="0" smtClean="0"/>
          </a:p>
          <a:p>
            <a:r>
              <a:rPr lang="en-IN" sz="2400" u="sng" dirty="0" smtClean="0"/>
              <a:t>SIG_DFL</a:t>
            </a:r>
            <a:r>
              <a:rPr lang="en-IN" sz="2400" dirty="0" smtClean="0"/>
              <a:t>: Causes the system to set the default signal handler for the given signal </a:t>
            </a:r>
            <a:br>
              <a:rPr lang="en-IN" sz="2400" dirty="0" smtClean="0"/>
            </a:br>
            <a:r>
              <a:rPr lang="en-IN" sz="2400" b="1" dirty="0" smtClean="0"/>
              <a:t>signal(SIGTSTP, SIG_DFL); </a:t>
            </a:r>
            <a:br>
              <a:rPr lang="en-IN" sz="2400" b="1" dirty="0" smtClean="0"/>
            </a:br>
            <a:endParaRPr lang="en-IN" sz="2400" b="1" dirty="0"/>
          </a:p>
        </p:txBody>
      </p:sp>
      <p:sp>
        <p:nvSpPr>
          <p:cNvPr id="5" name="Date Placeholder 4"/>
          <p:cNvSpPr>
            <a:spLocks noGrp="1"/>
          </p:cNvSpPr>
          <p:nvPr>
            <p:ph type="dt" sz="half" idx="10"/>
          </p:nvPr>
        </p:nvSpPr>
        <p:spPr/>
        <p:txBody>
          <a:bodyPr/>
          <a:lstStyle/>
          <a:p>
            <a:r>
              <a:rPr lang="en-US" smtClean="0"/>
              <a:t>3/24/2011</a:t>
            </a:r>
            <a:endParaRPr lang="en-US"/>
          </a:p>
        </p:txBody>
      </p:sp>
      <p:sp>
        <p:nvSpPr>
          <p:cNvPr id="6" name="Slide Number Placeholder 5"/>
          <p:cNvSpPr>
            <a:spLocks noGrp="1"/>
          </p:cNvSpPr>
          <p:nvPr>
            <p:ph type="sldNum" sz="quarter" idx="12"/>
          </p:nvPr>
        </p:nvSpPr>
        <p:spPr/>
        <p:txBody>
          <a:bodyPr/>
          <a:lstStyle/>
          <a:p>
            <a:fld id="{9CD02310-FE8D-4542-90ED-4405DE6A28E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n-lt"/>
              </a:rPr>
              <a:t>Executing the default action for the signal</a:t>
            </a:r>
            <a:endParaRPr lang="en-IN" sz="3600" dirty="0">
              <a:latin typeface="+mn-lt"/>
            </a:endParaRPr>
          </a:p>
        </p:txBody>
      </p:sp>
      <p:sp>
        <p:nvSpPr>
          <p:cNvPr id="3" name="Content Placeholder 2"/>
          <p:cNvSpPr>
            <a:spLocks noGrp="1"/>
          </p:cNvSpPr>
          <p:nvPr>
            <p:ph sz="half" idx="1"/>
          </p:nvPr>
        </p:nvSpPr>
        <p:spPr>
          <a:xfrm>
            <a:off x="914400" y="1600200"/>
            <a:ext cx="7772400" cy="4543444"/>
          </a:xfrm>
        </p:spPr>
        <p:txBody>
          <a:bodyPr/>
          <a:lstStyle/>
          <a:p>
            <a:endParaRPr lang="en-US" sz="2400" dirty="0" smtClean="0"/>
          </a:p>
          <a:p>
            <a:r>
              <a:rPr lang="en-US" sz="2400" dirty="0" smtClean="0"/>
              <a:t>The signals whose default action is stop may stop all processes in the thread group</a:t>
            </a:r>
          </a:p>
          <a:p>
            <a:endParaRPr lang="en-US" sz="2400" dirty="0" smtClean="0"/>
          </a:p>
          <a:p>
            <a:r>
              <a:rPr lang="en-US" sz="2400" dirty="0" smtClean="0"/>
              <a:t>The signals whose default action is dump may create a core file in the process working directory.</a:t>
            </a:r>
          </a:p>
          <a:p>
            <a:pPr>
              <a:buNone/>
            </a:pPr>
            <a:endParaRPr lang="en-US" sz="2400" dirty="0" smtClean="0"/>
          </a:p>
          <a:p>
            <a:r>
              <a:rPr lang="en-US" sz="2400" dirty="0" smtClean="0"/>
              <a:t>The default action of terminate is simply killing the process. </a:t>
            </a:r>
          </a:p>
          <a:p>
            <a:endParaRPr lang="en-US" sz="2400" dirty="0" smtClean="0"/>
          </a:p>
          <a:p>
            <a:endParaRPr lang="en-IN" sz="2400" dirty="0"/>
          </a:p>
        </p:txBody>
      </p:sp>
      <p:sp>
        <p:nvSpPr>
          <p:cNvPr id="4" name="Date Placeholder 3"/>
          <p:cNvSpPr>
            <a:spLocks noGrp="1"/>
          </p:cNvSpPr>
          <p:nvPr>
            <p:ph type="dt" sz="half" idx="10"/>
          </p:nvPr>
        </p:nvSpPr>
        <p:spPr/>
        <p:txBody>
          <a:bodyPr/>
          <a:lstStyle/>
          <a:p>
            <a:r>
              <a:rPr lang="en-US" smtClean="0"/>
              <a:t>3/24/2011</a:t>
            </a:r>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tx1"/>
                </a:solidFill>
                <a:latin typeface="+mn-lt"/>
              </a:rPr>
              <a:t>Catching the signal</a:t>
            </a:r>
            <a:endParaRPr lang="en-IN" sz="3600" dirty="0">
              <a:solidFill>
                <a:schemeClr val="tx1"/>
              </a:solidFill>
              <a:latin typeface="+mn-lt"/>
            </a:endParaRPr>
          </a:p>
        </p:txBody>
      </p:sp>
      <p:sp>
        <p:nvSpPr>
          <p:cNvPr id="4" name="Text Placeholder 3"/>
          <p:cNvSpPr>
            <a:spLocks noGrp="1"/>
          </p:cNvSpPr>
          <p:nvPr>
            <p:ph type="body" sz="half" idx="2"/>
          </p:nvPr>
        </p:nvSpPr>
        <p:spPr>
          <a:xfrm>
            <a:off x="914400" y="1857364"/>
            <a:ext cx="7772400" cy="4273561"/>
          </a:xfrm>
        </p:spPr>
        <p:txBody>
          <a:bodyPr/>
          <a:lstStyle/>
          <a:p>
            <a:r>
              <a:rPr lang="en-US" sz="2200" dirty="0" smtClean="0"/>
              <a:t>If a handler has been established for the signal, </a:t>
            </a:r>
            <a:r>
              <a:rPr lang="en-US" sz="2200" dirty="0" err="1" smtClean="0"/>
              <a:t>do_signal</a:t>
            </a:r>
            <a:r>
              <a:rPr lang="en-US" sz="2200" dirty="0" smtClean="0"/>
              <a:t>() function must enforces its execution.</a:t>
            </a:r>
          </a:p>
          <a:p>
            <a:endParaRPr lang="en-US" sz="2200" dirty="0" smtClean="0"/>
          </a:p>
          <a:p>
            <a:r>
              <a:rPr lang="en-US" sz="2200" b="1" dirty="0" smtClean="0"/>
              <a:t>Signal handlers are functions  defined by User mode processes and included in the User mode Segment.</a:t>
            </a:r>
          </a:p>
          <a:p>
            <a:endParaRPr lang="en-US" sz="2200" dirty="0" smtClean="0"/>
          </a:p>
          <a:p>
            <a:r>
              <a:rPr lang="en-US" sz="2200" dirty="0" err="1" smtClean="0"/>
              <a:t>Handle_signal</a:t>
            </a:r>
            <a:r>
              <a:rPr lang="en-US" sz="2200" dirty="0" smtClean="0"/>
              <a:t>() function runs in kernel mode while signal handlers run in user mode.</a:t>
            </a:r>
          </a:p>
          <a:p>
            <a:endParaRPr lang="en-US" sz="2200" dirty="0" smtClean="0"/>
          </a:p>
          <a:p>
            <a:endParaRPr lang="en-IN" sz="2200" dirty="0"/>
          </a:p>
        </p:txBody>
      </p:sp>
      <p:sp>
        <p:nvSpPr>
          <p:cNvPr id="5" name="Date Placeholder 4"/>
          <p:cNvSpPr>
            <a:spLocks noGrp="1"/>
          </p:cNvSpPr>
          <p:nvPr>
            <p:ph type="dt" sz="half" idx="10"/>
          </p:nvPr>
        </p:nvSpPr>
        <p:spPr/>
        <p:txBody>
          <a:bodyPr/>
          <a:lstStyle/>
          <a:p>
            <a:r>
              <a:rPr lang="en-US" dirty="0" smtClean="0"/>
              <a:t>3/24/2011</a:t>
            </a:r>
            <a:endParaRPr lang="en-US" dirty="0"/>
          </a:p>
        </p:txBody>
      </p:sp>
      <p:sp>
        <p:nvSpPr>
          <p:cNvPr id="6" name="Slide Number Placeholder 5"/>
          <p:cNvSpPr>
            <a:spLocks noGrp="1"/>
          </p:cNvSpPr>
          <p:nvPr>
            <p:ph type="sldNum" sz="quarter" idx="12"/>
          </p:nvPr>
        </p:nvSpPr>
        <p:spPr/>
        <p:txBody>
          <a:bodyPr/>
          <a:lstStyle/>
          <a:p>
            <a:fld id="{9CD02310-FE8D-4542-90ED-4405DE6A28EA}"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schemeClr val="tx1"/>
                </a:solidFill>
                <a:latin typeface="+mn-lt"/>
              </a:rPr>
              <a:t>Catching the signal</a:t>
            </a:r>
            <a:endParaRPr lang="en-IN" sz="3600" dirty="0">
              <a:solidFill>
                <a:schemeClr val="tx1"/>
              </a:solidFill>
              <a:latin typeface="+mn-lt"/>
            </a:endParaRPr>
          </a:p>
        </p:txBody>
      </p:sp>
      <p:pic>
        <p:nvPicPr>
          <p:cNvPr id="1027" name="Picture 3"/>
          <p:cNvPicPr>
            <a:picLocks noGrp="1" noChangeAspect="1" noChangeArrowheads="1"/>
          </p:cNvPicPr>
          <p:nvPr>
            <p:ph sz="half" idx="1"/>
          </p:nvPr>
        </p:nvPicPr>
        <p:blipFill>
          <a:blip r:embed="rId2"/>
          <a:srcRect/>
          <a:stretch>
            <a:fillRect/>
          </a:stretch>
        </p:blipFill>
        <p:spPr bwMode="auto">
          <a:xfrm>
            <a:off x="1500166" y="2566986"/>
            <a:ext cx="7358114" cy="3576657"/>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r>
              <a:rPr lang="en-US" smtClean="0"/>
              <a:t>3/24/2011</a:t>
            </a:r>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r>
              <a:rPr lang="en-US" smtClean="0"/>
              <a:t>Signal Handling</a:t>
            </a:r>
          </a:p>
        </p:txBody>
      </p:sp>
      <p:sp>
        <p:nvSpPr>
          <p:cNvPr id="276483" name="Rectangle 3"/>
          <p:cNvSpPr>
            <a:spLocks noGrp="1" noChangeArrowheads="1"/>
          </p:cNvSpPr>
          <p:nvPr>
            <p:ph type="body" idx="1"/>
          </p:nvPr>
        </p:nvSpPr>
        <p:spPr>
          <a:xfrm>
            <a:off x="838200" y="1643050"/>
            <a:ext cx="8077200" cy="4452950"/>
          </a:xfrm>
        </p:spPr>
        <p:txBody>
          <a:bodyPr/>
          <a:lstStyle/>
          <a:p>
            <a:pPr marL="228600" indent="-228600">
              <a:lnSpc>
                <a:spcPct val="80000"/>
              </a:lnSpc>
              <a:defRPr/>
            </a:pPr>
            <a:r>
              <a:rPr lang="en-US" sz="2000" dirty="0" smtClean="0"/>
              <a:t>Use the signal handling library:  </a:t>
            </a:r>
            <a:r>
              <a:rPr lang="en-US" sz="2000" b="1" dirty="0" err="1" smtClean="0">
                <a:latin typeface="Courier New" charset="0"/>
              </a:rPr>
              <a:t>signal.h</a:t>
            </a:r>
            <a:endParaRPr lang="en-US" sz="2000" b="1" dirty="0" smtClean="0">
              <a:latin typeface="Courier New" charset="0"/>
            </a:endParaRPr>
          </a:p>
          <a:p>
            <a:pPr marL="228600" indent="-228600">
              <a:lnSpc>
                <a:spcPct val="80000"/>
              </a:lnSpc>
              <a:buFont typeface="Monotype Sorts" charset="2"/>
              <a:buNone/>
              <a:defRPr/>
            </a:pPr>
            <a:endParaRPr lang="en-US" sz="2000" b="1" dirty="0" smtClean="0"/>
          </a:p>
          <a:p>
            <a:pPr marL="228600" indent="-228600">
              <a:lnSpc>
                <a:spcPct val="80000"/>
              </a:lnSpc>
              <a:defRPr/>
            </a:pPr>
            <a:r>
              <a:rPr lang="en-US" sz="2000" dirty="0" smtClean="0"/>
              <a:t>Then can use the </a:t>
            </a:r>
            <a:r>
              <a:rPr lang="en-US" sz="2000" b="1" dirty="0" smtClean="0">
                <a:latin typeface="Courier New" charset="0"/>
              </a:rPr>
              <a:t>signal</a:t>
            </a:r>
            <a:r>
              <a:rPr lang="en-US" sz="2000" dirty="0" smtClean="0"/>
              <a:t> call:</a:t>
            </a:r>
          </a:p>
          <a:p>
            <a:pPr marL="228600" indent="-228600">
              <a:lnSpc>
                <a:spcPct val="80000"/>
              </a:lnSpc>
              <a:buFont typeface="Monotype Sorts" charset="2"/>
              <a:buNone/>
              <a:defRPr/>
            </a:pPr>
            <a:endParaRPr lang="en-US" sz="1200" b="1" dirty="0" smtClean="0">
              <a:effectLst/>
              <a:latin typeface="Courier New" charset="0"/>
            </a:endParaRPr>
          </a:p>
          <a:p>
            <a:pPr marL="228600" indent="-228600">
              <a:lnSpc>
                <a:spcPct val="80000"/>
              </a:lnSpc>
              <a:buFont typeface="Monotype Sorts" charset="2"/>
              <a:buNone/>
              <a:defRPr/>
            </a:pPr>
            <a:r>
              <a:rPr lang="en-US" sz="1200" b="1" dirty="0" smtClean="0">
                <a:effectLst/>
                <a:latin typeface="Courier New" charset="0"/>
              </a:rPr>
              <a:t>  </a:t>
            </a:r>
            <a:r>
              <a:rPr lang="en-US" sz="1800" b="1" dirty="0" smtClean="0">
                <a:effectLst/>
                <a:latin typeface="Courier New" charset="0"/>
              </a:rPr>
              <a:t>#include &lt;</a:t>
            </a:r>
            <a:r>
              <a:rPr lang="en-US" sz="1800" b="1" dirty="0" err="1" smtClean="0">
                <a:effectLst/>
                <a:latin typeface="Courier New" charset="0"/>
              </a:rPr>
              <a:t>signal.h</a:t>
            </a:r>
            <a:r>
              <a:rPr lang="en-US" sz="1800" b="1" dirty="0" smtClean="0">
                <a:effectLst/>
                <a:latin typeface="Courier New" charset="0"/>
              </a:rPr>
              <a:t>&gt;</a:t>
            </a:r>
          </a:p>
          <a:p>
            <a:pPr marL="228600" indent="-228600">
              <a:lnSpc>
                <a:spcPct val="80000"/>
              </a:lnSpc>
              <a:buFont typeface="Monotype Sorts" charset="2"/>
              <a:buNone/>
              <a:defRPr/>
            </a:pPr>
            <a:endParaRPr lang="en-US" sz="1800" b="1" dirty="0" smtClean="0">
              <a:effectLst/>
              <a:latin typeface="Courier New" charset="0"/>
            </a:endParaRPr>
          </a:p>
          <a:p>
            <a:pPr marL="228600" indent="-228600">
              <a:lnSpc>
                <a:spcPct val="80000"/>
              </a:lnSpc>
              <a:buFont typeface="Monotype Sorts" charset="2"/>
              <a:buNone/>
              <a:defRPr/>
            </a:pPr>
            <a:r>
              <a:rPr lang="en-US" sz="1800" b="1" dirty="0" smtClean="0">
                <a:effectLst/>
                <a:latin typeface="Courier New" charset="0"/>
              </a:rPr>
              <a:t>  void (*signal( </a:t>
            </a:r>
            <a:r>
              <a:rPr lang="en-US" sz="1800" b="1" dirty="0" err="1" smtClean="0">
                <a:effectLst/>
                <a:latin typeface="Courier New" charset="0"/>
              </a:rPr>
              <a:t>int</a:t>
            </a:r>
            <a:r>
              <a:rPr lang="en-US" sz="1800" b="1" dirty="0" smtClean="0">
                <a:effectLst/>
                <a:latin typeface="Courier New" charset="0"/>
              </a:rPr>
              <a:t> sig, void (*handler)(</a:t>
            </a:r>
            <a:r>
              <a:rPr lang="en-US" sz="1800" b="1" dirty="0" err="1" smtClean="0">
                <a:effectLst/>
                <a:latin typeface="Courier New" charset="0"/>
              </a:rPr>
              <a:t>int</a:t>
            </a:r>
            <a:r>
              <a:rPr lang="en-US" sz="1800" b="1" dirty="0" smtClean="0">
                <a:effectLst/>
                <a:latin typeface="Courier New" charset="0"/>
              </a:rPr>
              <a:t>)));</a:t>
            </a:r>
            <a:endParaRPr lang="en-US" sz="1800" b="1" dirty="0" smtClean="0">
              <a:effectLst/>
              <a:latin typeface="Courier New" charset="0"/>
            </a:endParaRPr>
          </a:p>
          <a:p>
            <a:pPr marL="228600" indent="-228600">
              <a:lnSpc>
                <a:spcPct val="80000"/>
              </a:lnSpc>
              <a:buFont typeface="Monotype Sorts" charset="2"/>
              <a:buNone/>
              <a:defRPr/>
            </a:pPr>
            <a:endParaRPr lang="en-US" sz="1800" b="1" dirty="0" smtClean="0">
              <a:effectLst/>
              <a:latin typeface="Courier New" charset="0"/>
            </a:endParaRPr>
          </a:p>
          <a:p>
            <a:pPr marL="228600" indent="-228600">
              <a:lnSpc>
                <a:spcPct val="80000"/>
              </a:lnSpc>
              <a:defRPr/>
            </a:pPr>
            <a:r>
              <a:rPr lang="en-US" sz="2000" b="1" dirty="0" smtClean="0">
                <a:effectLst/>
                <a:latin typeface="Courier New" charset="0"/>
              </a:rPr>
              <a:t>signal returns a pointer to the PREVIOUS signal handler</a:t>
            </a:r>
          </a:p>
          <a:p>
            <a:pPr marL="228600" indent="-228600">
              <a:lnSpc>
                <a:spcPct val="80000"/>
              </a:lnSpc>
              <a:buFont typeface="Monotype Sorts" charset="2"/>
              <a:buNone/>
              <a:defRPr/>
            </a:pPr>
            <a:endParaRPr lang="en-US" sz="2000" b="1" dirty="0" smtClean="0">
              <a:effectLst/>
              <a:latin typeface="Courier New" charset="0"/>
            </a:endParaRPr>
          </a:p>
          <a:p>
            <a:pPr marL="228600" indent="-228600">
              <a:lnSpc>
                <a:spcPct val="80000"/>
              </a:lnSpc>
              <a:defRPr/>
            </a:pPr>
            <a:r>
              <a:rPr lang="en-US" sz="1600" b="1" dirty="0" smtClean="0">
                <a:effectLst/>
                <a:latin typeface="Courier New" charset="0"/>
              </a:rPr>
              <a:t>#include &lt;</a:t>
            </a:r>
            <a:r>
              <a:rPr lang="en-US" sz="1600" b="1" dirty="0" err="1" smtClean="0">
                <a:effectLst/>
                <a:latin typeface="Courier New" charset="0"/>
              </a:rPr>
              <a:t>signal.h</a:t>
            </a:r>
            <a:r>
              <a:rPr lang="en-US" sz="1600" b="1" dirty="0" smtClean="0">
                <a:effectLst/>
                <a:latin typeface="Courier New" charset="0"/>
              </a:rPr>
              <a:t>&gt;</a:t>
            </a:r>
          </a:p>
          <a:p>
            <a:pPr marL="228600" indent="-228600">
              <a:lnSpc>
                <a:spcPct val="80000"/>
              </a:lnSpc>
              <a:defRPr/>
            </a:pPr>
            <a:r>
              <a:rPr lang="en-US" sz="1600" b="1" dirty="0" smtClean="0">
                <a:latin typeface="Courier New" charset="0"/>
              </a:rPr>
              <a:t>Signal </a:t>
            </a:r>
            <a:r>
              <a:rPr lang="en-US" sz="1600" b="1" dirty="0" smtClean="0">
                <a:latin typeface="Courier New" charset="0"/>
              </a:rPr>
              <a:t>(SIGINT, handler);</a:t>
            </a:r>
            <a:endParaRPr lang="en-US" sz="1600" b="1" dirty="0" smtClean="0">
              <a:effectLst/>
              <a:latin typeface="Courier New" charset="0"/>
            </a:endParaRPr>
          </a:p>
          <a:p>
            <a:pPr marL="228600" indent="-228600">
              <a:lnSpc>
                <a:spcPct val="80000"/>
              </a:lnSpc>
              <a:buFont typeface="Monotype Sorts" charset="2"/>
              <a:buNone/>
              <a:defRPr/>
            </a:pPr>
            <a:endParaRPr lang="en-US" sz="1600" b="1" dirty="0" smtClean="0">
              <a:effectLst/>
              <a:latin typeface="Courier New" charset="0"/>
            </a:endParaRPr>
          </a:p>
          <a:p>
            <a:pPr marL="228600" indent="-228600">
              <a:lnSpc>
                <a:spcPct val="80000"/>
              </a:lnSpc>
              <a:buFont typeface="Monotype Sorts" charset="2"/>
              <a:buNone/>
              <a:defRPr/>
            </a:pPr>
            <a:endParaRPr lang="en-US" sz="1400" b="1" dirty="0" smtClean="0">
              <a:effectLst/>
              <a:latin typeface="Courier New" charset="0"/>
            </a:endParaRPr>
          </a:p>
          <a:p>
            <a:pPr marL="228600" indent="-228600">
              <a:lnSpc>
                <a:spcPct val="80000"/>
              </a:lnSpc>
              <a:buFont typeface="Monotype Sorts" charset="2"/>
              <a:buNone/>
              <a:defRPr/>
            </a:pPr>
            <a:endParaRPr lang="en-US" sz="1200" b="1" dirty="0" smtClean="0">
              <a:effectLst/>
              <a:latin typeface="Courier New" charset="0"/>
            </a:endParaRPr>
          </a:p>
          <a:p>
            <a:pPr marL="228600" indent="-228600">
              <a:lnSpc>
                <a:spcPct val="80000"/>
              </a:lnSpc>
              <a:buFont typeface="Monotype Sorts" charset="2"/>
              <a:buNone/>
              <a:defRPr/>
            </a:pPr>
            <a:endParaRPr lang="en-US" sz="1200" b="1" dirty="0" smtClean="0">
              <a:effectLst/>
              <a:latin typeface="Courier New" charset="0"/>
            </a:endParaRPr>
          </a:p>
        </p:txBody>
      </p:sp>
      <p:sp>
        <p:nvSpPr>
          <p:cNvPr id="23" name="Date Placeholder 22"/>
          <p:cNvSpPr>
            <a:spLocks noGrp="1"/>
          </p:cNvSpPr>
          <p:nvPr>
            <p:ph type="dt" sz="half" idx="10"/>
          </p:nvPr>
        </p:nvSpPr>
        <p:spPr/>
        <p:txBody>
          <a:bodyPr/>
          <a:lstStyle/>
          <a:p>
            <a:r>
              <a:rPr lang="en-US" smtClean="0"/>
              <a:t>3/24/2011</a:t>
            </a:r>
            <a:endParaRPr lang="en-US" dirty="0"/>
          </a:p>
        </p:txBody>
      </p:sp>
      <p:sp>
        <p:nvSpPr>
          <p:cNvPr id="24" name="Slide Number Placeholder 23"/>
          <p:cNvSpPr>
            <a:spLocks noGrp="1"/>
          </p:cNvSpPr>
          <p:nvPr>
            <p:ph type="sldNum" sz="quarter" idx="12"/>
          </p:nvPr>
        </p:nvSpPr>
        <p:spPr/>
        <p:txBody>
          <a:bodyPr/>
          <a:lstStyle/>
          <a:p>
            <a:fld id="{F8CCA82A-B737-4324-8293-9F7C147BABA1}"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sz="3600" dirty="0" smtClean="0">
                <a:solidFill>
                  <a:schemeClr val="tx1"/>
                </a:solidFill>
                <a:latin typeface="+mn-lt"/>
              </a:rPr>
              <a:t>System calls related to signal handling</a:t>
            </a:r>
            <a:endParaRPr lang="en-US" sz="3600" dirty="0">
              <a:solidFill>
                <a:schemeClr val="tx1"/>
              </a:solidFill>
              <a:latin typeface="+mn-lt"/>
            </a:endParaRPr>
          </a:p>
        </p:txBody>
      </p:sp>
      <p:sp>
        <p:nvSpPr>
          <p:cNvPr id="15363" name="Rectangle 3"/>
          <p:cNvSpPr>
            <a:spLocks noGrp="1" noChangeArrowheads="1"/>
          </p:cNvSpPr>
          <p:nvPr>
            <p:ph type="body" idx="1"/>
          </p:nvPr>
        </p:nvSpPr>
        <p:spPr>
          <a:xfrm>
            <a:off x="1000100" y="1571612"/>
            <a:ext cx="7772400" cy="4530725"/>
          </a:xfrm>
        </p:spPr>
        <p:txBody>
          <a:bodyPr/>
          <a:lstStyle/>
          <a:p>
            <a:pPr>
              <a:lnSpc>
                <a:spcPct val="90000"/>
              </a:lnSpc>
            </a:pPr>
            <a:r>
              <a:rPr lang="en-US" dirty="0" smtClean="0"/>
              <a:t>Kill() - sys call send signals to processes</a:t>
            </a:r>
          </a:p>
          <a:p>
            <a:pPr>
              <a:lnSpc>
                <a:spcPct val="90000"/>
              </a:lnSpc>
              <a:buNone/>
            </a:pPr>
            <a:r>
              <a:rPr lang="en-US" sz="2400" dirty="0" smtClean="0"/>
              <a:t>    kill(</a:t>
            </a:r>
            <a:r>
              <a:rPr lang="en-US" sz="2400" dirty="0" err="1" smtClean="0"/>
              <a:t>pid</a:t>
            </a:r>
            <a:r>
              <a:rPr lang="en-US" sz="2400" dirty="0" smtClean="0"/>
              <a:t>, sig</a:t>
            </a:r>
            <a:r>
              <a:rPr lang="en-US" sz="2400" dirty="0" smtClean="0"/>
              <a:t>)</a:t>
            </a:r>
          </a:p>
          <a:p>
            <a:pPr>
              <a:lnSpc>
                <a:spcPct val="90000"/>
              </a:lnSpc>
              <a:buNone/>
            </a:pPr>
            <a:endParaRPr lang="en-US" sz="2400" dirty="0" smtClean="0"/>
          </a:p>
          <a:p>
            <a:pPr eaLnBrk="1" hangingPunct="1">
              <a:buFont typeface="Arial" pitchFamily="34" charset="0"/>
              <a:buNone/>
              <a:defRPr/>
            </a:pPr>
            <a:r>
              <a:rPr lang="en-US" sz="2000" dirty="0" smtClean="0"/>
              <a:t>#include&lt;sys/</a:t>
            </a:r>
            <a:r>
              <a:rPr lang="en-US" sz="2000" dirty="0" err="1" smtClean="0"/>
              <a:t>types.h</a:t>
            </a:r>
            <a:r>
              <a:rPr lang="en-US" sz="2000" dirty="0" smtClean="0"/>
              <a:t>&gt;</a:t>
            </a:r>
          </a:p>
          <a:p>
            <a:pPr eaLnBrk="1" hangingPunct="1">
              <a:buFont typeface="Arial" pitchFamily="34" charset="0"/>
              <a:buNone/>
              <a:defRPr/>
            </a:pPr>
            <a:r>
              <a:rPr lang="en-US" sz="2000" dirty="0" smtClean="0"/>
              <a:t>#include&lt;</a:t>
            </a:r>
            <a:r>
              <a:rPr lang="en-US" sz="2000" dirty="0" err="1" smtClean="0"/>
              <a:t>signal.h</a:t>
            </a:r>
            <a:r>
              <a:rPr lang="en-US" sz="2000" dirty="0" smtClean="0"/>
              <a:t>&gt;</a:t>
            </a:r>
          </a:p>
          <a:p>
            <a:pPr eaLnBrk="1" hangingPunct="1">
              <a:buFont typeface="Arial" pitchFamily="34" charset="0"/>
              <a:buNone/>
              <a:defRPr/>
            </a:pPr>
            <a:r>
              <a:rPr lang="en-US" sz="2000" dirty="0" err="1" smtClean="0"/>
              <a:t>Int</a:t>
            </a:r>
            <a:r>
              <a:rPr lang="en-US" sz="2000" dirty="0" smtClean="0"/>
              <a:t> kill (</a:t>
            </a:r>
            <a:r>
              <a:rPr lang="en-US" sz="2000" dirty="0" err="1" smtClean="0"/>
              <a:t>pid_t</a:t>
            </a:r>
            <a:r>
              <a:rPr lang="en-US" sz="2000" dirty="0" smtClean="0"/>
              <a:t>  </a:t>
            </a:r>
            <a:r>
              <a:rPr lang="en-US" sz="2000" dirty="0" err="1" smtClean="0"/>
              <a:t>pid</a:t>
            </a:r>
            <a:r>
              <a:rPr lang="en-US" sz="2000" dirty="0" smtClean="0"/>
              <a:t>, </a:t>
            </a:r>
            <a:r>
              <a:rPr lang="en-US" sz="2000" dirty="0" err="1" smtClean="0"/>
              <a:t>int</a:t>
            </a:r>
            <a:r>
              <a:rPr lang="en-US" sz="2000" dirty="0" smtClean="0"/>
              <a:t>  </a:t>
            </a:r>
            <a:r>
              <a:rPr lang="en-US" sz="2000" dirty="0" smtClean="0"/>
              <a:t>sig</a:t>
            </a:r>
            <a:endParaRPr lang="en-US" sz="2000" dirty="0" smtClean="0"/>
          </a:p>
          <a:p>
            <a:pPr eaLnBrk="1" hangingPunct="1">
              <a:buFont typeface="Arial" pitchFamily="34" charset="0"/>
              <a:buNone/>
              <a:defRPr/>
            </a:pPr>
            <a:r>
              <a:rPr lang="en-US" sz="2000" dirty="0" smtClean="0"/>
              <a:t>//returns 0 on success -1 on fail</a:t>
            </a:r>
          </a:p>
          <a:p>
            <a:pPr eaLnBrk="1" hangingPunct="1">
              <a:buFont typeface="Arial" pitchFamily="34" charset="0"/>
              <a:buNone/>
              <a:defRPr/>
            </a:pPr>
            <a:endParaRPr lang="en-US" sz="2000" dirty="0" smtClean="0"/>
          </a:p>
          <a:p>
            <a:pPr eaLnBrk="1" hangingPunct="1">
              <a:buFont typeface="Arial" pitchFamily="34" charset="0"/>
              <a:buNone/>
              <a:defRPr/>
            </a:pPr>
            <a:endParaRPr lang="en-US" sz="2000" dirty="0" smtClean="0"/>
          </a:p>
          <a:p>
            <a:pPr eaLnBrk="1" hangingPunct="1">
              <a:buFont typeface="Arial" pitchFamily="34" charset="0"/>
              <a:buNone/>
              <a:defRPr/>
            </a:pPr>
            <a:r>
              <a:rPr lang="en-US" sz="2000" dirty="0" smtClean="0"/>
              <a:t>Sample programs</a:t>
            </a:r>
          </a:p>
          <a:p>
            <a:pPr eaLnBrk="1" hangingPunct="1">
              <a:buFont typeface="Arial" pitchFamily="34" charset="0"/>
              <a:buNone/>
              <a:defRPr/>
            </a:pPr>
            <a:endParaRPr lang="en-US" sz="2000" dirty="0" smtClean="0"/>
          </a:p>
          <a:p>
            <a:pPr eaLnBrk="1" hangingPunct="1">
              <a:buFont typeface="Arial" pitchFamily="34" charset="0"/>
              <a:buNone/>
              <a:defRPr/>
            </a:pPr>
            <a:endParaRPr lang="en-US" sz="2400" dirty="0" smtClean="0"/>
          </a:p>
          <a:p>
            <a:pPr>
              <a:lnSpc>
                <a:spcPct val="90000"/>
              </a:lnSpc>
              <a:buNone/>
            </a:pPr>
            <a:endParaRPr lang="en-US" sz="2400" dirty="0" smtClean="0"/>
          </a:p>
          <a:p>
            <a:pPr>
              <a:lnSpc>
                <a:spcPct val="90000"/>
              </a:lnSpc>
              <a:buNone/>
            </a:pPr>
            <a:endParaRPr lang="en-US" sz="2400" dirty="0" smtClean="0"/>
          </a:p>
        </p:txBody>
      </p:sp>
      <p:sp>
        <p:nvSpPr>
          <p:cNvPr id="4" name="Date Placeholder 3"/>
          <p:cNvSpPr>
            <a:spLocks noGrp="1"/>
          </p:cNvSpPr>
          <p:nvPr>
            <p:ph type="dt" sz="half" idx="10"/>
          </p:nvPr>
        </p:nvSpPr>
        <p:spPr/>
        <p:txBody>
          <a:bodyPr/>
          <a:lstStyle/>
          <a:p>
            <a:r>
              <a:rPr lang="en-US" smtClean="0"/>
              <a:t>3/24/2011</a:t>
            </a:r>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19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What </a:t>
            </a:r>
            <a:r>
              <a:rPr lang="en-GB" dirty="0" smtClean="0"/>
              <a:t>is signals</a:t>
            </a:r>
            <a:endParaRPr lang="en-US" dirty="0"/>
          </a:p>
        </p:txBody>
      </p:sp>
      <p:sp>
        <p:nvSpPr>
          <p:cNvPr id="12291" name="Rectangle 3"/>
          <p:cNvSpPr>
            <a:spLocks noGrp="1" noChangeArrowheads="1"/>
          </p:cNvSpPr>
          <p:nvPr>
            <p:ph type="body" idx="1"/>
          </p:nvPr>
        </p:nvSpPr>
        <p:spPr>
          <a:xfrm>
            <a:off x="914400" y="1600200"/>
            <a:ext cx="7772400" cy="4829196"/>
          </a:xfrm>
        </p:spPr>
        <p:txBody>
          <a:bodyPr/>
          <a:lstStyle/>
          <a:p>
            <a:r>
              <a:rPr lang="en-GB" sz="2700" dirty="0"/>
              <a:t>In short</a:t>
            </a:r>
            <a:r>
              <a:rPr lang="en-GB" sz="2700" b="1" dirty="0"/>
              <a:t>: </a:t>
            </a:r>
            <a:r>
              <a:rPr lang="en-IN" sz="2400" b="1" dirty="0" smtClean="0"/>
              <a:t>Signals are a way of sending simple messages to processes</a:t>
            </a:r>
            <a:r>
              <a:rPr lang="en-IN" sz="2400" dirty="0" smtClean="0"/>
              <a:t>.</a:t>
            </a:r>
          </a:p>
          <a:p>
            <a:endParaRPr lang="en-US" sz="2400" dirty="0" smtClean="0"/>
          </a:p>
          <a:p>
            <a:r>
              <a:rPr lang="en-IN" sz="2400" dirty="0" smtClean="0"/>
              <a:t>Signals are usually used by the operating system to notify processes that some event occurred, without these processes needing to poll for the event.</a:t>
            </a:r>
          </a:p>
          <a:p>
            <a:endParaRPr lang="en-US" sz="2400" dirty="0" smtClean="0"/>
          </a:p>
        </p:txBody>
      </p:sp>
      <p:sp>
        <p:nvSpPr>
          <p:cNvPr id="4" name="Date Placeholder 3"/>
          <p:cNvSpPr>
            <a:spLocks noGrp="1"/>
          </p:cNvSpPr>
          <p:nvPr>
            <p:ph type="dt" sz="half" idx="10"/>
          </p:nvPr>
        </p:nvSpPr>
        <p:spPr/>
        <p:txBody>
          <a:bodyPr/>
          <a:lstStyle/>
          <a:p>
            <a:r>
              <a:rPr lang="en-US" smtClean="0"/>
              <a:t>3/24/2011</a:t>
            </a:r>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Grp="1" noChangeArrowheads="1"/>
          </p:cNvSpPr>
          <p:nvPr>
            <p:ph type="title"/>
          </p:nvPr>
        </p:nvSpPr>
        <p:spPr>
          <a:xfrm>
            <a:off x="642910" y="214290"/>
            <a:ext cx="7772400" cy="1143000"/>
          </a:xfrm>
        </p:spPr>
        <p:txBody>
          <a:bodyPr/>
          <a:lstStyle/>
          <a:p>
            <a:pPr algn="ctr"/>
            <a:r>
              <a:rPr lang="en-US" sz="3600" dirty="0" smtClean="0">
                <a:solidFill>
                  <a:schemeClr val="tx1"/>
                </a:solidFill>
                <a:latin typeface="+mn-lt"/>
              </a:rPr>
              <a:t>Summary</a:t>
            </a:r>
            <a:endParaRPr lang="en-US" sz="3600" dirty="0">
              <a:solidFill>
                <a:schemeClr val="tx1"/>
              </a:solidFill>
              <a:latin typeface="+mn-lt"/>
            </a:endParaRPr>
          </a:p>
        </p:txBody>
      </p:sp>
      <p:sp>
        <p:nvSpPr>
          <p:cNvPr id="4" name="Rectangle 6"/>
          <p:cNvSpPr txBox="1">
            <a:spLocks noChangeArrowheads="1"/>
          </p:cNvSpPr>
          <p:nvPr/>
        </p:nvSpPr>
        <p:spPr bwMode="auto">
          <a:xfrm>
            <a:off x="642910" y="1571612"/>
            <a:ext cx="7772400" cy="48577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eaLnBrk="1" hangingPunct="1">
              <a:defRPr/>
            </a:pPr>
            <a:endParaRPr lang="en-US" sz="2800" dirty="0" smtClean="0">
              <a:solidFill>
                <a:schemeClr val="tx2"/>
              </a:solidFill>
            </a:endParaRPr>
          </a:p>
          <a:p>
            <a:pPr lvl="0" eaLnBrk="1" hangingPunct="1">
              <a:defRPr/>
            </a:pPr>
            <a:endParaRPr lang="en-US" sz="2800" dirty="0" smtClean="0"/>
          </a:p>
          <a:p>
            <a:pPr lvl="0" eaLnBrk="1" hangingPunct="1">
              <a:defRPr/>
            </a:pPr>
            <a:endParaRPr lang="en-US" sz="2800" dirty="0" smtClean="0"/>
          </a:p>
          <a:p>
            <a:pPr lvl="0" eaLnBrk="1" hangingPunct="1">
              <a:defRPr/>
            </a:pPr>
            <a:endParaRPr lang="en-US" sz="2800" dirty="0" smtClean="0"/>
          </a:p>
          <a:p>
            <a:pPr lvl="0" eaLnBrk="1" hangingPunct="1">
              <a:buFont typeface="Arial" pitchFamily="34" charset="0"/>
              <a:buChar char="•"/>
              <a:defRPr/>
            </a:pPr>
            <a:r>
              <a:rPr lang="en-US" sz="2400" dirty="0" smtClean="0"/>
              <a:t> A signal is an </a:t>
            </a:r>
            <a:r>
              <a:rPr lang="en-US" sz="2400" i="1" dirty="0" smtClean="0"/>
              <a:t>asynchronous</a:t>
            </a:r>
            <a:r>
              <a:rPr lang="en-US" sz="2400" dirty="0" smtClean="0"/>
              <a:t> event which is delivered 	to a process</a:t>
            </a:r>
          </a:p>
          <a:p>
            <a:pPr lvl="0" eaLnBrk="1" hangingPunct="1">
              <a:buFont typeface="Arial" pitchFamily="34" charset="0"/>
              <a:buChar char="•"/>
              <a:defRPr/>
            </a:pPr>
            <a:endParaRPr lang="en-US" sz="2400" dirty="0" smtClean="0">
              <a:solidFill>
                <a:schemeClr val="tx2"/>
              </a:solidFill>
            </a:endParaRPr>
          </a:p>
          <a:p>
            <a:pPr lvl="0" eaLnBrk="1" hangingPunct="1">
              <a:buFont typeface="Arial" pitchFamily="34" charset="0"/>
              <a:buChar char="•"/>
              <a:defRPr/>
            </a:pPr>
            <a:r>
              <a:rPr lang="en-IN" sz="2400" dirty="0" smtClean="0"/>
              <a:t> Signals are a way of sending simple messages to 	processes</a:t>
            </a:r>
          </a:p>
          <a:p>
            <a:pPr lvl="0" eaLnBrk="1" hangingPunct="1">
              <a:buFont typeface="Arial" pitchFamily="34" charset="0"/>
              <a:buChar char="•"/>
              <a:defRPr/>
            </a:pPr>
            <a:endParaRPr lang="en-US" sz="2400" dirty="0" smtClean="0">
              <a:solidFill>
                <a:schemeClr val="tx2"/>
              </a:solidFill>
            </a:endParaRPr>
          </a:p>
          <a:p>
            <a:pPr lvl="0" eaLnBrk="1" hangingPunct="1">
              <a:buFont typeface="Arial" pitchFamily="34" charset="0"/>
              <a:buChar char="•"/>
              <a:defRPr/>
            </a:pPr>
            <a:r>
              <a:rPr lang="en-US" sz="2400" dirty="0" smtClean="0"/>
              <a:t> </a:t>
            </a:r>
            <a:r>
              <a:rPr lang="en-US" sz="2400" dirty="0" smtClean="0"/>
              <a:t> </a:t>
            </a:r>
            <a:r>
              <a:rPr lang="en-US" sz="2400" dirty="0" smtClean="0"/>
              <a:t>Various system calls related to signals</a:t>
            </a:r>
          </a:p>
          <a:p>
            <a:pPr lvl="0" eaLnBrk="1" hangingPunct="1">
              <a:defRPr/>
            </a:pPr>
            <a:endParaRPr lang="en-US" sz="2400" dirty="0" smtClean="0">
              <a:solidFill>
                <a:schemeClr val="tx2"/>
              </a:solidFill>
            </a:endParaRPr>
          </a:p>
          <a:p>
            <a:pPr lvl="0" eaLnBrk="1" hangingPunct="1">
              <a:defRPr/>
            </a:pPr>
            <a:endParaRPr kumimoji="0" lang="en-US" sz="2400" b="0" i="0" u="none" strike="noStrike" kern="0" cap="none" spc="0" normalizeH="0" baseline="0" noProof="0" dirty="0" smtClean="0">
              <a:ln>
                <a:noFill/>
              </a:ln>
              <a:solidFill>
                <a:schemeClr val="tx2"/>
              </a:solidFill>
              <a:effectLst/>
              <a:uLnTx/>
              <a:uFillTx/>
              <a:latin typeface="+mj-lt"/>
              <a:ea typeface="+mj-ea"/>
              <a:cs typeface="+mj-cs"/>
            </a:endParaRPr>
          </a:p>
          <a:p>
            <a:pPr lvl="0" eaLnBrk="1" hangingPunct="1">
              <a:defRPr/>
            </a:pPr>
            <a:endParaRPr lang="en-US" sz="2800" kern="0" dirty="0" smtClean="0">
              <a:solidFill>
                <a:schemeClr val="tx2"/>
              </a:solidFill>
              <a:latin typeface="+mj-lt"/>
              <a:ea typeface="+mj-ea"/>
              <a:cs typeface="+mj-cs"/>
            </a:endParaRPr>
          </a:p>
          <a:p>
            <a:pPr lvl="0" eaLnBrk="1" hangingPunct="1">
              <a:defRPr/>
            </a:pPr>
            <a:endParaRPr kumimoji="0" lang="en-US" sz="2800" b="0" i="0" u="none" strike="noStrike" kern="0" cap="none" spc="0" normalizeH="0" baseline="0" noProof="0" dirty="0" smtClean="0">
              <a:ln>
                <a:noFill/>
              </a:ln>
              <a:solidFill>
                <a:schemeClr val="tx2"/>
              </a:solidFill>
              <a:effectLst/>
              <a:uLnTx/>
              <a:uFillTx/>
              <a:latin typeface="+mj-lt"/>
              <a:ea typeface="+mj-ea"/>
              <a:cs typeface="+mj-cs"/>
            </a:endParaRPr>
          </a:p>
          <a:p>
            <a:pPr lvl="0" eaLnBrk="1" hangingPunct="1">
              <a:defRPr/>
            </a:pPr>
            <a:endParaRPr kumimoji="0" 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r>
              <a:rPr lang="en-US" smtClean="0"/>
              <a:t>3/24/2011</a:t>
            </a:r>
            <a:endParaRPr lang="en-US"/>
          </a:p>
        </p:txBody>
      </p:sp>
      <p:sp>
        <p:nvSpPr>
          <p:cNvPr id="6" name="Slide Number Placeholder 5"/>
          <p:cNvSpPr>
            <a:spLocks noGrp="1"/>
          </p:cNvSpPr>
          <p:nvPr>
            <p:ph type="sldNum" sz="quarter" idx="12"/>
          </p:nvPr>
        </p:nvSpPr>
        <p:spPr/>
        <p:txBody>
          <a:bodyPr/>
          <a:lstStyle/>
          <a:p>
            <a:fld id="{E9D90674-4EAC-4A16-AE79-708CED9D9779}"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Grp="1" noChangeArrowheads="1"/>
          </p:cNvSpPr>
          <p:nvPr>
            <p:ph type="title"/>
          </p:nvPr>
        </p:nvSpPr>
        <p:spPr>
          <a:xfrm>
            <a:off x="642910" y="214290"/>
            <a:ext cx="7772400" cy="1143000"/>
          </a:xfrm>
        </p:spPr>
        <p:txBody>
          <a:bodyPr/>
          <a:lstStyle/>
          <a:p>
            <a:pPr algn="ctr"/>
            <a:r>
              <a:rPr lang="en-US" sz="3600" dirty="0" smtClean="0">
                <a:solidFill>
                  <a:schemeClr val="tx1"/>
                </a:solidFill>
                <a:latin typeface="+mn-lt"/>
              </a:rPr>
              <a:t>Conclusion</a:t>
            </a:r>
            <a:endParaRPr lang="en-US" sz="3600" dirty="0">
              <a:solidFill>
                <a:schemeClr val="tx1"/>
              </a:solidFill>
              <a:latin typeface="+mn-lt"/>
            </a:endParaRPr>
          </a:p>
        </p:txBody>
      </p:sp>
      <p:sp>
        <p:nvSpPr>
          <p:cNvPr id="4" name="Rectangle 6"/>
          <p:cNvSpPr txBox="1">
            <a:spLocks noChangeArrowheads="1"/>
          </p:cNvSpPr>
          <p:nvPr/>
        </p:nvSpPr>
        <p:spPr bwMode="auto">
          <a:xfrm>
            <a:off x="642910" y="1571612"/>
            <a:ext cx="7772400" cy="48577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eaLnBrk="1" hangingPunct="1">
              <a:buFont typeface="Wingdings" pitchFamily="2" charset="2"/>
              <a:buChar char="q"/>
              <a:defRPr/>
            </a:pPr>
            <a:r>
              <a:rPr lang="en-IN" sz="2400" b="1" dirty="0" smtClean="0"/>
              <a:t>Knowledge of the </a:t>
            </a:r>
            <a:r>
              <a:rPr lang="en-IN" sz="2400" b="1" dirty="0" smtClean="0"/>
              <a:t>signalling </a:t>
            </a:r>
            <a:r>
              <a:rPr lang="en-IN" sz="2400" b="1" dirty="0" smtClean="0"/>
              <a:t>mechanism and familiarity with signal-related functions help one </a:t>
            </a:r>
            <a:r>
              <a:rPr lang="en-IN" sz="2400" b="1" dirty="0" smtClean="0"/>
              <a:t>to write their </a:t>
            </a:r>
            <a:r>
              <a:rPr lang="en-IN" sz="2400" b="1" dirty="0" smtClean="0"/>
              <a:t>programs more efficiently</a:t>
            </a:r>
            <a:r>
              <a:rPr lang="en-IN" sz="2400" dirty="0" smtClean="0"/>
              <a:t>.</a:t>
            </a:r>
          </a:p>
          <a:p>
            <a:pPr lvl="0" eaLnBrk="1" hangingPunct="1">
              <a:buFont typeface="Wingdings" pitchFamily="2" charset="2"/>
              <a:buChar char="q"/>
              <a:defRPr/>
            </a:pPr>
            <a:endParaRPr lang="en-IN" sz="2400" dirty="0" smtClean="0"/>
          </a:p>
          <a:p>
            <a:pPr lvl="0" eaLnBrk="1" hangingPunct="1">
              <a:buFont typeface="Wingdings" pitchFamily="2" charset="2"/>
              <a:buChar char="q"/>
              <a:defRPr/>
            </a:pPr>
            <a:r>
              <a:rPr lang="en-IN" sz="2400" dirty="0" smtClean="0"/>
              <a:t>In case of an error or any anomaly during the execution of a program, the kernel can use signals to notify the process.</a:t>
            </a:r>
          </a:p>
          <a:p>
            <a:pPr lvl="0" eaLnBrk="1" hangingPunct="1">
              <a:buFont typeface="Wingdings" pitchFamily="2" charset="2"/>
              <a:buChar char="q"/>
              <a:defRPr/>
            </a:pPr>
            <a:endParaRPr lang="en-IN" sz="2400" dirty="0" smtClean="0"/>
          </a:p>
          <a:p>
            <a:pPr lvl="0" eaLnBrk="1" hangingPunct="1">
              <a:buFont typeface="Wingdings" pitchFamily="2" charset="2"/>
              <a:buChar char="q"/>
              <a:defRPr/>
            </a:pPr>
            <a:r>
              <a:rPr lang="en-IN" sz="2400" dirty="0" smtClean="0"/>
              <a:t>Signals also have been used to communicate and synchronize processes and to simplify inter-process communications (IPCs).</a:t>
            </a:r>
            <a:endParaRPr kumimoji="0" lang="en-US" sz="2400" b="0" i="0" u="none" strike="noStrike" kern="0" cap="none"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r>
              <a:rPr lang="en-US" smtClean="0"/>
              <a:t>3/24/2011</a:t>
            </a:r>
            <a:endParaRPr lang="en-US"/>
          </a:p>
        </p:txBody>
      </p:sp>
      <p:sp>
        <p:nvSpPr>
          <p:cNvPr id="6" name="Slide Number Placeholder 5"/>
          <p:cNvSpPr>
            <a:spLocks noGrp="1"/>
          </p:cNvSpPr>
          <p:nvPr>
            <p:ph type="sldNum" sz="quarter" idx="12"/>
          </p:nvPr>
        </p:nvSpPr>
        <p:spPr/>
        <p:txBody>
          <a:bodyPr/>
          <a:lstStyle/>
          <a:p>
            <a:fld id="{E9D90674-4EAC-4A16-AE79-708CED9D9779}"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Message Queue</a:t>
            </a:r>
          </a:p>
        </p:txBody>
      </p:sp>
      <p:sp>
        <p:nvSpPr>
          <p:cNvPr id="28675" name="Content Placeholder 2"/>
          <p:cNvSpPr>
            <a:spLocks noGrp="1"/>
          </p:cNvSpPr>
          <p:nvPr>
            <p:ph idx="1"/>
          </p:nvPr>
        </p:nvSpPr>
        <p:spPr>
          <a:xfrm>
            <a:off x="685800" y="1524000"/>
            <a:ext cx="7772400" cy="4572000"/>
          </a:xfrm>
        </p:spPr>
        <p:txBody>
          <a:bodyPr/>
          <a:lstStyle/>
          <a:p>
            <a:pPr eaLnBrk="1" hangingPunct="1"/>
            <a:r>
              <a:rPr lang="en-US" sz="2800" dirty="0" smtClean="0"/>
              <a:t>Message queue.</a:t>
            </a:r>
          </a:p>
          <a:p>
            <a:pPr eaLnBrk="1" hangingPunct="1"/>
            <a:endParaRPr lang="en-US" sz="2800" dirty="0" smtClean="0"/>
          </a:p>
          <a:p>
            <a:pPr lvl="1" eaLnBrk="1" hangingPunct="1"/>
            <a:r>
              <a:rPr lang="en-US" sz="2400" dirty="0" smtClean="0"/>
              <a:t>A linked list of messages stored within the kernel and identified by a message queue identifier.</a:t>
            </a:r>
          </a:p>
          <a:p>
            <a:pPr lvl="1" eaLnBrk="1" hangingPunct="1"/>
            <a:endParaRPr lang="en-US" sz="2400" dirty="0" smtClean="0"/>
          </a:p>
          <a:p>
            <a:pPr lvl="2" eaLnBrk="1" hangingPunct="1"/>
            <a:r>
              <a:rPr lang="en-US" sz="2000" dirty="0" smtClean="0"/>
              <a:t>Every message has a type field, and a nonnegative length, and the actual data bytes.</a:t>
            </a:r>
          </a:p>
          <a:p>
            <a:pPr lvl="2" eaLnBrk="1" hangingPunct="1"/>
            <a:r>
              <a:rPr lang="en-US" sz="2000" dirty="0" err="1" smtClean="0"/>
              <a:t>Msgsnd</a:t>
            </a:r>
            <a:r>
              <a:rPr lang="en-US" sz="2000" dirty="0" smtClean="0"/>
              <a:t> puts a message at the end of the queue</a:t>
            </a:r>
          </a:p>
          <a:p>
            <a:pPr lvl="2" eaLnBrk="1" hangingPunct="1"/>
            <a:r>
              <a:rPr lang="en-US" sz="2000" dirty="0" err="1" smtClean="0"/>
              <a:t>Msgrcv</a:t>
            </a:r>
            <a:r>
              <a:rPr lang="en-US" sz="2000" dirty="0" smtClean="0"/>
              <a:t> gets a message, may not follow FIFO order (can be based on type)</a:t>
            </a:r>
          </a:p>
          <a:p>
            <a:pPr eaLnBrk="1" hangingPunct="1"/>
            <a:endParaRPr lang="en-US" dirty="0" smtClean="0"/>
          </a:p>
        </p:txBody>
      </p:sp>
      <p:sp>
        <p:nvSpPr>
          <p:cNvPr id="28676" name="Footer Placeholder 3"/>
          <p:cNvSpPr>
            <a:spLocks noGrp="1"/>
          </p:cNvSpPr>
          <p:nvPr>
            <p:ph type="ftr" sz="quarter" idx="10"/>
          </p:nvPr>
        </p:nvSpPr>
        <p:spPr>
          <a:noFill/>
        </p:spPr>
        <p:txBody>
          <a:bodyPr/>
          <a:lstStyle/>
          <a:p>
            <a:r>
              <a:rPr lang="en-US" smtClean="0"/>
              <a:t>Operating Systems: A Modern Perspective, Chapter 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1"/>
          <p:cNvSpPr>
            <a:spLocks noGrp="1"/>
          </p:cNvSpPr>
          <p:nvPr>
            <p:ph type="ftr" sz="quarter" idx="10"/>
          </p:nvPr>
        </p:nvSpPr>
        <p:spPr>
          <a:noFill/>
        </p:spPr>
        <p:txBody>
          <a:bodyPr/>
          <a:lstStyle/>
          <a:p>
            <a:r>
              <a:rPr lang="en-US" smtClean="0"/>
              <a:t>Operating Systems: A Modern Perspective, Chapter 9</a:t>
            </a:r>
          </a:p>
        </p:txBody>
      </p:sp>
      <p:sp>
        <p:nvSpPr>
          <p:cNvPr id="287746" name="Rectangle 2"/>
          <p:cNvSpPr>
            <a:spLocks noChangeArrowheads="1"/>
          </p:cNvSpPr>
          <p:nvPr/>
        </p:nvSpPr>
        <p:spPr bwMode="auto">
          <a:xfrm>
            <a:off x="3657600" y="5334000"/>
            <a:ext cx="2133600" cy="1295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9700" name="Rectangle 3"/>
          <p:cNvSpPr>
            <a:spLocks noChangeArrowheads="1"/>
          </p:cNvSpPr>
          <p:nvPr/>
        </p:nvSpPr>
        <p:spPr bwMode="auto">
          <a:xfrm>
            <a:off x="714348" y="0"/>
            <a:ext cx="7772400" cy="609600"/>
          </a:xfrm>
          <a:prstGeom prst="rect">
            <a:avLst/>
          </a:prstGeom>
          <a:noFill/>
          <a:ln w="9525">
            <a:noFill/>
            <a:miter lim="800000"/>
            <a:headEnd/>
            <a:tailEnd/>
          </a:ln>
        </p:spPr>
        <p:txBody>
          <a:bodyPr anchor="ctr"/>
          <a:lstStyle/>
          <a:p>
            <a:pPr algn="ctr"/>
            <a:r>
              <a:rPr lang="en-US" sz="4400" dirty="0">
                <a:solidFill>
                  <a:schemeClr val="accent2"/>
                </a:solidFill>
              </a:rPr>
              <a:t>Refined IPC Mechanism</a:t>
            </a:r>
          </a:p>
        </p:txBody>
      </p:sp>
      <p:sp>
        <p:nvSpPr>
          <p:cNvPr id="29701" name="Rectangle 4"/>
          <p:cNvSpPr>
            <a:spLocks noChangeArrowheads="1"/>
          </p:cNvSpPr>
          <p:nvPr/>
        </p:nvSpPr>
        <p:spPr bwMode="auto">
          <a:xfrm>
            <a:off x="714348" y="785794"/>
            <a:ext cx="7772400" cy="1295400"/>
          </a:xfrm>
          <a:prstGeom prst="rect">
            <a:avLst/>
          </a:prstGeom>
          <a:noFill/>
          <a:ln w="9525">
            <a:noFill/>
            <a:miter lim="800000"/>
            <a:headEnd/>
            <a:tailEnd/>
          </a:ln>
        </p:spPr>
        <p:txBody>
          <a:bodyPr/>
          <a:lstStyle/>
          <a:p>
            <a:pPr marL="342900" indent="-342900">
              <a:spcBef>
                <a:spcPct val="20000"/>
              </a:spcBef>
              <a:buFontTx/>
              <a:buChar char="•"/>
            </a:pPr>
            <a:r>
              <a:rPr lang="en-US" sz="3200" dirty="0"/>
              <a:t>OS manages the mailbox space</a:t>
            </a:r>
          </a:p>
          <a:p>
            <a:pPr marL="342900" indent="-342900">
              <a:spcBef>
                <a:spcPct val="20000"/>
              </a:spcBef>
              <a:buFontTx/>
              <a:buChar char="•"/>
            </a:pPr>
            <a:r>
              <a:rPr lang="en-US" sz="3200" dirty="0"/>
              <a:t>More secure message system</a:t>
            </a:r>
          </a:p>
        </p:txBody>
      </p:sp>
      <p:sp>
        <p:nvSpPr>
          <p:cNvPr id="287749" name="Rectangle 5"/>
          <p:cNvSpPr>
            <a:spLocks noChangeArrowheads="1"/>
          </p:cNvSpPr>
          <p:nvPr/>
        </p:nvSpPr>
        <p:spPr bwMode="auto">
          <a:xfrm>
            <a:off x="990600" y="3048000"/>
            <a:ext cx="1600200" cy="762000"/>
          </a:xfrm>
          <a:prstGeom prst="rect">
            <a:avLst/>
          </a:prstGeom>
          <a:solidFill>
            <a:schemeClr val="folHlink"/>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a:t>Info to be</a:t>
            </a:r>
          </a:p>
          <a:p>
            <a:pPr algn="ctr" eaLnBrk="0" hangingPunct="0">
              <a:defRPr/>
            </a:pPr>
            <a:r>
              <a:rPr lang="en-US"/>
              <a:t>shared</a:t>
            </a:r>
          </a:p>
        </p:txBody>
      </p:sp>
      <p:sp>
        <p:nvSpPr>
          <p:cNvPr id="287750" name="Rectangle 6" descr="Dashed upward diagonal"/>
          <p:cNvSpPr>
            <a:spLocks noChangeArrowheads="1"/>
          </p:cNvSpPr>
          <p:nvPr/>
        </p:nvSpPr>
        <p:spPr bwMode="auto">
          <a:xfrm>
            <a:off x="6705600" y="3048000"/>
            <a:ext cx="1600200" cy="762000"/>
          </a:xfrm>
          <a:prstGeom prst="rect">
            <a:avLst/>
          </a:prstGeom>
          <a:pattFill prst="dashUpDiag">
            <a:fgClr>
              <a:schemeClr val="folHlink"/>
            </a:fgClr>
            <a:bgClr>
              <a:srgbClr val="FFFFFF"/>
            </a:bgClr>
          </a:patt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a:t>Info copy</a:t>
            </a:r>
          </a:p>
        </p:txBody>
      </p:sp>
      <p:sp>
        <p:nvSpPr>
          <p:cNvPr id="29704" name="Text Box 7"/>
          <p:cNvSpPr txBox="1">
            <a:spLocks noChangeArrowheads="1"/>
          </p:cNvSpPr>
          <p:nvPr/>
        </p:nvSpPr>
        <p:spPr bwMode="auto">
          <a:xfrm>
            <a:off x="381000" y="2286000"/>
            <a:ext cx="2749550" cy="457200"/>
          </a:xfrm>
          <a:prstGeom prst="rect">
            <a:avLst/>
          </a:prstGeom>
          <a:noFill/>
          <a:ln w="9525">
            <a:noFill/>
            <a:miter lim="800000"/>
            <a:headEnd/>
            <a:tailEnd/>
          </a:ln>
        </p:spPr>
        <p:txBody>
          <a:bodyPr wrap="none">
            <a:spAutoFit/>
          </a:bodyPr>
          <a:lstStyle/>
          <a:p>
            <a:pPr eaLnBrk="0" hangingPunct="0"/>
            <a:r>
              <a:rPr lang="en-US"/>
              <a:t>Address Space for p</a:t>
            </a:r>
            <a:r>
              <a:rPr lang="en-US" baseline="-25000"/>
              <a:t>0</a:t>
            </a:r>
            <a:endParaRPr lang="en-US"/>
          </a:p>
        </p:txBody>
      </p:sp>
      <p:sp>
        <p:nvSpPr>
          <p:cNvPr id="29705" name="Text Box 8"/>
          <p:cNvSpPr txBox="1">
            <a:spLocks noChangeArrowheads="1"/>
          </p:cNvSpPr>
          <p:nvPr/>
        </p:nvSpPr>
        <p:spPr bwMode="auto">
          <a:xfrm>
            <a:off x="6019800" y="2362200"/>
            <a:ext cx="2749550" cy="457200"/>
          </a:xfrm>
          <a:prstGeom prst="rect">
            <a:avLst/>
          </a:prstGeom>
          <a:noFill/>
          <a:ln w="9525">
            <a:noFill/>
            <a:miter lim="800000"/>
            <a:headEnd/>
            <a:tailEnd/>
          </a:ln>
        </p:spPr>
        <p:txBody>
          <a:bodyPr wrap="none">
            <a:spAutoFit/>
          </a:bodyPr>
          <a:lstStyle/>
          <a:p>
            <a:pPr eaLnBrk="0" hangingPunct="0"/>
            <a:r>
              <a:rPr lang="en-US"/>
              <a:t>Address Space for p</a:t>
            </a:r>
            <a:r>
              <a:rPr lang="en-US" baseline="-25000"/>
              <a:t>1</a:t>
            </a:r>
            <a:endParaRPr lang="en-US"/>
          </a:p>
        </p:txBody>
      </p:sp>
      <p:sp>
        <p:nvSpPr>
          <p:cNvPr id="287753" name="Rectangle 9"/>
          <p:cNvSpPr>
            <a:spLocks noChangeArrowheads="1"/>
          </p:cNvSpPr>
          <p:nvPr/>
        </p:nvSpPr>
        <p:spPr bwMode="auto">
          <a:xfrm>
            <a:off x="3733800" y="5410200"/>
            <a:ext cx="1600200" cy="762000"/>
          </a:xfrm>
          <a:prstGeom prst="rect">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a:t>Message</a:t>
            </a:r>
          </a:p>
        </p:txBody>
      </p:sp>
      <p:sp>
        <p:nvSpPr>
          <p:cNvPr id="287754" name="Rectangle 10"/>
          <p:cNvSpPr>
            <a:spLocks noChangeArrowheads="1"/>
          </p:cNvSpPr>
          <p:nvPr/>
        </p:nvSpPr>
        <p:spPr bwMode="auto">
          <a:xfrm>
            <a:off x="3886200" y="5562600"/>
            <a:ext cx="1600200" cy="762000"/>
          </a:xfrm>
          <a:prstGeom prst="rect">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a:t>Message</a:t>
            </a:r>
          </a:p>
        </p:txBody>
      </p:sp>
      <p:sp>
        <p:nvSpPr>
          <p:cNvPr id="287755" name="Rectangle 11"/>
          <p:cNvSpPr>
            <a:spLocks noChangeArrowheads="1"/>
          </p:cNvSpPr>
          <p:nvPr/>
        </p:nvSpPr>
        <p:spPr bwMode="auto">
          <a:xfrm>
            <a:off x="4038600" y="5715000"/>
            <a:ext cx="1600200" cy="762000"/>
          </a:xfrm>
          <a:prstGeom prst="rect">
            <a:avLst/>
          </a:prstGeom>
          <a:solidFill>
            <a:schemeClr val="accent2"/>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defRPr/>
            </a:pPr>
            <a:r>
              <a:rPr lang="en-US"/>
              <a:t>Message</a:t>
            </a:r>
          </a:p>
        </p:txBody>
      </p:sp>
      <p:sp>
        <p:nvSpPr>
          <p:cNvPr id="29709" name="Text Box 12"/>
          <p:cNvSpPr txBox="1">
            <a:spLocks noChangeArrowheads="1"/>
          </p:cNvSpPr>
          <p:nvPr/>
        </p:nvSpPr>
        <p:spPr bwMode="auto">
          <a:xfrm>
            <a:off x="3733800" y="4876800"/>
            <a:ext cx="1978025" cy="457200"/>
          </a:xfrm>
          <a:prstGeom prst="rect">
            <a:avLst/>
          </a:prstGeom>
          <a:noFill/>
          <a:ln w="9525">
            <a:noFill/>
            <a:miter lim="800000"/>
            <a:headEnd/>
            <a:tailEnd/>
          </a:ln>
        </p:spPr>
        <p:txBody>
          <a:bodyPr wrap="none">
            <a:spAutoFit/>
          </a:bodyPr>
          <a:lstStyle/>
          <a:p>
            <a:pPr eaLnBrk="0" hangingPunct="0"/>
            <a:r>
              <a:rPr lang="en-US"/>
              <a:t>Mailbox for p</a:t>
            </a:r>
            <a:r>
              <a:rPr lang="en-US" baseline="-25000"/>
              <a:t>1</a:t>
            </a:r>
            <a:endParaRPr lang="en-US"/>
          </a:p>
        </p:txBody>
      </p:sp>
      <p:sp>
        <p:nvSpPr>
          <p:cNvPr id="29710" name="Rectangle 13"/>
          <p:cNvSpPr>
            <a:spLocks noChangeArrowheads="1"/>
          </p:cNvSpPr>
          <p:nvPr/>
        </p:nvSpPr>
        <p:spPr bwMode="auto">
          <a:xfrm>
            <a:off x="6096000" y="2819400"/>
            <a:ext cx="2667000" cy="1752600"/>
          </a:xfrm>
          <a:prstGeom prst="rect">
            <a:avLst/>
          </a:prstGeom>
          <a:noFill/>
          <a:ln w="9525">
            <a:solidFill>
              <a:schemeClr val="tx1"/>
            </a:solidFill>
            <a:prstDash val="dash"/>
            <a:miter lim="800000"/>
            <a:headEnd/>
            <a:tailEnd/>
          </a:ln>
        </p:spPr>
        <p:txBody>
          <a:bodyPr wrap="none" anchor="ctr"/>
          <a:lstStyle/>
          <a:p>
            <a:endParaRPr lang="en-US"/>
          </a:p>
        </p:txBody>
      </p:sp>
      <p:sp>
        <p:nvSpPr>
          <p:cNvPr id="29712" name="AutoShape 15"/>
          <p:cNvSpPr>
            <a:spLocks noChangeArrowheads="1"/>
          </p:cNvSpPr>
          <p:nvPr/>
        </p:nvSpPr>
        <p:spPr bwMode="auto">
          <a:xfrm>
            <a:off x="762000" y="5715000"/>
            <a:ext cx="2057400" cy="457200"/>
          </a:xfrm>
          <a:prstGeom prst="roundRect">
            <a:avLst>
              <a:gd name="adj" fmla="val 16667"/>
            </a:avLst>
          </a:prstGeom>
          <a:solidFill>
            <a:schemeClr val="hlink"/>
          </a:solidFill>
          <a:ln w="9525">
            <a:solidFill>
              <a:schemeClr val="tx1"/>
            </a:solidFill>
            <a:round/>
            <a:headEnd/>
            <a:tailEnd/>
          </a:ln>
        </p:spPr>
        <p:txBody>
          <a:bodyPr wrap="none" anchor="ctr"/>
          <a:lstStyle/>
          <a:p>
            <a:pPr algn="ctr" eaLnBrk="0" hangingPunct="0"/>
            <a:r>
              <a:rPr lang="en-US" sz="2000">
                <a:latin typeface="Courier New" pitchFamily="49" charset="0"/>
              </a:rPr>
              <a:t>send</a:t>
            </a:r>
            <a:r>
              <a:rPr lang="en-US"/>
              <a:t> function</a:t>
            </a:r>
          </a:p>
        </p:txBody>
      </p:sp>
      <p:sp>
        <p:nvSpPr>
          <p:cNvPr id="29713" name="AutoShape 16"/>
          <p:cNvSpPr>
            <a:spLocks noChangeArrowheads="1"/>
          </p:cNvSpPr>
          <p:nvPr/>
        </p:nvSpPr>
        <p:spPr bwMode="auto">
          <a:xfrm>
            <a:off x="6477000" y="5715000"/>
            <a:ext cx="2362200" cy="457200"/>
          </a:xfrm>
          <a:prstGeom prst="roundRect">
            <a:avLst>
              <a:gd name="adj" fmla="val 16667"/>
            </a:avLst>
          </a:prstGeom>
          <a:solidFill>
            <a:schemeClr val="hlink"/>
          </a:solidFill>
          <a:ln w="9525">
            <a:solidFill>
              <a:schemeClr val="tx1"/>
            </a:solidFill>
            <a:round/>
            <a:headEnd/>
            <a:tailEnd/>
          </a:ln>
        </p:spPr>
        <p:txBody>
          <a:bodyPr wrap="none" anchor="ctr"/>
          <a:lstStyle/>
          <a:p>
            <a:pPr algn="ctr" eaLnBrk="0" hangingPunct="0"/>
            <a:r>
              <a:rPr lang="en-US" sz="2000">
                <a:latin typeface="Courier New" pitchFamily="49" charset="0"/>
              </a:rPr>
              <a:t>receive</a:t>
            </a:r>
            <a:r>
              <a:rPr lang="en-US"/>
              <a:t> function</a:t>
            </a:r>
          </a:p>
        </p:txBody>
      </p:sp>
      <p:sp>
        <p:nvSpPr>
          <p:cNvPr id="29714" name="Line 17"/>
          <p:cNvSpPr>
            <a:spLocks noChangeShapeType="1"/>
          </p:cNvSpPr>
          <p:nvPr/>
        </p:nvSpPr>
        <p:spPr bwMode="auto">
          <a:xfrm>
            <a:off x="1752600" y="3810000"/>
            <a:ext cx="0" cy="1905000"/>
          </a:xfrm>
          <a:prstGeom prst="line">
            <a:avLst/>
          </a:prstGeom>
          <a:noFill/>
          <a:ln w="9525">
            <a:solidFill>
              <a:schemeClr val="tx1"/>
            </a:solidFill>
            <a:round/>
            <a:headEnd/>
            <a:tailEnd type="triangle" w="med" len="med"/>
          </a:ln>
        </p:spPr>
        <p:txBody>
          <a:bodyPr wrap="none" anchor="ctr"/>
          <a:lstStyle/>
          <a:p>
            <a:endParaRPr lang="en-US"/>
          </a:p>
        </p:txBody>
      </p:sp>
      <p:sp>
        <p:nvSpPr>
          <p:cNvPr id="29715" name="Line 18"/>
          <p:cNvSpPr>
            <a:spLocks noChangeShapeType="1"/>
          </p:cNvSpPr>
          <p:nvPr/>
        </p:nvSpPr>
        <p:spPr bwMode="auto">
          <a:xfrm flipV="1">
            <a:off x="7467600" y="3810000"/>
            <a:ext cx="0" cy="1905000"/>
          </a:xfrm>
          <a:prstGeom prst="line">
            <a:avLst/>
          </a:prstGeom>
          <a:noFill/>
          <a:ln w="9525">
            <a:solidFill>
              <a:schemeClr val="tx1"/>
            </a:solidFill>
            <a:round/>
            <a:headEnd/>
            <a:tailEnd type="triangle" w="med" len="med"/>
          </a:ln>
        </p:spPr>
        <p:txBody>
          <a:bodyPr wrap="none" anchor="ctr"/>
          <a:lstStyle/>
          <a:p>
            <a:endParaRPr lang="en-US"/>
          </a:p>
        </p:txBody>
      </p:sp>
      <p:sp>
        <p:nvSpPr>
          <p:cNvPr id="29716" name="Text Box 19"/>
          <p:cNvSpPr txBox="1">
            <a:spLocks noChangeArrowheads="1"/>
          </p:cNvSpPr>
          <p:nvPr/>
        </p:nvSpPr>
        <p:spPr bwMode="auto">
          <a:xfrm>
            <a:off x="3581400" y="4191000"/>
            <a:ext cx="1731963" cy="457200"/>
          </a:xfrm>
          <a:prstGeom prst="rect">
            <a:avLst/>
          </a:prstGeom>
          <a:noFill/>
          <a:ln w="9525">
            <a:noFill/>
            <a:miter lim="800000"/>
            <a:headEnd/>
            <a:tailEnd/>
          </a:ln>
        </p:spPr>
        <p:txBody>
          <a:bodyPr wrap="none">
            <a:spAutoFit/>
          </a:bodyPr>
          <a:lstStyle/>
          <a:p>
            <a:pPr eaLnBrk="0" hangingPunct="0"/>
            <a:r>
              <a:rPr lang="en-US"/>
              <a:t>OS Interface</a:t>
            </a:r>
          </a:p>
        </p:txBody>
      </p:sp>
      <p:sp>
        <p:nvSpPr>
          <p:cNvPr id="29717" name="Text Box 20"/>
          <p:cNvSpPr txBox="1">
            <a:spLocks noChangeArrowheads="1"/>
          </p:cNvSpPr>
          <p:nvPr/>
        </p:nvSpPr>
        <p:spPr bwMode="auto">
          <a:xfrm>
            <a:off x="685800" y="3962400"/>
            <a:ext cx="2263775" cy="396875"/>
          </a:xfrm>
          <a:prstGeom prst="rect">
            <a:avLst/>
          </a:prstGeom>
          <a:noFill/>
          <a:ln w="9525">
            <a:noFill/>
            <a:miter lim="800000"/>
            <a:headEnd/>
            <a:tailEnd/>
          </a:ln>
        </p:spPr>
        <p:txBody>
          <a:bodyPr wrap="none">
            <a:spAutoFit/>
          </a:bodyPr>
          <a:lstStyle/>
          <a:p>
            <a:pPr eaLnBrk="0" hangingPunct="0"/>
            <a:r>
              <a:rPr lang="en-US" sz="2000">
                <a:latin typeface="Courier New" pitchFamily="49" charset="0"/>
              </a:rPr>
              <a:t>send(… p</a:t>
            </a:r>
            <a:r>
              <a:rPr lang="en-US" sz="2000" baseline="-25000">
                <a:latin typeface="Courier New" pitchFamily="49" charset="0"/>
              </a:rPr>
              <a:t>1</a:t>
            </a:r>
            <a:r>
              <a:rPr lang="en-US" sz="2000">
                <a:latin typeface="Courier New" pitchFamily="49" charset="0"/>
              </a:rPr>
              <a:t>, …);</a:t>
            </a:r>
            <a:endParaRPr lang="en-US"/>
          </a:p>
        </p:txBody>
      </p:sp>
      <p:sp>
        <p:nvSpPr>
          <p:cNvPr id="29718" name="Text Box 21"/>
          <p:cNvSpPr txBox="1">
            <a:spLocks noChangeArrowheads="1"/>
          </p:cNvSpPr>
          <p:nvPr/>
        </p:nvSpPr>
        <p:spPr bwMode="auto">
          <a:xfrm>
            <a:off x="6553200" y="3962400"/>
            <a:ext cx="1860550" cy="396875"/>
          </a:xfrm>
          <a:prstGeom prst="rect">
            <a:avLst/>
          </a:prstGeom>
          <a:noFill/>
          <a:ln w="9525">
            <a:noFill/>
            <a:miter lim="800000"/>
            <a:headEnd/>
            <a:tailEnd/>
          </a:ln>
        </p:spPr>
        <p:txBody>
          <a:bodyPr wrap="none">
            <a:spAutoFit/>
          </a:bodyPr>
          <a:lstStyle/>
          <a:p>
            <a:pPr eaLnBrk="0" hangingPunct="0"/>
            <a:r>
              <a:rPr lang="en-US" sz="2000">
                <a:latin typeface="Courier New" pitchFamily="49" charset="0"/>
              </a:rPr>
              <a:t>receive(…);</a:t>
            </a:r>
            <a:endParaRPr lang="en-US"/>
          </a:p>
        </p:txBody>
      </p:sp>
      <p:sp>
        <p:nvSpPr>
          <p:cNvPr id="29719" name="Rectangle 22"/>
          <p:cNvSpPr>
            <a:spLocks noChangeArrowheads="1"/>
          </p:cNvSpPr>
          <p:nvPr/>
        </p:nvSpPr>
        <p:spPr bwMode="auto">
          <a:xfrm>
            <a:off x="533400" y="2743200"/>
            <a:ext cx="2667000" cy="1752600"/>
          </a:xfrm>
          <a:prstGeom prst="rect">
            <a:avLst/>
          </a:prstGeom>
          <a:noFill/>
          <a:ln w="9525">
            <a:solidFill>
              <a:schemeClr val="tx1"/>
            </a:solidFill>
            <a:prstDash val="dash"/>
            <a:miter lim="800000"/>
            <a:headEnd/>
            <a:tailEnd/>
          </a:ln>
        </p:spPr>
        <p:txBody>
          <a:bodyPr wrap="none" anchor="ctr"/>
          <a:lstStyle/>
          <a:p>
            <a:endParaRPr lang="en-US"/>
          </a:p>
        </p:txBody>
      </p:sp>
      <p:sp>
        <p:nvSpPr>
          <p:cNvPr id="29720" name="Line 23"/>
          <p:cNvSpPr>
            <a:spLocks noChangeShapeType="1"/>
          </p:cNvSpPr>
          <p:nvPr/>
        </p:nvSpPr>
        <p:spPr bwMode="auto">
          <a:xfrm>
            <a:off x="2819400" y="5943600"/>
            <a:ext cx="838200" cy="0"/>
          </a:xfrm>
          <a:prstGeom prst="line">
            <a:avLst/>
          </a:prstGeom>
          <a:noFill/>
          <a:ln w="9525">
            <a:solidFill>
              <a:schemeClr val="tx1"/>
            </a:solidFill>
            <a:round/>
            <a:headEnd/>
            <a:tailEnd type="triangle" w="med" len="med"/>
          </a:ln>
        </p:spPr>
        <p:txBody>
          <a:bodyPr wrap="none" anchor="ctr"/>
          <a:lstStyle/>
          <a:p>
            <a:endParaRPr lang="en-US"/>
          </a:p>
        </p:txBody>
      </p:sp>
      <p:sp>
        <p:nvSpPr>
          <p:cNvPr id="29721" name="Line 24"/>
          <p:cNvSpPr>
            <a:spLocks noChangeShapeType="1"/>
          </p:cNvSpPr>
          <p:nvPr/>
        </p:nvSpPr>
        <p:spPr bwMode="auto">
          <a:xfrm>
            <a:off x="5791200" y="5943600"/>
            <a:ext cx="685800" cy="0"/>
          </a:xfrm>
          <a:prstGeom prst="line">
            <a:avLst/>
          </a:prstGeom>
          <a:noFill/>
          <a:ln w="9525">
            <a:solidFill>
              <a:schemeClr val="tx1"/>
            </a:solidFill>
            <a:round/>
            <a:headEnd/>
            <a:tailEnd type="triangle" w="med" len="me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1748"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1749"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1747" name="Text Box 4"/>
          <p:cNvSpPr txBox="1">
            <a:spLocks noChangeArrowheads="1"/>
          </p:cNvSpPr>
          <p:nvPr/>
        </p:nvSpPr>
        <p:spPr bwMode="auto">
          <a:xfrm>
            <a:off x="457200" y="1774825"/>
            <a:ext cx="8229600" cy="4625975"/>
          </a:xfrm>
          <a:prstGeom prst="rect">
            <a:avLst/>
          </a:prstGeom>
          <a:noFill/>
          <a:ln w="9525">
            <a:noFill/>
            <a:round/>
            <a:headEnd/>
            <a:tailEnd/>
          </a:ln>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msgget</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Returns a message descriptor to be used by other system calls</a:t>
            </a: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msgsnd</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Sends a message </a:t>
            </a: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msgrcv</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Receives a message</a:t>
            </a: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msgctl</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Controls the message queue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2774"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2775"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2771" name="Text Box 4"/>
          <p:cNvSpPr txBox="1">
            <a:spLocks noChangeArrowheads="1"/>
          </p:cNvSpPr>
          <p:nvPr/>
        </p:nvSpPr>
        <p:spPr bwMode="auto">
          <a:xfrm>
            <a:off x="457200" y="1774825"/>
            <a:ext cx="8229600" cy="4625975"/>
          </a:xfrm>
          <a:prstGeom prst="rect">
            <a:avLst/>
          </a:prstGeom>
          <a:noFill/>
          <a:ln w="9525">
            <a:noFill/>
            <a:round/>
            <a:headEnd/>
            <a:tailEnd/>
          </a:ln>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Syntax</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Example</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p:txBody>
      </p:sp>
      <p:sp>
        <p:nvSpPr>
          <p:cNvPr id="32772" name="Rectangle 5"/>
          <p:cNvSpPr>
            <a:spLocks noChangeArrowheads="1"/>
          </p:cNvSpPr>
          <p:nvPr/>
        </p:nvSpPr>
        <p:spPr bwMode="auto">
          <a:xfrm>
            <a:off x="1066800" y="2362200"/>
            <a:ext cx="7010400" cy="914400"/>
          </a:xfrm>
          <a:prstGeom prst="rect">
            <a:avLst/>
          </a:prstGeom>
          <a:solidFill>
            <a:srgbClr val="A6A6A6"/>
          </a:solidFill>
          <a:ln w="9525">
            <a:noFill/>
            <a:round/>
            <a:headEnd/>
            <a:tailEnd/>
          </a:ln>
        </p:spPr>
        <p:txBody>
          <a:bodyPr lIns="90000" tIns="46800" rIns="90000" bIns="46800" anchor="ctr"/>
          <a:lstStyle/>
          <a:p>
            <a:pPr marL="466725">
              <a:tabLst>
                <a:tab pos="466725" algn="l"/>
                <a:tab pos="1381125" algn="l"/>
                <a:tab pos="2295525" algn="l"/>
                <a:tab pos="3209925" algn="l"/>
                <a:tab pos="4124325" algn="l"/>
                <a:tab pos="5038725" algn="l"/>
                <a:tab pos="5953125" algn="l"/>
                <a:tab pos="6867525" algn="l"/>
                <a:tab pos="7781925" algn="l"/>
                <a:tab pos="8696325" algn="l"/>
                <a:tab pos="9610725" algn="l"/>
                <a:tab pos="10525125" algn="l"/>
              </a:tabLst>
            </a:pPr>
            <a:r>
              <a:rPr lang="en-US" b="1">
                <a:solidFill>
                  <a:srgbClr val="000000"/>
                </a:solidFill>
                <a:latin typeface="Corbel" pitchFamily="34" charset="0"/>
              </a:rPr>
              <a:t>#include&lt;sys/msg.h&gt;</a:t>
            </a:r>
          </a:p>
          <a:p>
            <a:pPr marL="466725">
              <a:tabLst>
                <a:tab pos="466725" algn="l"/>
                <a:tab pos="1381125" algn="l"/>
                <a:tab pos="2295525" algn="l"/>
                <a:tab pos="3209925" algn="l"/>
                <a:tab pos="4124325" algn="l"/>
                <a:tab pos="5038725" algn="l"/>
                <a:tab pos="5953125" algn="l"/>
                <a:tab pos="6867525" algn="l"/>
                <a:tab pos="7781925" algn="l"/>
                <a:tab pos="8696325" algn="l"/>
                <a:tab pos="9610725" algn="l"/>
                <a:tab pos="10525125" algn="l"/>
              </a:tabLst>
            </a:pPr>
            <a:r>
              <a:rPr lang="en-US" b="1">
                <a:solidFill>
                  <a:srgbClr val="000000"/>
                </a:solidFill>
                <a:latin typeface="Corbel" pitchFamily="34" charset="0"/>
              </a:rPr>
              <a:t>Int msgget(key_t key, int msgflg);</a:t>
            </a:r>
          </a:p>
        </p:txBody>
      </p:sp>
      <p:sp>
        <p:nvSpPr>
          <p:cNvPr id="32773" name="Rectangle 6"/>
          <p:cNvSpPr>
            <a:spLocks noChangeArrowheads="1"/>
          </p:cNvSpPr>
          <p:nvPr/>
        </p:nvSpPr>
        <p:spPr bwMode="auto">
          <a:xfrm>
            <a:off x="223838" y="3962400"/>
            <a:ext cx="8758237" cy="2590800"/>
          </a:xfrm>
          <a:prstGeom prst="rect">
            <a:avLst/>
          </a:prstGeom>
          <a:solidFill>
            <a:srgbClr val="A6A6A6"/>
          </a:solid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err="1">
                <a:solidFill>
                  <a:srgbClr val="0D0D0D"/>
                </a:solidFill>
                <a:latin typeface="Corbel" pitchFamily="34" charset="0"/>
              </a:rPr>
              <a:t>msgid</a:t>
            </a:r>
            <a:r>
              <a:rPr lang="en-US" sz="2800" dirty="0">
                <a:solidFill>
                  <a:srgbClr val="0D0D0D"/>
                </a:solidFill>
                <a:latin typeface="Corbel" pitchFamily="34" charset="0"/>
              </a:rPr>
              <a:t> = </a:t>
            </a:r>
            <a:r>
              <a:rPr lang="en-US" sz="2800" dirty="0" err="1">
                <a:solidFill>
                  <a:srgbClr val="0D0D0D"/>
                </a:solidFill>
                <a:latin typeface="Corbel" pitchFamily="34" charset="0"/>
              </a:rPr>
              <a:t>msgget</a:t>
            </a:r>
            <a:r>
              <a:rPr lang="en-US" sz="2800" dirty="0">
                <a:solidFill>
                  <a:srgbClr val="0D0D0D"/>
                </a:solidFill>
                <a:latin typeface="Corbel" pitchFamily="34" charset="0"/>
              </a:rPr>
              <a:t>((</a:t>
            </a:r>
            <a:r>
              <a:rPr lang="en-US" sz="2800" dirty="0" err="1">
                <a:solidFill>
                  <a:srgbClr val="0D0D0D"/>
                </a:solidFill>
                <a:latin typeface="Corbel" pitchFamily="34" charset="0"/>
              </a:rPr>
              <a:t>key_t</a:t>
            </a:r>
            <a:r>
              <a:rPr lang="en-US" sz="2800" dirty="0">
                <a:solidFill>
                  <a:srgbClr val="0D0D0D"/>
                </a:solidFill>
                <a:latin typeface="Corbel" pitchFamily="34" charset="0"/>
              </a:rPr>
              <a:t>)1234,IPC_CREAT | IPC_EXCL)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0D0D0D"/>
                </a:solidFill>
                <a:latin typeface="Corbel" pitchFamily="34" charset="0"/>
              </a:rPr>
              <a:t>if(</a:t>
            </a:r>
            <a:r>
              <a:rPr lang="en-US" sz="2800" dirty="0" err="1">
                <a:solidFill>
                  <a:srgbClr val="0D0D0D"/>
                </a:solidFill>
                <a:latin typeface="Corbel" pitchFamily="34" charset="0"/>
              </a:rPr>
              <a:t>msgid</a:t>
            </a:r>
            <a:r>
              <a:rPr lang="en-US" sz="2800" dirty="0">
                <a:solidFill>
                  <a:srgbClr val="0D0D0D"/>
                </a:solidFill>
                <a:latin typeface="Corbel" pitchFamily="34" charset="0"/>
              </a:rPr>
              <a:t> &lt; 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0D0D0D"/>
                </a:solidFill>
                <a:latin typeface="Corbel" pitchFamily="34"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0D0D0D"/>
                </a:solidFill>
                <a:latin typeface="Corbel" pitchFamily="34" charset="0"/>
              </a:rPr>
              <a:t>	</a:t>
            </a:r>
            <a:r>
              <a:rPr lang="en-US" sz="2800" dirty="0" err="1">
                <a:solidFill>
                  <a:srgbClr val="0D0D0D"/>
                </a:solidFill>
                <a:latin typeface="Corbel" pitchFamily="34" charset="0"/>
              </a:rPr>
              <a:t>printf</a:t>
            </a:r>
            <a:r>
              <a:rPr lang="en-US" sz="2800" dirty="0">
                <a:solidFill>
                  <a:srgbClr val="0D0D0D"/>
                </a:solidFill>
                <a:latin typeface="Corbel" pitchFamily="34" charset="0"/>
              </a:rPr>
              <a:t>(“Message queue already exists\n")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0D0D0D"/>
                </a:solidFill>
                <a:latin typeface="Corbel" pitchFamily="34" charset="0"/>
              </a:rPr>
              <a:t>	</a:t>
            </a:r>
            <a:r>
              <a:rPr lang="en-US" sz="2800" dirty="0" err="1">
                <a:solidFill>
                  <a:srgbClr val="0D0D0D"/>
                </a:solidFill>
                <a:latin typeface="Corbel" pitchFamily="34" charset="0"/>
              </a:rPr>
              <a:t>msgid</a:t>
            </a:r>
            <a:r>
              <a:rPr lang="en-US" sz="2800" dirty="0">
                <a:solidFill>
                  <a:srgbClr val="0D0D0D"/>
                </a:solidFill>
                <a:latin typeface="Corbel" pitchFamily="34" charset="0"/>
              </a:rPr>
              <a:t> = </a:t>
            </a:r>
            <a:r>
              <a:rPr lang="en-US" sz="2800" dirty="0" err="1">
                <a:solidFill>
                  <a:srgbClr val="0D0D0D"/>
                </a:solidFill>
                <a:latin typeface="Corbel" pitchFamily="34" charset="0"/>
              </a:rPr>
              <a:t>msgget</a:t>
            </a:r>
            <a:r>
              <a:rPr lang="en-US" sz="2800" dirty="0">
                <a:solidFill>
                  <a:srgbClr val="0D0D0D"/>
                </a:solidFill>
                <a:latin typeface="Corbel" pitchFamily="34" charset="0"/>
              </a:rPr>
              <a:t>((</a:t>
            </a:r>
            <a:r>
              <a:rPr lang="en-US" sz="2800" dirty="0" err="1">
                <a:solidFill>
                  <a:srgbClr val="0D0D0D"/>
                </a:solidFill>
                <a:latin typeface="Corbel" pitchFamily="34" charset="0"/>
              </a:rPr>
              <a:t>key_t</a:t>
            </a:r>
            <a:r>
              <a:rPr lang="en-US" sz="2800" dirty="0">
                <a:solidFill>
                  <a:srgbClr val="0D0D0D"/>
                </a:solidFill>
                <a:latin typeface="Corbel" pitchFamily="34" charset="0"/>
              </a:rPr>
              <a:t>)1234,0666)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dirty="0">
                <a:solidFill>
                  <a:srgbClr val="0D0D0D"/>
                </a:solidFill>
                <a:latin typeface="Corbe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3798"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3799"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3795" name="Text Box 4"/>
          <p:cNvSpPr txBox="1">
            <a:spLocks noChangeArrowheads="1"/>
          </p:cNvSpPr>
          <p:nvPr/>
        </p:nvSpPr>
        <p:spPr bwMode="auto">
          <a:xfrm>
            <a:off x="381000" y="1524000"/>
            <a:ext cx="8229600" cy="4625975"/>
          </a:xfrm>
          <a:prstGeom prst="rect">
            <a:avLst/>
          </a:prstGeom>
          <a:noFill/>
          <a:ln w="9525">
            <a:noFill/>
            <a:round/>
            <a:headEnd/>
            <a:tailEnd/>
          </a:ln>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Syntax:</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Example</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p:txBody>
      </p:sp>
      <p:sp>
        <p:nvSpPr>
          <p:cNvPr id="33796" name="Rectangle 5"/>
          <p:cNvSpPr>
            <a:spLocks noChangeArrowheads="1"/>
          </p:cNvSpPr>
          <p:nvPr/>
        </p:nvSpPr>
        <p:spPr bwMode="auto">
          <a:xfrm>
            <a:off x="457200" y="2133600"/>
            <a:ext cx="8153400" cy="762000"/>
          </a:xfrm>
          <a:prstGeom prst="rect">
            <a:avLst/>
          </a:prstGeom>
          <a:solidFill>
            <a:srgbClr val="A6A6A6"/>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D0D0D"/>
                </a:solidFill>
                <a:latin typeface="Corbel" pitchFamily="34" charset="0"/>
              </a:rPr>
              <a:t>int</a:t>
            </a:r>
            <a:r>
              <a:rPr lang="en-US" b="1" dirty="0">
                <a:solidFill>
                  <a:srgbClr val="0D0D0D"/>
                </a:solidFill>
                <a:latin typeface="Corbel" pitchFamily="34" charset="0"/>
              </a:rPr>
              <a:t> </a:t>
            </a:r>
            <a:r>
              <a:rPr lang="en-US" b="1" dirty="0" err="1">
                <a:solidFill>
                  <a:srgbClr val="0D0D0D"/>
                </a:solidFill>
                <a:latin typeface="Corbel" pitchFamily="34" charset="0"/>
              </a:rPr>
              <a:t>msgsnd</a:t>
            </a:r>
            <a:r>
              <a:rPr lang="en-US" b="1" dirty="0">
                <a:solidFill>
                  <a:srgbClr val="0D0D0D"/>
                </a:solidFill>
                <a:latin typeface="Corbel" pitchFamily="34" charset="0"/>
              </a:rPr>
              <a:t>(</a:t>
            </a:r>
            <a:r>
              <a:rPr lang="en-US" b="1" dirty="0" err="1">
                <a:solidFill>
                  <a:srgbClr val="0D0D0D"/>
                </a:solidFill>
                <a:latin typeface="Corbel" pitchFamily="34" charset="0"/>
              </a:rPr>
              <a:t>int</a:t>
            </a:r>
            <a:r>
              <a:rPr lang="en-US" b="1" dirty="0">
                <a:solidFill>
                  <a:srgbClr val="0D0D0D"/>
                </a:solidFill>
                <a:latin typeface="Corbel" pitchFamily="34" charset="0"/>
              </a:rPr>
              <a:t> </a:t>
            </a:r>
            <a:r>
              <a:rPr lang="en-US" b="1" dirty="0" err="1">
                <a:solidFill>
                  <a:srgbClr val="0D0D0D"/>
                </a:solidFill>
                <a:latin typeface="Corbel" pitchFamily="34" charset="0"/>
              </a:rPr>
              <a:t>msqid</a:t>
            </a:r>
            <a:r>
              <a:rPr lang="en-US" b="1" dirty="0">
                <a:solidFill>
                  <a:srgbClr val="0D0D0D"/>
                </a:solidFill>
                <a:latin typeface="Corbel" pitchFamily="34" charset="0"/>
              </a:rPr>
              <a:t>, const void *</a:t>
            </a:r>
            <a:r>
              <a:rPr lang="en-US" b="1" dirty="0" err="1">
                <a:solidFill>
                  <a:srgbClr val="0D0D0D"/>
                </a:solidFill>
                <a:latin typeface="Corbel" pitchFamily="34" charset="0"/>
              </a:rPr>
              <a:t>msg_ptr</a:t>
            </a:r>
            <a:r>
              <a:rPr lang="en-US" b="1" dirty="0">
                <a:solidFill>
                  <a:srgbClr val="0D0D0D"/>
                </a:solidFill>
                <a:latin typeface="Corbel" pitchFamily="34" charset="0"/>
              </a:rPr>
              <a:t>, </a:t>
            </a:r>
            <a:r>
              <a:rPr lang="en-US" b="1" dirty="0" err="1">
                <a:solidFill>
                  <a:srgbClr val="0D0D0D"/>
                </a:solidFill>
                <a:latin typeface="Corbel" pitchFamily="34" charset="0"/>
              </a:rPr>
              <a:t>size_t</a:t>
            </a:r>
            <a:r>
              <a:rPr lang="en-US" b="1" dirty="0">
                <a:solidFill>
                  <a:srgbClr val="0D0D0D"/>
                </a:solidFill>
                <a:latin typeface="Corbel" pitchFamily="34" charset="0"/>
              </a:rPr>
              <a:t> </a:t>
            </a:r>
            <a:r>
              <a:rPr lang="en-US" b="1" dirty="0" err="1">
                <a:solidFill>
                  <a:srgbClr val="0D0D0D"/>
                </a:solidFill>
                <a:latin typeface="Corbel" pitchFamily="34" charset="0"/>
              </a:rPr>
              <a:t>msg_sz</a:t>
            </a:r>
            <a:r>
              <a:rPr lang="en-US" b="1" dirty="0">
                <a:solidFill>
                  <a:srgbClr val="0D0D0D"/>
                </a:solidFill>
                <a:latin typeface="Corbel" pitchFamily="34" charset="0"/>
              </a:rPr>
              <a:t>, </a:t>
            </a:r>
            <a:r>
              <a:rPr lang="en-US" b="1" dirty="0" err="1">
                <a:solidFill>
                  <a:srgbClr val="0D0D0D"/>
                </a:solidFill>
                <a:latin typeface="Corbel" pitchFamily="34" charset="0"/>
              </a:rPr>
              <a:t>int</a:t>
            </a:r>
            <a:r>
              <a:rPr lang="en-US" b="1" dirty="0">
                <a:solidFill>
                  <a:srgbClr val="0D0D0D"/>
                </a:solidFill>
                <a:latin typeface="Corbel" pitchFamily="34" charset="0"/>
              </a:rPr>
              <a:t> </a:t>
            </a:r>
            <a:r>
              <a:rPr lang="en-US" b="1" dirty="0" err="1">
                <a:solidFill>
                  <a:srgbClr val="0D0D0D"/>
                </a:solidFill>
                <a:latin typeface="Corbel" pitchFamily="34" charset="0"/>
              </a:rPr>
              <a:t>msgflg</a:t>
            </a:r>
            <a:r>
              <a:rPr lang="en-US" b="1" dirty="0">
                <a:solidFill>
                  <a:srgbClr val="0D0D0D"/>
                </a:solidFill>
                <a:latin typeface="Corbel" pitchFamily="34" charset="0"/>
              </a:rPr>
              <a:t>);</a:t>
            </a:r>
          </a:p>
        </p:txBody>
      </p:sp>
      <p:sp>
        <p:nvSpPr>
          <p:cNvPr id="33797" name="Rectangle 6"/>
          <p:cNvSpPr>
            <a:spLocks noChangeArrowheads="1"/>
          </p:cNvSpPr>
          <p:nvPr/>
        </p:nvSpPr>
        <p:spPr bwMode="auto">
          <a:xfrm>
            <a:off x="457200" y="3581400"/>
            <a:ext cx="8382000" cy="3200400"/>
          </a:xfrm>
          <a:prstGeom prst="rect">
            <a:avLst/>
          </a:prstGeom>
          <a:solidFill>
            <a:srgbClr val="A6A6A6"/>
          </a:solid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D0D0D"/>
                </a:solidFill>
                <a:latin typeface="Corbel" pitchFamily="34" charset="0"/>
              </a:rPr>
              <a:t>struct msgbuf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D0D0D"/>
                </a:solidFill>
                <a:latin typeface="Corbel" pitchFamily="34" charset="0"/>
              </a:rPr>
              <a:t>long mtype; /* message type, must be &gt; 0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D0D0D"/>
                </a:solidFill>
                <a:latin typeface="Corbel" pitchFamily="34" charset="0"/>
              </a:rPr>
              <a:t>char mtext[5]; /* message data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0D0D0D"/>
                </a:solidFill>
                <a:latin typeface="Corbel" pitchFamily="34"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solidFill>
                <a:srgbClr val="0D0D0D"/>
              </a:solidFill>
              <a:latin typeface="Corbel" pitchFamily="34" charset="0"/>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D0D0D"/>
                </a:solidFill>
                <a:latin typeface="Corbel" pitchFamily="34" charset="0"/>
              </a:rPr>
              <a:t>mbuf.mtype =1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D0D0D"/>
                </a:solidFill>
                <a:latin typeface="Corbel" pitchFamily="34" charset="0"/>
              </a:rPr>
              <a:t>strcpy(mbuf.mtext,"hello")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0D0D0D"/>
                </a:solidFill>
                <a:latin typeface="Corbel" pitchFamily="34" charset="0"/>
              </a:rPr>
              <a:t>retval = msgsnd(msgid,&amp;mbuf,5,0)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4822"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4823"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4819" name="Text Box 4"/>
          <p:cNvSpPr txBox="1">
            <a:spLocks noChangeArrowheads="1"/>
          </p:cNvSpPr>
          <p:nvPr/>
        </p:nvSpPr>
        <p:spPr bwMode="auto">
          <a:xfrm>
            <a:off x="381000" y="1524000"/>
            <a:ext cx="8229600" cy="4625975"/>
          </a:xfrm>
          <a:prstGeom prst="rect">
            <a:avLst/>
          </a:prstGeom>
          <a:noFill/>
          <a:ln w="9525">
            <a:noFill/>
            <a:round/>
            <a:headEnd/>
            <a:tailEnd/>
          </a:ln>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Syntax:</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Example</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p:txBody>
      </p:sp>
      <p:sp>
        <p:nvSpPr>
          <p:cNvPr id="34820" name="Rectangle 5"/>
          <p:cNvSpPr>
            <a:spLocks noChangeArrowheads="1"/>
          </p:cNvSpPr>
          <p:nvPr/>
        </p:nvSpPr>
        <p:spPr bwMode="auto">
          <a:xfrm>
            <a:off x="381000" y="2286000"/>
            <a:ext cx="8458200" cy="914400"/>
          </a:xfrm>
          <a:prstGeom prst="rect">
            <a:avLst/>
          </a:prstGeom>
          <a:solidFill>
            <a:srgbClr val="A6A6A6"/>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0D0D0D"/>
                </a:solidFill>
                <a:latin typeface="Corbel" pitchFamily="34" charset="0"/>
              </a:rPr>
              <a:t>int msgrcv(int msqid, void *msg_ptr, size_t msg_sz, long int msgtype, int msgflg);</a:t>
            </a:r>
          </a:p>
        </p:txBody>
      </p:sp>
      <p:sp>
        <p:nvSpPr>
          <p:cNvPr id="34821" name="Rectangle 6"/>
          <p:cNvSpPr>
            <a:spLocks noChangeArrowheads="1"/>
          </p:cNvSpPr>
          <p:nvPr/>
        </p:nvSpPr>
        <p:spPr bwMode="auto">
          <a:xfrm>
            <a:off x="533400" y="4114800"/>
            <a:ext cx="8229600" cy="2590800"/>
          </a:xfrm>
          <a:prstGeom prst="rect">
            <a:avLst/>
          </a:prstGeom>
          <a:solidFill>
            <a:srgbClr val="A6A6A6"/>
          </a:solidFill>
          <a:ln w="9525">
            <a:noFill/>
            <a:round/>
            <a:headEnd/>
            <a:tailEnd/>
          </a:ln>
        </p:spPr>
        <p:txBody>
          <a:bodyPr lIns="90000" tIns="46800" rIns="90000" bIns="46800" anchor="ctr"/>
          <a:lstStyle/>
          <a:p>
            <a:pPr marL="9144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sz="2800">
                <a:solidFill>
                  <a:srgbClr val="0D0D0D"/>
                </a:solidFill>
                <a:latin typeface="Corbel" pitchFamily="34" charset="0"/>
              </a:rPr>
              <a:t>retval = msgrcv(msgid,&amp;mbuf,5,1,0) ;</a:t>
            </a:r>
          </a:p>
          <a:p>
            <a:pPr marL="9144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sz="2800">
                <a:solidFill>
                  <a:srgbClr val="0D0D0D"/>
                </a:solidFill>
                <a:latin typeface="Corbel" pitchFamily="34" charset="0"/>
              </a:rPr>
              <a:t>if(retval &lt; 0)</a:t>
            </a:r>
          </a:p>
          <a:p>
            <a:pPr marL="9144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sz="2800">
                <a:solidFill>
                  <a:srgbClr val="0D0D0D"/>
                </a:solidFill>
                <a:latin typeface="Corbel" pitchFamily="34" charset="0"/>
              </a:rPr>
              <a:t>{</a:t>
            </a:r>
          </a:p>
          <a:p>
            <a:pPr marL="9144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sz="2800">
                <a:solidFill>
                  <a:srgbClr val="0D0D0D"/>
                </a:solidFill>
                <a:latin typeface="Corbel" pitchFamily="34" charset="0"/>
              </a:rPr>
              <a:t>perror("msgrcv: ") ;</a:t>
            </a:r>
          </a:p>
          <a:p>
            <a:pPr marL="914400">
              <a:tabLst>
                <a:tab pos="914400" algn="l"/>
                <a:tab pos="1828800" algn="l"/>
                <a:tab pos="2743200" algn="l"/>
                <a:tab pos="3657600" algn="l"/>
                <a:tab pos="4572000" algn="l"/>
                <a:tab pos="5486400" algn="l"/>
                <a:tab pos="6400800" algn="l"/>
                <a:tab pos="7315200" algn="l"/>
                <a:tab pos="8229600" algn="l"/>
                <a:tab pos="9144000" algn="l"/>
                <a:tab pos="10058400" algn="l"/>
                <a:tab pos="10972800" algn="l"/>
              </a:tabLst>
            </a:pPr>
            <a:r>
              <a:rPr lang="en-US" sz="2800">
                <a:solidFill>
                  <a:srgbClr val="0D0D0D"/>
                </a:solidFill>
                <a:latin typeface="Corbe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5845"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5846"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5843" name="Text Box 4"/>
          <p:cNvSpPr txBox="1">
            <a:spLocks noChangeArrowheads="1"/>
          </p:cNvSpPr>
          <p:nvPr/>
        </p:nvSpPr>
        <p:spPr bwMode="auto">
          <a:xfrm>
            <a:off x="457200" y="1774825"/>
            <a:ext cx="8229600" cy="4625975"/>
          </a:xfrm>
          <a:prstGeom prst="rect">
            <a:avLst/>
          </a:prstGeom>
          <a:noFill/>
          <a:ln w="9525">
            <a:noFill/>
            <a:round/>
            <a:headEnd/>
            <a:tailEnd/>
          </a:ln>
        </p:spPr>
        <p:txBody>
          <a:bodyPr lIns="54720" tIns="91440"/>
          <a:lstStyle/>
          <a:p>
            <a:pPr marL="436563" indent="-319088">
              <a:lnSpc>
                <a:spcPct val="90000"/>
              </a:lnSpc>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orbel" pitchFamily="34" charset="0"/>
              </a:rPr>
              <a:t>Syntax:</a:t>
            </a:r>
          </a:p>
          <a:p>
            <a:pPr marL="436563" indent="-319088">
              <a:lnSpc>
                <a:spcPct val="90000"/>
              </a:lnSpc>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000000"/>
              </a:solidFill>
              <a:latin typeface="Corbel" pitchFamily="34" charset="0"/>
            </a:endParaRPr>
          </a:p>
          <a:p>
            <a:pPr marL="436563" indent="-319088">
              <a:lnSpc>
                <a:spcPct val="90000"/>
              </a:lnSpc>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a:solidFill>
                <a:srgbClr val="000000"/>
              </a:solidFill>
              <a:latin typeface="Corbel" pitchFamily="34" charset="0"/>
            </a:endParaRPr>
          </a:p>
          <a:p>
            <a:pPr marL="436563" indent="-319088">
              <a:lnSpc>
                <a:spcPct val="90000"/>
              </a:lnSpc>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a:solidFill>
                  <a:srgbClr val="000000"/>
                </a:solidFill>
                <a:latin typeface="Corbel" pitchFamily="34" charset="0"/>
              </a:rPr>
              <a:t>The </a:t>
            </a:r>
            <a:r>
              <a:rPr lang="en-US" sz="3200" dirty="0" err="1">
                <a:solidFill>
                  <a:srgbClr val="000000"/>
                </a:solidFill>
                <a:latin typeface="Corbel" pitchFamily="34" charset="0"/>
              </a:rPr>
              <a:t>msqid_ds</a:t>
            </a:r>
            <a:r>
              <a:rPr lang="en-US" sz="3200" dirty="0">
                <a:solidFill>
                  <a:srgbClr val="000000"/>
                </a:solidFill>
                <a:latin typeface="Corbel" pitchFamily="34" charset="0"/>
              </a:rPr>
              <a:t> structure has at least the following members:</a:t>
            </a:r>
          </a:p>
          <a:p>
            <a:pPr marL="436563" indent="-319088">
              <a:lnSpc>
                <a:spcPct val="90000"/>
              </a:lnSpc>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dirty="0">
                <a:solidFill>
                  <a:srgbClr val="000000"/>
                </a:solidFill>
                <a:latin typeface="Corbel" pitchFamily="34" charset="0"/>
              </a:rPr>
              <a:t>	</a:t>
            </a:r>
            <a:r>
              <a:rPr lang="en-US" sz="3200" b="1" dirty="0" err="1">
                <a:solidFill>
                  <a:srgbClr val="000000"/>
                </a:solidFill>
                <a:latin typeface="Corbel" pitchFamily="34" charset="0"/>
              </a:rPr>
              <a:t>struct</a:t>
            </a:r>
            <a:r>
              <a:rPr lang="en-US" sz="3200" b="1" dirty="0">
                <a:solidFill>
                  <a:srgbClr val="000000"/>
                </a:solidFill>
                <a:latin typeface="Corbel" pitchFamily="34" charset="0"/>
              </a:rPr>
              <a:t> </a:t>
            </a:r>
            <a:r>
              <a:rPr lang="en-US" sz="3200" b="1" dirty="0" err="1">
                <a:solidFill>
                  <a:srgbClr val="000000"/>
                </a:solidFill>
                <a:latin typeface="Corbel" pitchFamily="34" charset="0"/>
              </a:rPr>
              <a:t>msqid_ds</a:t>
            </a:r>
            <a:r>
              <a:rPr lang="en-US" sz="3200" b="1" dirty="0">
                <a:solidFill>
                  <a:srgbClr val="000000"/>
                </a:solidFill>
                <a:latin typeface="Corbel" pitchFamily="34" charset="0"/>
              </a:rPr>
              <a:t> {</a:t>
            </a:r>
          </a:p>
          <a:p>
            <a:pPr marL="436563" indent="-319088">
              <a:lnSpc>
                <a:spcPct val="90000"/>
              </a:lnSpc>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dirty="0" err="1">
                <a:solidFill>
                  <a:srgbClr val="000000"/>
                </a:solidFill>
                <a:latin typeface="Corbel" pitchFamily="34" charset="0"/>
              </a:rPr>
              <a:t>uid_t</a:t>
            </a:r>
            <a:r>
              <a:rPr lang="en-US" sz="3200" b="1" dirty="0">
                <a:solidFill>
                  <a:srgbClr val="000000"/>
                </a:solidFill>
                <a:latin typeface="Corbel" pitchFamily="34" charset="0"/>
              </a:rPr>
              <a:t> msg_perm.uid;</a:t>
            </a:r>
          </a:p>
          <a:p>
            <a:pPr marL="436563" indent="-319088">
              <a:lnSpc>
                <a:spcPct val="90000"/>
              </a:lnSpc>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dirty="0" err="1">
                <a:solidFill>
                  <a:srgbClr val="000000"/>
                </a:solidFill>
                <a:latin typeface="Corbel" pitchFamily="34" charset="0"/>
              </a:rPr>
              <a:t>uid_t</a:t>
            </a:r>
            <a:r>
              <a:rPr lang="en-US" sz="3200" b="1" dirty="0">
                <a:solidFill>
                  <a:srgbClr val="000000"/>
                </a:solidFill>
                <a:latin typeface="Corbel" pitchFamily="34" charset="0"/>
              </a:rPr>
              <a:t> msg_perm.gid</a:t>
            </a:r>
          </a:p>
          <a:p>
            <a:pPr marL="436563" indent="-319088">
              <a:lnSpc>
                <a:spcPct val="90000"/>
              </a:lnSpc>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dirty="0" err="1">
                <a:solidFill>
                  <a:srgbClr val="000000"/>
                </a:solidFill>
                <a:latin typeface="Corbel" pitchFamily="34" charset="0"/>
              </a:rPr>
              <a:t>mode_t</a:t>
            </a:r>
            <a:r>
              <a:rPr lang="en-US" sz="3200" b="1" dirty="0">
                <a:solidFill>
                  <a:srgbClr val="000000"/>
                </a:solidFill>
                <a:latin typeface="Corbel" pitchFamily="34" charset="0"/>
              </a:rPr>
              <a:t> </a:t>
            </a:r>
            <a:r>
              <a:rPr lang="en-US" sz="3200" b="1" dirty="0" err="1">
                <a:solidFill>
                  <a:srgbClr val="000000"/>
                </a:solidFill>
                <a:latin typeface="Corbel" pitchFamily="34" charset="0"/>
              </a:rPr>
              <a:t>msg_perm.mode</a:t>
            </a:r>
            <a:r>
              <a:rPr lang="en-US" sz="3200" b="1" dirty="0">
                <a:solidFill>
                  <a:srgbClr val="000000"/>
                </a:solidFill>
                <a:latin typeface="Corbel" pitchFamily="34" charset="0"/>
              </a:rPr>
              <a:t>;</a:t>
            </a:r>
          </a:p>
          <a:p>
            <a:pPr marL="436563" indent="-319088">
              <a:lnSpc>
                <a:spcPct val="90000"/>
              </a:lnSpc>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b="1" dirty="0">
                <a:solidFill>
                  <a:srgbClr val="000000"/>
                </a:solidFill>
                <a:latin typeface="Corbel" pitchFamily="34" charset="0"/>
              </a:rPr>
              <a:t>}</a:t>
            </a:r>
          </a:p>
        </p:txBody>
      </p:sp>
      <p:sp>
        <p:nvSpPr>
          <p:cNvPr id="35844" name="Rectangle 5"/>
          <p:cNvSpPr>
            <a:spLocks noChangeArrowheads="1"/>
          </p:cNvSpPr>
          <p:nvPr/>
        </p:nvSpPr>
        <p:spPr bwMode="auto">
          <a:xfrm>
            <a:off x="381000" y="2590800"/>
            <a:ext cx="8458200" cy="533400"/>
          </a:xfrm>
          <a:prstGeom prst="rect">
            <a:avLst/>
          </a:prstGeom>
          <a:solidFill>
            <a:srgbClr val="A6A6A6"/>
          </a:solid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latin typeface="Corbel" pitchFamily="34" charset="0"/>
              </a:rPr>
              <a:t>Int</a:t>
            </a:r>
            <a:r>
              <a:rPr lang="en-US" b="1" dirty="0">
                <a:solidFill>
                  <a:srgbClr val="000000"/>
                </a:solidFill>
                <a:latin typeface="Corbel" pitchFamily="34" charset="0"/>
              </a:rPr>
              <a:t> </a:t>
            </a:r>
            <a:r>
              <a:rPr lang="en-US" b="1" dirty="0" err="1">
                <a:solidFill>
                  <a:srgbClr val="000000"/>
                </a:solidFill>
                <a:latin typeface="Corbel" pitchFamily="34" charset="0"/>
              </a:rPr>
              <a:t>msgctl</a:t>
            </a:r>
            <a:r>
              <a:rPr lang="en-US" b="1" dirty="0">
                <a:solidFill>
                  <a:srgbClr val="000000"/>
                </a:solidFill>
                <a:latin typeface="Corbel" pitchFamily="34" charset="0"/>
              </a:rPr>
              <a:t>(</a:t>
            </a:r>
            <a:r>
              <a:rPr lang="en-US" b="1" dirty="0" err="1">
                <a:solidFill>
                  <a:srgbClr val="000000"/>
                </a:solidFill>
                <a:latin typeface="Corbel" pitchFamily="34" charset="0"/>
              </a:rPr>
              <a:t>int</a:t>
            </a:r>
            <a:r>
              <a:rPr lang="en-US" b="1" dirty="0">
                <a:solidFill>
                  <a:srgbClr val="000000"/>
                </a:solidFill>
                <a:latin typeface="Corbel" pitchFamily="34" charset="0"/>
              </a:rPr>
              <a:t> </a:t>
            </a:r>
            <a:r>
              <a:rPr lang="en-US" b="1" dirty="0" err="1">
                <a:solidFill>
                  <a:srgbClr val="000000"/>
                </a:solidFill>
                <a:latin typeface="Corbel" pitchFamily="34" charset="0"/>
              </a:rPr>
              <a:t>msg_id</a:t>
            </a:r>
            <a:r>
              <a:rPr lang="en-US" b="1" dirty="0">
                <a:solidFill>
                  <a:srgbClr val="000000"/>
                </a:solidFill>
                <a:latin typeface="Corbel" pitchFamily="34" charset="0"/>
              </a:rPr>
              <a:t>, </a:t>
            </a:r>
            <a:r>
              <a:rPr lang="en-US" b="1" dirty="0" err="1">
                <a:solidFill>
                  <a:srgbClr val="000000"/>
                </a:solidFill>
                <a:latin typeface="Corbel" pitchFamily="34" charset="0"/>
              </a:rPr>
              <a:t>int</a:t>
            </a:r>
            <a:r>
              <a:rPr lang="en-US" b="1" dirty="0">
                <a:solidFill>
                  <a:srgbClr val="000000"/>
                </a:solidFill>
                <a:latin typeface="Corbel" pitchFamily="34" charset="0"/>
              </a:rPr>
              <a:t> command, </a:t>
            </a:r>
            <a:r>
              <a:rPr lang="en-US" b="1" dirty="0" err="1">
                <a:solidFill>
                  <a:srgbClr val="000000"/>
                </a:solidFill>
                <a:latin typeface="Corbel" pitchFamily="34" charset="0"/>
              </a:rPr>
              <a:t>struct</a:t>
            </a:r>
            <a:r>
              <a:rPr lang="en-US" b="1" dirty="0">
                <a:solidFill>
                  <a:srgbClr val="000000"/>
                </a:solidFill>
                <a:latin typeface="Corbel" pitchFamily="34" charset="0"/>
              </a:rPr>
              <a:t> </a:t>
            </a:r>
            <a:r>
              <a:rPr lang="en-US" b="1" dirty="0" err="1">
                <a:solidFill>
                  <a:srgbClr val="000000"/>
                </a:solidFill>
                <a:latin typeface="Corbel" pitchFamily="34" charset="0"/>
              </a:rPr>
              <a:t>shmid_ds</a:t>
            </a:r>
            <a:r>
              <a:rPr lang="en-US" b="1" dirty="0">
                <a:solidFill>
                  <a:srgbClr val="000000"/>
                </a:solidFill>
                <a:latin typeface="Corbel" pitchFamily="34" charset="0"/>
              </a:rPr>
              <a:t> *</a:t>
            </a:r>
            <a:r>
              <a:rPr lang="en-US" b="1" dirty="0" err="1">
                <a:solidFill>
                  <a:srgbClr val="000000"/>
                </a:solidFill>
                <a:latin typeface="Corbel" pitchFamily="34" charset="0"/>
              </a:rPr>
              <a:t>buf</a:t>
            </a:r>
            <a:r>
              <a:rPr lang="en-US" b="1" dirty="0">
                <a:solidFill>
                  <a:srgbClr val="000000"/>
                </a:solidFill>
                <a:latin typeface="Corbe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6877"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6878"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6867" name="Rectangle 4"/>
          <p:cNvSpPr>
            <a:spLocks noChangeArrowheads="1"/>
          </p:cNvSpPr>
          <p:nvPr/>
        </p:nvSpPr>
        <p:spPr bwMode="auto">
          <a:xfrm>
            <a:off x="457200" y="3886200"/>
            <a:ext cx="8382000" cy="2819400"/>
          </a:xfrm>
          <a:prstGeom prst="rect">
            <a:avLst/>
          </a:prstGeom>
          <a:solidFill>
            <a:srgbClr val="A6A6A6"/>
          </a:solidFill>
          <a:ln w="9525">
            <a:noFill/>
            <a:round/>
            <a:headEnd/>
            <a:tailEnd/>
          </a:ln>
        </p:spPr>
        <p:txBody>
          <a:bodyPr lIns="90000" tIns="46800" rIns="90000" bIns="46800" anchor="ct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rbel" pitchFamily="34" charset="0"/>
              </a:rPr>
              <a:t>retval = msgctl(msgid,IPC_RMID,NULL)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rbel" pitchFamily="34" charset="0"/>
              </a:rPr>
              <a:t>if(retval &lt; 0)</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rbel" pitchFamily="34" charset="0"/>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rbel" pitchFamily="34" charset="0"/>
              </a:rPr>
              <a:t>        printf("removing the message queue had failed\n")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a:solidFill>
                  <a:srgbClr val="000000"/>
                </a:solidFill>
                <a:latin typeface="Corbel" pitchFamily="34" charset="0"/>
              </a:rPr>
              <a:t>}</a:t>
            </a:r>
          </a:p>
        </p:txBody>
      </p:sp>
      <p:graphicFrame>
        <p:nvGraphicFramePr>
          <p:cNvPr id="19461" name="Group 5"/>
          <p:cNvGraphicFramePr>
            <a:graphicFrameLocks noGrp="1"/>
          </p:cNvGraphicFramePr>
          <p:nvPr/>
        </p:nvGraphicFramePr>
        <p:xfrm>
          <a:off x="457200" y="1828800"/>
          <a:ext cx="8307388" cy="1909764"/>
        </p:xfrm>
        <a:graphic>
          <a:graphicData uri="http://schemas.openxmlformats.org/drawingml/2006/table">
            <a:tbl>
              <a:tblPr/>
              <a:tblGrid>
                <a:gridCol w="2698750"/>
                <a:gridCol w="5608638"/>
              </a:tblGrid>
              <a:tr h="403225">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smtClean="0">
                          <a:ln>
                            <a:noFill/>
                          </a:ln>
                          <a:solidFill>
                            <a:srgbClr val="FFFFFF"/>
                          </a:solidFill>
                          <a:effectLst/>
                          <a:latin typeface="Corbel" pitchFamily="34" charset="0"/>
                          <a:ea typeface="DejaVu Sans" charset="0"/>
                          <a:cs typeface="DejaVu Sans" charset="0"/>
                        </a:rPr>
                        <a:t>Command</a:t>
                      </a:r>
                    </a:p>
                  </a:txBody>
                  <a:tcPr marL="90000" marR="90000" marT="53603" marB="46800" horzOverflow="overflow">
                    <a:lnL>
                      <a:noFill/>
                    </a:lnL>
                    <a:lnR>
                      <a:noFill/>
                    </a:lnR>
                    <a:lnT>
                      <a:noFill/>
                    </a:lnT>
                    <a:lnB>
                      <a:noFill/>
                    </a:lnB>
                    <a:lnTlToBr>
                      <a:noFill/>
                    </a:lnTlToBr>
                    <a:lnBlToTr>
                      <a:noFill/>
                    </a:lnBlToTr>
                    <a:solidFill>
                      <a:srgbClr val="F0AD00"/>
                    </a:solidFill>
                  </a:tcPr>
                </a:tc>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1" i="0" u="none" strike="noStrike" cap="none" normalizeH="0" baseline="0" smtClean="0">
                          <a:ln>
                            <a:noFill/>
                          </a:ln>
                          <a:solidFill>
                            <a:srgbClr val="FFFFFF"/>
                          </a:solidFill>
                          <a:effectLst/>
                          <a:latin typeface="Corbel" pitchFamily="34" charset="0"/>
                          <a:ea typeface="DejaVu Sans" charset="0"/>
                          <a:cs typeface="DejaVu Sans" charset="0"/>
                        </a:rPr>
                        <a:t>Description</a:t>
                      </a:r>
                    </a:p>
                  </a:txBody>
                  <a:tcPr marL="90000" marR="90000" marT="53603" marB="46800" horzOverflow="overflow">
                    <a:lnL>
                      <a:noFill/>
                    </a:lnL>
                    <a:lnR>
                      <a:noFill/>
                    </a:lnR>
                    <a:lnT>
                      <a:noFill/>
                    </a:lnT>
                    <a:lnB>
                      <a:noFill/>
                    </a:lnB>
                    <a:lnTlToBr>
                      <a:noFill/>
                    </a:lnTlToBr>
                    <a:lnBlToTr>
                      <a:noFill/>
                    </a:lnBlToTr>
                    <a:solidFill>
                      <a:srgbClr val="F0AD00"/>
                    </a:solidFill>
                  </a:tcPr>
                </a:tc>
              </a:tr>
              <a:tr h="703263">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orbel" pitchFamily="34" charset="0"/>
                          <a:ea typeface="DejaVu Sans" charset="0"/>
                          <a:cs typeface="DejaVu Sans" charset="0"/>
                        </a:rPr>
                        <a:t>IPC_STAT</a:t>
                      </a:r>
                    </a:p>
                  </a:txBody>
                  <a:tcPr marL="90000" marR="90000" marT="53603" marB="46800" horzOverflow="overflow">
                    <a:lnL>
                      <a:noFill/>
                    </a:lnL>
                    <a:lnR>
                      <a:noFill/>
                    </a:lnR>
                    <a:lnT>
                      <a:noFill/>
                    </a:lnT>
                    <a:lnB>
                      <a:noFill/>
                    </a:lnB>
                    <a:lnTlToBr>
                      <a:noFill/>
                    </a:lnTlToBr>
                    <a:lnBlToTr>
                      <a:noFill/>
                    </a:lnBlToTr>
                    <a:solidFill>
                      <a:srgbClr val="F9E3CB"/>
                    </a:solidFill>
                  </a:tcPr>
                </a:tc>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0000"/>
                          </a:solidFill>
                          <a:effectLst/>
                          <a:latin typeface="Corbel" pitchFamily="34" charset="0"/>
                          <a:ea typeface="DejaVu Sans" charset="0"/>
                          <a:cs typeface="DejaVu Sans" charset="0"/>
                        </a:rPr>
                        <a:t>To retrieve the values associated with the shared memory.</a:t>
                      </a:r>
                    </a:p>
                  </a:txBody>
                  <a:tcPr marL="90000" marR="90000" marT="54360" marB="46800" horzOverflow="overflow">
                    <a:lnL>
                      <a:noFill/>
                    </a:lnL>
                    <a:lnR>
                      <a:noFill/>
                    </a:lnR>
                    <a:lnT>
                      <a:noFill/>
                    </a:lnT>
                    <a:lnB>
                      <a:noFill/>
                    </a:lnB>
                    <a:lnTlToBr>
                      <a:noFill/>
                    </a:lnTlToBr>
                    <a:lnBlToTr>
                      <a:noFill/>
                    </a:lnBlToTr>
                    <a:solidFill>
                      <a:srgbClr val="F9E3CB"/>
                    </a:solidFill>
                  </a:tcPr>
                </a:tc>
              </a:tr>
              <a:tr h="401638">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orbel" pitchFamily="34" charset="0"/>
                          <a:ea typeface="DejaVu Sans" charset="0"/>
                          <a:cs typeface="DejaVu Sans" charset="0"/>
                        </a:rPr>
                        <a:t>IPC_SET</a:t>
                      </a:r>
                    </a:p>
                  </a:txBody>
                  <a:tcPr marL="90000" marR="90000" marT="53603" marB="46800" horzOverflow="overflow">
                    <a:lnL>
                      <a:noFill/>
                    </a:lnL>
                    <a:lnR>
                      <a:noFill/>
                    </a:lnR>
                    <a:lnT>
                      <a:noFill/>
                    </a:lnT>
                    <a:lnB>
                      <a:noFill/>
                    </a:lnB>
                    <a:lnTlToBr>
                      <a:noFill/>
                    </a:lnTlToBr>
                    <a:lnBlToTr>
                      <a:noFill/>
                    </a:lnBlToTr>
                    <a:solidFill>
                      <a:srgbClr val="FCF1E7"/>
                    </a:solidFill>
                  </a:tcPr>
                </a:tc>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0000"/>
                          </a:solidFill>
                          <a:effectLst/>
                          <a:latin typeface="Corbel" pitchFamily="34" charset="0"/>
                          <a:ea typeface="DejaVu Sans" charset="0"/>
                          <a:cs typeface="DejaVu Sans" charset="0"/>
                        </a:rPr>
                        <a:t>Sets the values</a:t>
                      </a:r>
                    </a:p>
                  </a:txBody>
                  <a:tcPr marL="90000" marR="90000" marT="54360" marB="46800" horzOverflow="overflow">
                    <a:lnL>
                      <a:noFill/>
                    </a:lnL>
                    <a:lnR>
                      <a:noFill/>
                    </a:lnR>
                    <a:lnT>
                      <a:noFill/>
                    </a:lnT>
                    <a:lnB>
                      <a:noFill/>
                    </a:lnB>
                    <a:lnTlToBr>
                      <a:noFill/>
                    </a:lnTlToBr>
                    <a:lnBlToTr>
                      <a:noFill/>
                    </a:lnBlToTr>
                    <a:solidFill>
                      <a:srgbClr val="FCF1E7"/>
                    </a:solidFill>
                  </a:tcPr>
                </a:tc>
              </a:tr>
              <a:tr h="401638">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1800" b="0" i="0" u="none" strike="noStrike" cap="none" normalizeH="0" baseline="0" smtClean="0">
                          <a:ln>
                            <a:noFill/>
                          </a:ln>
                          <a:solidFill>
                            <a:srgbClr val="000000"/>
                          </a:solidFill>
                          <a:effectLst/>
                          <a:latin typeface="Corbel" pitchFamily="34" charset="0"/>
                          <a:ea typeface="DejaVu Sans" charset="0"/>
                          <a:cs typeface="DejaVu Sans" charset="0"/>
                        </a:rPr>
                        <a:t>IPC_RMID</a:t>
                      </a:r>
                    </a:p>
                  </a:txBody>
                  <a:tcPr marL="90000" marR="90000" marT="53603" marB="46800" horzOverflow="overflow">
                    <a:lnL>
                      <a:noFill/>
                    </a:lnL>
                    <a:lnR>
                      <a:noFill/>
                    </a:lnR>
                    <a:lnT>
                      <a:noFill/>
                    </a:lnT>
                    <a:lnB>
                      <a:noFill/>
                    </a:lnB>
                    <a:lnTlToBr>
                      <a:noFill/>
                    </a:lnTlToBr>
                    <a:lnBlToTr>
                      <a:noFill/>
                    </a:lnBlToTr>
                    <a:solidFill>
                      <a:srgbClr val="F9E3CB"/>
                    </a:solidFill>
                  </a:tcPr>
                </a:tc>
                <a:tc>
                  <a:txBody>
                    <a:bodyPr/>
                    <a:lstStyle/>
                    <a:p>
                      <a:pPr marL="0" marR="0" lvl="0" indent="0" algn="l" defTabSz="457200" rtl="0" eaLnBrk="1" fontAlgn="base" latinLnBrk="0" hangingPunct="1">
                        <a:lnSpc>
                          <a:spcPct val="98000"/>
                        </a:lnSpc>
                        <a:spcBef>
                          <a:spcPct val="0"/>
                        </a:spcBef>
                        <a:spcAft>
                          <a:spcPct val="0"/>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sz="2000" b="0" i="0" u="none" strike="noStrike" cap="none" normalizeH="0" baseline="0" smtClean="0">
                          <a:ln>
                            <a:noFill/>
                          </a:ln>
                          <a:solidFill>
                            <a:srgbClr val="000000"/>
                          </a:solidFill>
                          <a:effectLst/>
                          <a:latin typeface="Corbel" pitchFamily="34" charset="0"/>
                          <a:ea typeface="DejaVu Sans" charset="0"/>
                          <a:cs typeface="DejaVu Sans" charset="0"/>
                        </a:rPr>
                        <a:t>Deletes the shared memory segment.</a:t>
                      </a:r>
                    </a:p>
                  </a:txBody>
                  <a:tcPr marL="90000" marR="90000" marT="54360" marB="46800" horzOverflow="overflow">
                    <a:lnL>
                      <a:noFill/>
                    </a:lnL>
                    <a:lnR>
                      <a:noFill/>
                    </a:lnR>
                    <a:lnT>
                      <a:noFill/>
                    </a:lnT>
                    <a:lnB>
                      <a:noFill/>
                    </a:lnB>
                    <a:lnTlToBr>
                      <a:noFill/>
                    </a:lnTlToBr>
                    <a:lnBlToTr>
                      <a:noFill/>
                    </a:lnBlToTr>
                    <a:solidFill>
                      <a:srgbClr val="F9E3CB"/>
                    </a:solidFill>
                  </a:tcPr>
                </a:tc>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dirty="0" smtClean="0"/>
              <a:t>Definition : Signals</a:t>
            </a:r>
          </a:p>
        </p:txBody>
      </p:sp>
      <p:sp>
        <p:nvSpPr>
          <p:cNvPr id="201731" name="Rectangle 3"/>
          <p:cNvSpPr>
            <a:spLocks noGrp="1" noChangeArrowheads="1"/>
          </p:cNvSpPr>
          <p:nvPr>
            <p:ph type="body" idx="1"/>
          </p:nvPr>
        </p:nvSpPr>
        <p:spPr/>
        <p:txBody>
          <a:bodyPr/>
          <a:lstStyle/>
          <a:p>
            <a:pPr>
              <a:defRPr/>
            </a:pPr>
            <a:endParaRPr lang="en-US" sz="2400" dirty="0" smtClean="0"/>
          </a:p>
          <a:p>
            <a:pPr>
              <a:defRPr/>
            </a:pPr>
            <a:r>
              <a:rPr lang="en-US" sz="2400" dirty="0" smtClean="0"/>
              <a:t>A signal is an </a:t>
            </a:r>
            <a:r>
              <a:rPr lang="en-US" sz="2400" i="1" dirty="0" smtClean="0">
                <a:solidFill>
                  <a:schemeClr val="accent2"/>
                </a:solidFill>
              </a:rPr>
              <a:t>asynchronous</a:t>
            </a:r>
            <a:r>
              <a:rPr lang="en-US" sz="2400" dirty="0" smtClean="0"/>
              <a:t> event which is delivered to a process.</a:t>
            </a:r>
            <a:br>
              <a:rPr lang="en-US" sz="2400" dirty="0" smtClean="0"/>
            </a:br>
            <a:endParaRPr lang="en-US" sz="2400" dirty="0" smtClean="0"/>
          </a:p>
          <a:p>
            <a:pPr>
              <a:defRPr/>
            </a:pPr>
            <a:r>
              <a:rPr lang="en-US" sz="2400" dirty="0" smtClean="0"/>
              <a:t>Asynchronous means that the event can occur at any time</a:t>
            </a:r>
          </a:p>
          <a:p>
            <a:pPr lvl="1">
              <a:defRPr/>
            </a:pPr>
            <a:r>
              <a:rPr lang="en-US" sz="2400" dirty="0" smtClean="0"/>
              <a:t>may be unrelated to the execution of the process</a:t>
            </a:r>
          </a:p>
          <a:p>
            <a:pPr lvl="1">
              <a:defRPr/>
            </a:pPr>
            <a:r>
              <a:rPr lang="en-US" sz="2400" dirty="0" smtClean="0"/>
              <a:t>e.g. user types ctrl-C, when the system hangs</a:t>
            </a:r>
          </a:p>
        </p:txBody>
      </p:sp>
      <p:sp>
        <p:nvSpPr>
          <p:cNvPr id="5" name="Slide Number Placeholder 4"/>
          <p:cNvSpPr>
            <a:spLocks noGrp="1"/>
          </p:cNvSpPr>
          <p:nvPr>
            <p:ph type="sldNum" sz="quarter" idx="12"/>
          </p:nvPr>
        </p:nvSpPr>
        <p:spPr/>
        <p:txBody>
          <a:bodyPr/>
          <a:lstStyle/>
          <a:p>
            <a:fld id="{F8CCA82A-B737-4324-8293-9F7C147BABA1}" type="slidenum">
              <a:rPr lang="en-US" smtClean="0"/>
              <a:pPr/>
              <a:t>3</a:t>
            </a:fld>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8916"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8917"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8915" name="Text Box 4"/>
          <p:cNvSpPr txBox="1">
            <a:spLocks noChangeArrowheads="1"/>
          </p:cNvSpPr>
          <p:nvPr/>
        </p:nvSpPr>
        <p:spPr bwMode="auto">
          <a:xfrm>
            <a:off x="1142976" y="1371600"/>
            <a:ext cx="7467624" cy="5486400"/>
          </a:xfrm>
          <a:prstGeom prst="rect">
            <a:avLst/>
          </a:prstGeom>
          <a:noFill/>
          <a:ln w="9525">
            <a:noFill/>
            <a:round/>
            <a:headEnd/>
            <a:tailEnd/>
          </a:ln>
        </p:spPr>
        <p:txBody>
          <a:bodyPr lIns="54720" tIns="91440"/>
          <a:lstStyle/>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err="1">
                <a:solidFill>
                  <a:srgbClr val="000000"/>
                </a:solidFill>
                <a:latin typeface="Corbel" pitchFamily="34" charset="0"/>
              </a:rPr>
              <a:t>int</a:t>
            </a:r>
            <a:r>
              <a:rPr lang="en-US" sz="2000" b="1" dirty="0">
                <a:solidFill>
                  <a:srgbClr val="000000"/>
                </a:solidFill>
                <a:latin typeface="Corbel" pitchFamily="34" charset="0"/>
              </a:rPr>
              <a:t> main()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err="1">
                <a:solidFill>
                  <a:srgbClr val="000000"/>
                </a:solidFill>
                <a:latin typeface="Corbel" pitchFamily="34" charset="0"/>
              </a:rPr>
              <a:t>int</a:t>
            </a:r>
            <a:r>
              <a:rPr lang="en-US" sz="2000" b="1" dirty="0">
                <a:solidFill>
                  <a:srgbClr val="000000"/>
                </a:solidFill>
                <a:latin typeface="Corbel" pitchFamily="34" charset="0"/>
              </a:rPr>
              <a:t> </a:t>
            </a:r>
            <a:r>
              <a:rPr lang="en-US" sz="2000" b="1" dirty="0" err="1">
                <a:solidFill>
                  <a:srgbClr val="000000"/>
                </a:solidFill>
                <a:latin typeface="Corbel" pitchFamily="34" charset="0"/>
              </a:rPr>
              <a:t>msgid</a:t>
            </a:r>
            <a:r>
              <a:rPr lang="en-US" sz="2000" b="1" dirty="0">
                <a:solidFill>
                  <a:srgbClr val="000000"/>
                </a:solidFill>
                <a:latin typeface="Corbel" pitchFamily="34" charset="0"/>
              </a:rPr>
              <a:t>, </a:t>
            </a:r>
            <a:r>
              <a:rPr lang="en-US" sz="2000" b="1" dirty="0" err="1">
                <a:solidFill>
                  <a:srgbClr val="000000"/>
                </a:solidFill>
                <a:latin typeface="Corbel" pitchFamily="34" charset="0"/>
              </a:rPr>
              <a:t>retval</a:t>
            </a:r>
            <a:r>
              <a:rPr lang="en-US" sz="2000" b="1" dirty="0">
                <a:solidFill>
                  <a:srgbClr val="000000"/>
                </a:solidFill>
                <a:latin typeface="Corbel" pitchFamily="34" charset="0"/>
              </a:rPr>
              <a:t>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err="1">
                <a:solidFill>
                  <a:srgbClr val="000000"/>
                </a:solidFill>
                <a:latin typeface="Corbel" pitchFamily="34" charset="0"/>
              </a:rPr>
              <a:t>struct</a:t>
            </a:r>
            <a:r>
              <a:rPr lang="en-US" sz="2000" b="1" dirty="0">
                <a:solidFill>
                  <a:srgbClr val="000000"/>
                </a:solidFill>
                <a:latin typeface="Corbel" pitchFamily="34" charset="0"/>
              </a:rPr>
              <a:t> </a:t>
            </a:r>
            <a:r>
              <a:rPr lang="en-US" sz="2000" b="1" dirty="0" err="1">
                <a:solidFill>
                  <a:srgbClr val="000000"/>
                </a:solidFill>
                <a:latin typeface="Corbel" pitchFamily="34" charset="0"/>
              </a:rPr>
              <a:t>msgbuf</a:t>
            </a:r>
            <a:r>
              <a:rPr lang="en-US" sz="2000" b="1" dirty="0">
                <a:solidFill>
                  <a:srgbClr val="000000"/>
                </a:solidFill>
                <a:latin typeface="Corbel" pitchFamily="34" charset="0"/>
              </a:rPr>
              <a:t> </a:t>
            </a:r>
            <a:r>
              <a:rPr lang="en-US" sz="2000" b="1" dirty="0" err="1">
                <a:solidFill>
                  <a:srgbClr val="000000"/>
                </a:solidFill>
                <a:latin typeface="Corbel" pitchFamily="34" charset="0"/>
              </a:rPr>
              <a:t>mbuf</a:t>
            </a:r>
            <a:r>
              <a:rPr lang="en-US" sz="2000" b="1" dirty="0">
                <a:solidFill>
                  <a:srgbClr val="000000"/>
                </a:solidFill>
                <a:latin typeface="Corbel" pitchFamily="34" charset="0"/>
              </a:rPr>
              <a:t>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b="1" dirty="0">
              <a:solidFill>
                <a:srgbClr val="000000"/>
              </a:solidFill>
              <a:latin typeface="Corbel" pitchFamily="34" charset="0"/>
            </a:endParaRP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if(</a:t>
            </a:r>
            <a:r>
              <a:rPr lang="en-US" sz="2000" b="1" dirty="0" err="1">
                <a:solidFill>
                  <a:srgbClr val="000000"/>
                </a:solidFill>
                <a:latin typeface="Corbel" pitchFamily="34" charset="0"/>
              </a:rPr>
              <a:t>msgid</a:t>
            </a:r>
            <a:r>
              <a:rPr lang="en-US" sz="2000" b="1" dirty="0">
                <a:solidFill>
                  <a:srgbClr val="000000"/>
                </a:solidFill>
                <a:latin typeface="Corbel" pitchFamily="34" charset="0"/>
              </a:rPr>
              <a:t> = </a:t>
            </a:r>
            <a:r>
              <a:rPr lang="en-US" sz="2000" b="1" dirty="0" err="1">
                <a:solidFill>
                  <a:srgbClr val="000000"/>
                </a:solidFill>
                <a:latin typeface="Corbel" pitchFamily="34" charset="0"/>
              </a:rPr>
              <a:t>msgget</a:t>
            </a:r>
            <a:r>
              <a:rPr lang="en-US" sz="2000" b="1" dirty="0">
                <a:solidFill>
                  <a:srgbClr val="000000"/>
                </a:solidFill>
                <a:latin typeface="Corbel" pitchFamily="34" charset="0"/>
              </a:rPr>
              <a:t>((</a:t>
            </a:r>
            <a:r>
              <a:rPr lang="en-US" sz="2000" b="1" dirty="0" err="1">
                <a:solidFill>
                  <a:srgbClr val="000000"/>
                </a:solidFill>
                <a:latin typeface="Corbel" pitchFamily="34" charset="0"/>
              </a:rPr>
              <a:t>key_t</a:t>
            </a:r>
            <a:r>
              <a:rPr lang="en-US" sz="2000" b="1" dirty="0">
                <a:solidFill>
                  <a:srgbClr val="000000"/>
                </a:solidFill>
                <a:latin typeface="Corbel" pitchFamily="34" charset="0"/>
              </a:rPr>
              <a:t>)5678,IPC_CREAT | IPC_EXCL) ) &lt; 0);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	</a:t>
            </a:r>
            <a:r>
              <a:rPr lang="en-US" sz="2000" b="1" dirty="0" err="1">
                <a:solidFill>
                  <a:srgbClr val="000000"/>
                </a:solidFill>
                <a:latin typeface="Corbel" pitchFamily="34" charset="0"/>
              </a:rPr>
              <a:t>printf</a:t>
            </a:r>
            <a:r>
              <a:rPr lang="en-US" sz="2000" b="1" dirty="0">
                <a:solidFill>
                  <a:srgbClr val="000000"/>
                </a:solidFill>
                <a:latin typeface="Corbel" pitchFamily="34" charset="0"/>
              </a:rPr>
              <a:t>("</a:t>
            </a:r>
            <a:r>
              <a:rPr lang="en-US" sz="2000" b="1" dirty="0" err="1">
                <a:solidFill>
                  <a:srgbClr val="000000"/>
                </a:solidFill>
                <a:latin typeface="Corbel" pitchFamily="34" charset="0"/>
              </a:rPr>
              <a:t>msgget</a:t>
            </a:r>
            <a:r>
              <a:rPr lang="en-US" sz="2000" b="1" dirty="0">
                <a:solidFill>
                  <a:srgbClr val="000000"/>
                </a:solidFill>
                <a:latin typeface="Corbel" pitchFamily="34" charset="0"/>
              </a:rPr>
              <a:t> already created\n")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	</a:t>
            </a:r>
            <a:r>
              <a:rPr lang="en-US" sz="2000" b="1" dirty="0" err="1">
                <a:solidFill>
                  <a:srgbClr val="000000"/>
                </a:solidFill>
                <a:latin typeface="Corbel" pitchFamily="34" charset="0"/>
              </a:rPr>
              <a:t>msgid</a:t>
            </a:r>
            <a:r>
              <a:rPr lang="en-US" sz="2000" b="1" dirty="0">
                <a:solidFill>
                  <a:srgbClr val="000000"/>
                </a:solidFill>
                <a:latin typeface="Corbel" pitchFamily="34" charset="0"/>
              </a:rPr>
              <a:t> = </a:t>
            </a:r>
            <a:r>
              <a:rPr lang="en-US" sz="2000" b="1" dirty="0" err="1">
                <a:solidFill>
                  <a:srgbClr val="000000"/>
                </a:solidFill>
                <a:latin typeface="Corbel" pitchFamily="34" charset="0"/>
              </a:rPr>
              <a:t>msgget</a:t>
            </a:r>
            <a:r>
              <a:rPr lang="en-US" sz="2000" b="1" dirty="0">
                <a:solidFill>
                  <a:srgbClr val="000000"/>
                </a:solidFill>
                <a:latin typeface="Corbel" pitchFamily="34" charset="0"/>
              </a:rPr>
              <a:t>((</a:t>
            </a:r>
            <a:r>
              <a:rPr lang="en-US" sz="2000" b="1" dirty="0" err="1">
                <a:solidFill>
                  <a:srgbClr val="000000"/>
                </a:solidFill>
                <a:latin typeface="Corbel" pitchFamily="34" charset="0"/>
              </a:rPr>
              <a:t>key_t</a:t>
            </a:r>
            <a:r>
              <a:rPr lang="en-US" sz="2000" b="1" dirty="0">
                <a:solidFill>
                  <a:srgbClr val="000000"/>
                </a:solidFill>
                <a:latin typeface="Corbel" pitchFamily="34" charset="0"/>
              </a:rPr>
              <a:t>)5678,0666) ;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b="1" dirty="0">
              <a:solidFill>
                <a:srgbClr val="000000"/>
              </a:solidFill>
              <a:latin typeface="Corbel" pitchFamily="34" charset="0"/>
            </a:endParaRP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err="1">
                <a:solidFill>
                  <a:srgbClr val="000000"/>
                </a:solidFill>
                <a:latin typeface="Corbel" pitchFamily="34" charset="0"/>
              </a:rPr>
              <a:t>mbuf.mtype</a:t>
            </a:r>
            <a:r>
              <a:rPr lang="en-US" sz="2000" b="1" dirty="0">
                <a:solidFill>
                  <a:srgbClr val="000000"/>
                </a:solidFill>
                <a:latin typeface="Corbel" pitchFamily="34" charset="0"/>
              </a:rPr>
              <a:t> =1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err="1">
                <a:solidFill>
                  <a:srgbClr val="000000"/>
                </a:solidFill>
                <a:latin typeface="Corbel" pitchFamily="34" charset="0"/>
              </a:rPr>
              <a:t>strcpy</a:t>
            </a:r>
            <a:r>
              <a:rPr lang="en-US" sz="2000" b="1" dirty="0">
                <a:solidFill>
                  <a:srgbClr val="000000"/>
                </a:solidFill>
                <a:latin typeface="Corbel" pitchFamily="34" charset="0"/>
              </a:rPr>
              <a:t>(</a:t>
            </a:r>
            <a:r>
              <a:rPr lang="en-US" sz="2000" b="1" dirty="0" err="1">
                <a:solidFill>
                  <a:srgbClr val="000000"/>
                </a:solidFill>
                <a:latin typeface="Corbel" pitchFamily="34" charset="0"/>
              </a:rPr>
              <a:t>mbuf.mtext,"hello</a:t>
            </a:r>
            <a:r>
              <a:rPr lang="en-US" sz="2000" b="1" dirty="0">
                <a:solidFill>
                  <a:srgbClr val="000000"/>
                </a:solidFill>
                <a:latin typeface="Corbel" pitchFamily="34" charset="0"/>
              </a:rPr>
              <a:t>") ;   // trying to send hello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If( (</a:t>
            </a:r>
            <a:r>
              <a:rPr lang="en-US" sz="2000" b="1" dirty="0" err="1">
                <a:solidFill>
                  <a:srgbClr val="000000"/>
                </a:solidFill>
                <a:latin typeface="Corbel" pitchFamily="34" charset="0"/>
              </a:rPr>
              <a:t>retval</a:t>
            </a:r>
            <a:r>
              <a:rPr lang="en-US" sz="2000" b="1" dirty="0">
                <a:solidFill>
                  <a:srgbClr val="000000"/>
                </a:solidFill>
                <a:latin typeface="Corbel" pitchFamily="34" charset="0"/>
              </a:rPr>
              <a:t> = </a:t>
            </a:r>
            <a:r>
              <a:rPr lang="en-US" sz="2000" b="1" dirty="0" err="1">
                <a:solidFill>
                  <a:srgbClr val="000000"/>
                </a:solidFill>
                <a:latin typeface="Corbel" pitchFamily="34" charset="0"/>
              </a:rPr>
              <a:t>msgsnd</a:t>
            </a:r>
            <a:r>
              <a:rPr lang="en-US" sz="2000" b="1" dirty="0">
                <a:solidFill>
                  <a:srgbClr val="000000"/>
                </a:solidFill>
                <a:latin typeface="Corbel" pitchFamily="34" charset="0"/>
              </a:rPr>
              <a:t>(msgid,&amp;mbuf,5,0)) &lt;0){</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	</a:t>
            </a:r>
            <a:r>
              <a:rPr lang="en-US" sz="2000" b="1" dirty="0" err="1">
                <a:solidFill>
                  <a:srgbClr val="000000"/>
                </a:solidFill>
                <a:latin typeface="Corbel" pitchFamily="34" charset="0"/>
              </a:rPr>
              <a:t>perror</a:t>
            </a:r>
            <a:r>
              <a:rPr lang="en-US" sz="2000" b="1" dirty="0">
                <a:solidFill>
                  <a:srgbClr val="000000"/>
                </a:solidFill>
                <a:latin typeface="Corbel" pitchFamily="34" charset="0"/>
              </a:rPr>
              <a:t>("</a:t>
            </a:r>
            <a:r>
              <a:rPr lang="en-US" sz="2000" b="1" dirty="0" err="1">
                <a:solidFill>
                  <a:srgbClr val="000000"/>
                </a:solidFill>
                <a:latin typeface="Corbel" pitchFamily="34" charset="0"/>
              </a:rPr>
              <a:t>msgsnd</a:t>
            </a:r>
            <a:r>
              <a:rPr lang="en-US" sz="2000" b="1" dirty="0">
                <a:solidFill>
                  <a:srgbClr val="000000"/>
                </a:solidFill>
                <a:latin typeface="Corbel" pitchFamily="34" charset="0"/>
              </a:rPr>
              <a:t>: ") ;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000" b="1" dirty="0">
              <a:solidFill>
                <a:srgbClr val="000000"/>
              </a:solidFill>
              <a:latin typeface="Corbel" pitchFamily="34" charset="0"/>
            </a:endParaRP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return 0 ;</a:t>
            </a:r>
          </a:p>
          <a:p>
            <a:pPr marL="438150" indent="-317500">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000" b="1" dirty="0">
                <a:solidFill>
                  <a:srgbClr val="000000"/>
                </a:solidFill>
                <a:latin typeface="Corbe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39940"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39941"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39939" name="Text Box 4"/>
          <p:cNvSpPr txBox="1">
            <a:spLocks noChangeArrowheads="1"/>
          </p:cNvSpPr>
          <p:nvPr/>
        </p:nvSpPr>
        <p:spPr bwMode="auto">
          <a:xfrm>
            <a:off x="857224" y="1600200"/>
            <a:ext cx="7829576" cy="5029200"/>
          </a:xfrm>
          <a:prstGeom prst="rect">
            <a:avLst/>
          </a:prstGeom>
          <a:noFill/>
          <a:ln w="9525">
            <a:noFill/>
            <a:round/>
            <a:headEnd/>
            <a:tailEnd/>
          </a:ln>
        </p:spPr>
        <p:txBody>
          <a:bodyPr lIns="54720" tIns="91440"/>
          <a:lstStyle/>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err="1">
                <a:solidFill>
                  <a:srgbClr val="000000"/>
                </a:solidFill>
                <a:latin typeface="Corbel" pitchFamily="34" charset="0"/>
              </a:rPr>
              <a:t>int</a:t>
            </a:r>
            <a:r>
              <a:rPr lang="en-US" sz="2500" b="1" dirty="0">
                <a:solidFill>
                  <a:srgbClr val="000000"/>
                </a:solidFill>
                <a:latin typeface="Corbel" pitchFamily="34" charset="0"/>
              </a:rPr>
              <a:t> main()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err="1">
                <a:solidFill>
                  <a:srgbClr val="000000"/>
                </a:solidFill>
                <a:latin typeface="Corbel" pitchFamily="34" charset="0"/>
              </a:rPr>
              <a:t>int</a:t>
            </a:r>
            <a:r>
              <a:rPr lang="en-US" sz="2500" b="1" dirty="0">
                <a:solidFill>
                  <a:srgbClr val="000000"/>
                </a:solidFill>
                <a:latin typeface="Corbel" pitchFamily="34" charset="0"/>
              </a:rPr>
              <a:t> </a:t>
            </a:r>
            <a:r>
              <a:rPr lang="en-US" sz="2500" b="1" dirty="0" err="1">
                <a:solidFill>
                  <a:srgbClr val="000000"/>
                </a:solidFill>
                <a:latin typeface="Corbel" pitchFamily="34" charset="0"/>
              </a:rPr>
              <a:t>msgid</a:t>
            </a:r>
            <a:r>
              <a:rPr lang="en-US" sz="2500" b="1" dirty="0">
                <a:solidFill>
                  <a:srgbClr val="000000"/>
                </a:solidFill>
                <a:latin typeface="Corbel" pitchFamily="34" charset="0"/>
              </a:rPr>
              <a:t>, </a:t>
            </a:r>
            <a:r>
              <a:rPr lang="en-US" sz="2500" b="1" dirty="0" err="1">
                <a:solidFill>
                  <a:srgbClr val="000000"/>
                </a:solidFill>
                <a:latin typeface="Corbel" pitchFamily="34" charset="0"/>
              </a:rPr>
              <a:t>retval</a:t>
            </a:r>
            <a:r>
              <a:rPr lang="en-US" sz="2500" b="1" dirty="0">
                <a:solidFill>
                  <a:srgbClr val="000000"/>
                </a:solidFill>
                <a:latin typeface="Corbel" pitchFamily="34" charset="0"/>
              </a:rPr>
              <a:t>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err="1">
                <a:solidFill>
                  <a:srgbClr val="000000"/>
                </a:solidFill>
                <a:latin typeface="Corbel" pitchFamily="34" charset="0"/>
              </a:rPr>
              <a:t>struct</a:t>
            </a:r>
            <a:r>
              <a:rPr lang="en-US" sz="2500" b="1" dirty="0">
                <a:solidFill>
                  <a:srgbClr val="000000"/>
                </a:solidFill>
                <a:latin typeface="Corbel" pitchFamily="34" charset="0"/>
              </a:rPr>
              <a:t> </a:t>
            </a:r>
            <a:r>
              <a:rPr lang="en-US" sz="2500" b="1" dirty="0" err="1">
                <a:solidFill>
                  <a:srgbClr val="000000"/>
                </a:solidFill>
                <a:latin typeface="Corbel" pitchFamily="34" charset="0"/>
              </a:rPr>
              <a:t>msgbuf</a:t>
            </a:r>
            <a:r>
              <a:rPr lang="en-US" sz="2500" b="1" dirty="0">
                <a:solidFill>
                  <a:srgbClr val="000000"/>
                </a:solidFill>
                <a:latin typeface="Corbel" pitchFamily="34" charset="0"/>
              </a:rPr>
              <a:t> </a:t>
            </a:r>
            <a:r>
              <a:rPr lang="en-US" sz="2500" b="1" dirty="0" err="1">
                <a:solidFill>
                  <a:srgbClr val="000000"/>
                </a:solidFill>
                <a:latin typeface="Corbel" pitchFamily="34" charset="0"/>
              </a:rPr>
              <a:t>mbuf</a:t>
            </a:r>
            <a:r>
              <a:rPr lang="en-US" sz="2500" b="1" dirty="0">
                <a:solidFill>
                  <a:srgbClr val="000000"/>
                </a:solidFill>
                <a:latin typeface="Corbel" pitchFamily="34" charset="0"/>
              </a:rPr>
              <a:t>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500" b="1" dirty="0">
              <a:solidFill>
                <a:srgbClr val="000000"/>
              </a:solidFill>
              <a:latin typeface="Corbel" pitchFamily="34" charset="0"/>
            </a:endParaRP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If((</a:t>
            </a:r>
            <a:r>
              <a:rPr lang="en-US" sz="2500" b="1" dirty="0" err="1">
                <a:solidFill>
                  <a:srgbClr val="000000"/>
                </a:solidFill>
                <a:latin typeface="Corbel" pitchFamily="34" charset="0"/>
              </a:rPr>
              <a:t>msgid</a:t>
            </a:r>
            <a:r>
              <a:rPr lang="en-US" sz="2500" b="1" dirty="0">
                <a:solidFill>
                  <a:srgbClr val="000000"/>
                </a:solidFill>
                <a:latin typeface="Corbel" pitchFamily="34" charset="0"/>
              </a:rPr>
              <a:t> = </a:t>
            </a:r>
            <a:r>
              <a:rPr lang="en-US" sz="2500" b="1" dirty="0" err="1">
                <a:solidFill>
                  <a:srgbClr val="000000"/>
                </a:solidFill>
                <a:latin typeface="Corbel" pitchFamily="34" charset="0"/>
              </a:rPr>
              <a:t>msgget</a:t>
            </a:r>
            <a:r>
              <a:rPr lang="en-US" sz="2500" b="1" dirty="0">
                <a:solidFill>
                  <a:srgbClr val="000000"/>
                </a:solidFill>
                <a:latin typeface="Corbel" pitchFamily="34" charset="0"/>
              </a:rPr>
              <a:t>((</a:t>
            </a:r>
            <a:r>
              <a:rPr lang="en-US" sz="2500" b="1" dirty="0" err="1">
                <a:solidFill>
                  <a:srgbClr val="000000"/>
                </a:solidFill>
                <a:latin typeface="Corbel" pitchFamily="34" charset="0"/>
              </a:rPr>
              <a:t>key_t</a:t>
            </a:r>
            <a:r>
              <a:rPr lang="en-US" sz="2500" b="1" dirty="0">
                <a:solidFill>
                  <a:srgbClr val="000000"/>
                </a:solidFill>
                <a:latin typeface="Corbel" pitchFamily="34" charset="0"/>
              </a:rPr>
              <a:t>)5678,IPC_CREAT | IPC_EXCL))&lt;0)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	</a:t>
            </a:r>
            <a:r>
              <a:rPr lang="en-US" sz="2500" b="1" dirty="0" err="1">
                <a:solidFill>
                  <a:srgbClr val="000000"/>
                </a:solidFill>
                <a:latin typeface="Corbel" pitchFamily="34" charset="0"/>
              </a:rPr>
              <a:t>printf</a:t>
            </a:r>
            <a:r>
              <a:rPr lang="en-US" sz="2500" b="1" dirty="0">
                <a:solidFill>
                  <a:srgbClr val="000000"/>
                </a:solidFill>
                <a:latin typeface="Corbel" pitchFamily="34" charset="0"/>
              </a:rPr>
              <a:t>("</a:t>
            </a:r>
            <a:r>
              <a:rPr lang="en-US" sz="2500" b="1" dirty="0" err="1">
                <a:solidFill>
                  <a:srgbClr val="000000"/>
                </a:solidFill>
                <a:latin typeface="Corbel" pitchFamily="34" charset="0"/>
              </a:rPr>
              <a:t>msgget</a:t>
            </a:r>
            <a:r>
              <a:rPr lang="en-US" sz="2500" b="1" dirty="0">
                <a:solidFill>
                  <a:srgbClr val="000000"/>
                </a:solidFill>
                <a:latin typeface="Corbel" pitchFamily="34" charset="0"/>
              </a:rPr>
              <a:t> already created\n")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	</a:t>
            </a:r>
            <a:r>
              <a:rPr lang="en-US" sz="2500" b="1" dirty="0" err="1">
                <a:solidFill>
                  <a:srgbClr val="000000"/>
                </a:solidFill>
                <a:latin typeface="Corbel" pitchFamily="34" charset="0"/>
              </a:rPr>
              <a:t>msgid</a:t>
            </a:r>
            <a:r>
              <a:rPr lang="en-US" sz="2500" b="1" dirty="0">
                <a:solidFill>
                  <a:srgbClr val="000000"/>
                </a:solidFill>
                <a:latin typeface="Corbel" pitchFamily="34" charset="0"/>
              </a:rPr>
              <a:t> = </a:t>
            </a:r>
            <a:r>
              <a:rPr lang="en-US" sz="2500" b="1" dirty="0" err="1">
                <a:solidFill>
                  <a:srgbClr val="000000"/>
                </a:solidFill>
                <a:latin typeface="Corbel" pitchFamily="34" charset="0"/>
              </a:rPr>
              <a:t>msgget</a:t>
            </a:r>
            <a:r>
              <a:rPr lang="en-US" sz="2500" b="1" dirty="0">
                <a:solidFill>
                  <a:srgbClr val="000000"/>
                </a:solidFill>
                <a:latin typeface="Corbel" pitchFamily="34" charset="0"/>
              </a:rPr>
              <a:t>((</a:t>
            </a:r>
            <a:r>
              <a:rPr lang="en-US" sz="2500" b="1" dirty="0" err="1">
                <a:solidFill>
                  <a:srgbClr val="000000"/>
                </a:solidFill>
                <a:latin typeface="Corbel" pitchFamily="34" charset="0"/>
              </a:rPr>
              <a:t>key_t</a:t>
            </a:r>
            <a:r>
              <a:rPr lang="en-US" sz="2500" b="1" dirty="0">
                <a:solidFill>
                  <a:srgbClr val="000000"/>
                </a:solidFill>
                <a:latin typeface="Corbel" pitchFamily="34" charset="0"/>
              </a:rPr>
              <a:t>)5678,0666)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500" b="1" dirty="0">
              <a:solidFill>
                <a:srgbClr val="000000"/>
              </a:solidFill>
              <a:latin typeface="Corbel" pitchFamily="34" charset="0"/>
            </a:endParaRP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if((</a:t>
            </a:r>
            <a:r>
              <a:rPr lang="en-US" sz="2500" b="1" dirty="0" err="1">
                <a:solidFill>
                  <a:srgbClr val="000000"/>
                </a:solidFill>
                <a:latin typeface="Corbel" pitchFamily="34" charset="0"/>
              </a:rPr>
              <a:t>retval</a:t>
            </a:r>
            <a:r>
              <a:rPr lang="en-US" sz="2500" b="1" dirty="0">
                <a:solidFill>
                  <a:srgbClr val="000000"/>
                </a:solidFill>
                <a:latin typeface="Corbel" pitchFamily="34" charset="0"/>
              </a:rPr>
              <a:t> = </a:t>
            </a:r>
            <a:r>
              <a:rPr lang="en-US" sz="2500" b="1" dirty="0" err="1">
                <a:solidFill>
                  <a:srgbClr val="000000"/>
                </a:solidFill>
                <a:latin typeface="Corbel" pitchFamily="34" charset="0"/>
              </a:rPr>
              <a:t>msgrcv</a:t>
            </a:r>
            <a:r>
              <a:rPr lang="en-US" sz="2500" b="1" dirty="0">
                <a:solidFill>
                  <a:srgbClr val="000000"/>
                </a:solidFill>
                <a:latin typeface="Corbel" pitchFamily="34" charset="0"/>
              </a:rPr>
              <a:t>(msgid,&amp;mbuf,5,1,0)) &lt; 0){</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	</a:t>
            </a:r>
            <a:r>
              <a:rPr lang="en-US" sz="2500" b="1" dirty="0" err="1">
                <a:solidFill>
                  <a:srgbClr val="000000"/>
                </a:solidFill>
                <a:latin typeface="Corbel" pitchFamily="34" charset="0"/>
              </a:rPr>
              <a:t>perror</a:t>
            </a:r>
            <a:r>
              <a:rPr lang="en-US" sz="2500" b="1" dirty="0">
                <a:solidFill>
                  <a:srgbClr val="000000"/>
                </a:solidFill>
                <a:latin typeface="Corbel" pitchFamily="34" charset="0"/>
              </a:rPr>
              <a:t>("</a:t>
            </a:r>
            <a:r>
              <a:rPr lang="en-US" sz="2500" b="1" dirty="0" err="1">
                <a:solidFill>
                  <a:srgbClr val="000000"/>
                </a:solidFill>
                <a:latin typeface="Corbel" pitchFamily="34" charset="0"/>
              </a:rPr>
              <a:t>msgrcv</a:t>
            </a:r>
            <a:r>
              <a:rPr lang="en-US" sz="2500" b="1" dirty="0">
                <a:solidFill>
                  <a:srgbClr val="000000"/>
                </a:solidFill>
                <a:latin typeface="Corbel" pitchFamily="34" charset="0"/>
              </a:rPr>
              <a:t>: ")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endParaRPr lang="en-US" sz="2500" b="1" dirty="0">
              <a:solidFill>
                <a:srgbClr val="000000"/>
              </a:solidFill>
              <a:latin typeface="Corbel" pitchFamily="34" charset="0"/>
            </a:endParaRP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err="1">
                <a:solidFill>
                  <a:srgbClr val="000000"/>
                </a:solidFill>
                <a:latin typeface="Corbel" pitchFamily="34" charset="0"/>
              </a:rPr>
              <a:t>printf</a:t>
            </a:r>
            <a:r>
              <a:rPr lang="en-US" sz="2500" b="1" dirty="0">
                <a:solidFill>
                  <a:srgbClr val="000000"/>
                </a:solidFill>
                <a:latin typeface="Corbel" pitchFamily="34" charset="0"/>
              </a:rPr>
              <a:t>("message from process 1 is %s\</a:t>
            </a:r>
            <a:r>
              <a:rPr lang="en-US" sz="2500" b="1" dirty="0" err="1">
                <a:solidFill>
                  <a:srgbClr val="000000"/>
                </a:solidFill>
                <a:latin typeface="Corbel" pitchFamily="34" charset="0"/>
              </a:rPr>
              <a:t>n",mbuf.mtext</a:t>
            </a:r>
            <a:r>
              <a:rPr lang="en-US" sz="2500" b="1" dirty="0">
                <a:solidFill>
                  <a:srgbClr val="000000"/>
                </a:solidFill>
                <a:latin typeface="Corbel" pitchFamily="34" charset="0"/>
              </a:rPr>
              <a:t>)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return 0 ;</a:t>
            </a:r>
          </a:p>
          <a:p>
            <a:pPr marL="438150" indent="-317500">
              <a:lnSpc>
                <a:spcPct val="80000"/>
              </a:lnSpc>
              <a:buSzPct val="80000"/>
              <a:tabLst>
                <a:tab pos="912813" algn="l"/>
                <a:tab pos="1827213" algn="l"/>
                <a:tab pos="2741613" algn="l"/>
                <a:tab pos="3656013" algn="l"/>
                <a:tab pos="4570413" algn="l"/>
                <a:tab pos="5484813" algn="l"/>
                <a:tab pos="6399213" algn="l"/>
                <a:tab pos="7313613" algn="l"/>
                <a:tab pos="8228013" algn="l"/>
                <a:tab pos="9142413" algn="l"/>
                <a:tab pos="10056813" algn="l"/>
              </a:tabLst>
            </a:pPr>
            <a:r>
              <a:rPr lang="en-US" sz="2500" b="1" dirty="0">
                <a:solidFill>
                  <a:srgbClr val="000000"/>
                </a:solidFill>
                <a:latin typeface="Corbel" pitchFamily="34"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40964"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p:spPr>
        </p:pic>
        <p:sp>
          <p:nvSpPr>
            <p:cNvPr id="40965" name="Text Box 3"/>
            <p:cNvSpPr txBox="1">
              <a:spLocks noChangeArrowheads="1"/>
            </p:cNvSpPr>
            <p:nvPr/>
          </p:nvSpPr>
          <p:spPr bwMode="auto">
            <a:xfrm>
              <a:off x="119" y="96"/>
              <a:ext cx="5357" cy="795"/>
            </a:xfrm>
            <a:prstGeom prst="rect">
              <a:avLst/>
            </a:prstGeom>
            <a:noFill/>
            <a:ln w="9525">
              <a:noFill/>
              <a:round/>
              <a:headEnd/>
              <a:tailEnd/>
            </a:ln>
          </p:spPr>
          <p:txBody>
            <a:bodyPr wrap="none" anchor="ctr"/>
            <a:lstStyle/>
            <a:p>
              <a:endParaRPr lang="en-IN"/>
            </a:p>
          </p:txBody>
        </p:sp>
      </p:grpSp>
      <p:sp>
        <p:nvSpPr>
          <p:cNvPr id="40963" name="Text Box 4"/>
          <p:cNvSpPr txBox="1">
            <a:spLocks noChangeArrowheads="1"/>
          </p:cNvSpPr>
          <p:nvPr/>
        </p:nvSpPr>
        <p:spPr bwMode="auto">
          <a:xfrm>
            <a:off x="457200" y="1774825"/>
            <a:ext cx="8229600" cy="4625975"/>
          </a:xfrm>
          <a:prstGeom prst="rect">
            <a:avLst/>
          </a:prstGeom>
          <a:noFill/>
          <a:ln w="9525">
            <a:noFill/>
            <a:round/>
            <a:headEnd/>
            <a:tailEnd/>
          </a:ln>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Pros</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Lies in the kernel space</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Doesn’t require any external synchronization.</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ndParaRPr>
          </a:p>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rPr>
              <a:t>Cons</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Limit in the size of data to be sent</a:t>
            </a:r>
          </a:p>
          <a:p>
            <a:pPr marL="728663" lvl="1" indent="-271463">
              <a:spcBef>
                <a:spcPts val="700"/>
              </a:spcBef>
              <a:buClr>
                <a:srgbClr val="60B5CC"/>
              </a:buClr>
              <a:buSzPct val="9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a:solidFill>
                  <a:srgbClr val="000000"/>
                </a:solidFill>
                <a:latin typeface="Corbel" pitchFamily="34" charset="0"/>
              </a:rPr>
              <a:t>Over all size limit in the complete system</a:t>
            </a:r>
          </a:p>
          <a:p>
            <a:pPr marL="728663" lvl="1" indent="-271463">
              <a:spcBef>
                <a:spcPts val="700"/>
              </a:spcBef>
              <a:buClr>
                <a:srgbClr val="60B5CC"/>
              </a:buClr>
              <a:buSzPct val="9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800">
              <a:solidFill>
                <a:srgbClr val="000000"/>
              </a:solidFill>
              <a:latin typeface="Corbel"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09622"/>
          </a:xfrm>
          <a:noFill/>
          <a:ln>
            <a:solidFill>
              <a:schemeClr val="accent1"/>
            </a:solidFill>
          </a:ln>
        </p:spPr>
        <p:txBody>
          <a:bodyPr/>
          <a:lstStyle/>
          <a:p>
            <a:pPr>
              <a:defRPr/>
            </a:pPr>
            <a:r>
              <a:rPr lang="en-US" sz="3600" b="1" dirty="0" smtClean="0"/>
              <a:t>               </a:t>
            </a:r>
            <a:r>
              <a:rPr lang="en-US" sz="3600" dirty="0" smtClean="0">
                <a:latin typeface="+mn-lt"/>
              </a:rPr>
              <a:t>Linux Signals</a:t>
            </a:r>
          </a:p>
        </p:txBody>
      </p:sp>
      <p:sp>
        <p:nvSpPr>
          <p:cNvPr id="11267" name="Rectangle 3"/>
          <p:cNvSpPr>
            <a:spLocks noGrp="1" noChangeArrowheads="1"/>
          </p:cNvSpPr>
          <p:nvPr>
            <p:ph type="body" idx="1"/>
          </p:nvPr>
        </p:nvSpPr>
        <p:spPr>
          <a:xfrm>
            <a:off x="928662" y="1643050"/>
            <a:ext cx="7672414" cy="4357718"/>
          </a:xfrm>
          <a:solidFill>
            <a:schemeClr val="bg1"/>
          </a:solidFill>
        </p:spPr>
        <p:txBody>
          <a:bodyPr/>
          <a:lstStyle/>
          <a:p>
            <a:endParaRPr lang="en-US" sz="2800" dirty="0" smtClean="0"/>
          </a:p>
          <a:p>
            <a:endParaRPr lang="en-US" dirty="0" smtClean="0"/>
          </a:p>
          <a:p>
            <a:r>
              <a:rPr lang="en-US" sz="2400" dirty="0" smtClean="0"/>
              <a:t>A LINUX signal corresponds to an event</a:t>
            </a:r>
          </a:p>
          <a:p>
            <a:endParaRPr lang="en-US" sz="2400" dirty="0" smtClean="0"/>
          </a:p>
          <a:p>
            <a:pPr lvl="1"/>
            <a:r>
              <a:rPr lang="en-US" sz="2400" dirty="0" smtClean="0"/>
              <a:t>It is </a:t>
            </a:r>
            <a:r>
              <a:rPr lang="en-US" sz="2400" i="1" dirty="0" smtClean="0"/>
              <a:t>raised</a:t>
            </a:r>
            <a:r>
              <a:rPr lang="en-US" sz="2400" dirty="0" smtClean="0"/>
              <a:t> by one process (or </a:t>
            </a:r>
            <a:r>
              <a:rPr lang="en-US" sz="2400" dirty="0" smtClean="0"/>
              <a:t>OS) </a:t>
            </a:r>
            <a:r>
              <a:rPr lang="en-US" sz="2400" dirty="0" smtClean="0"/>
              <a:t>to call another process’s attention to an event</a:t>
            </a:r>
          </a:p>
          <a:p>
            <a:pPr lvl="1"/>
            <a:endParaRPr lang="en-US" sz="2400" dirty="0" smtClean="0"/>
          </a:p>
          <a:p>
            <a:pPr lvl="1"/>
            <a:r>
              <a:rPr lang="en-US" sz="2400" dirty="0" smtClean="0"/>
              <a:t>It can be </a:t>
            </a:r>
            <a:r>
              <a:rPr lang="en-US" sz="2400" i="1" dirty="0" smtClean="0"/>
              <a:t>caught</a:t>
            </a:r>
            <a:r>
              <a:rPr lang="en-US" sz="2400" dirty="0" smtClean="0"/>
              <a:t> (or ignored) by the subject process</a:t>
            </a:r>
          </a:p>
          <a:p>
            <a:endParaRPr lang="en-US" sz="2800" dirty="0" smtClean="0"/>
          </a:p>
        </p:txBody>
      </p:sp>
      <p:sp>
        <p:nvSpPr>
          <p:cNvPr id="5" name="Slide Number Placeholder 4"/>
          <p:cNvSpPr>
            <a:spLocks noGrp="1"/>
          </p:cNvSpPr>
          <p:nvPr>
            <p:ph type="sldNum" sz="quarter" idx="12"/>
          </p:nvPr>
        </p:nvSpPr>
        <p:spPr/>
        <p:txBody>
          <a:bodyPr/>
          <a:lstStyle/>
          <a:p>
            <a:fld id="{F8CCA82A-B737-4324-8293-9F7C147BABA1}" type="slidenum">
              <a:rPr lang="en-US" smtClean="0"/>
              <a:pPr/>
              <a:t>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blinds(horizontal)">
                                      <p:cBhvr>
                                        <p:cTn id="7" dur="500"/>
                                        <p:tgtEl>
                                          <p:spTgt spid="1126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3" dur="500"/>
                                        <p:tgtEl>
                                          <p:spTgt spid="11267">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16"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609600"/>
          </a:xfrm>
          <a:noFill/>
        </p:spPr>
        <p:txBody>
          <a:bodyPr/>
          <a:lstStyle/>
          <a:p>
            <a:pPr algn="ctr">
              <a:defRPr/>
            </a:pPr>
            <a:r>
              <a:rPr lang="en-US" sz="3600" dirty="0" smtClean="0">
                <a:latin typeface="+mn-lt"/>
              </a:rPr>
              <a:t>More on Signals</a:t>
            </a:r>
          </a:p>
        </p:txBody>
      </p:sp>
      <p:sp>
        <p:nvSpPr>
          <p:cNvPr id="12291" name="Rectangle 3"/>
          <p:cNvSpPr>
            <a:spLocks noGrp="1" noChangeArrowheads="1"/>
          </p:cNvSpPr>
          <p:nvPr>
            <p:ph type="body" idx="1"/>
          </p:nvPr>
        </p:nvSpPr>
        <p:spPr>
          <a:xfrm>
            <a:off x="685800" y="1643050"/>
            <a:ext cx="7772400" cy="5000660"/>
          </a:xfrm>
          <a:solidFill>
            <a:schemeClr val="bg1"/>
          </a:solidFill>
        </p:spPr>
        <p:txBody>
          <a:bodyPr/>
          <a:lstStyle/>
          <a:p>
            <a:pPr>
              <a:defRPr/>
            </a:pPr>
            <a:endParaRPr lang="en-US" sz="2400" dirty="0" smtClean="0"/>
          </a:p>
          <a:p>
            <a:pPr>
              <a:defRPr/>
            </a:pPr>
            <a:endParaRPr lang="en-US" sz="2400" dirty="0" smtClean="0"/>
          </a:p>
          <a:p>
            <a:pPr>
              <a:defRPr/>
            </a:pPr>
            <a:r>
              <a:rPr lang="en-US" sz="2400" dirty="0" smtClean="0"/>
              <a:t>LINUX has a fixed set of signals</a:t>
            </a:r>
          </a:p>
          <a:p>
            <a:pPr>
              <a:defRPr/>
            </a:pPr>
            <a:r>
              <a:rPr lang="en-US" sz="2400" dirty="0" err="1" smtClean="0"/>
              <a:t>signal.h</a:t>
            </a:r>
            <a:r>
              <a:rPr lang="en-US" sz="2400" dirty="0" smtClean="0"/>
              <a:t> defines the signals in the OS</a:t>
            </a:r>
          </a:p>
          <a:p>
            <a:pPr>
              <a:defRPr/>
            </a:pPr>
            <a:endParaRPr lang="en-US" sz="2400" dirty="0" smtClean="0"/>
          </a:p>
          <a:p>
            <a:pPr>
              <a:defRPr/>
            </a:pPr>
            <a:r>
              <a:rPr lang="en-US" sz="2400" dirty="0" smtClean="0"/>
              <a:t>Each LINUX signal has an integer  number and a symbolic name  Defined in &lt;</a:t>
            </a:r>
            <a:r>
              <a:rPr lang="en-US" sz="2400" dirty="0" err="1" smtClean="0"/>
              <a:t>signal.h</a:t>
            </a:r>
            <a:r>
              <a:rPr lang="en-US" sz="2400" dirty="0" smtClean="0"/>
              <a:t>&gt;</a:t>
            </a:r>
          </a:p>
          <a:p>
            <a:pPr>
              <a:defRPr/>
            </a:pPr>
            <a:endParaRPr lang="en-US" sz="2400" dirty="0" smtClean="0"/>
          </a:p>
        </p:txBody>
      </p:sp>
      <p:sp>
        <p:nvSpPr>
          <p:cNvPr id="5" name="Slide Number Placeholder 4"/>
          <p:cNvSpPr>
            <a:spLocks noGrp="1"/>
          </p:cNvSpPr>
          <p:nvPr>
            <p:ph type="sldNum" sz="quarter" idx="12"/>
          </p:nvPr>
        </p:nvSpPr>
        <p:spPr/>
        <p:txBody>
          <a:bodyPr/>
          <a:lstStyle/>
          <a:p>
            <a:fld id="{F8CCA82A-B737-4324-8293-9F7C147BABA1}" type="slidenum">
              <a:rPr lang="en-US" smtClean="0"/>
              <a:pPr/>
              <a:t>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blinds(horizontal)">
                                      <p:cBhvr>
                                        <p:cTn id="7" dur="500"/>
                                        <p:tgtEl>
                                          <p:spTgt spid="122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0" dur="500"/>
                                        <p:tgtEl>
                                          <p:spTgt spid="122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5" dur="500"/>
                                        <p:tgtEl>
                                          <p:spTgt spid="1229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0"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12290"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a:effectLst/>
          </p:spPr>
        </p:pic>
        <p:sp>
          <p:nvSpPr>
            <p:cNvPr id="12291" name="Text Box 3"/>
            <p:cNvSpPr txBox="1">
              <a:spLocks noChangeArrowheads="1"/>
            </p:cNvSpPr>
            <p:nvPr/>
          </p:nvSpPr>
          <p:spPr bwMode="auto">
            <a:xfrm>
              <a:off x="119" y="96"/>
              <a:ext cx="5357" cy="795"/>
            </a:xfrm>
            <a:prstGeom prst="rect">
              <a:avLst/>
            </a:prstGeom>
            <a:noFill/>
            <a:ln w="9525">
              <a:noFill/>
              <a:round/>
              <a:headEnd/>
              <a:tailEnd/>
            </a:ln>
            <a:effectLst/>
          </p:spPr>
          <p:txBody>
            <a:bodyPr wrap="none" anchor="ctr"/>
            <a:lstStyle/>
            <a:p>
              <a:endParaRPr lang="en-US"/>
            </a:p>
          </p:txBody>
        </p:sp>
      </p:grpSp>
      <p:sp>
        <p:nvSpPr>
          <p:cNvPr id="12292" name="Text Box 4"/>
          <p:cNvSpPr txBox="1">
            <a:spLocks noChangeArrowheads="1"/>
          </p:cNvSpPr>
          <p:nvPr/>
        </p:nvSpPr>
        <p:spPr bwMode="auto">
          <a:xfrm>
            <a:off x="457200" y="1774825"/>
            <a:ext cx="8229600" cy="4625975"/>
          </a:xfrm>
          <a:prstGeom prst="rect">
            <a:avLst/>
          </a:prstGeom>
          <a:noFill/>
          <a:ln w="9525">
            <a:noFill/>
            <a:round/>
            <a:headEnd/>
            <a:tailEnd/>
          </a:ln>
          <a:effectLst/>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ea typeface="DejaVu Sans" charset="0"/>
                <a:cs typeface="DejaVu Sans" charset="0"/>
              </a:rPr>
              <a:t>The command ‘kill –l’ lists all the signals that are available.</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a typeface="DejaVu Sans" charset="0"/>
              <a:cs typeface="DejaVu Sans" charset="0"/>
            </a:endParaRPr>
          </a:p>
        </p:txBody>
      </p:sp>
      <p:pic>
        <p:nvPicPr>
          <p:cNvPr id="12293" name="Picture 5"/>
          <p:cNvPicPr>
            <a:picLocks noChangeAspect="1" noChangeArrowheads="1"/>
          </p:cNvPicPr>
          <p:nvPr/>
        </p:nvPicPr>
        <p:blipFill>
          <a:blip r:embed="rId4"/>
          <a:srcRect/>
          <a:stretch>
            <a:fillRect/>
          </a:stretch>
        </p:blipFill>
        <p:spPr bwMode="auto">
          <a:xfrm>
            <a:off x="762000" y="2895600"/>
            <a:ext cx="7696200" cy="3962400"/>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2"/>
          </p:nvPr>
        </p:nvSpPr>
        <p:spPr>
          <a:noFill/>
        </p:spPr>
        <p:txBody>
          <a:bodyPr/>
          <a:lstStyle/>
          <a:p>
            <a:fld id="{6CB75DEE-2E30-4439-A743-A0F8CAF07FE7}" type="slidenum">
              <a:rPr lang="en-US" altLang="zh-TW"/>
              <a:pPr/>
              <a:t>7</a:t>
            </a:fld>
            <a:endParaRPr lang="en-US" altLang="zh-TW"/>
          </a:p>
        </p:txBody>
      </p:sp>
      <p:sp>
        <p:nvSpPr>
          <p:cNvPr id="34819" name="Rectangle 2"/>
          <p:cNvSpPr>
            <a:spLocks noGrp="1" noChangeArrowheads="1"/>
          </p:cNvSpPr>
          <p:nvPr>
            <p:ph type="title"/>
          </p:nvPr>
        </p:nvSpPr>
        <p:spPr/>
        <p:txBody>
          <a:bodyPr/>
          <a:lstStyle/>
          <a:p>
            <a:pPr algn="ctr" eaLnBrk="1" hangingPunct="1"/>
            <a:r>
              <a:rPr lang="en-US" altLang="zh-TW" sz="3600" dirty="0" smtClean="0">
                <a:latin typeface="+mn-lt"/>
              </a:rPr>
              <a:t> Signals</a:t>
            </a:r>
          </a:p>
        </p:txBody>
      </p:sp>
      <p:sp>
        <p:nvSpPr>
          <p:cNvPr id="34820" name="Text Box 3"/>
          <p:cNvSpPr txBox="1">
            <a:spLocks noChangeArrowheads="1"/>
          </p:cNvSpPr>
          <p:nvPr/>
        </p:nvSpPr>
        <p:spPr bwMode="auto">
          <a:xfrm>
            <a:off x="714348" y="1785926"/>
            <a:ext cx="8346644" cy="5386090"/>
          </a:xfrm>
          <a:prstGeom prst="rect">
            <a:avLst/>
          </a:prstGeom>
          <a:noFill/>
          <a:ln w="12700" cap="sq">
            <a:noFill/>
            <a:miter lim="800000"/>
            <a:headEnd type="none" w="sm" len="sm"/>
            <a:tailEnd type="none" w="sm" len="sm"/>
          </a:ln>
        </p:spPr>
        <p:txBody>
          <a:bodyPr wrap="square">
            <a:spAutoFit/>
          </a:bodyPr>
          <a:lstStyle/>
          <a:p>
            <a:r>
              <a:rPr lang="en-US" altLang="zh-TW" sz="2800" dirty="0"/>
              <a:t> </a:t>
            </a:r>
            <a:r>
              <a:rPr lang="en-US" altLang="zh-TW" sz="2800" dirty="0" smtClean="0"/>
              <a:t>    </a:t>
            </a:r>
            <a:r>
              <a:rPr lang="en-US" altLang="zh-TW" sz="2400" dirty="0" smtClean="0"/>
              <a:t>Most </a:t>
            </a:r>
            <a:r>
              <a:rPr lang="en-US" altLang="zh-TW" sz="2400" dirty="0"/>
              <a:t>signals have predefined meanings: </a:t>
            </a:r>
            <a:endParaRPr lang="en-US" altLang="zh-TW" sz="2400" dirty="0" smtClean="0"/>
          </a:p>
          <a:p>
            <a:endParaRPr lang="en-US" altLang="zh-TW" sz="2400" dirty="0"/>
          </a:p>
          <a:p>
            <a:pPr>
              <a:buFont typeface="Wingdings" pitchFamily="2" charset="2"/>
              <a:buChar char="q"/>
            </a:pPr>
            <a:r>
              <a:rPr lang="en-US" altLang="zh-TW" sz="2400" dirty="0"/>
              <a:t> </a:t>
            </a:r>
            <a:r>
              <a:rPr lang="en-US" altLang="zh-TW" sz="2400" dirty="0" smtClean="0"/>
              <a:t>  </a:t>
            </a:r>
            <a:r>
              <a:rPr lang="en-US" altLang="zh-TW" sz="2400" dirty="0" err="1"/>
              <a:t>sighup</a:t>
            </a:r>
            <a:r>
              <a:rPr lang="en-US" altLang="zh-TW" sz="2400" dirty="0"/>
              <a:t> (</a:t>
            </a:r>
            <a:r>
              <a:rPr lang="en-US" altLang="zh-TW" sz="2400" dirty="0" err="1"/>
              <a:t>HangUp</a:t>
            </a:r>
            <a:r>
              <a:rPr lang="en-US" altLang="zh-TW" sz="2400" dirty="0"/>
              <a:t>): when a terminal is closed, the </a:t>
            </a:r>
          </a:p>
          <a:p>
            <a:r>
              <a:rPr lang="en-US" altLang="zh-TW" sz="2400" dirty="0" smtClean="0"/>
              <a:t>      </a:t>
            </a:r>
            <a:r>
              <a:rPr lang="en-US" altLang="zh-TW" sz="2400" dirty="0" err="1" smtClean="0"/>
              <a:t>hangup</a:t>
            </a:r>
            <a:r>
              <a:rPr lang="en-US" altLang="zh-TW" sz="2400" dirty="0" smtClean="0"/>
              <a:t> </a:t>
            </a:r>
            <a:r>
              <a:rPr lang="en-US" altLang="zh-TW" sz="2400" dirty="0"/>
              <a:t>signal is sent to every process in control </a:t>
            </a:r>
            <a:r>
              <a:rPr lang="en-US" altLang="zh-TW" sz="2400" dirty="0" smtClean="0"/>
              <a:t>	terminal.</a:t>
            </a:r>
          </a:p>
          <a:p>
            <a:pPr>
              <a:buFont typeface="Wingdings" pitchFamily="2" charset="2"/>
              <a:buChar char="q"/>
            </a:pPr>
            <a:endParaRPr lang="en-US" altLang="zh-TW" sz="2400" dirty="0"/>
          </a:p>
          <a:p>
            <a:pPr>
              <a:buFont typeface="Wingdings" pitchFamily="2" charset="2"/>
              <a:buChar char="q"/>
            </a:pPr>
            <a:r>
              <a:rPr lang="en-US" altLang="zh-TW" sz="2400" dirty="0" smtClean="0"/>
              <a:t>  </a:t>
            </a:r>
            <a:r>
              <a:rPr lang="en-US" altLang="zh-TW" sz="2400" dirty="0" err="1" smtClean="0"/>
              <a:t>sigint</a:t>
            </a:r>
            <a:r>
              <a:rPr lang="en-US" altLang="zh-TW" sz="2400" dirty="0" smtClean="0"/>
              <a:t>(interrupt</a:t>
            </a:r>
            <a:r>
              <a:rPr lang="en-US" altLang="zh-TW" sz="2400" dirty="0"/>
              <a:t>): ask politely a process to terminate</a:t>
            </a:r>
            <a:r>
              <a:rPr lang="en-US" altLang="zh-TW" sz="2400" dirty="0" smtClean="0"/>
              <a:t>.</a:t>
            </a:r>
          </a:p>
          <a:p>
            <a:pPr>
              <a:buFont typeface="Wingdings" pitchFamily="2" charset="2"/>
              <a:buChar char="q"/>
            </a:pPr>
            <a:endParaRPr lang="en-US" altLang="zh-TW" sz="2400" dirty="0"/>
          </a:p>
          <a:p>
            <a:pPr>
              <a:buFont typeface="Wingdings" pitchFamily="2" charset="2"/>
              <a:buChar char="q"/>
            </a:pPr>
            <a:r>
              <a:rPr lang="en-US" altLang="zh-TW" sz="2400" dirty="0" smtClean="0"/>
              <a:t>  </a:t>
            </a:r>
            <a:r>
              <a:rPr lang="en-US" altLang="zh-TW" sz="2400" dirty="0" err="1" smtClean="0"/>
              <a:t>sigquit</a:t>
            </a:r>
            <a:r>
              <a:rPr lang="en-US" altLang="zh-TW" sz="2400" dirty="0" smtClean="0"/>
              <a:t>(quit</a:t>
            </a:r>
            <a:r>
              <a:rPr lang="en-US" altLang="zh-TW" sz="2400" dirty="0"/>
              <a:t>): ask a process to terminate and produce a</a:t>
            </a:r>
          </a:p>
          <a:p>
            <a:r>
              <a:rPr lang="en-US" altLang="zh-TW" sz="2400" dirty="0"/>
              <a:t> </a:t>
            </a:r>
            <a:r>
              <a:rPr lang="en-US" altLang="zh-TW" sz="2400" dirty="0" smtClean="0"/>
              <a:t>     core dump.</a:t>
            </a:r>
          </a:p>
          <a:p>
            <a:pPr>
              <a:buFont typeface="Wingdings" pitchFamily="2" charset="2"/>
              <a:buChar char="q"/>
            </a:pPr>
            <a:endParaRPr lang="en-US" altLang="zh-TW" sz="2400" dirty="0"/>
          </a:p>
          <a:p>
            <a:pPr>
              <a:buFont typeface="Wingdings" pitchFamily="2" charset="2"/>
              <a:buChar char="q"/>
            </a:pPr>
            <a:r>
              <a:rPr lang="en-US" altLang="zh-TW" sz="2400" dirty="0"/>
              <a:t> </a:t>
            </a:r>
            <a:r>
              <a:rPr lang="en-US" altLang="zh-TW" sz="2400" dirty="0" smtClean="0"/>
              <a:t>  </a:t>
            </a:r>
            <a:r>
              <a:rPr lang="en-US" altLang="zh-TW" sz="2400" dirty="0" err="1"/>
              <a:t>sigkill</a:t>
            </a:r>
            <a:r>
              <a:rPr lang="en-US" altLang="zh-TW" sz="2400" dirty="0"/>
              <a:t> (kill): force a process to terminate.</a:t>
            </a:r>
          </a:p>
          <a:p>
            <a:pPr>
              <a:buFont typeface="Wingdings" pitchFamily="2" charset="2"/>
              <a:buChar char="q"/>
            </a:pPr>
            <a:endParaRPr lang="en-US" altLang="zh-TW" sz="2400" dirty="0" smtClean="0"/>
          </a:p>
          <a:p>
            <a:endParaRPr lang="en-US" altLang="zh-TW"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ctr">
              <a:defRPr/>
            </a:pPr>
            <a:r>
              <a:rPr lang="en-US" sz="3600" dirty="0" smtClean="0"/>
              <a:t>Signal Sources</a:t>
            </a:r>
          </a:p>
        </p:txBody>
      </p:sp>
      <p:sp useBgFill="1">
        <p:nvSpPr>
          <p:cNvPr id="8195" name="Oval 3"/>
          <p:cNvSpPr>
            <a:spLocks noChangeArrowheads="1"/>
          </p:cNvSpPr>
          <p:nvPr/>
        </p:nvSpPr>
        <p:spPr bwMode="auto">
          <a:xfrm>
            <a:off x="3663950" y="3054350"/>
            <a:ext cx="2044700" cy="2044700"/>
          </a:xfrm>
          <a:prstGeom prst="ellipse">
            <a:avLst/>
          </a:prstGeom>
          <a:ln w="25400">
            <a:solidFill>
              <a:schemeClr val="tx1"/>
            </a:solidFill>
            <a:round/>
            <a:headEnd/>
            <a:tailEnd/>
          </a:ln>
        </p:spPr>
        <p:txBody>
          <a:bodyPr wrap="none" anchor="ctr"/>
          <a:lstStyle/>
          <a:p>
            <a:endParaRPr lang="en-IN"/>
          </a:p>
        </p:txBody>
      </p:sp>
      <p:sp useBgFill="1">
        <p:nvSpPr>
          <p:cNvPr id="8196" name="Rectangle 9"/>
          <p:cNvSpPr>
            <a:spLocks noChangeArrowheads="1"/>
          </p:cNvSpPr>
          <p:nvPr/>
        </p:nvSpPr>
        <p:spPr bwMode="auto">
          <a:xfrm>
            <a:off x="1682750" y="25971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7" name="Rectangle 10"/>
          <p:cNvSpPr>
            <a:spLocks noChangeArrowheads="1"/>
          </p:cNvSpPr>
          <p:nvPr/>
        </p:nvSpPr>
        <p:spPr bwMode="auto">
          <a:xfrm>
            <a:off x="1301750" y="41211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8" name="Rectangle 11"/>
          <p:cNvSpPr>
            <a:spLocks noChangeArrowheads="1"/>
          </p:cNvSpPr>
          <p:nvPr/>
        </p:nvSpPr>
        <p:spPr bwMode="auto">
          <a:xfrm>
            <a:off x="4502150" y="19875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9" name="Rectangle 12"/>
          <p:cNvSpPr>
            <a:spLocks noChangeArrowheads="1"/>
          </p:cNvSpPr>
          <p:nvPr/>
        </p:nvSpPr>
        <p:spPr bwMode="auto">
          <a:xfrm>
            <a:off x="6635750" y="23685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200" name="Rectangle 13"/>
          <p:cNvSpPr>
            <a:spLocks noChangeArrowheads="1"/>
          </p:cNvSpPr>
          <p:nvPr/>
        </p:nvSpPr>
        <p:spPr bwMode="auto">
          <a:xfrm>
            <a:off x="7854950" y="38163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201" name="Rectangle 14"/>
          <p:cNvSpPr>
            <a:spLocks noChangeArrowheads="1"/>
          </p:cNvSpPr>
          <p:nvPr/>
        </p:nvSpPr>
        <p:spPr bwMode="auto">
          <a:xfrm>
            <a:off x="7321550" y="5416550"/>
            <a:ext cx="596900" cy="596900"/>
          </a:xfrm>
          <a:prstGeom prst="rect">
            <a:avLst/>
          </a:prstGeom>
          <a:ln w="12700">
            <a:solidFill>
              <a:schemeClr val="tx1"/>
            </a:solidFill>
            <a:miter lim="800000"/>
            <a:headEnd/>
            <a:tailEnd/>
          </a:ln>
        </p:spPr>
        <p:txBody>
          <a:bodyPr wrap="none" anchor="ctr"/>
          <a:lstStyle/>
          <a:p>
            <a:endParaRPr lang="en-IN"/>
          </a:p>
        </p:txBody>
      </p:sp>
      <p:sp>
        <p:nvSpPr>
          <p:cNvPr id="8202" name="Line 15"/>
          <p:cNvSpPr>
            <a:spLocks noChangeShapeType="1"/>
          </p:cNvSpPr>
          <p:nvPr/>
        </p:nvSpPr>
        <p:spPr bwMode="auto">
          <a:xfrm flipV="1">
            <a:off x="1905000" y="4267200"/>
            <a:ext cx="1752600" cy="152400"/>
          </a:xfrm>
          <a:prstGeom prst="line">
            <a:avLst/>
          </a:prstGeom>
          <a:noFill/>
          <a:ln w="12700">
            <a:solidFill>
              <a:schemeClr val="accent2"/>
            </a:solidFill>
            <a:round/>
            <a:headEnd/>
            <a:tailEnd type="triangle" w="med" len="med"/>
          </a:ln>
        </p:spPr>
        <p:txBody>
          <a:bodyPr/>
          <a:lstStyle/>
          <a:p>
            <a:endParaRPr lang="en-IN"/>
          </a:p>
        </p:txBody>
      </p:sp>
      <p:sp>
        <p:nvSpPr>
          <p:cNvPr id="8203" name="Line 16"/>
          <p:cNvSpPr>
            <a:spLocks noChangeShapeType="1"/>
          </p:cNvSpPr>
          <p:nvPr/>
        </p:nvSpPr>
        <p:spPr bwMode="auto">
          <a:xfrm>
            <a:off x="2286000" y="3048000"/>
            <a:ext cx="1600200" cy="457200"/>
          </a:xfrm>
          <a:prstGeom prst="line">
            <a:avLst/>
          </a:prstGeom>
          <a:noFill/>
          <a:ln w="12700">
            <a:solidFill>
              <a:schemeClr val="accent2"/>
            </a:solidFill>
            <a:round/>
            <a:headEnd/>
            <a:tailEnd type="triangle" w="med" len="med"/>
          </a:ln>
        </p:spPr>
        <p:txBody>
          <a:bodyPr/>
          <a:lstStyle/>
          <a:p>
            <a:endParaRPr lang="en-IN"/>
          </a:p>
        </p:txBody>
      </p:sp>
      <p:sp>
        <p:nvSpPr>
          <p:cNvPr id="8204" name="Line 17"/>
          <p:cNvSpPr>
            <a:spLocks noChangeShapeType="1"/>
          </p:cNvSpPr>
          <p:nvPr/>
        </p:nvSpPr>
        <p:spPr bwMode="auto">
          <a:xfrm flipH="1">
            <a:off x="4343400" y="2590800"/>
            <a:ext cx="228600" cy="533400"/>
          </a:xfrm>
          <a:prstGeom prst="line">
            <a:avLst/>
          </a:prstGeom>
          <a:noFill/>
          <a:ln w="12700">
            <a:solidFill>
              <a:schemeClr val="accent2"/>
            </a:solidFill>
            <a:round/>
            <a:headEnd/>
            <a:tailEnd type="triangle" w="med" len="med"/>
          </a:ln>
        </p:spPr>
        <p:txBody>
          <a:bodyPr/>
          <a:lstStyle/>
          <a:p>
            <a:endParaRPr lang="en-IN"/>
          </a:p>
        </p:txBody>
      </p:sp>
      <p:sp>
        <p:nvSpPr>
          <p:cNvPr id="8205" name="Line 18"/>
          <p:cNvSpPr>
            <a:spLocks noChangeShapeType="1"/>
          </p:cNvSpPr>
          <p:nvPr/>
        </p:nvSpPr>
        <p:spPr bwMode="auto">
          <a:xfrm>
            <a:off x="4953000" y="2590800"/>
            <a:ext cx="76200" cy="533400"/>
          </a:xfrm>
          <a:prstGeom prst="line">
            <a:avLst/>
          </a:prstGeom>
          <a:noFill/>
          <a:ln w="12700">
            <a:solidFill>
              <a:schemeClr val="accent2"/>
            </a:solidFill>
            <a:round/>
            <a:headEnd/>
            <a:tailEnd type="triangle" w="med" len="med"/>
          </a:ln>
        </p:spPr>
        <p:txBody>
          <a:bodyPr/>
          <a:lstStyle/>
          <a:p>
            <a:endParaRPr lang="en-IN"/>
          </a:p>
        </p:txBody>
      </p:sp>
      <p:sp>
        <p:nvSpPr>
          <p:cNvPr id="8206" name="Line 19"/>
          <p:cNvSpPr>
            <a:spLocks noChangeShapeType="1"/>
          </p:cNvSpPr>
          <p:nvPr/>
        </p:nvSpPr>
        <p:spPr bwMode="auto">
          <a:xfrm flipH="1">
            <a:off x="5562600" y="2743200"/>
            <a:ext cx="1066800" cy="762000"/>
          </a:xfrm>
          <a:prstGeom prst="line">
            <a:avLst/>
          </a:prstGeom>
          <a:noFill/>
          <a:ln w="12700">
            <a:solidFill>
              <a:schemeClr val="accent2"/>
            </a:solidFill>
            <a:round/>
            <a:headEnd/>
            <a:tailEnd type="triangle" w="med" len="med"/>
          </a:ln>
        </p:spPr>
        <p:txBody>
          <a:bodyPr/>
          <a:lstStyle/>
          <a:p>
            <a:endParaRPr lang="en-IN"/>
          </a:p>
        </p:txBody>
      </p:sp>
      <p:sp>
        <p:nvSpPr>
          <p:cNvPr id="8207" name="Line 20"/>
          <p:cNvSpPr>
            <a:spLocks noChangeShapeType="1"/>
          </p:cNvSpPr>
          <p:nvPr/>
        </p:nvSpPr>
        <p:spPr bwMode="auto">
          <a:xfrm flipH="1">
            <a:off x="5715000" y="3962400"/>
            <a:ext cx="2133600" cy="76200"/>
          </a:xfrm>
          <a:prstGeom prst="line">
            <a:avLst/>
          </a:prstGeom>
          <a:noFill/>
          <a:ln w="12700">
            <a:solidFill>
              <a:schemeClr val="accent2"/>
            </a:solidFill>
            <a:round/>
            <a:headEnd/>
            <a:tailEnd type="triangle" w="med" len="med"/>
          </a:ln>
        </p:spPr>
        <p:txBody>
          <a:bodyPr/>
          <a:lstStyle/>
          <a:p>
            <a:endParaRPr lang="en-IN"/>
          </a:p>
        </p:txBody>
      </p:sp>
      <p:sp>
        <p:nvSpPr>
          <p:cNvPr id="8208" name="Line 21"/>
          <p:cNvSpPr>
            <a:spLocks noChangeShapeType="1"/>
          </p:cNvSpPr>
          <p:nvPr/>
        </p:nvSpPr>
        <p:spPr bwMode="auto">
          <a:xfrm flipH="1" flipV="1">
            <a:off x="5715000" y="4267200"/>
            <a:ext cx="2133600" cy="76200"/>
          </a:xfrm>
          <a:prstGeom prst="line">
            <a:avLst/>
          </a:prstGeom>
          <a:noFill/>
          <a:ln w="12700">
            <a:solidFill>
              <a:schemeClr val="accent2"/>
            </a:solidFill>
            <a:round/>
            <a:headEnd/>
            <a:tailEnd type="triangle" w="med" len="med"/>
          </a:ln>
        </p:spPr>
        <p:txBody>
          <a:bodyPr/>
          <a:lstStyle/>
          <a:p>
            <a:endParaRPr lang="en-IN"/>
          </a:p>
        </p:txBody>
      </p:sp>
      <p:sp>
        <p:nvSpPr>
          <p:cNvPr id="8209" name="Line 22"/>
          <p:cNvSpPr>
            <a:spLocks noChangeShapeType="1"/>
          </p:cNvSpPr>
          <p:nvPr/>
        </p:nvSpPr>
        <p:spPr bwMode="auto">
          <a:xfrm flipH="1" flipV="1">
            <a:off x="5486400" y="4724400"/>
            <a:ext cx="1828800" cy="990600"/>
          </a:xfrm>
          <a:prstGeom prst="line">
            <a:avLst/>
          </a:prstGeom>
          <a:noFill/>
          <a:ln w="12700">
            <a:solidFill>
              <a:schemeClr val="accent2"/>
            </a:solidFill>
            <a:round/>
            <a:headEnd/>
            <a:tailEnd type="triangle" w="med" len="med"/>
          </a:ln>
        </p:spPr>
        <p:txBody>
          <a:bodyPr/>
          <a:lstStyle/>
          <a:p>
            <a:endParaRPr lang="en-IN"/>
          </a:p>
        </p:txBody>
      </p:sp>
      <p:sp>
        <p:nvSpPr>
          <p:cNvPr id="8210" name="Rectangle 23"/>
          <p:cNvSpPr>
            <a:spLocks noChangeArrowheads="1"/>
          </p:cNvSpPr>
          <p:nvPr/>
        </p:nvSpPr>
        <p:spPr bwMode="auto">
          <a:xfrm>
            <a:off x="4098925" y="5165725"/>
            <a:ext cx="1306513"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a process</a:t>
            </a:r>
          </a:p>
        </p:txBody>
      </p:sp>
      <p:sp>
        <p:nvSpPr>
          <p:cNvPr id="8211" name="Rectangle 24"/>
          <p:cNvSpPr>
            <a:spLocks noChangeArrowheads="1"/>
          </p:cNvSpPr>
          <p:nvPr/>
        </p:nvSpPr>
        <p:spPr bwMode="auto">
          <a:xfrm>
            <a:off x="1050925" y="4784725"/>
            <a:ext cx="1230313"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window</a:t>
            </a:r>
            <a:br>
              <a:rPr lang="en-US" sz="2400">
                <a:latin typeface="Times New Roman" pitchFamily="18" charset="0"/>
              </a:rPr>
            </a:br>
            <a:r>
              <a:rPr lang="en-US" sz="2400">
                <a:latin typeface="Times New Roman" pitchFamily="18" charset="0"/>
              </a:rPr>
              <a:t>manager</a:t>
            </a:r>
          </a:p>
        </p:txBody>
      </p:sp>
      <p:sp>
        <p:nvSpPr>
          <p:cNvPr id="8212" name="Rectangle 25"/>
          <p:cNvSpPr>
            <a:spLocks noChangeArrowheads="1"/>
          </p:cNvSpPr>
          <p:nvPr/>
        </p:nvSpPr>
        <p:spPr bwMode="auto">
          <a:xfrm>
            <a:off x="974725" y="2117725"/>
            <a:ext cx="2035175"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shell command</a:t>
            </a:r>
          </a:p>
        </p:txBody>
      </p:sp>
      <p:sp>
        <p:nvSpPr>
          <p:cNvPr id="8213" name="Rectangle 26"/>
          <p:cNvSpPr>
            <a:spLocks noChangeArrowheads="1"/>
          </p:cNvSpPr>
          <p:nvPr/>
        </p:nvSpPr>
        <p:spPr bwMode="auto">
          <a:xfrm>
            <a:off x="3565525" y="1508125"/>
            <a:ext cx="1196975"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terminal</a:t>
            </a:r>
            <a:br>
              <a:rPr lang="en-US" sz="2400">
                <a:latin typeface="Times New Roman" pitchFamily="18" charset="0"/>
              </a:rPr>
            </a:br>
            <a:r>
              <a:rPr lang="en-US" sz="2400">
                <a:latin typeface="Times New Roman" pitchFamily="18" charset="0"/>
              </a:rPr>
              <a:t>driver</a:t>
            </a:r>
          </a:p>
        </p:txBody>
      </p:sp>
      <p:sp>
        <p:nvSpPr>
          <p:cNvPr id="8214" name="Rectangle 27"/>
          <p:cNvSpPr>
            <a:spLocks noChangeArrowheads="1"/>
          </p:cNvSpPr>
          <p:nvPr/>
        </p:nvSpPr>
        <p:spPr bwMode="auto">
          <a:xfrm>
            <a:off x="6308725" y="1508125"/>
            <a:ext cx="1738313"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memory</a:t>
            </a:r>
            <a:br>
              <a:rPr lang="en-US" sz="2400">
                <a:latin typeface="Times New Roman" pitchFamily="18" charset="0"/>
              </a:rPr>
            </a:br>
            <a:r>
              <a:rPr lang="en-US" sz="2400">
                <a:latin typeface="Times New Roman" pitchFamily="18" charset="0"/>
              </a:rPr>
              <a:t>management</a:t>
            </a:r>
          </a:p>
        </p:txBody>
      </p:sp>
      <p:sp>
        <p:nvSpPr>
          <p:cNvPr id="8215" name="Rectangle 28"/>
          <p:cNvSpPr>
            <a:spLocks noChangeArrowheads="1"/>
          </p:cNvSpPr>
          <p:nvPr/>
        </p:nvSpPr>
        <p:spPr bwMode="auto">
          <a:xfrm>
            <a:off x="7604125" y="3413125"/>
            <a:ext cx="942975"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kernel</a:t>
            </a:r>
          </a:p>
        </p:txBody>
      </p:sp>
      <p:sp>
        <p:nvSpPr>
          <p:cNvPr id="8216" name="Rectangle 29"/>
          <p:cNvSpPr>
            <a:spLocks noChangeArrowheads="1"/>
          </p:cNvSpPr>
          <p:nvPr/>
        </p:nvSpPr>
        <p:spPr bwMode="auto">
          <a:xfrm>
            <a:off x="6918325" y="5927725"/>
            <a:ext cx="1390650"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other user</a:t>
            </a:r>
            <a:br>
              <a:rPr lang="en-US" sz="2400">
                <a:latin typeface="Times New Roman" pitchFamily="18" charset="0"/>
              </a:rPr>
            </a:br>
            <a:r>
              <a:rPr lang="en-US" sz="2400">
                <a:latin typeface="Times New Roman" pitchFamily="18" charset="0"/>
              </a:rPr>
              <a:t>processes</a:t>
            </a:r>
          </a:p>
        </p:txBody>
      </p:sp>
      <p:sp>
        <p:nvSpPr>
          <p:cNvPr id="8217" name="Rectangle 30"/>
          <p:cNvSpPr>
            <a:spLocks noChangeArrowheads="1"/>
          </p:cNvSpPr>
          <p:nvPr/>
        </p:nvSpPr>
        <p:spPr bwMode="auto">
          <a:xfrm>
            <a:off x="1965325" y="4373563"/>
            <a:ext cx="14001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SIGWINCH</a:t>
            </a:r>
          </a:p>
        </p:txBody>
      </p:sp>
      <p:sp>
        <p:nvSpPr>
          <p:cNvPr id="8218" name="Rectangle 31"/>
          <p:cNvSpPr>
            <a:spLocks noChangeArrowheads="1"/>
          </p:cNvSpPr>
          <p:nvPr/>
        </p:nvSpPr>
        <p:spPr bwMode="auto">
          <a:xfrm>
            <a:off x="2270125" y="33067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SIGKILL</a:t>
            </a:r>
          </a:p>
        </p:txBody>
      </p:sp>
      <p:sp>
        <p:nvSpPr>
          <p:cNvPr id="8219" name="Rectangle 32"/>
          <p:cNvSpPr>
            <a:spLocks noChangeArrowheads="1"/>
          </p:cNvSpPr>
          <p:nvPr/>
        </p:nvSpPr>
        <p:spPr bwMode="auto">
          <a:xfrm>
            <a:off x="3413125" y="2620963"/>
            <a:ext cx="10953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SIGINT</a:t>
            </a:r>
          </a:p>
        </p:txBody>
      </p:sp>
      <p:sp>
        <p:nvSpPr>
          <p:cNvPr id="8220" name="Rectangle 33"/>
          <p:cNvSpPr>
            <a:spLocks noChangeArrowheads="1"/>
          </p:cNvSpPr>
          <p:nvPr/>
        </p:nvSpPr>
        <p:spPr bwMode="auto">
          <a:xfrm>
            <a:off x="5013325" y="2620963"/>
            <a:ext cx="10953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SIGHUP</a:t>
            </a:r>
          </a:p>
        </p:txBody>
      </p:sp>
      <p:sp>
        <p:nvSpPr>
          <p:cNvPr id="8221" name="Rectangle 34"/>
          <p:cNvSpPr>
            <a:spLocks noChangeArrowheads="1"/>
          </p:cNvSpPr>
          <p:nvPr/>
        </p:nvSpPr>
        <p:spPr bwMode="auto">
          <a:xfrm>
            <a:off x="6080125" y="30019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SIGQUIT</a:t>
            </a:r>
          </a:p>
        </p:txBody>
      </p:sp>
      <p:sp>
        <p:nvSpPr>
          <p:cNvPr id="8222" name="Rectangle 35"/>
          <p:cNvSpPr>
            <a:spLocks noChangeArrowheads="1"/>
          </p:cNvSpPr>
          <p:nvPr/>
        </p:nvSpPr>
        <p:spPr bwMode="auto">
          <a:xfrm>
            <a:off x="6232525" y="43735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SIGALRM</a:t>
            </a:r>
          </a:p>
        </p:txBody>
      </p:sp>
      <p:sp>
        <p:nvSpPr>
          <p:cNvPr id="8223" name="Rectangle 36"/>
          <p:cNvSpPr>
            <a:spLocks noChangeArrowheads="1"/>
          </p:cNvSpPr>
          <p:nvPr/>
        </p:nvSpPr>
        <p:spPr bwMode="auto">
          <a:xfrm>
            <a:off x="6308725" y="36115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SIGPIPE</a:t>
            </a:r>
          </a:p>
        </p:txBody>
      </p:sp>
      <p:sp>
        <p:nvSpPr>
          <p:cNvPr id="8224" name="Rectangle 37"/>
          <p:cNvSpPr>
            <a:spLocks noChangeArrowheads="1"/>
          </p:cNvSpPr>
          <p:nvPr/>
        </p:nvSpPr>
        <p:spPr bwMode="auto">
          <a:xfrm>
            <a:off x="5775325" y="54403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SIGUSR1</a:t>
            </a:r>
          </a:p>
        </p:txBody>
      </p:sp>
      <p:sp>
        <p:nvSpPr>
          <p:cNvPr id="34" name="Slide Number Placeholder 33"/>
          <p:cNvSpPr>
            <a:spLocks noGrp="1"/>
          </p:cNvSpPr>
          <p:nvPr>
            <p:ph type="sldNum" sz="quarter" idx="12"/>
          </p:nvPr>
        </p:nvSpPr>
        <p:spPr/>
        <p:txBody>
          <a:bodyPr/>
          <a:lstStyle/>
          <a:p>
            <a:fld id="{F8CCA82A-B737-4324-8293-9F7C147BABA1}" type="slidenum">
              <a:rPr lang="en-US" smtClean="0"/>
              <a:pPr/>
              <a:t>8</a:t>
            </a:fld>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20813"/>
          </a:xfrm>
        </p:spPr>
        <p:txBody>
          <a:bodyPr/>
          <a:lstStyle/>
          <a:p>
            <a:r>
              <a:rPr lang="en-US" sz="3600" dirty="0" smtClean="0">
                <a:solidFill>
                  <a:schemeClr val="tx1"/>
                </a:solidFill>
                <a:latin typeface="+mn-lt"/>
              </a:rPr>
              <a:t>Sending signals to process. (by keyboard)</a:t>
            </a:r>
            <a:endParaRPr lang="en-IN" sz="3600" dirty="0">
              <a:solidFill>
                <a:schemeClr val="tx1"/>
              </a:solidFill>
              <a:latin typeface="+mn-lt"/>
            </a:endParaRPr>
          </a:p>
        </p:txBody>
      </p:sp>
      <p:sp>
        <p:nvSpPr>
          <p:cNvPr id="3" name="Content Placeholder 2"/>
          <p:cNvSpPr>
            <a:spLocks noGrp="1"/>
          </p:cNvSpPr>
          <p:nvPr>
            <p:ph idx="1"/>
          </p:nvPr>
        </p:nvSpPr>
        <p:spPr>
          <a:xfrm>
            <a:off x="914400" y="1600200"/>
            <a:ext cx="7772400" cy="4900634"/>
          </a:xfrm>
        </p:spPr>
        <p:txBody>
          <a:bodyPr/>
          <a:lstStyle/>
          <a:p>
            <a:pPr>
              <a:defRPr/>
            </a:pPr>
            <a:r>
              <a:rPr lang="en-US" sz="2400" dirty="0" smtClean="0"/>
              <a:t>Ctrl-c    </a:t>
            </a:r>
          </a:p>
          <a:p>
            <a:pPr eaLnBrk="1" hangingPunct="1">
              <a:buFont typeface="Arial" pitchFamily="34" charset="0"/>
              <a:buNone/>
              <a:defRPr/>
            </a:pPr>
            <a:r>
              <a:rPr lang="en-US" sz="2400" dirty="0" smtClean="0"/>
              <a:t>This causes the system to send an INT signal</a:t>
            </a:r>
          </a:p>
          <a:p>
            <a:pPr eaLnBrk="1" hangingPunct="1">
              <a:buFont typeface="Arial" pitchFamily="34" charset="0"/>
              <a:buNone/>
              <a:defRPr/>
            </a:pPr>
            <a:r>
              <a:rPr lang="en-US" sz="2400" dirty="0" smtClean="0"/>
              <a:t>(SIGINT) to the running process which causes</a:t>
            </a:r>
          </a:p>
          <a:p>
            <a:pPr eaLnBrk="1" hangingPunct="1">
              <a:buFont typeface="Arial" pitchFamily="34" charset="0"/>
              <a:buNone/>
              <a:defRPr/>
            </a:pPr>
            <a:r>
              <a:rPr lang="en-US" sz="2400" dirty="0" smtClean="0"/>
              <a:t>The process to immediately terminates.</a:t>
            </a:r>
          </a:p>
          <a:p>
            <a:pPr>
              <a:defRPr/>
            </a:pPr>
            <a:r>
              <a:rPr lang="en-US" sz="2400" dirty="0" smtClean="0"/>
              <a:t>Ctrl-z</a:t>
            </a:r>
          </a:p>
          <a:p>
            <a:pPr eaLnBrk="1" hangingPunct="1">
              <a:buFont typeface="Arial" pitchFamily="34" charset="0"/>
              <a:buNone/>
              <a:defRPr/>
            </a:pPr>
            <a:r>
              <a:rPr lang="en-US" sz="2400" dirty="0" smtClean="0"/>
              <a:t>This causes the system to send an TSTP signal(SIGTSTP) to the running process this causes The process to Suspend execution.</a:t>
            </a:r>
          </a:p>
          <a:p>
            <a:pPr>
              <a:defRPr/>
            </a:pPr>
            <a:r>
              <a:rPr lang="en-US" sz="2400" dirty="0" smtClean="0"/>
              <a:t>Ctrl-\</a:t>
            </a:r>
          </a:p>
          <a:p>
            <a:pPr eaLnBrk="1" hangingPunct="1">
              <a:buFont typeface="Arial" pitchFamily="34" charset="0"/>
              <a:buNone/>
              <a:defRPr/>
            </a:pPr>
            <a:r>
              <a:rPr lang="en-US" sz="2400" dirty="0" smtClean="0"/>
              <a:t>This is same as ctrl-c but with better flexibility</a:t>
            </a:r>
          </a:p>
          <a:p>
            <a:pPr eaLnBrk="1" hangingPunct="1">
              <a:buFont typeface="Arial" pitchFamily="34" charset="0"/>
              <a:buNone/>
              <a:defRPr/>
            </a:pPr>
            <a:r>
              <a:rPr lang="en-US" sz="2400" dirty="0" smtClean="0"/>
              <a:t>This sends ABRT Signal (SIGABRT)</a:t>
            </a:r>
          </a:p>
          <a:p>
            <a:pPr eaLnBrk="1" hangingPunct="1">
              <a:buFont typeface="Arial" pitchFamily="34" charset="0"/>
              <a:buNone/>
              <a:defRPr/>
            </a:pPr>
            <a:endParaRPr lang="en-US" dirty="0" smtClean="0"/>
          </a:p>
          <a:p>
            <a:endParaRPr lang="en-IN" dirty="0"/>
          </a:p>
        </p:txBody>
      </p:sp>
      <p:sp>
        <p:nvSpPr>
          <p:cNvPr id="4" name="Date Placeholder 3"/>
          <p:cNvSpPr>
            <a:spLocks noGrp="1"/>
          </p:cNvSpPr>
          <p:nvPr>
            <p:ph type="dt" sz="half" idx="10"/>
          </p:nvPr>
        </p:nvSpPr>
        <p:spPr/>
        <p:txBody>
          <a:bodyPr/>
          <a:lstStyle/>
          <a:p>
            <a:r>
              <a:rPr lang="en-US" smtClean="0"/>
              <a:t>3/24/2011</a:t>
            </a:r>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4304</TotalTime>
  <Words>2077</Words>
  <Application>Microsoft PowerPoint</Application>
  <PresentationFormat>On-screen Show (4:3)</PresentationFormat>
  <Paragraphs>379</Paragraphs>
  <Slides>32</Slides>
  <Notes>13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Layers</vt:lpstr>
      <vt:lpstr>Signals &amp; Message queue</vt:lpstr>
      <vt:lpstr>What is signals</vt:lpstr>
      <vt:lpstr>Definition : Signals</vt:lpstr>
      <vt:lpstr>               Linux Signals</vt:lpstr>
      <vt:lpstr>More on Signals</vt:lpstr>
      <vt:lpstr>Slide 6</vt:lpstr>
      <vt:lpstr> Signals</vt:lpstr>
      <vt:lpstr>Signal Sources</vt:lpstr>
      <vt:lpstr>Sending signals to process. (by keyboard)</vt:lpstr>
      <vt:lpstr>Signal transmission</vt:lpstr>
      <vt:lpstr>Delivering a Signal</vt:lpstr>
      <vt:lpstr> Ignoring the signal</vt:lpstr>
      <vt:lpstr>Default action for the signal</vt:lpstr>
      <vt:lpstr>Pre-defined Signal Handlers</vt:lpstr>
      <vt:lpstr>Executing the default action for the signal</vt:lpstr>
      <vt:lpstr>Catching the signal</vt:lpstr>
      <vt:lpstr>Catching the signal</vt:lpstr>
      <vt:lpstr>Signal Handling</vt:lpstr>
      <vt:lpstr>System calls related to signal handling</vt:lpstr>
      <vt:lpstr>Summary</vt:lpstr>
      <vt:lpstr>Conclusion</vt:lpstr>
      <vt:lpstr>Message Queue</vt:lpstr>
      <vt:lpstr>Slide 23</vt:lpstr>
      <vt:lpstr>Slide 24</vt:lpstr>
      <vt:lpstr>Slide 25</vt:lpstr>
      <vt:lpstr>Slide 26</vt:lpstr>
      <vt:lpstr>Slide 27</vt:lpstr>
      <vt:lpstr>Slide 28</vt:lpstr>
      <vt:lpstr>Slide 29</vt:lpstr>
      <vt:lpstr>Slide 30</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dc:title>
  <dc:creator>Ali Yildiz</dc:creator>
  <cp:lastModifiedBy>user</cp:lastModifiedBy>
  <cp:revision>525</cp:revision>
  <dcterms:created xsi:type="dcterms:W3CDTF">2003-10-12T10:27:12Z</dcterms:created>
  <dcterms:modified xsi:type="dcterms:W3CDTF">2017-10-10T07:37:01Z</dcterms:modified>
</cp:coreProperties>
</file>