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258" r:id="rId9"/>
    <p:sldId id="259" r:id="rId10"/>
    <p:sldId id="279" r:id="rId11"/>
    <p:sldId id="309" r:id="rId12"/>
    <p:sldId id="292" r:id="rId13"/>
    <p:sldId id="293" r:id="rId14"/>
    <p:sldId id="297" r:id="rId15"/>
    <p:sldId id="290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94660"/>
  </p:normalViewPr>
  <p:slideViewPr>
    <p:cSldViewPr>
      <p:cViewPr varScale="1">
        <p:scale>
          <a:sx n="74" d="100"/>
          <a:sy n="74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E43AC-B322-4F7B-AE50-B9F3ACEF8B03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0F3F0-3424-4C62-B9F7-60BD1BCC4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r"/>
            <a:fld id="{F305C741-569B-4694-B59A-46BB13DA5744}" type="slidenum">
              <a:rPr lang="en-US" sz="1200">
                <a:latin typeface="Arial" charset="0"/>
              </a:rPr>
              <a:pPr algn="r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1126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8" name="Rectangle 102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D4E94-67A0-48DE-9904-C7F2B99EAE7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Execution of the collection of tasks - Managed by the Linux kernel</a:t>
            </a:r>
          </a:p>
          <a:p>
            <a:pPr eaLnBrk="1" hangingPunct="1"/>
            <a:r>
              <a:rPr lang="en-US" smtClean="0"/>
              <a:t>Struct task_struct is created when a process is created and it is “tied” into the list of tasks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20B53-BC50-47DE-A233-AA4D68830CE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Transitions from one state to another</a:t>
            </a:r>
          </a:p>
          <a:p>
            <a:pPr eaLnBrk="1" hangingPunct="1"/>
            <a:r>
              <a:rPr lang="en-US" smtClean="0"/>
              <a:t>Running - request -&gt; either get resource &amp; continue running or not get resource &amp; block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B825-798D-4CD0-8103-A4A2D94E15E6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2400" dirty="0" smtClean="0">
                <a:latin typeface="Arial" charset="0"/>
              </a:rPr>
              <a:t>OPERATING SYSTEM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4400" dirty="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4400" dirty="0">
                <a:solidFill>
                  <a:srgbClr val="FF0000"/>
                </a:solidFill>
                <a:latin typeface="Arial" charset="0"/>
              </a:rPr>
            </a:br>
            <a:r>
              <a:rPr lang="en-US" sz="3600" dirty="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3600" dirty="0">
                <a:solidFill>
                  <a:srgbClr val="FF0000"/>
                </a:solidFill>
                <a:latin typeface="Arial" charset="0"/>
              </a:rPr>
            </a:br>
            <a:r>
              <a:rPr lang="en-US" sz="3600" dirty="0">
                <a:solidFill>
                  <a:srgbClr val="FF0000"/>
                </a:solidFill>
                <a:latin typeface="Arial" charset="0"/>
              </a:rPr>
              <a:t>Introduction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Processes</a:t>
            </a:r>
            <a:endParaRPr lang="en-US" sz="4000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24863" cy="49688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 make things happen in </a:t>
            </a:r>
            <a:r>
              <a:rPr lang="en-US" sz="2800" dirty="0" err="1" smtClean="0"/>
              <a:t>linux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process is the execution of a </a:t>
            </a:r>
            <a:r>
              <a:rPr lang="en-US" sz="2800" dirty="0" smtClean="0"/>
              <a:t>program(instance of running program) </a:t>
            </a:r>
            <a:endParaRPr lang="en-US" sz="2800" dirty="0"/>
          </a:p>
          <a:p>
            <a:r>
              <a:rPr lang="en-US" sz="2800" dirty="0"/>
              <a:t>A process is consists of </a:t>
            </a:r>
            <a:r>
              <a:rPr lang="en-US" sz="2800" dirty="0">
                <a:solidFill>
                  <a:srgbClr val="A50021"/>
                </a:solidFill>
              </a:rPr>
              <a:t>text</a:t>
            </a:r>
            <a:r>
              <a:rPr lang="en-US" sz="2800" dirty="0"/>
              <a:t> (machine code), </a:t>
            </a:r>
            <a:r>
              <a:rPr lang="en-US" sz="2800" dirty="0">
                <a:solidFill>
                  <a:srgbClr val="A50021"/>
                </a:solidFill>
              </a:rPr>
              <a:t>data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rgbClr val="A50021"/>
                </a:solidFill>
              </a:rPr>
              <a:t>stack</a:t>
            </a:r>
          </a:p>
          <a:p>
            <a:r>
              <a:rPr lang="en-US" sz="2800" dirty="0" smtClean="0"/>
              <a:t>A process is said to be born when the program starts execution and remains alive as long as </a:t>
            </a:r>
            <a:r>
              <a:rPr lang="en-US" sz="2800" smtClean="0"/>
              <a:t>the </a:t>
            </a:r>
            <a:r>
              <a:rPr lang="en-US" sz="2800" smtClean="0"/>
              <a:t>program is </a:t>
            </a:r>
            <a:r>
              <a:rPr lang="en-US" sz="2800" dirty="0" smtClean="0"/>
              <a:t>active.</a:t>
            </a:r>
          </a:p>
          <a:p>
            <a:r>
              <a:rPr lang="en-US" sz="2800" dirty="0" smtClean="0"/>
              <a:t>Kernel is responsible for management of process.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process can run simultaneously as kernel schedules them for execution</a:t>
            </a:r>
          </a:p>
          <a:p>
            <a:r>
              <a:rPr lang="en-US" dirty="0" smtClean="0"/>
              <a:t>Several processes may be instances of one program</a:t>
            </a:r>
          </a:p>
          <a:p>
            <a:r>
              <a:rPr lang="en-US" dirty="0" smtClean="0"/>
              <a:t>A process reads and writes its data and stack sections, but it cannot read or write the data and stack of other processes</a:t>
            </a:r>
          </a:p>
          <a:p>
            <a:r>
              <a:rPr lang="en-US" dirty="0" smtClean="0"/>
              <a:t>A process communicates with other processes and the rest of the world via system</a:t>
            </a:r>
            <a:r>
              <a:rPr lang="en-US" b="1" dirty="0" smtClean="0"/>
              <a:t> </a:t>
            </a:r>
            <a:r>
              <a:rPr lang="en-US" dirty="0" smtClean="0"/>
              <a:t>calls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14438"/>
            <a:ext cx="7772400" cy="4881562"/>
          </a:xfrm>
        </p:spPr>
        <p:txBody>
          <a:bodyPr/>
          <a:lstStyle/>
          <a:p>
            <a:r>
              <a:rPr lang="en-US" dirty="0" smtClean="0"/>
              <a:t>When a process is created, the process manager algorithm creates a data structure  to keep all the details it requires for managing the process.</a:t>
            </a:r>
          </a:p>
          <a:p>
            <a:r>
              <a:rPr lang="en-US" dirty="0" smtClean="0"/>
              <a:t>The process descriptor is the data structure where the </a:t>
            </a:r>
            <a:r>
              <a:rPr lang="en-IN" dirty="0" smtClean="0"/>
              <a:t>OS will keep all information it needs to manage that process. </a:t>
            </a:r>
          </a:p>
          <a:p>
            <a:r>
              <a:rPr lang="en-US" dirty="0" smtClean="0"/>
              <a:t>What information should be kept in a process descriptor ?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descriptor</a:t>
            </a:r>
            <a:endParaRPr lang="en-IN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428750"/>
          <a:ext cx="77724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name of the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Process’s current</a:t>
                      </a:r>
                      <a:r>
                        <a:rPr lang="en-US" baseline="0" dirty="0" smtClean="0"/>
                        <a:t> state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owner.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threads associated with this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related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sibling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of child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reference</a:t>
                      </a:r>
                      <a:r>
                        <a:rPr lang="en-US" baseline="0" dirty="0" smtClean="0"/>
                        <a:t> to list of child of this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description of the address space</a:t>
                      </a:r>
                      <a:r>
                        <a:rPr lang="en-US" baseline="0" dirty="0" smtClean="0"/>
                        <a:t> and its binding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r>
                        <a:rPr lang="en-US" baseline="0" dirty="0" smtClean="0"/>
                        <a:t> of the stack in the memory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Linux Process Descriptor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90800" y="990600"/>
            <a:ext cx="4686300" cy="5334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of a Process</a:t>
            </a:r>
          </a:p>
        </p:txBody>
      </p:sp>
      <p:sp>
        <p:nvSpPr>
          <p:cNvPr id="24580" name="Rectangle 1027"/>
          <p:cNvSpPr>
            <a:spLocks noChangeArrowheads="1"/>
          </p:cNvSpPr>
          <p:nvPr/>
        </p:nvSpPr>
        <p:spPr bwMode="auto">
          <a:xfrm>
            <a:off x="677863" y="1230313"/>
            <a:ext cx="76279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State Variable</a:t>
            </a:r>
            <a:r>
              <a:rPr lang="en-US" dirty="0"/>
              <a:t> - summary status of the process/thread which is located in descriptor</a:t>
            </a:r>
          </a:p>
          <a:p>
            <a:endParaRPr lang="en-US" dirty="0"/>
          </a:p>
        </p:txBody>
      </p:sp>
      <p:sp>
        <p:nvSpPr>
          <p:cNvPr id="24581" name="Oval 1028"/>
          <p:cNvSpPr>
            <a:spLocks noChangeArrowheads="1"/>
          </p:cNvSpPr>
          <p:nvPr/>
        </p:nvSpPr>
        <p:spPr bwMode="auto">
          <a:xfrm>
            <a:off x="3810000" y="30480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Oval 1029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Oval 1030"/>
          <p:cNvSpPr>
            <a:spLocks noChangeArrowheads="1"/>
          </p:cNvSpPr>
          <p:nvPr/>
        </p:nvSpPr>
        <p:spPr bwMode="auto">
          <a:xfrm>
            <a:off x="2590800" y="4648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Line 1031"/>
          <p:cNvSpPr>
            <a:spLocks noChangeShapeType="1"/>
          </p:cNvSpPr>
          <p:nvPr/>
        </p:nvSpPr>
        <p:spPr bwMode="auto">
          <a:xfrm flipH="1" flipV="1">
            <a:off x="4267200" y="3581400"/>
            <a:ext cx="914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1032"/>
          <p:cNvSpPr>
            <a:spLocks noChangeShapeType="1"/>
          </p:cNvSpPr>
          <p:nvPr/>
        </p:nvSpPr>
        <p:spPr bwMode="auto">
          <a:xfrm flipH="1">
            <a:off x="3124200" y="3581400"/>
            <a:ext cx="838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33"/>
          <p:cNvSpPr>
            <a:spLocks noChangeShapeType="1"/>
          </p:cNvSpPr>
          <p:nvPr/>
        </p:nvSpPr>
        <p:spPr bwMode="auto">
          <a:xfrm>
            <a:off x="3200400" y="4953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034"/>
          <p:cNvSpPr>
            <a:spLocks noChangeShapeType="1"/>
          </p:cNvSpPr>
          <p:nvPr/>
        </p:nvSpPr>
        <p:spPr bwMode="auto">
          <a:xfrm flipH="1">
            <a:off x="2895600" y="3352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35"/>
          <p:cNvSpPr>
            <a:spLocks noChangeShapeType="1"/>
          </p:cNvSpPr>
          <p:nvPr/>
        </p:nvSpPr>
        <p:spPr bwMode="auto">
          <a:xfrm flipH="1">
            <a:off x="5638800" y="495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036"/>
          <p:cNvSpPr txBox="1">
            <a:spLocks noChangeArrowheads="1"/>
          </p:cNvSpPr>
          <p:nvPr/>
        </p:nvSpPr>
        <p:spPr bwMode="auto">
          <a:xfrm>
            <a:off x="4860925" y="522287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Ready</a:t>
            </a:r>
            <a:endParaRPr lang="en-US"/>
          </a:p>
        </p:txBody>
      </p:sp>
      <p:sp>
        <p:nvSpPr>
          <p:cNvPr id="24590" name="Text Box 1037"/>
          <p:cNvSpPr txBox="1">
            <a:spLocks noChangeArrowheads="1"/>
          </p:cNvSpPr>
          <p:nvPr/>
        </p:nvSpPr>
        <p:spPr bwMode="auto">
          <a:xfrm>
            <a:off x="2209800" y="5257800"/>
            <a:ext cx="123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Blocked</a:t>
            </a:r>
            <a:endParaRPr lang="en-US"/>
          </a:p>
        </p:txBody>
      </p:sp>
      <p:sp>
        <p:nvSpPr>
          <p:cNvPr id="24591" name="Text Box 1038"/>
          <p:cNvSpPr txBox="1">
            <a:spLocks noChangeArrowheads="1"/>
          </p:cNvSpPr>
          <p:nvPr/>
        </p:nvSpPr>
        <p:spPr bwMode="auto">
          <a:xfrm>
            <a:off x="4419600" y="31242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Running</a:t>
            </a:r>
            <a:endParaRPr lang="en-US"/>
          </a:p>
        </p:txBody>
      </p:sp>
      <p:sp>
        <p:nvSpPr>
          <p:cNvPr id="24592" name="Text Box 1039"/>
          <p:cNvSpPr txBox="1">
            <a:spLocks noChangeArrowheads="1"/>
          </p:cNvSpPr>
          <p:nvPr/>
        </p:nvSpPr>
        <p:spPr bwMode="auto">
          <a:xfrm>
            <a:off x="6003925" y="43846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Start</a:t>
            </a:r>
            <a:endParaRPr lang="en-US"/>
          </a:p>
        </p:txBody>
      </p:sp>
      <p:sp>
        <p:nvSpPr>
          <p:cNvPr id="24593" name="Text Box 1040"/>
          <p:cNvSpPr txBox="1">
            <a:spLocks noChangeArrowheads="1"/>
          </p:cNvSpPr>
          <p:nvPr/>
        </p:nvSpPr>
        <p:spPr bwMode="auto">
          <a:xfrm>
            <a:off x="4724400" y="3810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Schedule</a:t>
            </a:r>
            <a:endParaRPr lang="en-US"/>
          </a:p>
        </p:txBody>
      </p:sp>
      <p:sp>
        <p:nvSpPr>
          <p:cNvPr id="24594" name="Text Box 1041"/>
          <p:cNvSpPr txBox="1">
            <a:spLocks noChangeArrowheads="1"/>
          </p:cNvSpPr>
          <p:nvPr/>
        </p:nvSpPr>
        <p:spPr bwMode="auto">
          <a:xfrm>
            <a:off x="4191000" y="2286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Request</a:t>
            </a:r>
            <a:endParaRPr lang="en-US"/>
          </a:p>
        </p:txBody>
      </p:sp>
      <p:sp>
        <p:nvSpPr>
          <p:cNvPr id="24595" name="Text Box 1042"/>
          <p:cNvSpPr txBox="1">
            <a:spLocks noChangeArrowheads="1"/>
          </p:cNvSpPr>
          <p:nvPr/>
        </p:nvSpPr>
        <p:spPr bwMode="auto">
          <a:xfrm>
            <a:off x="2667000" y="2819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Done</a:t>
            </a:r>
            <a:endParaRPr lang="en-US"/>
          </a:p>
        </p:txBody>
      </p:sp>
      <p:sp>
        <p:nvSpPr>
          <p:cNvPr id="24596" name="Text Box 1043"/>
          <p:cNvSpPr txBox="1">
            <a:spLocks noChangeArrowheads="1"/>
          </p:cNvSpPr>
          <p:nvPr/>
        </p:nvSpPr>
        <p:spPr bwMode="auto">
          <a:xfrm>
            <a:off x="2438400" y="3810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Request</a:t>
            </a:r>
            <a:endParaRPr lang="en-US"/>
          </a:p>
        </p:txBody>
      </p:sp>
      <p:sp>
        <p:nvSpPr>
          <p:cNvPr id="24597" name="Text Box 1044"/>
          <p:cNvSpPr txBox="1">
            <a:spLocks noChangeArrowheads="1"/>
          </p:cNvSpPr>
          <p:nvPr/>
        </p:nvSpPr>
        <p:spPr bwMode="auto">
          <a:xfrm>
            <a:off x="3657600" y="44958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Allocate</a:t>
            </a:r>
            <a:endParaRPr lang="en-US"/>
          </a:p>
        </p:txBody>
      </p:sp>
      <p:sp>
        <p:nvSpPr>
          <p:cNvPr id="24598" name="Freeform 1045"/>
          <p:cNvSpPr>
            <a:spLocks/>
          </p:cNvSpPr>
          <p:nvPr/>
        </p:nvSpPr>
        <p:spPr bwMode="auto">
          <a:xfrm>
            <a:off x="3708400" y="2679700"/>
            <a:ext cx="876300" cy="444500"/>
          </a:xfrm>
          <a:custGeom>
            <a:avLst/>
            <a:gdLst>
              <a:gd name="T0" fmla="*/ 282257474 w 552"/>
              <a:gd name="T1" fmla="*/ 705643641 h 280"/>
              <a:gd name="T2" fmla="*/ 161289978 w 552"/>
              <a:gd name="T3" fmla="*/ 100806231 h 280"/>
              <a:gd name="T4" fmla="*/ 1249997344 w 552"/>
              <a:gd name="T5" fmla="*/ 100806231 h 280"/>
              <a:gd name="T6" fmla="*/ 1008062451 w 552"/>
              <a:gd name="T7" fmla="*/ 705643641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280"/>
              <a:gd name="T14" fmla="*/ 552 w 552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280">
                <a:moveTo>
                  <a:pt x="112" y="280"/>
                </a:moveTo>
                <a:cubicBezTo>
                  <a:pt x="56" y="180"/>
                  <a:pt x="0" y="80"/>
                  <a:pt x="64" y="40"/>
                </a:cubicBezTo>
                <a:cubicBezTo>
                  <a:pt x="128" y="0"/>
                  <a:pt x="440" y="0"/>
                  <a:pt x="496" y="40"/>
                </a:cubicBezTo>
                <a:cubicBezTo>
                  <a:pt x="552" y="80"/>
                  <a:pt x="476" y="180"/>
                  <a:pt x="400" y="28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599" name="Rectangle 1046"/>
          <p:cNvSpPr>
            <a:spLocks noChangeArrowheads="1"/>
          </p:cNvSpPr>
          <p:nvPr/>
        </p:nvSpPr>
        <p:spPr bwMode="auto">
          <a:xfrm>
            <a:off x="5867400" y="2209800"/>
            <a:ext cx="287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u="sng" dirty="0"/>
              <a:t>Simple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3200" b="1">
                <a:solidFill>
                  <a:schemeClr val="tx2"/>
                </a:solidFill>
              </a:rPr>
              <a:t>Process State</a:t>
            </a:r>
            <a:br>
              <a:rPr lang="en-US" altLang="zh-TW" sz="3200" b="1">
                <a:solidFill>
                  <a:schemeClr val="tx2"/>
                </a:solidFill>
              </a:rPr>
            </a:br>
            <a:endParaRPr lang="en-US" altLang="zh-TW" sz="3200" b="1">
              <a:solidFill>
                <a:schemeClr val="tx2"/>
              </a:solidFill>
            </a:endParaRPr>
          </a:p>
        </p:txBody>
      </p:sp>
      <p:sp>
        <p:nvSpPr>
          <p:cNvPr id="55299" name="AutoShape 4"/>
          <p:cNvSpPr>
            <a:spLocks noChangeArrowheads="1"/>
          </p:cNvSpPr>
          <p:nvPr/>
        </p:nvSpPr>
        <p:spPr bwMode="auto">
          <a:xfrm>
            <a:off x="685800" y="3048000"/>
            <a:ext cx="1219200" cy="1219200"/>
          </a:xfrm>
          <a:prstGeom prst="wedgeEllipseCallout">
            <a:avLst>
              <a:gd name="adj1" fmla="val -6903"/>
              <a:gd name="adj2" fmla="val 24611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ready</a:t>
            </a:r>
          </a:p>
        </p:txBody>
      </p:sp>
      <p:sp>
        <p:nvSpPr>
          <p:cNvPr id="55300" name="AutoShape 5"/>
          <p:cNvSpPr>
            <a:spLocks noChangeArrowheads="1"/>
          </p:cNvSpPr>
          <p:nvPr/>
        </p:nvSpPr>
        <p:spPr bwMode="auto">
          <a:xfrm>
            <a:off x="2819400" y="1524000"/>
            <a:ext cx="1371600" cy="1295400"/>
          </a:xfrm>
          <a:prstGeom prst="wedgeEllipseCallout">
            <a:avLst>
              <a:gd name="adj1" fmla="val 7060"/>
              <a:gd name="adj2" fmla="val 24880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stopped</a:t>
            </a:r>
          </a:p>
        </p:txBody>
      </p:sp>
      <p:sp>
        <p:nvSpPr>
          <p:cNvPr id="55301" name="AutoShape 6"/>
          <p:cNvSpPr>
            <a:spLocks noChangeArrowheads="1"/>
          </p:cNvSpPr>
          <p:nvPr/>
        </p:nvSpPr>
        <p:spPr bwMode="auto">
          <a:xfrm>
            <a:off x="2971800" y="4648200"/>
            <a:ext cx="1600200" cy="1371600"/>
          </a:xfrm>
          <a:prstGeom prst="wedgeEllipseCallout">
            <a:avLst>
              <a:gd name="adj1" fmla="val -43551"/>
              <a:gd name="adj2" fmla="val 9606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suspended</a:t>
            </a:r>
          </a:p>
        </p:txBody>
      </p:sp>
      <p:sp>
        <p:nvSpPr>
          <p:cNvPr id="55302" name="AutoShape 7"/>
          <p:cNvSpPr>
            <a:spLocks noChangeArrowheads="1"/>
          </p:cNvSpPr>
          <p:nvPr/>
        </p:nvSpPr>
        <p:spPr bwMode="auto">
          <a:xfrm>
            <a:off x="4724400" y="2971800"/>
            <a:ext cx="1600200" cy="1295400"/>
          </a:xfrm>
          <a:prstGeom prst="wedgeEllipseCallout">
            <a:avLst>
              <a:gd name="adj1" fmla="val 12500"/>
              <a:gd name="adj2" fmla="val 5884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executing</a:t>
            </a:r>
          </a:p>
        </p:txBody>
      </p:sp>
      <p:sp>
        <p:nvSpPr>
          <p:cNvPr id="55303" name="AutoShape 8"/>
          <p:cNvSpPr>
            <a:spLocks noChangeArrowheads="1"/>
          </p:cNvSpPr>
          <p:nvPr/>
        </p:nvSpPr>
        <p:spPr bwMode="auto">
          <a:xfrm>
            <a:off x="7620000" y="2971800"/>
            <a:ext cx="1295400" cy="1295400"/>
          </a:xfrm>
          <a:prstGeom prst="wedgeEllipseCallout">
            <a:avLst>
              <a:gd name="adj1" fmla="val -21079"/>
              <a:gd name="adj2" fmla="val 17648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zombie</a:t>
            </a: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1143000" y="1524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05" name="AutoShape 10"/>
          <p:cNvCxnSpPr>
            <a:cxnSpLocks noChangeShapeType="1"/>
            <a:stCxn id="55300" idx="2"/>
            <a:endCxn id="55299" idx="0"/>
          </p:cNvCxnSpPr>
          <p:nvPr/>
        </p:nvCxnSpPr>
        <p:spPr bwMode="auto">
          <a:xfrm rot="10800000" flipV="1">
            <a:off x="1295400" y="2171700"/>
            <a:ext cx="1524000" cy="876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5306" name="AutoShape 11"/>
          <p:cNvCxnSpPr>
            <a:cxnSpLocks noChangeShapeType="1"/>
            <a:stCxn id="55301" idx="2"/>
            <a:endCxn id="55299" idx="4"/>
          </p:cNvCxnSpPr>
          <p:nvPr/>
        </p:nvCxnSpPr>
        <p:spPr bwMode="auto">
          <a:xfrm rot="10800000">
            <a:off x="1295400" y="4267200"/>
            <a:ext cx="1676400" cy="1066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5307" name="Freeform 12"/>
          <p:cNvSpPr>
            <a:spLocks/>
          </p:cNvSpPr>
          <p:nvPr/>
        </p:nvSpPr>
        <p:spPr bwMode="auto">
          <a:xfrm>
            <a:off x="1905000" y="3352800"/>
            <a:ext cx="2819400" cy="304800"/>
          </a:xfrm>
          <a:custGeom>
            <a:avLst/>
            <a:gdLst>
              <a:gd name="T0" fmla="*/ 0 w 1392"/>
              <a:gd name="T1" fmla="*/ 288 h 288"/>
              <a:gd name="T2" fmla="*/ 672 w 1392"/>
              <a:gd name="T3" fmla="*/ 0 h 288"/>
              <a:gd name="T4" fmla="*/ 1392 w 1392"/>
              <a:gd name="T5" fmla="*/ 288 h 288"/>
              <a:gd name="T6" fmla="*/ 0 60000 65536"/>
              <a:gd name="T7" fmla="*/ 0 60000 65536"/>
              <a:gd name="T8" fmla="*/ 0 60000 65536"/>
              <a:gd name="T9" fmla="*/ 0 w 1392"/>
              <a:gd name="T10" fmla="*/ 0 h 288"/>
              <a:gd name="T11" fmla="*/ 1392 w 139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288">
                <a:moveTo>
                  <a:pt x="0" y="288"/>
                </a:moveTo>
                <a:cubicBezTo>
                  <a:pt x="220" y="144"/>
                  <a:pt x="440" y="0"/>
                  <a:pt x="672" y="0"/>
                </a:cubicBezTo>
                <a:cubicBezTo>
                  <a:pt x="904" y="0"/>
                  <a:pt x="1148" y="144"/>
                  <a:pt x="139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5308" name="AutoShape 13"/>
          <p:cNvCxnSpPr>
            <a:cxnSpLocks noChangeShapeType="1"/>
            <a:stCxn id="55302" idx="0"/>
            <a:endCxn id="55300" idx="6"/>
          </p:cNvCxnSpPr>
          <p:nvPr/>
        </p:nvCxnSpPr>
        <p:spPr bwMode="auto">
          <a:xfrm rot="5400000" flipH="1">
            <a:off x="4457700" y="1905000"/>
            <a:ext cx="800100" cy="1333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5309" name="AutoShape 14"/>
          <p:cNvCxnSpPr>
            <a:cxnSpLocks noChangeShapeType="1"/>
            <a:stCxn id="55302" idx="4"/>
            <a:endCxn id="55301" idx="6"/>
          </p:cNvCxnSpPr>
          <p:nvPr/>
        </p:nvCxnSpPr>
        <p:spPr bwMode="auto">
          <a:xfrm rot="5400000">
            <a:off x="4514850" y="4324350"/>
            <a:ext cx="1066800" cy="952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5310" name="AutoShape 15"/>
          <p:cNvCxnSpPr>
            <a:cxnSpLocks noChangeShapeType="1"/>
            <a:stCxn id="55302" idx="6"/>
            <a:endCxn id="55303" idx="2"/>
          </p:cNvCxnSpPr>
          <p:nvPr/>
        </p:nvCxnSpPr>
        <p:spPr bwMode="auto">
          <a:xfrm>
            <a:off x="6324600" y="36195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5311" name="Text Box 16"/>
          <p:cNvSpPr txBox="1">
            <a:spLocks noChangeArrowheads="1"/>
          </p:cNvSpPr>
          <p:nvPr/>
        </p:nvSpPr>
        <p:spPr bwMode="auto">
          <a:xfrm>
            <a:off x="365125" y="1870075"/>
            <a:ext cx="116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creation</a:t>
            </a:r>
          </a:p>
        </p:txBody>
      </p:sp>
      <p:sp>
        <p:nvSpPr>
          <p:cNvPr id="55312" name="Freeform 17"/>
          <p:cNvSpPr>
            <a:spLocks/>
          </p:cNvSpPr>
          <p:nvPr/>
        </p:nvSpPr>
        <p:spPr bwMode="auto">
          <a:xfrm>
            <a:off x="1905000" y="3810000"/>
            <a:ext cx="2819400" cy="381000"/>
          </a:xfrm>
          <a:custGeom>
            <a:avLst/>
            <a:gdLst>
              <a:gd name="T0" fmla="*/ 1776 w 1776"/>
              <a:gd name="T1" fmla="*/ 48 h 248"/>
              <a:gd name="T2" fmla="*/ 960 w 1776"/>
              <a:gd name="T3" fmla="*/ 240 h 248"/>
              <a:gd name="T4" fmla="*/ 0 w 1776"/>
              <a:gd name="T5" fmla="*/ 0 h 248"/>
              <a:gd name="T6" fmla="*/ 0 60000 65536"/>
              <a:gd name="T7" fmla="*/ 0 60000 65536"/>
              <a:gd name="T8" fmla="*/ 0 60000 65536"/>
              <a:gd name="T9" fmla="*/ 0 w 1776"/>
              <a:gd name="T10" fmla="*/ 0 h 248"/>
              <a:gd name="T11" fmla="*/ 1776 w 177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48">
                <a:moveTo>
                  <a:pt x="1776" y="48"/>
                </a:moveTo>
                <a:cubicBezTo>
                  <a:pt x="1516" y="148"/>
                  <a:pt x="1256" y="248"/>
                  <a:pt x="960" y="240"/>
                </a:cubicBezTo>
                <a:cubicBezTo>
                  <a:pt x="664" y="232"/>
                  <a:pt x="332" y="1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5313" name="Text Box 18"/>
          <p:cNvSpPr txBox="1">
            <a:spLocks noChangeArrowheads="1"/>
          </p:cNvSpPr>
          <p:nvPr/>
        </p:nvSpPr>
        <p:spPr bwMode="auto">
          <a:xfrm>
            <a:off x="1676400" y="2212975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signal</a:t>
            </a:r>
          </a:p>
        </p:txBody>
      </p:sp>
      <p:sp>
        <p:nvSpPr>
          <p:cNvPr id="55314" name="Text Box 19"/>
          <p:cNvSpPr txBox="1">
            <a:spLocks noChangeArrowheads="1"/>
          </p:cNvSpPr>
          <p:nvPr/>
        </p:nvSpPr>
        <p:spPr bwMode="auto">
          <a:xfrm>
            <a:off x="4876800" y="2212975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signal</a:t>
            </a:r>
          </a:p>
        </p:txBody>
      </p:sp>
      <p:sp>
        <p:nvSpPr>
          <p:cNvPr id="55315" name="Text Box 20"/>
          <p:cNvSpPr txBox="1">
            <a:spLocks noChangeArrowheads="1"/>
          </p:cNvSpPr>
          <p:nvPr/>
        </p:nvSpPr>
        <p:spPr bwMode="auto">
          <a:xfrm>
            <a:off x="2667000" y="3508375"/>
            <a:ext cx="150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scheduling</a:t>
            </a:r>
          </a:p>
        </p:txBody>
      </p:sp>
      <p:sp>
        <p:nvSpPr>
          <p:cNvPr id="55316" name="Text Box 21"/>
          <p:cNvSpPr txBox="1">
            <a:spLocks noChangeArrowheads="1"/>
          </p:cNvSpPr>
          <p:nvPr/>
        </p:nvSpPr>
        <p:spPr bwMode="auto">
          <a:xfrm>
            <a:off x="4419600" y="4575175"/>
            <a:ext cx="182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input / output</a:t>
            </a:r>
          </a:p>
        </p:txBody>
      </p:sp>
      <p:sp>
        <p:nvSpPr>
          <p:cNvPr id="55317" name="Text Box 22"/>
          <p:cNvSpPr txBox="1">
            <a:spLocks noChangeArrowheads="1"/>
          </p:cNvSpPr>
          <p:nvPr/>
        </p:nvSpPr>
        <p:spPr bwMode="auto">
          <a:xfrm>
            <a:off x="762000" y="4800600"/>
            <a:ext cx="1824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end of</a:t>
            </a:r>
          </a:p>
          <a:p>
            <a:r>
              <a:rPr lang="en-US" altLang="zh-TW">
                <a:solidFill>
                  <a:srgbClr val="000066"/>
                </a:solidFill>
              </a:rPr>
              <a:t>input / output</a:t>
            </a:r>
          </a:p>
        </p:txBody>
      </p:sp>
      <p:sp>
        <p:nvSpPr>
          <p:cNvPr id="55318" name="Text Box 23"/>
          <p:cNvSpPr txBox="1">
            <a:spLocks noChangeArrowheads="1"/>
          </p:cNvSpPr>
          <p:nvPr/>
        </p:nvSpPr>
        <p:spPr bwMode="auto">
          <a:xfrm>
            <a:off x="6248400" y="2895600"/>
            <a:ext cx="158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Where is the software?</a:t>
            </a:r>
          </a:p>
        </p:txBody>
      </p:sp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Where the operating system fits in.</a:t>
            </a:r>
          </a:p>
        </p:txBody>
      </p:sp>
      <p:sp>
        <p:nvSpPr>
          <p:cNvPr id="4100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4101" name="Picture 1029" descr="D:\b\b4\IBM\01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1538288"/>
            <a:ext cx="68008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0" y="0"/>
            <a:ext cx="91440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Operating System as an Extended Machine</a:t>
            </a:r>
          </a:p>
        </p:txBody>
      </p:sp>
      <p:sp>
        <p:nvSpPr>
          <p:cNvPr id="5123" name="Rectangle 1027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5124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125" name="Picture 1029" descr="D:\b\b4\IBM\01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0713" y="1609725"/>
            <a:ext cx="5981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685800" y="6248400"/>
            <a:ext cx="1905000" cy="457200"/>
          </a:xfrm>
        </p:spPr>
        <p:txBody>
          <a:bodyPr anchor="t"/>
          <a:lstStyle/>
          <a:p>
            <a:pPr>
              <a:defRPr/>
            </a:pPr>
            <a:r>
              <a:rPr lang="en-US" sz="1400">
                <a:solidFill>
                  <a:schemeClr val="tx1"/>
                </a:solidFill>
              </a:rPr>
              <a:t>Operating Systems: A Modern Perspective, Chapter 1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>
                <a:solidFill>
                  <a:schemeClr val="accent2"/>
                </a:solidFill>
              </a:rPr>
              <a:t>Abstract Machines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828800" y="35814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Program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924800" y="35814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Result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828800" y="20574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Program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7924800" y="20574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Result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1295400" y="3886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3048000" y="3886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1219200" y="2514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3048000" y="2514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828800" y="54102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Program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7924800" y="54102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Result</a:t>
            </a:r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1143000" y="5791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2" name="AutoShape 14"/>
          <p:cNvSpPr>
            <a:spLocks noChangeArrowheads="1"/>
          </p:cNvSpPr>
          <p:nvPr/>
        </p:nvSpPr>
        <p:spPr bwMode="auto">
          <a:xfrm>
            <a:off x="3048000" y="5791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3" name="AutoShape 15"/>
          <p:cNvSpPr>
            <a:spLocks noChangeArrowheads="1"/>
          </p:cNvSpPr>
          <p:nvPr/>
        </p:nvSpPr>
        <p:spPr bwMode="auto">
          <a:xfrm>
            <a:off x="7315200" y="3886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 rot="-2127664">
            <a:off x="7037388" y="2601913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auto">
          <a:xfrm rot="2355636">
            <a:off x="6934200" y="4800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6" name="AutoShape 18"/>
          <p:cNvSpPr>
            <a:spLocks noChangeArrowheads="1"/>
          </p:cNvSpPr>
          <p:nvPr/>
        </p:nvSpPr>
        <p:spPr bwMode="auto">
          <a:xfrm rot="2355636">
            <a:off x="5029200" y="25908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7" name="AutoShape 19"/>
          <p:cNvSpPr>
            <a:spLocks noChangeArrowheads="1"/>
          </p:cNvSpPr>
          <p:nvPr/>
        </p:nvSpPr>
        <p:spPr bwMode="auto">
          <a:xfrm rot="-2127664">
            <a:off x="5105400" y="4648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8" name="AutoShape 20"/>
          <p:cNvSpPr>
            <a:spLocks noChangeArrowheads="1"/>
          </p:cNvSpPr>
          <p:nvPr/>
        </p:nvSpPr>
        <p:spPr bwMode="auto">
          <a:xfrm>
            <a:off x="4876800" y="3810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 rot="-5400000">
            <a:off x="1838325" y="4486275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/>
              <a:t>…</a:t>
            </a: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 rot="-5400000">
            <a:off x="7934325" y="4410075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/>
              <a:t>…</a:t>
            </a:r>
          </a:p>
        </p:txBody>
      </p:sp>
      <p:pic>
        <p:nvPicPr>
          <p:cNvPr id="6168" name="Picture 23" descr="C:\Documents and Settings\nutt\Application Data\Microsoft\Media Catalog\Downloaded Clips\cl72\j028646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133600"/>
            <a:ext cx="10668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9" name="AutoShape 24"/>
          <p:cNvSpPr>
            <a:spLocks noChangeArrowheads="1"/>
          </p:cNvSpPr>
          <p:nvPr/>
        </p:nvSpPr>
        <p:spPr bwMode="auto">
          <a:xfrm>
            <a:off x="762000" y="1524000"/>
            <a:ext cx="914400" cy="685800"/>
          </a:xfrm>
          <a:prstGeom prst="cloudCallout">
            <a:avLst>
              <a:gd name="adj1" fmla="val -43750"/>
              <a:gd name="adj2" fmla="val 7893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ourier New" pitchFamily="-64" charset="0"/>
            </a:endParaRPr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914400" y="16764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pic>
        <p:nvPicPr>
          <p:cNvPr id="6171" name="Picture 26" descr="C:\Documents and Settings\nutt\Application Data\Microsoft\Media Catalog\Downloaded Clips\cl76\j029530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410200"/>
            <a:ext cx="11430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2" name="AutoShape 27"/>
          <p:cNvSpPr>
            <a:spLocks noChangeArrowheads="1"/>
          </p:cNvSpPr>
          <p:nvPr/>
        </p:nvSpPr>
        <p:spPr bwMode="auto">
          <a:xfrm>
            <a:off x="762000" y="4648200"/>
            <a:ext cx="914400" cy="685800"/>
          </a:xfrm>
          <a:prstGeom prst="cloudCallout">
            <a:avLst>
              <a:gd name="adj1" fmla="val -43750"/>
              <a:gd name="adj2" fmla="val 7893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ourier New" pitchFamily="-64" charset="0"/>
            </a:endParaRPr>
          </a:p>
        </p:txBody>
      </p:sp>
      <p:sp>
        <p:nvSpPr>
          <p:cNvPr id="6173" name="Text Box 28"/>
          <p:cNvSpPr txBox="1">
            <a:spLocks noChangeArrowheads="1"/>
          </p:cNvSpPr>
          <p:nvPr/>
        </p:nvSpPr>
        <p:spPr bwMode="auto">
          <a:xfrm>
            <a:off x="914400" y="48006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pic>
        <p:nvPicPr>
          <p:cNvPr id="6174" name="Picture 29" descr="C:\Documents and Settings\nutt\Application Data\Microsoft\Media Catalog\Downloaded Clips\cl76\j0295758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494088"/>
            <a:ext cx="1055688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5" name="AutoShape 30"/>
          <p:cNvSpPr>
            <a:spLocks noChangeArrowheads="1"/>
          </p:cNvSpPr>
          <p:nvPr/>
        </p:nvSpPr>
        <p:spPr bwMode="auto">
          <a:xfrm>
            <a:off x="990600" y="2819400"/>
            <a:ext cx="914400" cy="685800"/>
          </a:xfrm>
          <a:prstGeom prst="cloudCallout">
            <a:avLst>
              <a:gd name="adj1" fmla="val -43750"/>
              <a:gd name="adj2" fmla="val 7893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ourier New" pitchFamily="-64" charset="0"/>
            </a:endParaRPr>
          </a:p>
        </p:txBody>
      </p:sp>
      <p:sp>
        <p:nvSpPr>
          <p:cNvPr id="6176" name="Text Box 31"/>
          <p:cNvSpPr txBox="1">
            <a:spLocks noChangeArrowheads="1"/>
          </p:cNvSpPr>
          <p:nvPr/>
        </p:nvSpPr>
        <p:spPr bwMode="auto">
          <a:xfrm>
            <a:off x="1143000" y="29718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sp>
        <p:nvSpPr>
          <p:cNvPr id="6177" name="Text Box 32"/>
          <p:cNvSpPr txBox="1">
            <a:spLocks noChangeArrowheads="1"/>
          </p:cNvSpPr>
          <p:nvPr/>
        </p:nvSpPr>
        <p:spPr bwMode="auto">
          <a:xfrm>
            <a:off x="5943600" y="2362200"/>
            <a:ext cx="1071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Physical</a:t>
            </a:r>
          </a:p>
          <a:p>
            <a:pPr eaLnBrk="0" hangingPunct="0"/>
            <a:r>
              <a:rPr lang="en-US" sz="2000"/>
              <a:t>Machine</a:t>
            </a:r>
          </a:p>
        </p:txBody>
      </p:sp>
      <p:sp>
        <p:nvSpPr>
          <p:cNvPr id="6178" name="Text Box 33"/>
          <p:cNvSpPr txBox="1">
            <a:spLocks noChangeArrowheads="1"/>
          </p:cNvSpPr>
          <p:nvPr/>
        </p:nvSpPr>
        <p:spPr bwMode="auto">
          <a:xfrm>
            <a:off x="3783013" y="1143000"/>
            <a:ext cx="1169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Abstract</a:t>
            </a:r>
          </a:p>
          <a:p>
            <a:pPr eaLnBrk="0" hangingPunct="0"/>
            <a:r>
              <a:rPr lang="en-US" sz="2000"/>
              <a:t>Machines</a:t>
            </a:r>
          </a:p>
        </p:txBody>
      </p:sp>
      <p:sp>
        <p:nvSpPr>
          <p:cNvPr id="6179" name="Text Box 34"/>
          <p:cNvSpPr txBox="1">
            <a:spLocks noChangeArrowheads="1"/>
          </p:cNvSpPr>
          <p:nvPr/>
        </p:nvSpPr>
        <p:spPr bwMode="auto">
          <a:xfrm rot="-5400000">
            <a:off x="3819525" y="4486275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/>
              <a:t>…</a:t>
            </a:r>
          </a:p>
        </p:txBody>
      </p:sp>
      <p:pic>
        <p:nvPicPr>
          <p:cNvPr id="6180" name="Picture 35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1828800"/>
            <a:ext cx="10556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1" name="Picture 36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200400"/>
            <a:ext cx="10556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2" name="Picture 37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5181600"/>
            <a:ext cx="10556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3" name="Picture 38" descr="C:\Documents and Settings\nutt\Application Data\Microsoft\Media Catalog\Downloaded Clips\cl59\j022356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3024188"/>
            <a:ext cx="1800225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685800" y="6248400"/>
            <a:ext cx="1905000" cy="457200"/>
          </a:xfrm>
        </p:spPr>
        <p:txBody>
          <a:bodyPr anchor="t"/>
          <a:lstStyle/>
          <a:p>
            <a:pPr>
              <a:defRPr/>
            </a:pPr>
            <a:r>
              <a:rPr lang="en-US" sz="1400">
                <a:solidFill>
                  <a:schemeClr val="tx1"/>
                </a:solidFill>
              </a:rPr>
              <a:t>Operating Systems: A Modern Perspective, Chapter 1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-105" charset="-128"/>
              </a:rPr>
              <a:t>Multiprogramming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724400" y="15494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64516" name="Cloud"/>
          <p:cNvSpPr>
            <a:spLocks noChangeAspect="1" noEditPoints="1" noChangeArrowheads="1"/>
          </p:cNvSpPr>
          <p:nvPr/>
        </p:nvSpPr>
        <p:spPr bwMode="auto">
          <a:xfrm>
            <a:off x="2971800" y="2698750"/>
            <a:ext cx="3124200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90600" y="777875"/>
            <a:ext cx="13223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Abstract</a:t>
            </a:r>
          </a:p>
          <a:p>
            <a:pPr eaLnBrk="0" hangingPunct="0"/>
            <a:r>
              <a:rPr lang="en-US" sz="2000"/>
              <a:t>Machine P</a:t>
            </a:r>
            <a:r>
              <a:rPr lang="en-US" sz="2000" baseline="-25000"/>
              <a:t>i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505200" y="2851150"/>
            <a:ext cx="2370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OS Resource Sharing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5638800" y="3536950"/>
            <a:ext cx="15240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5867400" y="3689350"/>
            <a:ext cx="11430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1600"/>
              <a:t>P</a:t>
            </a:r>
            <a:r>
              <a:rPr lang="en-US" sz="1600" baseline="-25000"/>
              <a:t>i </a:t>
            </a:r>
            <a:r>
              <a:rPr lang="en-US" sz="1600"/>
              <a:t>Memory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867400" y="4222750"/>
            <a:ext cx="11430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1600"/>
              <a:t>P</a:t>
            </a:r>
            <a:r>
              <a:rPr lang="en-US" sz="1600" baseline="-25000"/>
              <a:t>k </a:t>
            </a:r>
            <a:r>
              <a:rPr lang="en-US" sz="1600"/>
              <a:t>Memory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867400" y="5137150"/>
            <a:ext cx="11430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1600"/>
              <a:t>P</a:t>
            </a:r>
            <a:r>
              <a:rPr lang="en-US" sz="1600" baseline="-25000"/>
              <a:t>j </a:t>
            </a:r>
            <a:r>
              <a:rPr lang="en-US" sz="1600"/>
              <a:t>Memory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6172200" y="46164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09800" y="5213350"/>
            <a:ext cx="2092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Time-multiplexed </a:t>
            </a:r>
          </a:p>
          <a:p>
            <a:pPr eaLnBrk="0" hangingPunct="0"/>
            <a:r>
              <a:rPr lang="en-US" sz="2000"/>
              <a:t>Physical Processor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819400" y="762000"/>
            <a:ext cx="13223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Abstract</a:t>
            </a:r>
          </a:p>
          <a:p>
            <a:pPr eaLnBrk="0" hangingPunct="0"/>
            <a:r>
              <a:rPr lang="en-US" sz="2000"/>
              <a:t>Machine P</a:t>
            </a:r>
            <a:r>
              <a:rPr lang="en-US" sz="2000" baseline="-25000"/>
              <a:t>j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6049963" y="777875"/>
            <a:ext cx="1358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Abstract</a:t>
            </a:r>
          </a:p>
          <a:p>
            <a:pPr eaLnBrk="0" hangingPunct="0"/>
            <a:r>
              <a:rPr lang="en-US" sz="2000"/>
              <a:t>Machine P</a:t>
            </a:r>
            <a:r>
              <a:rPr lang="en-US" sz="2000" baseline="-25000"/>
              <a:t>k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5395913" y="5959475"/>
            <a:ext cx="21478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Space-multiplexed </a:t>
            </a:r>
          </a:p>
          <a:p>
            <a:pPr eaLnBrk="0" hangingPunct="0"/>
            <a:r>
              <a:rPr lang="en-US" sz="2000"/>
              <a:t>Physical Memory</a:t>
            </a:r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2514600" y="262255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3810000" y="262255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 flipH="1">
            <a:off x="5638800" y="254635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>
            <a:off x="3657600" y="330835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>
            <a:off x="5029200" y="330835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214" name="Picture 21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238" y="1479550"/>
            <a:ext cx="7921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5" name="Picture 22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5038" y="1479550"/>
            <a:ext cx="7921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6" name="Picture 23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2038" y="1479550"/>
            <a:ext cx="7921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7" name="Picture 24" descr="C:\Documents and Settings\nutt\Application Data\Microsoft\Media Catalog\Downloaded Clips\cl64\j025027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070350"/>
            <a:ext cx="16002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685800" y="6248400"/>
            <a:ext cx="1905000" cy="457200"/>
          </a:xfrm>
        </p:spPr>
        <p:txBody>
          <a:bodyPr anchor="t"/>
          <a:lstStyle/>
          <a:p>
            <a:pPr>
              <a:defRPr/>
            </a:pPr>
            <a:r>
              <a:rPr lang="en-US" sz="1400">
                <a:solidFill>
                  <a:schemeClr val="tx1"/>
                </a:solidFill>
              </a:rPr>
              <a:t>Operating Systems: A Modern Perspective, Chapter 1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479425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ea typeface="ＭＳ Ｐゴシック" pitchFamily="-105" charset="-128"/>
              </a:rPr>
              <a:t>The OS as a Conductor</a:t>
            </a:r>
          </a:p>
        </p:txBody>
      </p:sp>
      <p:pic>
        <p:nvPicPr>
          <p:cNvPr id="7172" name="Picture 70" descr="C:\Documents and Settings\nutt\Application Data\Microsoft\Media Catalog\Downloaded Clips\cl5f\j023826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52600"/>
            <a:ext cx="12192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71" descr="C:\Documents and Settings\nutt\Application Data\Microsoft\Media Catalog\Downloaded Clips\cl5f\j023949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600200"/>
            <a:ext cx="12842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72" descr="C:\Documents and Settings\nutt\Application Data\Microsoft\Media Catalog\Downloaded Clips\cl5c\j023031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514600"/>
            <a:ext cx="11430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3" descr="C:\Documents and Settings\nutt\Application Data\Microsoft\Media Catalog\Downloaded Clips\cl0\BS00566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2819400"/>
            <a:ext cx="1981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74" descr="C:\Documents and Settings\nutt\Application Data\Microsoft\Media Catalog\Downloaded Clips\cl77\j0299533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3429000"/>
            <a:ext cx="9128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75" descr="C:\Documents and Settings\nutt\Application Data\Microsoft\Media Catalog\Downloaded Clips\cl64\j0250279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1371600"/>
            <a:ext cx="123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76" descr="C:\Documents and Settings\nutt\Application Data\Microsoft\Media Catalog\Downloaded Clips\cl0\EN00760_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2438400"/>
            <a:ext cx="13763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9" name="Text Box 77"/>
          <p:cNvSpPr txBox="1">
            <a:spLocks noChangeArrowheads="1"/>
          </p:cNvSpPr>
          <p:nvPr/>
        </p:nvSpPr>
        <p:spPr bwMode="auto">
          <a:xfrm>
            <a:off x="1295400" y="5181600"/>
            <a:ext cx="6873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OS </a:t>
            </a:r>
            <a:r>
              <a:rPr lang="en-US" i="1" u="sng"/>
              <a:t>coordinates the sharing and use</a:t>
            </a:r>
            <a:r>
              <a:rPr lang="en-US"/>
              <a:t> of all the components in the computer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process</a:t>
            </a:r>
            <a:endParaRPr lang="en-IN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476375"/>
            <a:ext cx="7772400" cy="4881563"/>
          </a:xfrm>
        </p:spPr>
        <p:txBody>
          <a:bodyPr/>
          <a:lstStyle/>
          <a:p>
            <a:r>
              <a:rPr lang="en-US" dirty="0" smtClean="0"/>
              <a:t>When the computer is powered up, it begins to execute </a:t>
            </a:r>
            <a:r>
              <a:rPr lang="en-US" b="1" dirty="0" smtClean="0"/>
              <a:t>fetch-execute cycle </a:t>
            </a:r>
            <a:r>
              <a:rPr lang="en-US" dirty="0" smtClean="0"/>
              <a:t>for the program that is stored in memory at the boot strap entry point</a:t>
            </a:r>
          </a:p>
          <a:p>
            <a:r>
              <a:rPr lang="en-US" dirty="0" smtClean="0"/>
              <a:t>Hardware process is just a name to represent the iterative activity of the control unit, as it fetches and execute instructions.</a:t>
            </a:r>
            <a:endParaRPr lang="en-IN" dirty="0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execute algorithm</a:t>
            </a:r>
            <a:endParaRPr lang="en-IN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1214414" y="1928802"/>
            <a:ext cx="6043626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PC = &lt;machine start address&gt;;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IR = memory[PC];</a:t>
            </a:r>
          </a:p>
          <a:p>
            <a:pPr eaLnBrk="0" hangingPunc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haltFlag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CLEAR;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haltFlag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not 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	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execute(IR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	PC = PC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(INSTRUCT);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	IR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memory[PC]; // fetch phase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Algorithms, Programs, and Processes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590800" y="2590800"/>
            <a:ext cx="5791200" cy="3352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8200" y="42672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791200" y="2819400"/>
            <a:ext cx="1295400" cy="1143000"/>
            <a:chOff x="3360" y="1680"/>
            <a:chExt cx="816" cy="72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67400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19800" y="43434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234113" y="44958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Other</a:t>
            </a:r>
          </a:p>
          <a:p>
            <a:pPr algn="ctr" eaLnBrk="0" hangingPunct="0"/>
            <a:r>
              <a:rPr lang="en-US" sz="2000"/>
              <a:t>Resources</a:t>
            </a:r>
          </a:p>
        </p:txBody>
      </p:sp>
      <p:pic>
        <p:nvPicPr>
          <p:cNvPr id="15" name="Picture 12" descr="C:\Documents and Settings\nutt\Application Data\Microsoft\Media Catalog\Downloaded Clips\cl72\j028646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1066800" cy="896938"/>
          </a:xfrm>
          <a:prstGeom prst="rect">
            <a:avLst/>
          </a:prstGeom>
          <a:noFill/>
        </p:spPr>
      </p:pic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33400" y="31242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Algorithm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1066800" y="1066800"/>
            <a:ext cx="914400" cy="685800"/>
          </a:xfrm>
          <a:prstGeom prst="cloudCallout">
            <a:avLst>
              <a:gd name="adj1" fmla="val -43750"/>
              <a:gd name="adj2" fmla="val 67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19200" y="12192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33400" y="4267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Source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2766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Binary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1066800" y="2667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10668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1981200" y="45720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191000" y="1828800"/>
            <a:ext cx="1995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Execution Engine</a:t>
            </a: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3276600" y="2057400"/>
            <a:ext cx="914400" cy="10668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0"/>
              </a:cxn>
              <a:cxn ang="0">
                <a:pos x="288" y="672"/>
              </a:cxn>
            </a:cxnLst>
            <a:rect l="0" t="0" r="r" b="b"/>
            <a:pathLst>
              <a:path w="576" h="672">
                <a:moveTo>
                  <a:pt x="576" y="0"/>
                </a:moveTo>
                <a:lnTo>
                  <a:pt x="0" y="0"/>
                </a:lnTo>
                <a:lnTo>
                  <a:pt x="288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876800" y="54102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124200" y="3048000"/>
            <a:ext cx="2590800" cy="1066800"/>
          </a:xfrm>
          <a:prstGeom prst="star24">
            <a:avLst>
              <a:gd name="adj" fmla="val 375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495800" y="33528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733800" y="34290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673</Words>
  <Application>Microsoft Office PowerPoint</Application>
  <PresentationFormat>On-screen Show (4:3)</PresentationFormat>
  <Paragraphs>146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Multiprogramming</vt:lpstr>
      <vt:lpstr>The OS as a Conductor</vt:lpstr>
      <vt:lpstr>Hardware process</vt:lpstr>
      <vt:lpstr>Fetch execute algorithm</vt:lpstr>
      <vt:lpstr>Slide 9</vt:lpstr>
      <vt:lpstr>Processes</vt:lpstr>
      <vt:lpstr>Process</vt:lpstr>
      <vt:lpstr>Slide 12</vt:lpstr>
      <vt:lpstr>Process descriptor</vt:lpstr>
      <vt:lpstr>Linux Process Descriptor</vt:lpstr>
      <vt:lpstr>State of a Process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&amp; Process management</dc:title>
  <dc:creator>user</dc:creator>
  <cp:lastModifiedBy>user</cp:lastModifiedBy>
  <cp:revision>16</cp:revision>
  <dcterms:created xsi:type="dcterms:W3CDTF">2014-09-01T11:58:34Z</dcterms:created>
  <dcterms:modified xsi:type="dcterms:W3CDTF">2018-07-27T04:31:22Z</dcterms:modified>
</cp:coreProperties>
</file>