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45" r:id="rId3"/>
    <p:sldId id="327" r:id="rId4"/>
    <p:sldId id="328" r:id="rId5"/>
    <p:sldId id="350" r:id="rId6"/>
    <p:sldId id="341" r:id="rId7"/>
    <p:sldId id="303" r:id="rId8"/>
    <p:sldId id="304" r:id="rId9"/>
    <p:sldId id="349" r:id="rId10"/>
    <p:sldId id="343" r:id="rId11"/>
    <p:sldId id="331" r:id="rId12"/>
    <p:sldId id="333" r:id="rId13"/>
    <p:sldId id="334" r:id="rId14"/>
    <p:sldId id="315" r:id="rId15"/>
    <p:sldId id="314" r:id="rId16"/>
    <p:sldId id="317" r:id="rId17"/>
    <p:sldId id="296" r:id="rId18"/>
    <p:sldId id="325" r:id="rId19"/>
    <p:sldId id="310" r:id="rId20"/>
    <p:sldId id="344" r:id="rId21"/>
    <p:sldId id="347" r:id="rId22"/>
    <p:sldId id="31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E170A-BD63-4F87-97F8-BE65D0760534}" type="datetimeFigureOut">
              <a:rPr lang="en-US" smtClean="0"/>
              <a:pPr/>
              <a:t>9/11/2018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C58EC-4B57-4495-964D-9F6F87844A1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3712AF-98D5-47DA-8134-26328E1A237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Classic process vs modern process</a:t>
            </a:r>
          </a:p>
          <a:p>
            <a:pPr eaLnBrk="1" hangingPunct="1"/>
            <a:r>
              <a:rPr lang="en-US" smtClean="0"/>
              <a:t>Modern process  - process supplies the execution framework in which thread execute</a:t>
            </a:r>
          </a:p>
          <a:p>
            <a:pPr eaLnBrk="1" hangingPunct="1"/>
            <a:r>
              <a:rPr lang="en-US" smtClean="0"/>
              <a:t>Modern process - several musicians (threads) share a single studio to work together on a piece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110FA1-1FA1-464E-A34C-7877D516D2E1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Classic process case: base thread is running/abstract machine is running  &amp; abstract machine quits/base thread stops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075CD8-8589-47C0-AD69-4EA84CE5089C}" type="slidenum">
              <a:rPr lang="en-US"/>
              <a:pPr/>
              <a:t>6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C58EC-4B57-4495-964D-9F6F87844A12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09EF49-A08D-4C1D-A32D-97FB090FCD6D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Context switching includes the task of scheduling</a:t>
            </a:r>
          </a:p>
          <a:p>
            <a:pPr eaLnBrk="1" hangingPunct="1"/>
            <a:r>
              <a:rPr lang="en-US" smtClean="0"/>
              <a:t>Mosr resources are allocated to associated process - however some are specific to thread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pitchFamily="-105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pitchFamily="-105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pitchFamily="-105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pitchFamily="-105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DF0F-09A4-46D0-B7E7-5E226AF6DD02}" type="datetimeFigureOut">
              <a:rPr lang="en-US" smtClean="0"/>
              <a:pPr/>
              <a:t>9/11/2018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A808-6AE6-4E3B-8918-723925BBAA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DF0F-09A4-46D0-B7E7-5E226AF6DD02}" type="datetimeFigureOut">
              <a:rPr lang="en-US" smtClean="0"/>
              <a:pPr/>
              <a:t>9/11/2018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A808-6AE6-4E3B-8918-723925BBAA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DF0F-09A4-46D0-B7E7-5E226AF6DD02}" type="datetimeFigureOut">
              <a:rPr lang="en-US" smtClean="0"/>
              <a:pPr/>
              <a:t>9/11/2018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A808-6AE6-4E3B-8918-723925BBAA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Ryerson University                                     CPS8304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54722-44C4-40EE-B537-909AE166FE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DF0F-09A4-46D0-B7E7-5E226AF6DD02}" type="datetimeFigureOut">
              <a:rPr lang="en-US" smtClean="0"/>
              <a:pPr/>
              <a:t>9/11/2018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A808-6AE6-4E3B-8918-723925BBAA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DF0F-09A4-46D0-B7E7-5E226AF6DD02}" type="datetimeFigureOut">
              <a:rPr lang="en-US" smtClean="0"/>
              <a:pPr/>
              <a:t>9/11/2018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A808-6AE6-4E3B-8918-723925BBAA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DF0F-09A4-46D0-B7E7-5E226AF6DD02}" type="datetimeFigureOut">
              <a:rPr lang="en-US" smtClean="0"/>
              <a:pPr/>
              <a:t>9/11/2018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A808-6AE6-4E3B-8918-723925BBAA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DF0F-09A4-46D0-B7E7-5E226AF6DD02}" type="datetimeFigureOut">
              <a:rPr lang="en-US" smtClean="0"/>
              <a:pPr/>
              <a:t>9/11/2018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A808-6AE6-4E3B-8918-723925BBAA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DF0F-09A4-46D0-B7E7-5E226AF6DD02}" type="datetimeFigureOut">
              <a:rPr lang="en-US" smtClean="0"/>
              <a:pPr/>
              <a:t>9/11/2018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A808-6AE6-4E3B-8918-723925BBAA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DF0F-09A4-46D0-B7E7-5E226AF6DD02}" type="datetimeFigureOut">
              <a:rPr lang="en-US" smtClean="0"/>
              <a:pPr/>
              <a:t>9/11/2018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A808-6AE6-4E3B-8918-723925BBAA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DF0F-09A4-46D0-B7E7-5E226AF6DD02}" type="datetimeFigureOut">
              <a:rPr lang="en-US" smtClean="0"/>
              <a:pPr/>
              <a:t>9/11/2018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A808-6AE6-4E3B-8918-723925BBAA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DF0F-09A4-46D0-B7E7-5E226AF6DD02}" type="datetimeFigureOut">
              <a:rPr lang="en-US" smtClean="0"/>
              <a:pPr/>
              <a:t>9/11/2018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A808-6AE6-4E3B-8918-723925BBAA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0DF0F-09A4-46D0-B7E7-5E226AF6DD02}" type="datetimeFigureOut">
              <a:rPr lang="en-US" smtClean="0"/>
              <a:pPr/>
              <a:t>9/11/2018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3A808-6AE6-4E3B-8918-723925BBAA2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Threads, Thread management    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Single Thread Vs Multi Thread</a:t>
            </a:r>
            <a:endParaRPr lang="en-IN" dirty="0"/>
          </a:p>
        </p:txBody>
      </p:sp>
      <p:pic>
        <p:nvPicPr>
          <p:cNvPr id="3" name="Picture 1027"/>
          <p:cNvPicPr>
            <a:picLocks noChangeAspect="1" noChangeArrowheads="1"/>
          </p:cNvPicPr>
          <p:nvPr/>
        </p:nvPicPr>
        <p:blipFill>
          <a:blip r:embed="rId3"/>
          <a:srcRect l="1257" t="11810" r="2359" b="11565"/>
          <a:stretch>
            <a:fillRect/>
          </a:stretch>
        </p:blipFill>
        <p:spPr bwMode="auto">
          <a:xfrm>
            <a:off x="1357290" y="2143116"/>
            <a:ext cx="6553200" cy="3906838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Operating Systems: A Modern Perspective, Chapter 6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Thread Abstraction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642910" y="1428736"/>
            <a:ext cx="73914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u="sng" dirty="0">
                <a:cs typeface="Times New Roman" pitchFamily="18" charset="0"/>
              </a:rPr>
              <a:t>Process Manager</a:t>
            </a:r>
            <a:r>
              <a:rPr lang="en-US" sz="2000" dirty="0">
                <a:cs typeface="Times New Roman" pitchFamily="18" charset="0"/>
              </a:rPr>
              <a:t> has </a:t>
            </a:r>
            <a:r>
              <a:rPr lang="en-US" sz="2000" i="1" dirty="0">
                <a:cs typeface="Times New Roman" pitchFamily="18" charset="0"/>
              </a:rPr>
              <a:t>algorithms</a:t>
            </a:r>
            <a:r>
              <a:rPr lang="en-US" sz="2000" dirty="0">
                <a:cs typeface="Times New Roman" pitchFamily="18" charset="0"/>
              </a:rPr>
              <a:t> to control threads and thread descriptor (</a:t>
            </a:r>
            <a:r>
              <a:rPr lang="en-US" sz="2000" i="1" dirty="0">
                <a:cs typeface="Times New Roman" pitchFamily="18" charset="0"/>
              </a:rPr>
              <a:t>data structure</a:t>
            </a:r>
            <a:r>
              <a:rPr lang="en-US" sz="2000" dirty="0">
                <a:cs typeface="Times New Roman" pitchFamily="18" charset="0"/>
              </a:rPr>
              <a:t>) to keep track of threads.</a:t>
            </a:r>
          </a:p>
          <a:p>
            <a:endParaRPr lang="en-US" sz="2000" dirty="0">
              <a:cs typeface="Times New Roman" pitchFamily="18" charset="0"/>
            </a:endParaRPr>
          </a:p>
          <a:p>
            <a:r>
              <a:rPr lang="en-US" sz="2000" u="sng" dirty="0">
                <a:cs typeface="Times New Roman" pitchFamily="18" charset="0"/>
              </a:rPr>
              <a:t>Management Tasks</a:t>
            </a:r>
            <a:endParaRPr lang="en-US" sz="2000" dirty="0">
              <a:cs typeface="Times New Roman" pitchFamily="18" charset="0"/>
            </a:endParaRPr>
          </a:p>
          <a:p>
            <a:r>
              <a:rPr lang="en-US" sz="2000" dirty="0">
                <a:cs typeface="Times New Roman" pitchFamily="18" charset="0"/>
              </a:rPr>
              <a:t>	- Create/destroy thread</a:t>
            </a:r>
          </a:p>
          <a:p>
            <a:r>
              <a:rPr lang="en-US" sz="2000" dirty="0">
                <a:cs typeface="Times New Roman" pitchFamily="18" charset="0"/>
              </a:rPr>
              <a:t>	- Allocate thread-specific resources</a:t>
            </a:r>
          </a:p>
          <a:p>
            <a:r>
              <a:rPr lang="en-US" sz="2000" dirty="0">
                <a:cs typeface="Times New Roman" pitchFamily="18" charset="0"/>
              </a:rPr>
              <a:t>	- Manage thread context switching</a:t>
            </a:r>
          </a:p>
          <a:p>
            <a:endParaRPr lang="en-US" sz="2000" dirty="0">
              <a:cs typeface="Times New Roman" pitchFamily="18" charset="0"/>
            </a:endParaRPr>
          </a:p>
          <a:p>
            <a:r>
              <a:rPr lang="en-US" sz="2000" u="sng" dirty="0">
                <a:cs typeface="Times New Roman" pitchFamily="18" charset="0"/>
              </a:rPr>
              <a:t>Thread Descriptor</a:t>
            </a:r>
            <a:endParaRPr lang="en-US" sz="2000" dirty="0">
              <a:cs typeface="Times New Roman" pitchFamily="18" charset="0"/>
            </a:endParaRPr>
          </a:p>
          <a:p>
            <a:r>
              <a:rPr lang="en-US" sz="2000" dirty="0">
                <a:cs typeface="Times New Roman" pitchFamily="18" charset="0"/>
              </a:rPr>
              <a:t>	- state</a:t>
            </a:r>
          </a:p>
          <a:p>
            <a:r>
              <a:rPr lang="en-US" sz="2000" dirty="0">
                <a:cs typeface="Times New Roman" pitchFamily="18" charset="0"/>
              </a:rPr>
              <a:t>	- execution stats</a:t>
            </a:r>
          </a:p>
          <a:p>
            <a:r>
              <a:rPr lang="en-US" sz="2000" dirty="0">
                <a:cs typeface="Times New Roman" pitchFamily="18" charset="0"/>
              </a:rPr>
              <a:t>	- process (reference to associated process)</a:t>
            </a:r>
          </a:p>
          <a:p>
            <a:r>
              <a:rPr lang="en-US" sz="2000" dirty="0">
                <a:cs typeface="Times New Roman" pitchFamily="18" charset="0"/>
              </a:rPr>
              <a:t>	- list of related threads</a:t>
            </a:r>
          </a:p>
          <a:p>
            <a:r>
              <a:rPr lang="en-US" sz="2000" dirty="0">
                <a:cs typeface="Times New Roman" pitchFamily="18" charset="0"/>
              </a:rPr>
              <a:t>	- stack (reference to stack)</a:t>
            </a:r>
          </a:p>
          <a:p>
            <a:r>
              <a:rPr lang="en-US" sz="2000" dirty="0">
                <a:cs typeface="Times New Roman" pitchFamily="18" charset="0"/>
              </a:rPr>
              <a:t>	- thread-specific resources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5373688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endParaRPr lang="en-US" sz="2400">
              <a:latin typeface="Arial" charset="0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428596" y="714356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3600" dirty="0">
                <a:solidFill>
                  <a:srgbClr val="FF0000"/>
                </a:solidFill>
                <a:latin typeface="Arial" charset="0"/>
              </a:rPr>
              <a:t>Threads are lightweight 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20485" name="Picture 6" descr="D:\b\b4\IBM\02-1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5438" y="1749425"/>
            <a:ext cx="8550275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777875" y="1655763"/>
            <a:ext cx="8080405" cy="4130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609600" indent="-609600" algn="l">
              <a:spcBef>
                <a:spcPct val="20000"/>
              </a:spcBef>
            </a:pPr>
            <a:endParaRPr lang="en-US" dirty="0">
              <a:latin typeface="Arial" charset="0"/>
            </a:endParaRP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sz="2400" dirty="0">
                <a:latin typeface="Arial" charset="0"/>
              </a:rPr>
              <a:t>Have same states</a:t>
            </a:r>
          </a:p>
          <a:p>
            <a:pPr marL="1066800" lvl="1" indent="-609600" algn="l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sz="2000" dirty="0">
                <a:latin typeface="Arial" charset="0"/>
              </a:rPr>
              <a:t>Running</a:t>
            </a:r>
          </a:p>
          <a:p>
            <a:pPr marL="1066800" lvl="1" indent="-609600" algn="l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sz="2000" dirty="0">
                <a:latin typeface="Arial" charset="0"/>
              </a:rPr>
              <a:t>Ready</a:t>
            </a:r>
          </a:p>
          <a:p>
            <a:pPr marL="1066800" lvl="1" indent="-609600" algn="l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sz="2000" dirty="0">
                <a:latin typeface="Arial" charset="0"/>
              </a:rPr>
              <a:t>Blocked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>
                <a:latin typeface="Arial" charset="0"/>
              </a:rPr>
              <a:t>Have their own stacks –same </a:t>
            </a:r>
            <a:r>
              <a:rPr lang="en-US" sz="2400">
                <a:latin typeface="Arial" charset="0"/>
              </a:rPr>
              <a:t>as </a:t>
            </a:r>
            <a:r>
              <a:rPr lang="en-US" sz="2400" smtClean="0">
                <a:latin typeface="Arial" charset="0"/>
              </a:rPr>
              <a:t>processes</a:t>
            </a:r>
            <a:endParaRPr lang="en-US" sz="2400" dirty="0">
              <a:latin typeface="Arial" charset="0"/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214282" y="785794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3600" dirty="0" smtClean="0">
                <a:latin typeface="Arial" charset="0"/>
              </a:rPr>
              <a:t>         Threads </a:t>
            </a:r>
            <a:r>
              <a:rPr lang="en-US" sz="3600" dirty="0">
                <a:latin typeface="Arial" charset="0"/>
              </a:rPr>
              <a:t>are like processes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&amp; Thread</a:t>
            </a:r>
            <a:endParaRPr lang="en-IN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68275" y="1214422"/>
            <a:ext cx="8807450" cy="509112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Modern operating system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baseline="0" dirty="0" smtClean="0"/>
              <a:t>Unit</a:t>
            </a:r>
            <a:r>
              <a:rPr lang="en-US" sz="2800" dirty="0" smtClean="0"/>
              <a:t> of </a:t>
            </a:r>
            <a:r>
              <a:rPr lang="en-US" sz="2800" b="1" dirty="0" smtClean="0"/>
              <a:t>resource ownership </a:t>
            </a:r>
            <a:r>
              <a:rPr lang="en-US" sz="2800" dirty="0" smtClean="0"/>
              <a:t>is usually referred to as process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unit of 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dispatching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usually referred to as a thread. Thus a 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thread </a:t>
            </a:r>
          </a:p>
          <a:p>
            <a:pPr marL="1714500" lvl="3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baseline="0" dirty="0" smtClean="0"/>
              <a:t>Has</a:t>
            </a:r>
            <a:r>
              <a:rPr lang="en-US" sz="2400" dirty="0" smtClean="0"/>
              <a:t> an execution state</a:t>
            </a:r>
          </a:p>
          <a:p>
            <a:pPr marL="1714500" lvl="3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Saves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 context when not running</a:t>
            </a:r>
          </a:p>
          <a:p>
            <a:pPr marL="1714500" lvl="3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access to memory address space &amp; its resources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 of using threads</a:t>
            </a:r>
            <a:endParaRPr lang="en-IN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68275" y="1500174"/>
            <a:ext cx="8807450" cy="480537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takes less time to create a new thread than a process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It takes less time to terminate a thread than a process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Context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switch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between two threads within the same process involves lesser time.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b="1" baseline="0" dirty="0" smtClean="0"/>
              <a:t>Communication</a:t>
            </a:r>
            <a:r>
              <a:rPr lang="en-US" sz="3200" b="1" dirty="0" smtClean="0"/>
              <a:t> overhead is minimized</a:t>
            </a:r>
            <a:r>
              <a:rPr lang="en-US" sz="3200" dirty="0" smtClean="0"/>
              <a:t>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Thread implementation</a:t>
            </a:r>
            <a:endParaRPr lang="en-IN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68275" y="1571612"/>
            <a:ext cx="8807450" cy="473393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two broad categories of thread implementation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 smtClean="0"/>
              <a:t>User Level Threads – thread libraries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 smtClean="0"/>
              <a:t>Kernel Level Threads – system calls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/>
              <a:t>In ULT, kernel is not aware of the existence of threads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/>
              <a:t>In KLT, all thread management is done by kernel. There is no thread library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2624" y="111125"/>
            <a:ext cx="8461375" cy="539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2800" b="1" dirty="0" smtClean="0"/>
              <a:t>How Linux actually implemented user level threads!</a:t>
            </a:r>
            <a:endParaRPr lang="en-IN" sz="28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42909" y="884238"/>
            <a:ext cx="8332815" cy="5421312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IN" sz="2800" dirty="0" smtClean="0"/>
              <a:t> In the kernel, fork is actually implemented by a </a:t>
            </a:r>
            <a:r>
              <a:rPr lang="en-IN" sz="2800" b="1" dirty="0" smtClean="0"/>
              <a:t>clone() </a:t>
            </a:r>
            <a:r>
              <a:rPr lang="en-IN" sz="2800" dirty="0" smtClean="0"/>
              <a:t>system call. </a:t>
            </a:r>
          </a:p>
          <a:p>
            <a:endParaRPr lang="en-IN" sz="2800" dirty="0" smtClean="0"/>
          </a:p>
          <a:p>
            <a:pPr>
              <a:buFont typeface="Wingdings" pitchFamily="2" charset="2"/>
              <a:buChar char="q"/>
            </a:pPr>
            <a:r>
              <a:rPr lang="en-IN" sz="2800" dirty="0" smtClean="0"/>
              <a:t>Clone allows you to explicitly specify </a:t>
            </a:r>
            <a:r>
              <a:rPr lang="en-IN" sz="2800" b="1" dirty="0" smtClean="0"/>
              <a:t>which parts of the new process are copied into the new process</a:t>
            </a:r>
            <a:r>
              <a:rPr lang="en-IN" sz="2800" dirty="0" smtClean="0"/>
              <a:t>, and </a:t>
            </a:r>
            <a:r>
              <a:rPr lang="en-IN" sz="2800" b="1" dirty="0" smtClean="0"/>
              <a:t>which parts are shared between the two processes.</a:t>
            </a:r>
          </a:p>
          <a:p>
            <a:pPr>
              <a:buFont typeface="Arial" pitchFamily="34" charset="0"/>
              <a:buChar char="•"/>
            </a:pPr>
            <a:endParaRPr lang="en-IN" sz="2800" dirty="0" smtClean="0"/>
          </a:p>
          <a:p>
            <a:pPr>
              <a:buFont typeface="Wingdings" pitchFamily="2" charset="2"/>
              <a:buChar char="q"/>
            </a:pPr>
            <a:r>
              <a:rPr lang="en-IN" sz="2800" dirty="0" smtClean="0"/>
              <a:t>This may seem a bit </a:t>
            </a:r>
            <a:r>
              <a:rPr lang="en-IN" sz="2800" b="1" dirty="0" smtClean="0"/>
              <a:t>strange</a:t>
            </a:r>
            <a:r>
              <a:rPr lang="en-IN" sz="2800" dirty="0" smtClean="0"/>
              <a:t> at first, but allows us to easily implement </a:t>
            </a:r>
            <a:r>
              <a:rPr lang="en-IN" sz="2800" i="1" dirty="0" smtClean="0"/>
              <a:t>threads</a:t>
            </a:r>
            <a:r>
              <a:rPr lang="en-IN" sz="2800" dirty="0" smtClean="0"/>
              <a:t> with one very simple interface.</a:t>
            </a:r>
          </a:p>
          <a:p>
            <a:pPr>
              <a:buFont typeface="Arial" pitchFamily="34" charset="0"/>
              <a:buChar char="•"/>
            </a:pPr>
            <a:endParaRPr lang="en-IN" sz="28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Clone ( ) System Call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Thread</a:t>
            </a:r>
          </a:p>
          <a:p>
            <a:pPr>
              <a:buNone/>
            </a:pPr>
            <a:r>
              <a:rPr lang="en-IN" dirty="0" smtClean="0"/>
              <a:t>  clone(CLONE_VM | CLONE_FS | CLONE_FILES |</a:t>
            </a:r>
          </a:p>
          <a:p>
            <a:pPr>
              <a:buNone/>
            </a:pPr>
            <a:r>
              <a:rPr lang="en-IN" dirty="0" smtClean="0"/>
              <a:t>  CLONE_SIGHAND, 0);</a:t>
            </a:r>
          </a:p>
          <a:p>
            <a:pPr>
              <a:buNone/>
            </a:pPr>
            <a:r>
              <a:rPr lang="en-IN" dirty="0" smtClean="0"/>
              <a:t>• Process with fork( )</a:t>
            </a:r>
          </a:p>
          <a:p>
            <a:pPr>
              <a:buNone/>
            </a:pPr>
            <a:r>
              <a:rPr lang="en-IN" dirty="0" smtClean="0"/>
              <a:t>   clone(SIGCHLD, 0);</a:t>
            </a:r>
          </a:p>
          <a:p>
            <a:r>
              <a:rPr lang="en-IN" dirty="0" smtClean="0"/>
              <a:t>Process with </a:t>
            </a:r>
            <a:r>
              <a:rPr lang="en-IN" dirty="0" err="1" smtClean="0"/>
              <a:t>vfork</a:t>
            </a:r>
            <a:r>
              <a:rPr lang="en-IN" dirty="0" smtClean="0"/>
              <a:t>( )</a:t>
            </a:r>
          </a:p>
          <a:p>
            <a:pPr>
              <a:buNone/>
            </a:pPr>
            <a:r>
              <a:rPr lang="en-IN" dirty="0" smtClean="0"/>
              <a:t>   clone(CLONE_VFORK | CLONE_VM | SIGCHLD, 0);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682625" y="76200"/>
            <a:ext cx="7772400" cy="790575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Pthreads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374650" y="1141413"/>
            <a:ext cx="8389938" cy="5078412"/>
          </a:xfrm>
          <a:prstGeom prst="rect">
            <a:avLst/>
          </a:prstGeom>
          <a:noFill/>
          <a:ln/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POSIX standard (IEEE 1003.1c) API for thread creation and synchronization.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API specifies behavior of the thread library, implementation is up to development of the library.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Common in UNIX operating systems.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14348" y="285728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Algorithms, Programs, and Processes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2590800" y="2590800"/>
            <a:ext cx="5791200" cy="3352800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648200" y="4267200"/>
            <a:ext cx="990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/>
              <a:t>Data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791200" y="2819400"/>
            <a:ext cx="1295400" cy="1143000"/>
            <a:chOff x="3360" y="1680"/>
            <a:chExt cx="816" cy="720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3360" y="1680"/>
              <a:ext cx="624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Files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3456" y="1776"/>
              <a:ext cx="624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Files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3552" y="1872"/>
              <a:ext cx="624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Files</a:t>
              </a:r>
            </a:p>
          </p:txBody>
        </p:sp>
      </p:grp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5867400" y="4191000"/>
            <a:ext cx="1219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6019800" y="4343400"/>
            <a:ext cx="1219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234113" y="4495800"/>
            <a:ext cx="1219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/>
              <a:t>Other</a:t>
            </a:r>
          </a:p>
          <a:p>
            <a:pPr algn="ctr" eaLnBrk="0" hangingPunct="0"/>
            <a:r>
              <a:rPr lang="en-US" sz="2000"/>
              <a:t>Resources</a:t>
            </a:r>
          </a:p>
        </p:txBody>
      </p:sp>
      <p:pic>
        <p:nvPicPr>
          <p:cNvPr id="15" name="Picture 12" descr="C:\Documents and Settings\nutt\Application Data\Microsoft\Media Catalog\Downloaded Clips\cl72\j0286464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752600"/>
            <a:ext cx="1066800" cy="896938"/>
          </a:xfrm>
          <a:prstGeom prst="rect">
            <a:avLst/>
          </a:prstGeom>
          <a:noFill/>
        </p:spPr>
      </p:pic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533400" y="3124200"/>
            <a:ext cx="1219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000"/>
              <a:t>Algorithm</a:t>
            </a: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1066800" y="1066800"/>
            <a:ext cx="914400" cy="685800"/>
          </a:xfrm>
          <a:prstGeom prst="cloudCallout">
            <a:avLst>
              <a:gd name="adj1" fmla="val -43750"/>
              <a:gd name="adj2" fmla="val 6782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1219200" y="1219200"/>
            <a:ext cx="620713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Idea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533400" y="4267200"/>
            <a:ext cx="1219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000"/>
              <a:t>Source</a:t>
            </a:r>
          </a:p>
          <a:p>
            <a:pPr algn="ctr" eaLnBrk="0" hangingPunct="0"/>
            <a:r>
              <a:rPr lang="en-US" sz="2000"/>
              <a:t>Program</a:t>
            </a: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3276600" y="4267200"/>
            <a:ext cx="1219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/>
              <a:t>Binary</a:t>
            </a:r>
          </a:p>
          <a:p>
            <a:pPr algn="ctr" eaLnBrk="0" hangingPunct="0"/>
            <a:r>
              <a:rPr lang="en-US" sz="2000"/>
              <a:t>Program</a:t>
            </a:r>
          </a:p>
        </p:txBody>
      </p:sp>
      <p:sp>
        <p:nvSpPr>
          <p:cNvPr id="21" name="AutoShape 18"/>
          <p:cNvSpPr>
            <a:spLocks noChangeArrowheads="1"/>
          </p:cNvSpPr>
          <p:nvPr/>
        </p:nvSpPr>
        <p:spPr bwMode="auto">
          <a:xfrm>
            <a:off x="1066800" y="26670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22" name="AutoShape 19"/>
          <p:cNvSpPr>
            <a:spLocks noChangeArrowheads="1"/>
          </p:cNvSpPr>
          <p:nvPr/>
        </p:nvSpPr>
        <p:spPr bwMode="auto">
          <a:xfrm>
            <a:off x="1066800" y="38100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 bwMode="auto">
          <a:xfrm>
            <a:off x="1981200" y="4572000"/>
            <a:ext cx="1219200" cy="228600"/>
          </a:xfrm>
          <a:prstGeom prst="rightArrow">
            <a:avLst>
              <a:gd name="adj1" fmla="val 50000"/>
              <a:gd name="adj2" fmla="val 133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4191000" y="1828800"/>
            <a:ext cx="19954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Execution Engine</a:t>
            </a:r>
          </a:p>
        </p:txBody>
      </p:sp>
      <p:sp>
        <p:nvSpPr>
          <p:cNvPr id="25" name="Freeform 22"/>
          <p:cNvSpPr>
            <a:spLocks/>
          </p:cNvSpPr>
          <p:nvPr/>
        </p:nvSpPr>
        <p:spPr bwMode="auto">
          <a:xfrm>
            <a:off x="3276600" y="2057400"/>
            <a:ext cx="914400" cy="1066800"/>
          </a:xfrm>
          <a:custGeom>
            <a:avLst/>
            <a:gdLst/>
            <a:ahLst/>
            <a:cxnLst>
              <a:cxn ang="0">
                <a:pos x="576" y="0"/>
              </a:cxn>
              <a:cxn ang="0">
                <a:pos x="0" y="0"/>
              </a:cxn>
              <a:cxn ang="0">
                <a:pos x="288" y="672"/>
              </a:cxn>
            </a:cxnLst>
            <a:rect l="0" t="0" r="r" b="b"/>
            <a:pathLst>
              <a:path w="576" h="672">
                <a:moveTo>
                  <a:pt x="576" y="0"/>
                </a:moveTo>
                <a:lnTo>
                  <a:pt x="0" y="0"/>
                </a:lnTo>
                <a:lnTo>
                  <a:pt x="288" y="67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4876800" y="5410200"/>
            <a:ext cx="1165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Process</a:t>
            </a:r>
          </a:p>
        </p:txBody>
      </p:sp>
      <p:sp>
        <p:nvSpPr>
          <p:cNvPr id="27" name="AutoShape 24"/>
          <p:cNvSpPr>
            <a:spLocks noChangeArrowheads="1"/>
          </p:cNvSpPr>
          <p:nvPr/>
        </p:nvSpPr>
        <p:spPr bwMode="auto">
          <a:xfrm>
            <a:off x="3124200" y="3048000"/>
            <a:ext cx="2590800" cy="1066800"/>
          </a:xfrm>
          <a:prstGeom prst="star24">
            <a:avLst>
              <a:gd name="adj" fmla="val 375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4495800" y="3352800"/>
            <a:ext cx="685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/>
              <a:t>Stack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733800" y="3429000"/>
            <a:ext cx="685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/>
              <a:t>Status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071538" y="5357826"/>
            <a:ext cx="9144000" cy="94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 dirty="0" err="1">
                <a:latin typeface="Arial" charset="0"/>
              </a:rPr>
              <a:t>Pthreads</a:t>
            </a:r>
            <a:r>
              <a:rPr lang="en-US" sz="2400" dirty="0">
                <a:latin typeface="Arial" charset="0"/>
              </a:rPr>
              <a:t> are IEEE Unix standard library calls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POSIX Threads (Pthreads)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23557" name="Picture 6" descr="D:\b\b4\IBM\02-1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5175" y="2016125"/>
            <a:ext cx="7642225" cy="272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. 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785786" y="0"/>
            <a:ext cx="835821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2400" dirty="0" smtClean="0">
                <a:latin typeface="Arial" charset="0"/>
              </a:rPr>
              <a:t>       A </a:t>
            </a:r>
            <a:r>
              <a:rPr lang="en-US" sz="2400" dirty="0" err="1">
                <a:latin typeface="Arial" charset="0"/>
              </a:rPr>
              <a:t>Pthreads</a:t>
            </a:r>
            <a:r>
              <a:rPr lang="en-US" sz="2400" dirty="0">
                <a:latin typeface="Arial" charset="0"/>
              </a:rPr>
              <a:t> example-”</a:t>
            </a:r>
            <a:r>
              <a:rPr lang="en-US" sz="2400" dirty="0" err="1">
                <a:latin typeface="Arial" charset="0"/>
              </a:rPr>
              <a:t>Hello,world</a:t>
            </a:r>
            <a:r>
              <a:rPr lang="en-US" sz="2400" dirty="0">
                <a:latin typeface="Arial" charset="0"/>
              </a:rPr>
              <a:t>”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1350963" y="5008563"/>
            <a:ext cx="113188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/>
              <a:t>. . .</a:t>
            </a:r>
          </a:p>
        </p:txBody>
      </p:sp>
      <p:pic>
        <p:nvPicPr>
          <p:cNvPr id="24582" name="Picture 7" descr="D:\b\b4\IBM\02-1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857232"/>
            <a:ext cx="7072362" cy="5481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2625" y="111125"/>
            <a:ext cx="7772400" cy="539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Summary : Process and Threads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68275" y="884238"/>
            <a:ext cx="8807450" cy="542131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Process: encompasses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Unit of dispatching: process is an execution path through one or more programs set of threads (computational entities)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execution may be interleaved with other processes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Unit of resource ownership: process is allocated a virtual address space to hold the process image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Thread: Dynamic object representing an execution path and computational state.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threads have their own computational state: PC, stack, user registers and private data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Remaining resources are shared amongst threads in a process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Operating Systems: A Modern Perspective, Chapter 6</a:t>
            </a: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3352800" y="4114800"/>
            <a:ext cx="1752600" cy="190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6019800" y="3581400"/>
            <a:ext cx="11430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/>
              <a:t>OS</a:t>
            </a:r>
            <a:r>
              <a:rPr lang="en-US" sz="1600" baseline="-25000"/>
              <a:t> </a:t>
            </a:r>
            <a:r>
              <a:rPr lang="en-US" sz="1600"/>
              <a:t>Address</a:t>
            </a:r>
          </a:p>
          <a:p>
            <a:pPr algn="ctr" eaLnBrk="0" hangingPunct="0">
              <a:defRPr/>
            </a:pPr>
            <a:r>
              <a:rPr lang="en-US" sz="1600"/>
              <a:t>Space</a:t>
            </a:r>
          </a:p>
        </p:txBody>
      </p:sp>
      <p:sp>
        <p:nvSpPr>
          <p:cNvPr id="3077" name="Rectangle 13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696200" cy="4794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smtClean="0"/>
              <a:t>Implementing the Process Abstraction</a:t>
            </a:r>
          </a:p>
        </p:txBody>
      </p:sp>
      <p:sp>
        <p:nvSpPr>
          <p:cNvPr id="3078" name="Rectangle 14"/>
          <p:cNvSpPr>
            <a:spLocks noChangeArrowheads="1"/>
          </p:cNvSpPr>
          <p:nvPr/>
        </p:nvSpPr>
        <p:spPr bwMode="auto">
          <a:xfrm>
            <a:off x="3429000" y="4965700"/>
            <a:ext cx="1600200" cy="977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079" name="Rectangle 15"/>
          <p:cNvSpPr>
            <a:spLocks noChangeArrowheads="1"/>
          </p:cNvSpPr>
          <p:nvPr/>
        </p:nvSpPr>
        <p:spPr bwMode="auto">
          <a:xfrm>
            <a:off x="3489325" y="5027613"/>
            <a:ext cx="693738" cy="212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080" name="Rectangle 16"/>
          <p:cNvSpPr>
            <a:spLocks noChangeArrowheads="1"/>
          </p:cNvSpPr>
          <p:nvPr/>
        </p:nvSpPr>
        <p:spPr bwMode="auto">
          <a:xfrm>
            <a:off x="3489325" y="5332413"/>
            <a:ext cx="693738" cy="2143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>
            <a:off x="3489325" y="5638800"/>
            <a:ext cx="693738" cy="212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082" name="Rectangle 18"/>
          <p:cNvSpPr>
            <a:spLocks noChangeArrowheads="1"/>
          </p:cNvSpPr>
          <p:nvPr/>
        </p:nvSpPr>
        <p:spPr bwMode="auto">
          <a:xfrm>
            <a:off x="4456113" y="5240338"/>
            <a:ext cx="482600" cy="122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083" name="Rectangle 19"/>
          <p:cNvSpPr>
            <a:spLocks noChangeArrowheads="1"/>
          </p:cNvSpPr>
          <p:nvPr/>
        </p:nvSpPr>
        <p:spPr bwMode="auto">
          <a:xfrm>
            <a:off x="4456113" y="5546725"/>
            <a:ext cx="482600" cy="122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084" name="Text Box 20"/>
          <p:cNvSpPr txBox="1">
            <a:spLocks noChangeArrowheads="1"/>
          </p:cNvSpPr>
          <p:nvPr/>
        </p:nvSpPr>
        <p:spPr bwMode="auto">
          <a:xfrm>
            <a:off x="3735388" y="5091113"/>
            <a:ext cx="9604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/>
              <a:t>Control</a:t>
            </a:r>
          </a:p>
          <a:p>
            <a:pPr algn="ctr" eaLnBrk="0" hangingPunct="0"/>
            <a:r>
              <a:rPr lang="en-US" sz="2000"/>
              <a:t>Unit</a:t>
            </a:r>
          </a:p>
        </p:txBody>
      </p:sp>
      <p:sp>
        <p:nvSpPr>
          <p:cNvPr id="3085" name="Line 24"/>
          <p:cNvSpPr>
            <a:spLocks noChangeShapeType="1"/>
          </p:cNvSpPr>
          <p:nvPr/>
        </p:nvSpPr>
        <p:spPr bwMode="auto">
          <a:xfrm>
            <a:off x="1828800" y="3352800"/>
            <a:ext cx="594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6" name="Text Box 25"/>
          <p:cNvSpPr txBox="1">
            <a:spLocks noChangeArrowheads="1"/>
          </p:cNvSpPr>
          <p:nvPr/>
        </p:nvSpPr>
        <p:spPr bwMode="auto">
          <a:xfrm>
            <a:off x="1866900" y="2971800"/>
            <a:ext cx="1716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OS interface</a:t>
            </a:r>
          </a:p>
        </p:txBody>
      </p:sp>
      <p:sp>
        <p:nvSpPr>
          <p:cNvPr id="3087" name="Text Box 31"/>
          <p:cNvSpPr txBox="1">
            <a:spLocks noChangeArrowheads="1"/>
          </p:cNvSpPr>
          <p:nvPr/>
        </p:nvSpPr>
        <p:spPr bwMode="auto">
          <a:xfrm>
            <a:off x="6324600" y="51181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 b="1"/>
              <a:t>…</a:t>
            </a:r>
          </a:p>
        </p:txBody>
      </p:sp>
      <p:sp>
        <p:nvSpPr>
          <p:cNvPr id="3088" name="Text Box 32"/>
          <p:cNvSpPr txBox="1">
            <a:spLocks noChangeArrowheads="1"/>
          </p:cNvSpPr>
          <p:nvPr/>
        </p:nvSpPr>
        <p:spPr bwMode="auto">
          <a:xfrm rot="-5400000">
            <a:off x="5895975" y="4772025"/>
            <a:ext cx="2900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Machine Executable Memory</a:t>
            </a:r>
          </a:p>
        </p:txBody>
      </p:sp>
      <p:sp>
        <p:nvSpPr>
          <p:cNvPr id="3089" name="Rectangle 33"/>
          <p:cNvSpPr>
            <a:spLocks noChangeArrowheads="1"/>
          </p:cNvSpPr>
          <p:nvPr/>
        </p:nvSpPr>
        <p:spPr bwMode="auto">
          <a:xfrm>
            <a:off x="3429000" y="4191000"/>
            <a:ext cx="16002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/>
              <a:t>ALU</a:t>
            </a:r>
          </a:p>
        </p:txBody>
      </p:sp>
      <p:sp>
        <p:nvSpPr>
          <p:cNvPr id="3090" name="Text Box 34"/>
          <p:cNvSpPr txBox="1">
            <a:spLocks noChangeArrowheads="1"/>
          </p:cNvSpPr>
          <p:nvPr/>
        </p:nvSpPr>
        <p:spPr bwMode="auto">
          <a:xfrm>
            <a:off x="3276600" y="3733800"/>
            <a:ext cx="77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CPU</a:t>
            </a:r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2362200" y="914400"/>
            <a:ext cx="4800600" cy="3810000"/>
            <a:chOff x="864" y="768"/>
            <a:chExt cx="3024" cy="2400"/>
          </a:xfrm>
        </p:grpSpPr>
        <p:sp>
          <p:nvSpPr>
            <p:cNvPr id="2069" name="Rectangle 21"/>
            <p:cNvSpPr>
              <a:spLocks noChangeArrowheads="1"/>
            </p:cNvSpPr>
            <p:nvPr/>
          </p:nvSpPr>
          <p:spPr bwMode="auto">
            <a:xfrm>
              <a:off x="3168" y="2832"/>
              <a:ext cx="720" cy="33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/>
                <a:t>P</a:t>
              </a:r>
              <a:r>
                <a:rPr lang="en-US" sz="1600" baseline="-25000"/>
                <a:t>i </a:t>
              </a:r>
              <a:r>
                <a:rPr lang="en-US" sz="1600"/>
                <a:t>Address</a:t>
              </a:r>
            </a:p>
            <a:p>
              <a:pPr algn="ctr" eaLnBrk="0" hangingPunct="0">
                <a:defRPr/>
              </a:pPr>
              <a:r>
                <a:rPr lang="en-US" sz="1600"/>
                <a:t>Space</a:t>
              </a:r>
            </a:p>
          </p:txBody>
        </p:sp>
        <p:sp>
          <p:nvSpPr>
            <p:cNvPr id="3128" name="Line 28"/>
            <p:cNvSpPr>
              <a:spLocks noChangeShapeType="1"/>
            </p:cNvSpPr>
            <p:nvPr/>
          </p:nvSpPr>
          <p:spPr bwMode="auto">
            <a:xfrm>
              <a:off x="2784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59"/>
            <p:cNvGrpSpPr>
              <a:grpSpLocks/>
            </p:cNvGrpSpPr>
            <p:nvPr/>
          </p:nvGrpSpPr>
          <p:grpSpPr bwMode="auto">
            <a:xfrm>
              <a:off x="864" y="768"/>
              <a:ext cx="768" cy="1200"/>
              <a:chOff x="864" y="768"/>
              <a:chExt cx="768" cy="1200"/>
            </a:xfrm>
          </p:grpSpPr>
          <p:grpSp>
            <p:nvGrpSpPr>
              <p:cNvPr id="4" name="Group 2"/>
              <p:cNvGrpSpPr>
                <a:grpSpLocks/>
              </p:cNvGrpSpPr>
              <p:nvPr/>
            </p:nvGrpSpPr>
            <p:grpSpPr bwMode="auto">
              <a:xfrm>
                <a:off x="864" y="768"/>
                <a:ext cx="768" cy="864"/>
                <a:chOff x="96" y="2688"/>
                <a:chExt cx="1104" cy="1200"/>
              </a:xfrm>
            </p:grpSpPr>
            <p:sp>
              <p:nvSpPr>
                <p:cNvPr id="2051" name="Rectangle 3"/>
                <p:cNvSpPr>
                  <a:spLocks noChangeArrowheads="1"/>
                </p:cNvSpPr>
                <p:nvPr/>
              </p:nvSpPr>
              <p:spPr bwMode="auto">
                <a:xfrm>
                  <a:off x="96" y="2688"/>
                  <a:ext cx="1104" cy="1200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IN"/>
                </a:p>
              </p:txBody>
            </p:sp>
            <p:sp>
              <p:nvSpPr>
                <p:cNvPr id="3134" name="Rectangle 4"/>
                <p:cNvSpPr>
                  <a:spLocks noChangeArrowheads="1"/>
                </p:cNvSpPr>
                <p:nvPr/>
              </p:nvSpPr>
              <p:spPr bwMode="auto">
                <a:xfrm>
                  <a:off x="144" y="3224"/>
                  <a:ext cx="1008" cy="616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135" name="Rectangle 5"/>
                <p:cNvSpPr>
                  <a:spLocks noChangeArrowheads="1"/>
                </p:cNvSpPr>
                <p:nvPr/>
              </p:nvSpPr>
              <p:spPr bwMode="auto">
                <a:xfrm>
                  <a:off x="182" y="3263"/>
                  <a:ext cx="437" cy="13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3136" name="Rectangle 6"/>
                <p:cNvSpPr>
                  <a:spLocks noChangeArrowheads="1"/>
                </p:cNvSpPr>
                <p:nvPr/>
              </p:nvSpPr>
              <p:spPr bwMode="auto">
                <a:xfrm>
                  <a:off x="182" y="3455"/>
                  <a:ext cx="437" cy="135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3137" name="Rectangle 7"/>
                <p:cNvSpPr>
                  <a:spLocks noChangeArrowheads="1"/>
                </p:cNvSpPr>
                <p:nvPr/>
              </p:nvSpPr>
              <p:spPr bwMode="auto">
                <a:xfrm>
                  <a:off x="182" y="3648"/>
                  <a:ext cx="437" cy="13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3138" name="Rectangle 8"/>
                <p:cNvSpPr>
                  <a:spLocks noChangeArrowheads="1"/>
                </p:cNvSpPr>
                <p:nvPr/>
              </p:nvSpPr>
              <p:spPr bwMode="auto">
                <a:xfrm>
                  <a:off x="791" y="3397"/>
                  <a:ext cx="304" cy="7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3139" name="Rectangle 9"/>
                <p:cNvSpPr>
                  <a:spLocks noChangeArrowheads="1"/>
                </p:cNvSpPr>
                <p:nvPr/>
              </p:nvSpPr>
              <p:spPr bwMode="auto">
                <a:xfrm>
                  <a:off x="791" y="3590"/>
                  <a:ext cx="304" cy="7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3140" name="Rectangle 10"/>
                <p:cNvSpPr>
                  <a:spLocks noChangeArrowheads="1"/>
                </p:cNvSpPr>
                <p:nvPr/>
              </p:nvSpPr>
              <p:spPr bwMode="auto">
                <a:xfrm>
                  <a:off x="144" y="2736"/>
                  <a:ext cx="1008" cy="432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2000"/>
                </a:p>
              </p:txBody>
            </p:sp>
          </p:grpSp>
          <p:sp>
            <p:nvSpPr>
              <p:cNvPr id="3131" name="Text Box 35"/>
              <p:cNvSpPr txBox="1">
                <a:spLocks noChangeArrowheads="1"/>
              </p:cNvSpPr>
              <p:nvPr/>
            </p:nvSpPr>
            <p:spPr bwMode="auto">
              <a:xfrm>
                <a:off x="916" y="864"/>
                <a:ext cx="62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2000" b="1"/>
                  <a:t>P</a:t>
                </a:r>
                <a:r>
                  <a:rPr lang="en-US" sz="2000" b="1" baseline="-25000"/>
                  <a:t>i </a:t>
                </a:r>
                <a:r>
                  <a:rPr lang="en-US" sz="2000" b="1"/>
                  <a:t>CPU</a:t>
                </a:r>
                <a:endParaRPr lang="en-US" b="1"/>
              </a:p>
            </p:txBody>
          </p:sp>
          <p:sp>
            <p:nvSpPr>
              <p:cNvPr id="2084" name="Rectangle 36"/>
              <p:cNvSpPr>
                <a:spLocks noChangeArrowheads="1"/>
              </p:cNvSpPr>
              <p:nvPr/>
            </p:nvSpPr>
            <p:spPr bwMode="auto">
              <a:xfrm>
                <a:off x="864" y="1632"/>
                <a:ext cx="768" cy="336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/>
                  <a:t>P</a:t>
                </a:r>
                <a:r>
                  <a:rPr lang="en-US" sz="1600" baseline="-25000"/>
                  <a:t>i </a:t>
                </a:r>
                <a:r>
                  <a:rPr lang="en-US" sz="1600"/>
                  <a:t>Executable</a:t>
                </a:r>
              </a:p>
              <a:p>
                <a:pPr algn="ctr" eaLnBrk="0" hangingPunct="0">
                  <a:defRPr/>
                </a:pPr>
                <a:r>
                  <a:rPr lang="en-US" sz="1600"/>
                  <a:t>Memory</a:t>
                </a:r>
              </a:p>
            </p:txBody>
          </p:sp>
        </p:grpSp>
      </p:grpSp>
      <p:grpSp>
        <p:nvGrpSpPr>
          <p:cNvPr id="5" name="Group 68"/>
          <p:cNvGrpSpPr>
            <a:grpSpLocks/>
          </p:cNvGrpSpPr>
          <p:nvPr/>
        </p:nvGrpSpPr>
        <p:grpSpPr bwMode="auto">
          <a:xfrm>
            <a:off x="5241925" y="914400"/>
            <a:ext cx="1920875" cy="4495800"/>
            <a:chOff x="2678" y="768"/>
            <a:chExt cx="1210" cy="2832"/>
          </a:xfrm>
        </p:grpSpPr>
        <p:sp>
          <p:nvSpPr>
            <p:cNvPr id="2070" name="Rectangle 22"/>
            <p:cNvSpPr>
              <a:spLocks noChangeArrowheads="1"/>
            </p:cNvSpPr>
            <p:nvPr/>
          </p:nvSpPr>
          <p:spPr bwMode="auto">
            <a:xfrm>
              <a:off x="3168" y="3168"/>
              <a:ext cx="720" cy="43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/>
                <a:t>P</a:t>
              </a:r>
              <a:r>
                <a:rPr lang="en-US" sz="1600" baseline="-25000"/>
                <a:t>k </a:t>
              </a:r>
              <a:r>
                <a:rPr lang="en-US" sz="1600"/>
                <a:t>Address</a:t>
              </a:r>
            </a:p>
            <a:p>
              <a:pPr algn="ctr" eaLnBrk="0" hangingPunct="0">
                <a:defRPr/>
              </a:pPr>
              <a:r>
                <a:rPr lang="en-US" sz="1600"/>
                <a:t>Space</a:t>
              </a:r>
            </a:p>
          </p:txBody>
        </p:sp>
        <p:sp>
          <p:nvSpPr>
            <p:cNvPr id="3112" name="Line 29"/>
            <p:cNvSpPr>
              <a:spLocks noChangeShapeType="1"/>
            </p:cNvSpPr>
            <p:nvPr/>
          </p:nvSpPr>
          <p:spPr bwMode="auto">
            <a:xfrm>
              <a:off x="2784" y="340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62"/>
            <p:cNvGrpSpPr>
              <a:grpSpLocks/>
            </p:cNvGrpSpPr>
            <p:nvPr/>
          </p:nvGrpSpPr>
          <p:grpSpPr bwMode="auto">
            <a:xfrm>
              <a:off x="2678" y="768"/>
              <a:ext cx="1210" cy="1200"/>
              <a:chOff x="2678" y="768"/>
              <a:chExt cx="1210" cy="1200"/>
            </a:xfrm>
          </p:grpSpPr>
          <p:sp>
            <p:nvSpPr>
              <p:cNvPr id="3114" name="Text Box 30"/>
              <p:cNvSpPr txBox="1">
                <a:spLocks noChangeArrowheads="1"/>
              </p:cNvSpPr>
              <p:nvPr/>
            </p:nvSpPr>
            <p:spPr bwMode="auto">
              <a:xfrm>
                <a:off x="2678" y="1337"/>
                <a:ext cx="404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3600" b="1"/>
                  <a:t>…</a:t>
                </a:r>
              </a:p>
            </p:txBody>
          </p:sp>
          <p:grpSp>
            <p:nvGrpSpPr>
              <p:cNvPr id="7" name="Group 61"/>
              <p:cNvGrpSpPr>
                <a:grpSpLocks/>
              </p:cNvGrpSpPr>
              <p:nvPr/>
            </p:nvGrpSpPr>
            <p:grpSpPr bwMode="auto">
              <a:xfrm>
                <a:off x="3120" y="768"/>
                <a:ext cx="768" cy="1200"/>
                <a:chOff x="3120" y="768"/>
                <a:chExt cx="768" cy="1200"/>
              </a:xfrm>
            </p:grpSpPr>
            <p:grpSp>
              <p:nvGrpSpPr>
                <p:cNvPr id="8" name="Group 48"/>
                <p:cNvGrpSpPr>
                  <a:grpSpLocks/>
                </p:cNvGrpSpPr>
                <p:nvPr/>
              </p:nvGrpSpPr>
              <p:grpSpPr bwMode="auto">
                <a:xfrm>
                  <a:off x="3120" y="768"/>
                  <a:ext cx="768" cy="864"/>
                  <a:chOff x="96" y="2688"/>
                  <a:chExt cx="1104" cy="1200"/>
                </a:xfrm>
              </p:grpSpPr>
              <p:sp>
                <p:nvSpPr>
                  <p:cNvPr id="2097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96" y="2688"/>
                    <a:ext cx="1104" cy="1200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IN"/>
                  </a:p>
                </p:txBody>
              </p:sp>
              <p:sp>
                <p:nvSpPr>
                  <p:cNvPr id="3120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3224"/>
                    <a:ext cx="1008" cy="616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3121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182" y="3263"/>
                    <a:ext cx="437" cy="13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/>
                  </a:p>
                </p:txBody>
              </p:sp>
              <p:sp>
                <p:nvSpPr>
                  <p:cNvPr id="3122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182" y="3455"/>
                    <a:ext cx="437" cy="135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/>
                  </a:p>
                </p:txBody>
              </p:sp>
              <p:sp>
                <p:nvSpPr>
                  <p:cNvPr id="3123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182" y="3648"/>
                    <a:ext cx="437" cy="13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/>
                  </a:p>
                </p:txBody>
              </p:sp>
              <p:sp>
                <p:nvSpPr>
                  <p:cNvPr id="3124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791" y="3397"/>
                    <a:ext cx="304" cy="77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/>
                  </a:p>
                </p:txBody>
              </p:sp>
              <p:sp>
                <p:nvSpPr>
                  <p:cNvPr id="3125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791" y="3590"/>
                    <a:ext cx="304" cy="77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/>
                  </a:p>
                </p:txBody>
              </p:sp>
              <p:sp>
                <p:nvSpPr>
                  <p:cNvPr id="3126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2736"/>
                    <a:ext cx="1008" cy="432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2000"/>
                  </a:p>
                </p:txBody>
              </p:sp>
            </p:grpSp>
            <p:sp>
              <p:nvSpPr>
                <p:cNvPr id="3117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3172" y="864"/>
                  <a:ext cx="66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sz="2000" b="1"/>
                    <a:t>P</a:t>
                  </a:r>
                  <a:r>
                    <a:rPr lang="en-US" sz="2000" b="1" baseline="-25000"/>
                    <a:t>k </a:t>
                  </a:r>
                  <a:r>
                    <a:rPr lang="en-US" sz="2000" b="1"/>
                    <a:t>CPU</a:t>
                  </a:r>
                  <a:endParaRPr lang="en-US" b="1"/>
                </a:p>
              </p:txBody>
            </p:sp>
            <p:sp>
              <p:nvSpPr>
                <p:cNvPr id="2106" name="Rectangle 58"/>
                <p:cNvSpPr>
                  <a:spLocks noChangeArrowheads="1"/>
                </p:cNvSpPr>
                <p:nvPr/>
              </p:nvSpPr>
              <p:spPr bwMode="auto">
                <a:xfrm>
                  <a:off x="3120" y="1632"/>
                  <a:ext cx="768" cy="336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600"/>
                    <a:t>P</a:t>
                  </a:r>
                  <a:r>
                    <a:rPr lang="en-US" sz="1600" baseline="-25000"/>
                    <a:t>k </a:t>
                  </a:r>
                  <a:r>
                    <a:rPr lang="en-US" sz="1600"/>
                    <a:t>Executable</a:t>
                  </a:r>
                </a:p>
                <a:p>
                  <a:pPr algn="ctr" eaLnBrk="0" hangingPunct="0">
                    <a:defRPr/>
                  </a:pPr>
                  <a:r>
                    <a:rPr lang="en-US" sz="1600"/>
                    <a:t>Memory</a:t>
                  </a:r>
                </a:p>
              </p:txBody>
            </p:sp>
          </p:grpSp>
        </p:grpSp>
      </p:grpSp>
      <p:sp>
        <p:nvSpPr>
          <p:cNvPr id="3093" name="Freeform 65"/>
          <p:cNvSpPr>
            <a:spLocks/>
          </p:cNvSpPr>
          <p:nvPr/>
        </p:nvSpPr>
        <p:spPr bwMode="auto">
          <a:xfrm>
            <a:off x="4800600" y="3733800"/>
            <a:ext cx="1219200" cy="1600200"/>
          </a:xfrm>
          <a:custGeom>
            <a:avLst/>
            <a:gdLst>
              <a:gd name="T0" fmla="*/ 0 w 768"/>
              <a:gd name="T1" fmla="*/ 2147483647 h 1008"/>
              <a:gd name="T2" fmla="*/ 967740089 w 768"/>
              <a:gd name="T3" fmla="*/ 2147483647 h 1008"/>
              <a:gd name="T4" fmla="*/ 967740089 w 768"/>
              <a:gd name="T5" fmla="*/ 0 h 1008"/>
              <a:gd name="T6" fmla="*/ 1935480178 w 768"/>
              <a:gd name="T7" fmla="*/ 0 h 1008"/>
              <a:gd name="T8" fmla="*/ 0 60000 65536"/>
              <a:gd name="T9" fmla="*/ 0 60000 65536"/>
              <a:gd name="T10" fmla="*/ 0 60000 65536"/>
              <a:gd name="T11" fmla="*/ 0 60000 65536"/>
              <a:gd name="T12" fmla="*/ 0 w 768"/>
              <a:gd name="T13" fmla="*/ 0 h 1008"/>
              <a:gd name="T14" fmla="*/ 768 w 768"/>
              <a:gd name="T15" fmla="*/ 1008 h 10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8" h="1008">
                <a:moveTo>
                  <a:pt x="0" y="1008"/>
                </a:moveTo>
                <a:lnTo>
                  <a:pt x="384" y="1008"/>
                </a:lnTo>
                <a:lnTo>
                  <a:pt x="384" y="0"/>
                </a:lnTo>
                <a:lnTo>
                  <a:pt x="76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9" name="Group 67"/>
          <p:cNvGrpSpPr>
            <a:grpSpLocks/>
          </p:cNvGrpSpPr>
          <p:nvPr/>
        </p:nvGrpSpPr>
        <p:grpSpPr bwMode="auto">
          <a:xfrm>
            <a:off x="3886200" y="914400"/>
            <a:ext cx="3276600" cy="5410200"/>
            <a:chOff x="1824" y="768"/>
            <a:chExt cx="2064" cy="3408"/>
          </a:xfrm>
        </p:grpSpPr>
        <p:sp>
          <p:nvSpPr>
            <p:cNvPr id="2074" name="Rectangle 26"/>
            <p:cNvSpPr>
              <a:spLocks noChangeArrowheads="1"/>
            </p:cNvSpPr>
            <p:nvPr/>
          </p:nvSpPr>
          <p:spPr bwMode="auto">
            <a:xfrm>
              <a:off x="3168" y="3744"/>
              <a:ext cx="720" cy="43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/>
                <a:t>P</a:t>
              </a:r>
              <a:r>
                <a:rPr lang="en-US" sz="1600" baseline="-25000"/>
                <a:t>j </a:t>
              </a:r>
              <a:r>
                <a:rPr lang="en-US" sz="1600"/>
                <a:t>Address</a:t>
              </a:r>
            </a:p>
            <a:p>
              <a:pPr algn="ctr" eaLnBrk="0" hangingPunct="0">
                <a:defRPr/>
              </a:pPr>
              <a:r>
                <a:rPr lang="en-US" sz="1600"/>
                <a:t>Space</a:t>
              </a:r>
            </a:p>
          </p:txBody>
        </p:sp>
        <p:grpSp>
          <p:nvGrpSpPr>
            <p:cNvPr id="10" name="Group 60"/>
            <p:cNvGrpSpPr>
              <a:grpSpLocks/>
            </p:cNvGrpSpPr>
            <p:nvPr/>
          </p:nvGrpSpPr>
          <p:grpSpPr bwMode="auto">
            <a:xfrm>
              <a:off x="1824" y="768"/>
              <a:ext cx="768" cy="1200"/>
              <a:chOff x="1824" y="768"/>
              <a:chExt cx="768" cy="1200"/>
            </a:xfrm>
          </p:grpSpPr>
          <p:grpSp>
            <p:nvGrpSpPr>
              <p:cNvPr id="11" name="Group 37"/>
              <p:cNvGrpSpPr>
                <a:grpSpLocks/>
              </p:cNvGrpSpPr>
              <p:nvPr/>
            </p:nvGrpSpPr>
            <p:grpSpPr bwMode="auto">
              <a:xfrm>
                <a:off x="1824" y="768"/>
                <a:ext cx="768" cy="864"/>
                <a:chOff x="96" y="2688"/>
                <a:chExt cx="1104" cy="1200"/>
              </a:xfrm>
            </p:grpSpPr>
            <p:sp>
              <p:nvSpPr>
                <p:cNvPr id="2086" name="Rectangle 38"/>
                <p:cNvSpPr>
                  <a:spLocks noChangeArrowheads="1"/>
                </p:cNvSpPr>
                <p:nvPr/>
              </p:nvSpPr>
              <p:spPr bwMode="auto">
                <a:xfrm>
                  <a:off x="96" y="2688"/>
                  <a:ext cx="1104" cy="1200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IN"/>
                </a:p>
              </p:txBody>
            </p:sp>
            <p:sp>
              <p:nvSpPr>
                <p:cNvPr id="3104" name="Rectangle 39"/>
                <p:cNvSpPr>
                  <a:spLocks noChangeArrowheads="1"/>
                </p:cNvSpPr>
                <p:nvPr/>
              </p:nvSpPr>
              <p:spPr bwMode="auto">
                <a:xfrm>
                  <a:off x="144" y="3224"/>
                  <a:ext cx="1008" cy="616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105" name="Rectangle 40"/>
                <p:cNvSpPr>
                  <a:spLocks noChangeArrowheads="1"/>
                </p:cNvSpPr>
                <p:nvPr/>
              </p:nvSpPr>
              <p:spPr bwMode="auto">
                <a:xfrm>
                  <a:off x="182" y="3263"/>
                  <a:ext cx="437" cy="13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3106" name="Rectangle 41"/>
                <p:cNvSpPr>
                  <a:spLocks noChangeArrowheads="1"/>
                </p:cNvSpPr>
                <p:nvPr/>
              </p:nvSpPr>
              <p:spPr bwMode="auto">
                <a:xfrm>
                  <a:off x="182" y="3455"/>
                  <a:ext cx="437" cy="135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3107" name="Rectangle 42"/>
                <p:cNvSpPr>
                  <a:spLocks noChangeArrowheads="1"/>
                </p:cNvSpPr>
                <p:nvPr/>
              </p:nvSpPr>
              <p:spPr bwMode="auto">
                <a:xfrm>
                  <a:off x="182" y="3648"/>
                  <a:ext cx="437" cy="13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3108" name="Rectangle 43"/>
                <p:cNvSpPr>
                  <a:spLocks noChangeArrowheads="1"/>
                </p:cNvSpPr>
                <p:nvPr/>
              </p:nvSpPr>
              <p:spPr bwMode="auto">
                <a:xfrm>
                  <a:off x="791" y="3397"/>
                  <a:ext cx="304" cy="7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3109" name="Rectangle 44"/>
                <p:cNvSpPr>
                  <a:spLocks noChangeArrowheads="1"/>
                </p:cNvSpPr>
                <p:nvPr/>
              </p:nvSpPr>
              <p:spPr bwMode="auto">
                <a:xfrm>
                  <a:off x="791" y="3590"/>
                  <a:ext cx="304" cy="7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3110" name="Rectangle 45"/>
                <p:cNvSpPr>
                  <a:spLocks noChangeArrowheads="1"/>
                </p:cNvSpPr>
                <p:nvPr/>
              </p:nvSpPr>
              <p:spPr bwMode="auto">
                <a:xfrm>
                  <a:off x="144" y="2736"/>
                  <a:ext cx="1008" cy="432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2000"/>
                </a:p>
              </p:txBody>
            </p:sp>
          </p:grpSp>
          <p:sp>
            <p:nvSpPr>
              <p:cNvPr id="3101" name="Text Box 46"/>
              <p:cNvSpPr txBox="1">
                <a:spLocks noChangeArrowheads="1"/>
              </p:cNvSpPr>
              <p:nvPr/>
            </p:nvSpPr>
            <p:spPr bwMode="auto">
              <a:xfrm>
                <a:off x="1876" y="864"/>
                <a:ext cx="62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2000" b="1"/>
                  <a:t>P</a:t>
                </a:r>
                <a:r>
                  <a:rPr lang="en-US" sz="2000" b="1" baseline="-25000"/>
                  <a:t>j </a:t>
                </a:r>
                <a:r>
                  <a:rPr lang="en-US" sz="2000" b="1"/>
                  <a:t>CPU</a:t>
                </a:r>
                <a:endParaRPr lang="en-US" b="1"/>
              </a:p>
            </p:txBody>
          </p:sp>
          <p:sp>
            <p:nvSpPr>
              <p:cNvPr id="2095" name="Rectangle 47"/>
              <p:cNvSpPr>
                <a:spLocks noChangeArrowheads="1"/>
              </p:cNvSpPr>
              <p:nvPr/>
            </p:nvSpPr>
            <p:spPr bwMode="auto">
              <a:xfrm>
                <a:off x="1824" y="1632"/>
                <a:ext cx="768" cy="336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/>
                  <a:t>P</a:t>
                </a:r>
                <a:r>
                  <a:rPr lang="en-US" sz="1600" baseline="-25000"/>
                  <a:t>j </a:t>
                </a:r>
                <a:r>
                  <a:rPr lang="en-US" sz="1600"/>
                  <a:t>Executable</a:t>
                </a:r>
              </a:p>
              <a:p>
                <a:pPr algn="ctr" eaLnBrk="0" hangingPunct="0">
                  <a:defRPr/>
                </a:pPr>
                <a:r>
                  <a:rPr lang="en-US" sz="1600"/>
                  <a:t>Memory</a:t>
                </a:r>
              </a:p>
            </p:txBody>
          </p:sp>
        </p:grpSp>
        <p:sp>
          <p:nvSpPr>
            <p:cNvPr id="3099" name="Freeform 66"/>
            <p:cNvSpPr>
              <a:spLocks/>
            </p:cNvSpPr>
            <p:nvPr/>
          </p:nvSpPr>
          <p:spPr bwMode="auto">
            <a:xfrm>
              <a:off x="2784" y="3552"/>
              <a:ext cx="384" cy="432"/>
            </a:xfrm>
            <a:custGeom>
              <a:avLst/>
              <a:gdLst>
                <a:gd name="T0" fmla="*/ 0 w 384"/>
                <a:gd name="T1" fmla="*/ 0 h 432"/>
                <a:gd name="T2" fmla="*/ 0 w 384"/>
                <a:gd name="T3" fmla="*/ 432 h 432"/>
                <a:gd name="T4" fmla="*/ 384 w 384"/>
                <a:gd name="T5" fmla="*/ 432 h 432"/>
                <a:gd name="T6" fmla="*/ 0 60000 65536"/>
                <a:gd name="T7" fmla="*/ 0 60000 65536"/>
                <a:gd name="T8" fmla="*/ 0 60000 65536"/>
                <a:gd name="T9" fmla="*/ 0 w 384"/>
                <a:gd name="T10" fmla="*/ 0 h 432"/>
                <a:gd name="T11" fmla="*/ 384 w 384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432">
                  <a:moveTo>
                    <a:pt x="0" y="0"/>
                  </a:moveTo>
                  <a:lnTo>
                    <a:pt x="0" y="432"/>
                  </a:lnTo>
                  <a:lnTo>
                    <a:pt x="384" y="4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095" name="Rectangle 69"/>
          <p:cNvSpPr>
            <a:spLocks noChangeArrowheads="1"/>
          </p:cNvSpPr>
          <p:nvPr/>
        </p:nvSpPr>
        <p:spPr bwMode="auto">
          <a:xfrm>
            <a:off x="6019800" y="3581400"/>
            <a:ext cx="1143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096" name="Rectangle 70"/>
          <p:cNvSpPr>
            <a:spLocks noChangeArrowheads="1"/>
          </p:cNvSpPr>
          <p:nvPr/>
        </p:nvSpPr>
        <p:spPr bwMode="auto">
          <a:xfrm>
            <a:off x="465138" y="1676400"/>
            <a:ext cx="1744662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Ideal Abstraction:</a:t>
            </a:r>
          </a:p>
          <a:p>
            <a:r>
              <a:rPr lang="en-US"/>
              <a:t>As if using an</a:t>
            </a:r>
          </a:p>
          <a:p>
            <a:r>
              <a:rPr lang="en-US"/>
              <a:t>Actual machine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Operating Systems: A Modern Perspective, Chapter 6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dirty="0" smtClean="0"/>
              <a:t>Processes and Threads</a:t>
            </a:r>
          </a:p>
        </p:txBody>
      </p:sp>
      <p:sp>
        <p:nvSpPr>
          <p:cNvPr id="4100" name="Line 3"/>
          <p:cNvSpPr>
            <a:spLocks noChangeShapeType="1"/>
          </p:cNvSpPr>
          <p:nvPr/>
        </p:nvSpPr>
        <p:spPr bwMode="auto">
          <a:xfrm>
            <a:off x="1600200" y="4800600"/>
            <a:ext cx="533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1512888" y="4876800"/>
            <a:ext cx="1460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OS interface</a:t>
            </a:r>
          </a:p>
        </p:txBody>
      </p:sp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4921250" y="3352800"/>
            <a:ext cx="641350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 b="1"/>
              <a:t>…</a:t>
            </a:r>
          </a:p>
        </p:txBody>
      </p:sp>
      <p:grpSp>
        <p:nvGrpSpPr>
          <p:cNvPr id="9" name="Group 85"/>
          <p:cNvGrpSpPr>
            <a:grpSpLocks/>
          </p:cNvGrpSpPr>
          <p:nvPr/>
        </p:nvGrpSpPr>
        <p:grpSpPr bwMode="auto">
          <a:xfrm>
            <a:off x="3429000" y="4876800"/>
            <a:ext cx="2438400" cy="1603375"/>
            <a:chOff x="2160" y="3072"/>
            <a:chExt cx="1536" cy="1010"/>
          </a:xfrm>
        </p:grpSpPr>
        <p:sp>
          <p:nvSpPr>
            <p:cNvPr id="2" name="Rectangle 7"/>
            <p:cNvSpPr>
              <a:spLocks noChangeArrowheads="1"/>
            </p:cNvSpPr>
            <p:nvPr/>
          </p:nvSpPr>
          <p:spPr bwMode="auto">
            <a:xfrm>
              <a:off x="2160" y="3268"/>
              <a:ext cx="707" cy="70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" name="Rectangle 8"/>
            <p:cNvSpPr>
              <a:spLocks noChangeArrowheads="1"/>
            </p:cNvSpPr>
            <p:nvPr/>
          </p:nvSpPr>
          <p:spPr bwMode="auto">
            <a:xfrm>
              <a:off x="3235" y="3072"/>
              <a:ext cx="461" cy="2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/>
            </a:p>
          </p:txBody>
        </p:sp>
        <p:sp>
          <p:nvSpPr>
            <p:cNvPr id="4" name="Rectangle 9"/>
            <p:cNvSpPr>
              <a:spLocks noChangeArrowheads="1"/>
            </p:cNvSpPr>
            <p:nvPr/>
          </p:nvSpPr>
          <p:spPr bwMode="auto">
            <a:xfrm>
              <a:off x="2191" y="3582"/>
              <a:ext cx="645" cy="3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70" name="Rectangle 10"/>
            <p:cNvSpPr>
              <a:spLocks noChangeArrowheads="1"/>
            </p:cNvSpPr>
            <p:nvPr/>
          </p:nvSpPr>
          <p:spPr bwMode="auto">
            <a:xfrm>
              <a:off x="2215" y="3604"/>
              <a:ext cx="280" cy="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171" name="Rectangle 11"/>
            <p:cNvSpPr>
              <a:spLocks noChangeArrowheads="1"/>
            </p:cNvSpPr>
            <p:nvPr/>
          </p:nvSpPr>
          <p:spPr bwMode="auto">
            <a:xfrm>
              <a:off x="2215" y="3717"/>
              <a:ext cx="280" cy="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172" name="Rectangle 12"/>
            <p:cNvSpPr>
              <a:spLocks noChangeArrowheads="1"/>
            </p:cNvSpPr>
            <p:nvPr/>
          </p:nvSpPr>
          <p:spPr bwMode="auto">
            <a:xfrm>
              <a:off x="2215" y="3830"/>
              <a:ext cx="280" cy="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173" name="Rectangle 13"/>
            <p:cNvSpPr>
              <a:spLocks noChangeArrowheads="1"/>
            </p:cNvSpPr>
            <p:nvPr/>
          </p:nvSpPr>
          <p:spPr bwMode="auto">
            <a:xfrm>
              <a:off x="2605" y="3683"/>
              <a:ext cx="194" cy="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174" name="Rectangle 14"/>
            <p:cNvSpPr>
              <a:spLocks noChangeArrowheads="1"/>
            </p:cNvSpPr>
            <p:nvPr/>
          </p:nvSpPr>
          <p:spPr bwMode="auto">
            <a:xfrm>
              <a:off x="2605" y="3796"/>
              <a:ext cx="194" cy="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111" name="Rectangle 15"/>
            <p:cNvSpPr>
              <a:spLocks noChangeArrowheads="1"/>
            </p:cNvSpPr>
            <p:nvPr/>
          </p:nvSpPr>
          <p:spPr bwMode="auto">
            <a:xfrm>
              <a:off x="3235" y="3296"/>
              <a:ext cx="461" cy="19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/>
            </a:p>
          </p:txBody>
        </p:sp>
        <p:sp>
          <p:nvSpPr>
            <p:cNvPr id="5" name="Rectangle 16"/>
            <p:cNvSpPr>
              <a:spLocks noChangeArrowheads="1"/>
            </p:cNvSpPr>
            <p:nvPr/>
          </p:nvSpPr>
          <p:spPr bwMode="auto">
            <a:xfrm>
              <a:off x="3235" y="3493"/>
              <a:ext cx="461" cy="25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/>
            </a:p>
          </p:txBody>
        </p:sp>
        <p:sp>
          <p:nvSpPr>
            <p:cNvPr id="6" name="Freeform 17"/>
            <p:cNvSpPr>
              <a:spLocks/>
            </p:cNvSpPr>
            <p:nvPr/>
          </p:nvSpPr>
          <p:spPr bwMode="auto">
            <a:xfrm>
              <a:off x="2744" y="3694"/>
              <a:ext cx="491" cy="196"/>
            </a:xfrm>
            <a:custGeom>
              <a:avLst/>
              <a:gdLst>
                <a:gd name="T0" fmla="*/ 0 w 768"/>
                <a:gd name="T1" fmla="*/ 0 h 336"/>
                <a:gd name="T2" fmla="*/ 157 w 768"/>
                <a:gd name="T3" fmla="*/ 0 h 336"/>
                <a:gd name="T4" fmla="*/ 157 w 768"/>
                <a:gd name="T5" fmla="*/ 114 h 336"/>
                <a:gd name="T6" fmla="*/ 314 w 768"/>
                <a:gd name="T7" fmla="*/ 114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336"/>
                <a:gd name="T14" fmla="*/ 768 w 768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336">
                  <a:moveTo>
                    <a:pt x="0" y="0"/>
                  </a:moveTo>
                  <a:lnTo>
                    <a:pt x="384" y="0"/>
                  </a:lnTo>
                  <a:lnTo>
                    <a:pt x="384" y="336"/>
                  </a:lnTo>
                  <a:lnTo>
                    <a:pt x="768" y="33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3235" y="3830"/>
              <a:ext cx="461" cy="25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/>
            </a:p>
          </p:txBody>
        </p:sp>
        <p:sp>
          <p:nvSpPr>
            <p:cNvPr id="8" name="Freeform 19"/>
            <p:cNvSpPr>
              <a:spLocks/>
            </p:cNvSpPr>
            <p:nvPr/>
          </p:nvSpPr>
          <p:spPr bwMode="auto">
            <a:xfrm>
              <a:off x="2989" y="3240"/>
              <a:ext cx="246" cy="449"/>
            </a:xfrm>
            <a:custGeom>
              <a:avLst/>
              <a:gdLst>
                <a:gd name="T0" fmla="*/ 0 w 384"/>
                <a:gd name="T1" fmla="*/ 263 h 768"/>
                <a:gd name="T2" fmla="*/ 0 w 384"/>
                <a:gd name="T3" fmla="*/ 0 h 768"/>
                <a:gd name="T4" fmla="*/ 158 w 384"/>
                <a:gd name="T5" fmla="*/ 0 h 768"/>
                <a:gd name="T6" fmla="*/ 0 60000 65536"/>
                <a:gd name="T7" fmla="*/ 0 60000 65536"/>
                <a:gd name="T8" fmla="*/ 0 60000 65536"/>
                <a:gd name="T9" fmla="*/ 0 w 384"/>
                <a:gd name="T10" fmla="*/ 0 h 768"/>
                <a:gd name="T11" fmla="*/ 384 w 384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768">
                  <a:moveTo>
                    <a:pt x="0" y="768"/>
                  </a:moveTo>
                  <a:lnTo>
                    <a:pt x="0" y="0"/>
                  </a:lnTo>
                  <a:lnTo>
                    <a:pt x="38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80" name="Line 20"/>
            <p:cNvSpPr>
              <a:spLocks noChangeShapeType="1"/>
            </p:cNvSpPr>
            <p:nvPr/>
          </p:nvSpPr>
          <p:spPr bwMode="auto">
            <a:xfrm>
              <a:off x="2989" y="3381"/>
              <a:ext cx="2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81" name="Line 21"/>
            <p:cNvSpPr>
              <a:spLocks noChangeShapeType="1"/>
            </p:cNvSpPr>
            <p:nvPr/>
          </p:nvSpPr>
          <p:spPr bwMode="auto">
            <a:xfrm>
              <a:off x="2989" y="3633"/>
              <a:ext cx="2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82" name="Text Box 22"/>
            <p:cNvSpPr txBox="1">
              <a:spLocks noChangeArrowheads="1"/>
            </p:cNvSpPr>
            <p:nvPr/>
          </p:nvSpPr>
          <p:spPr bwMode="auto">
            <a:xfrm>
              <a:off x="3264" y="3504"/>
              <a:ext cx="40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600" b="1"/>
                <a:t>…</a:t>
              </a:r>
            </a:p>
          </p:txBody>
        </p:sp>
      </p:grpSp>
      <p:grpSp>
        <p:nvGrpSpPr>
          <p:cNvPr id="16" name="Group 24"/>
          <p:cNvGrpSpPr>
            <a:grpSpLocks/>
          </p:cNvGrpSpPr>
          <p:nvPr/>
        </p:nvGrpSpPr>
        <p:grpSpPr bwMode="auto">
          <a:xfrm>
            <a:off x="5632450" y="2895600"/>
            <a:ext cx="1073150" cy="1676400"/>
            <a:chOff x="3120" y="768"/>
            <a:chExt cx="768" cy="1200"/>
          </a:xfrm>
        </p:grpSpPr>
        <p:grpSp>
          <p:nvGrpSpPr>
            <p:cNvPr id="18" name="Group 25"/>
            <p:cNvGrpSpPr>
              <a:grpSpLocks/>
            </p:cNvGrpSpPr>
            <p:nvPr/>
          </p:nvGrpSpPr>
          <p:grpSpPr bwMode="auto">
            <a:xfrm>
              <a:off x="3120" y="768"/>
              <a:ext cx="768" cy="864"/>
              <a:chOff x="96" y="2688"/>
              <a:chExt cx="1104" cy="1200"/>
            </a:xfrm>
          </p:grpSpPr>
          <p:sp>
            <p:nvSpPr>
              <p:cNvPr id="11" name="Rectangle 26"/>
              <p:cNvSpPr>
                <a:spLocks noChangeArrowheads="1"/>
              </p:cNvSpPr>
              <p:nvPr/>
            </p:nvSpPr>
            <p:spPr bwMode="auto">
              <a:xfrm>
                <a:off x="96" y="2688"/>
                <a:ext cx="1104" cy="1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4160" name="Rectangle 27"/>
              <p:cNvSpPr>
                <a:spLocks noChangeArrowheads="1"/>
              </p:cNvSpPr>
              <p:nvPr/>
            </p:nvSpPr>
            <p:spPr bwMode="auto">
              <a:xfrm>
                <a:off x="144" y="3224"/>
                <a:ext cx="1008" cy="6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61" name="Rectangle 28"/>
              <p:cNvSpPr>
                <a:spLocks noChangeArrowheads="1"/>
              </p:cNvSpPr>
              <p:nvPr/>
            </p:nvSpPr>
            <p:spPr bwMode="auto">
              <a:xfrm>
                <a:off x="182" y="3263"/>
                <a:ext cx="437" cy="13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162" name="Rectangle 29"/>
              <p:cNvSpPr>
                <a:spLocks noChangeArrowheads="1"/>
              </p:cNvSpPr>
              <p:nvPr/>
            </p:nvSpPr>
            <p:spPr bwMode="auto">
              <a:xfrm>
                <a:off x="182" y="3455"/>
                <a:ext cx="437" cy="13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163" name="Rectangle 30"/>
              <p:cNvSpPr>
                <a:spLocks noChangeArrowheads="1"/>
              </p:cNvSpPr>
              <p:nvPr/>
            </p:nvSpPr>
            <p:spPr bwMode="auto">
              <a:xfrm>
                <a:off x="182" y="3648"/>
                <a:ext cx="437" cy="13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164" name="Rectangle 31"/>
              <p:cNvSpPr>
                <a:spLocks noChangeArrowheads="1"/>
              </p:cNvSpPr>
              <p:nvPr/>
            </p:nvSpPr>
            <p:spPr bwMode="auto">
              <a:xfrm>
                <a:off x="791" y="3397"/>
                <a:ext cx="304" cy="7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0" name="Rectangle 32"/>
              <p:cNvSpPr>
                <a:spLocks noChangeArrowheads="1"/>
              </p:cNvSpPr>
              <p:nvPr/>
            </p:nvSpPr>
            <p:spPr bwMode="auto">
              <a:xfrm>
                <a:off x="791" y="3590"/>
                <a:ext cx="304" cy="7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166" name="Rectangle 33"/>
              <p:cNvSpPr>
                <a:spLocks noChangeArrowheads="1"/>
              </p:cNvSpPr>
              <p:nvPr/>
            </p:nvSpPr>
            <p:spPr bwMode="auto">
              <a:xfrm>
                <a:off x="144" y="2736"/>
                <a:ext cx="1008" cy="4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/>
              </a:p>
            </p:txBody>
          </p:sp>
        </p:grpSp>
        <p:sp>
          <p:nvSpPr>
            <p:cNvPr id="14" name="Rectangle 34"/>
            <p:cNvSpPr>
              <a:spLocks noChangeArrowheads="1"/>
            </p:cNvSpPr>
            <p:nvPr/>
          </p:nvSpPr>
          <p:spPr bwMode="auto">
            <a:xfrm>
              <a:off x="3120" y="1632"/>
              <a:ext cx="76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/>
            </a:p>
          </p:txBody>
        </p:sp>
      </p:grpSp>
      <p:grpSp>
        <p:nvGrpSpPr>
          <p:cNvPr id="19" name="Group 35"/>
          <p:cNvGrpSpPr>
            <a:grpSpLocks/>
          </p:cNvGrpSpPr>
          <p:nvPr/>
        </p:nvGrpSpPr>
        <p:grpSpPr bwMode="auto">
          <a:xfrm>
            <a:off x="3797300" y="2895600"/>
            <a:ext cx="1073150" cy="1676400"/>
            <a:chOff x="3120" y="768"/>
            <a:chExt cx="768" cy="1200"/>
          </a:xfrm>
        </p:grpSpPr>
        <p:grpSp>
          <p:nvGrpSpPr>
            <p:cNvPr id="20" name="Group 36"/>
            <p:cNvGrpSpPr>
              <a:grpSpLocks/>
            </p:cNvGrpSpPr>
            <p:nvPr/>
          </p:nvGrpSpPr>
          <p:grpSpPr bwMode="auto">
            <a:xfrm>
              <a:off x="3120" y="768"/>
              <a:ext cx="768" cy="864"/>
              <a:chOff x="96" y="2688"/>
              <a:chExt cx="1104" cy="1200"/>
            </a:xfrm>
          </p:grpSpPr>
          <p:sp>
            <p:nvSpPr>
              <p:cNvPr id="15" name="Rectangle 37"/>
              <p:cNvSpPr>
                <a:spLocks noChangeArrowheads="1"/>
              </p:cNvSpPr>
              <p:nvPr/>
            </p:nvSpPr>
            <p:spPr bwMode="auto">
              <a:xfrm>
                <a:off x="96" y="2688"/>
                <a:ext cx="1104" cy="1198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4150" name="Rectangle 38"/>
              <p:cNvSpPr>
                <a:spLocks noChangeArrowheads="1"/>
              </p:cNvSpPr>
              <p:nvPr/>
            </p:nvSpPr>
            <p:spPr bwMode="auto">
              <a:xfrm>
                <a:off x="144" y="3224"/>
                <a:ext cx="1008" cy="616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51" name="Rectangle 39"/>
              <p:cNvSpPr>
                <a:spLocks noChangeArrowheads="1"/>
              </p:cNvSpPr>
              <p:nvPr/>
            </p:nvSpPr>
            <p:spPr bwMode="auto">
              <a:xfrm>
                <a:off x="182" y="3263"/>
                <a:ext cx="437" cy="134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2" name="Rectangle 40"/>
              <p:cNvSpPr>
                <a:spLocks noChangeArrowheads="1"/>
              </p:cNvSpPr>
              <p:nvPr/>
            </p:nvSpPr>
            <p:spPr bwMode="auto">
              <a:xfrm>
                <a:off x="182" y="3455"/>
                <a:ext cx="437" cy="135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153" name="Rectangle 41"/>
              <p:cNvSpPr>
                <a:spLocks noChangeArrowheads="1"/>
              </p:cNvSpPr>
              <p:nvPr/>
            </p:nvSpPr>
            <p:spPr bwMode="auto">
              <a:xfrm>
                <a:off x="182" y="3648"/>
                <a:ext cx="437" cy="134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154" name="Rectangle 42"/>
              <p:cNvSpPr>
                <a:spLocks noChangeArrowheads="1"/>
              </p:cNvSpPr>
              <p:nvPr/>
            </p:nvSpPr>
            <p:spPr bwMode="auto">
              <a:xfrm>
                <a:off x="791" y="3397"/>
                <a:ext cx="304" cy="77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155" name="Rectangle 43"/>
              <p:cNvSpPr>
                <a:spLocks noChangeArrowheads="1"/>
              </p:cNvSpPr>
              <p:nvPr/>
            </p:nvSpPr>
            <p:spPr bwMode="auto">
              <a:xfrm>
                <a:off x="791" y="3590"/>
                <a:ext cx="304" cy="77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156" name="Rectangle 44"/>
              <p:cNvSpPr>
                <a:spLocks noChangeArrowheads="1"/>
              </p:cNvSpPr>
              <p:nvPr/>
            </p:nvSpPr>
            <p:spPr bwMode="auto">
              <a:xfrm>
                <a:off x="144" y="2736"/>
                <a:ext cx="1008" cy="432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/>
              </a:p>
            </p:txBody>
          </p:sp>
        </p:grpSp>
        <p:sp>
          <p:nvSpPr>
            <p:cNvPr id="17" name="Rectangle 45"/>
            <p:cNvSpPr>
              <a:spLocks noChangeArrowheads="1"/>
            </p:cNvSpPr>
            <p:nvPr/>
          </p:nvSpPr>
          <p:spPr bwMode="auto">
            <a:xfrm>
              <a:off x="3120" y="1632"/>
              <a:ext cx="768" cy="33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/>
            </a:p>
          </p:txBody>
        </p:sp>
      </p:grpSp>
      <p:grpSp>
        <p:nvGrpSpPr>
          <p:cNvPr id="21" name="Group 46"/>
          <p:cNvGrpSpPr>
            <a:grpSpLocks/>
          </p:cNvGrpSpPr>
          <p:nvPr/>
        </p:nvGrpSpPr>
        <p:grpSpPr bwMode="auto">
          <a:xfrm>
            <a:off x="1822450" y="2895600"/>
            <a:ext cx="1073150" cy="1676400"/>
            <a:chOff x="3120" y="768"/>
            <a:chExt cx="768" cy="1200"/>
          </a:xfrm>
        </p:grpSpPr>
        <p:grpSp>
          <p:nvGrpSpPr>
            <p:cNvPr id="22" name="Group 47"/>
            <p:cNvGrpSpPr>
              <a:grpSpLocks/>
            </p:cNvGrpSpPr>
            <p:nvPr/>
          </p:nvGrpSpPr>
          <p:grpSpPr bwMode="auto">
            <a:xfrm>
              <a:off x="3120" y="768"/>
              <a:ext cx="768" cy="864"/>
              <a:chOff x="96" y="2688"/>
              <a:chExt cx="1104" cy="1200"/>
            </a:xfrm>
          </p:grpSpPr>
          <p:sp>
            <p:nvSpPr>
              <p:cNvPr id="4144" name="Rectangle 48"/>
              <p:cNvSpPr>
                <a:spLocks noChangeArrowheads="1"/>
              </p:cNvSpPr>
              <p:nvPr/>
            </p:nvSpPr>
            <p:spPr bwMode="auto">
              <a:xfrm>
                <a:off x="96" y="2688"/>
                <a:ext cx="1104" cy="1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4140" name="Rectangle 49"/>
              <p:cNvSpPr>
                <a:spLocks noChangeArrowheads="1"/>
              </p:cNvSpPr>
              <p:nvPr/>
            </p:nvSpPr>
            <p:spPr bwMode="auto">
              <a:xfrm>
                <a:off x="144" y="3224"/>
                <a:ext cx="1008" cy="6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41" name="Rectangle 50"/>
              <p:cNvSpPr>
                <a:spLocks noChangeArrowheads="1"/>
              </p:cNvSpPr>
              <p:nvPr/>
            </p:nvSpPr>
            <p:spPr bwMode="auto">
              <a:xfrm>
                <a:off x="182" y="3263"/>
                <a:ext cx="437" cy="13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142" name="Rectangle 51"/>
              <p:cNvSpPr>
                <a:spLocks noChangeArrowheads="1"/>
              </p:cNvSpPr>
              <p:nvPr/>
            </p:nvSpPr>
            <p:spPr bwMode="auto">
              <a:xfrm>
                <a:off x="182" y="3455"/>
                <a:ext cx="437" cy="13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143" name="Rectangle 52"/>
              <p:cNvSpPr>
                <a:spLocks noChangeArrowheads="1"/>
              </p:cNvSpPr>
              <p:nvPr/>
            </p:nvSpPr>
            <p:spPr bwMode="auto">
              <a:xfrm>
                <a:off x="182" y="3648"/>
                <a:ext cx="437" cy="13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3" name="Rectangle 53"/>
              <p:cNvSpPr>
                <a:spLocks noChangeArrowheads="1"/>
              </p:cNvSpPr>
              <p:nvPr/>
            </p:nvSpPr>
            <p:spPr bwMode="auto">
              <a:xfrm>
                <a:off x="791" y="3397"/>
                <a:ext cx="304" cy="7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145" name="Rectangle 54"/>
              <p:cNvSpPr>
                <a:spLocks noChangeArrowheads="1"/>
              </p:cNvSpPr>
              <p:nvPr/>
            </p:nvSpPr>
            <p:spPr bwMode="auto">
              <a:xfrm>
                <a:off x="791" y="3590"/>
                <a:ext cx="304" cy="7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146" name="Rectangle 55"/>
              <p:cNvSpPr>
                <a:spLocks noChangeArrowheads="1"/>
              </p:cNvSpPr>
              <p:nvPr/>
            </p:nvSpPr>
            <p:spPr bwMode="auto">
              <a:xfrm>
                <a:off x="144" y="2736"/>
                <a:ext cx="1008" cy="4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/>
              </a:p>
            </p:txBody>
          </p:sp>
        </p:grpSp>
        <p:sp>
          <p:nvSpPr>
            <p:cNvPr id="4152" name="Rectangle 56"/>
            <p:cNvSpPr>
              <a:spLocks noChangeArrowheads="1"/>
            </p:cNvSpPr>
            <p:nvPr/>
          </p:nvSpPr>
          <p:spPr bwMode="auto">
            <a:xfrm>
              <a:off x="3120" y="1632"/>
              <a:ext cx="76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/>
            </a:p>
          </p:txBody>
        </p:sp>
      </p:grpSp>
      <p:sp>
        <p:nvSpPr>
          <p:cNvPr id="4107" name="Text Box 57"/>
          <p:cNvSpPr txBox="1">
            <a:spLocks noChangeArrowheads="1"/>
          </p:cNvSpPr>
          <p:nvPr/>
        </p:nvSpPr>
        <p:spPr bwMode="auto">
          <a:xfrm>
            <a:off x="3124200" y="3352800"/>
            <a:ext cx="641350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 b="1"/>
              <a:t>…</a:t>
            </a:r>
          </a:p>
        </p:txBody>
      </p:sp>
      <p:sp>
        <p:nvSpPr>
          <p:cNvPr id="4108" name="Text Box 58"/>
          <p:cNvSpPr txBox="1">
            <a:spLocks noChangeArrowheads="1"/>
          </p:cNvSpPr>
          <p:nvPr/>
        </p:nvSpPr>
        <p:spPr bwMode="auto">
          <a:xfrm>
            <a:off x="3892550" y="2971800"/>
            <a:ext cx="984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800" b="1"/>
              <a:t>P</a:t>
            </a:r>
            <a:r>
              <a:rPr lang="en-US" sz="1800" b="1" baseline="-25000"/>
              <a:t>i </a:t>
            </a:r>
            <a:r>
              <a:rPr lang="en-US" sz="1800" b="1"/>
              <a:t>CPU</a:t>
            </a:r>
          </a:p>
        </p:txBody>
      </p:sp>
      <p:grpSp>
        <p:nvGrpSpPr>
          <p:cNvPr id="23" name="Group 86"/>
          <p:cNvGrpSpPr>
            <a:grpSpLocks/>
          </p:cNvGrpSpPr>
          <p:nvPr/>
        </p:nvGrpSpPr>
        <p:grpSpPr bwMode="auto">
          <a:xfrm>
            <a:off x="2743200" y="914400"/>
            <a:ext cx="1225550" cy="1676400"/>
            <a:chOff x="1728" y="576"/>
            <a:chExt cx="772" cy="1056"/>
          </a:xfrm>
        </p:grpSpPr>
        <p:grpSp>
          <p:nvGrpSpPr>
            <p:cNvPr id="24" name="Group 59"/>
            <p:cNvGrpSpPr>
              <a:grpSpLocks/>
            </p:cNvGrpSpPr>
            <p:nvPr/>
          </p:nvGrpSpPr>
          <p:grpSpPr bwMode="auto">
            <a:xfrm>
              <a:off x="1728" y="576"/>
              <a:ext cx="772" cy="1056"/>
              <a:chOff x="3120" y="768"/>
              <a:chExt cx="768" cy="1200"/>
            </a:xfrm>
          </p:grpSpPr>
          <p:grpSp>
            <p:nvGrpSpPr>
              <p:cNvPr id="25" name="Group 60"/>
              <p:cNvGrpSpPr>
                <a:grpSpLocks/>
              </p:cNvGrpSpPr>
              <p:nvPr/>
            </p:nvGrpSpPr>
            <p:grpSpPr bwMode="auto">
              <a:xfrm>
                <a:off x="3120" y="768"/>
                <a:ext cx="768" cy="864"/>
                <a:chOff x="96" y="2688"/>
                <a:chExt cx="1104" cy="1200"/>
              </a:xfrm>
            </p:grpSpPr>
            <p:sp>
              <p:nvSpPr>
                <p:cNvPr id="4157" name="Rectangle 61"/>
                <p:cNvSpPr>
                  <a:spLocks noChangeArrowheads="1"/>
                </p:cNvSpPr>
                <p:nvPr/>
              </p:nvSpPr>
              <p:spPr bwMode="auto">
                <a:xfrm>
                  <a:off x="96" y="2688"/>
                  <a:ext cx="1104" cy="1198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IN"/>
                </a:p>
              </p:txBody>
            </p:sp>
            <p:sp>
              <p:nvSpPr>
                <p:cNvPr id="4130" name="Rectangle 62"/>
                <p:cNvSpPr>
                  <a:spLocks noChangeArrowheads="1"/>
                </p:cNvSpPr>
                <p:nvPr/>
              </p:nvSpPr>
              <p:spPr bwMode="auto">
                <a:xfrm>
                  <a:off x="144" y="3224"/>
                  <a:ext cx="1008" cy="616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131" name="Rectangle 63"/>
                <p:cNvSpPr>
                  <a:spLocks noChangeArrowheads="1"/>
                </p:cNvSpPr>
                <p:nvPr/>
              </p:nvSpPr>
              <p:spPr bwMode="auto">
                <a:xfrm>
                  <a:off x="182" y="3263"/>
                  <a:ext cx="437" cy="13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4132" name="Rectangle 64"/>
                <p:cNvSpPr>
                  <a:spLocks noChangeArrowheads="1"/>
                </p:cNvSpPr>
                <p:nvPr/>
              </p:nvSpPr>
              <p:spPr bwMode="auto">
                <a:xfrm>
                  <a:off x="182" y="3455"/>
                  <a:ext cx="437" cy="135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4133" name="Rectangle 65"/>
                <p:cNvSpPr>
                  <a:spLocks noChangeArrowheads="1"/>
                </p:cNvSpPr>
                <p:nvPr/>
              </p:nvSpPr>
              <p:spPr bwMode="auto">
                <a:xfrm>
                  <a:off x="182" y="3648"/>
                  <a:ext cx="437" cy="13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4134" name="Rectangle 66"/>
                <p:cNvSpPr>
                  <a:spLocks noChangeArrowheads="1"/>
                </p:cNvSpPr>
                <p:nvPr/>
              </p:nvSpPr>
              <p:spPr bwMode="auto">
                <a:xfrm>
                  <a:off x="791" y="3397"/>
                  <a:ext cx="304" cy="7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4135" name="Rectangle 67"/>
                <p:cNvSpPr>
                  <a:spLocks noChangeArrowheads="1"/>
                </p:cNvSpPr>
                <p:nvPr/>
              </p:nvSpPr>
              <p:spPr bwMode="auto">
                <a:xfrm>
                  <a:off x="791" y="3590"/>
                  <a:ext cx="304" cy="7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4136" name="Rectangle 68"/>
                <p:cNvSpPr>
                  <a:spLocks noChangeArrowheads="1"/>
                </p:cNvSpPr>
                <p:nvPr/>
              </p:nvSpPr>
              <p:spPr bwMode="auto">
                <a:xfrm>
                  <a:off x="144" y="2736"/>
                  <a:ext cx="1008" cy="432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2000"/>
                </a:p>
              </p:txBody>
            </p:sp>
          </p:grpSp>
          <p:sp>
            <p:nvSpPr>
              <p:cNvPr id="4165" name="Rectangle 69"/>
              <p:cNvSpPr>
                <a:spLocks noChangeArrowheads="1"/>
              </p:cNvSpPr>
              <p:nvPr/>
            </p:nvSpPr>
            <p:spPr bwMode="auto">
              <a:xfrm>
                <a:off x="3120" y="1632"/>
                <a:ext cx="768" cy="336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/>
              </a:p>
            </p:txBody>
          </p:sp>
        </p:grpSp>
        <p:sp>
          <p:nvSpPr>
            <p:cNvPr id="4126" name="Text Box 70"/>
            <p:cNvSpPr txBox="1">
              <a:spLocks noChangeArrowheads="1"/>
            </p:cNvSpPr>
            <p:nvPr/>
          </p:nvSpPr>
          <p:spPr bwMode="auto">
            <a:xfrm>
              <a:off x="1776" y="576"/>
              <a:ext cx="71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/>
                <a:t>Thrd</a:t>
              </a:r>
              <a:r>
                <a:rPr lang="en-US" sz="1800" baseline="-25000"/>
                <a:t>j</a:t>
              </a:r>
              <a:r>
                <a:rPr lang="en-US" sz="1800"/>
                <a:t> in P</a:t>
              </a:r>
              <a:r>
                <a:rPr lang="en-US" sz="1800" baseline="-25000"/>
                <a:t>i</a:t>
              </a:r>
            </a:p>
          </p:txBody>
        </p:sp>
      </p:grpSp>
      <p:grpSp>
        <p:nvGrpSpPr>
          <p:cNvPr id="26" name="Group 87"/>
          <p:cNvGrpSpPr>
            <a:grpSpLocks/>
          </p:cNvGrpSpPr>
          <p:nvPr/>
        </p:nvGrpSpPr>
        <p:grpSpPr bwMode="auto">
          <a:xfrm>
            <a:off x="4794250" y="914400"/>
            <a:ext cx="1243013" cy="1676400"/>
            <a:chOff x="3020" y="576"/>
            <a:chExt cx="783" cy="1056"/>
          </a:xfrm>
        </p:grpSpPr>
        <p:grpSp>
          <p:nvGrpSpPr>
            <p:cNvPr id="27" name="Group 71"/>
            <p:cNvGrpSpPr>
              <a:grpSpLocks/>
            </p:cNvGrpSpPr>
            <p:nvPr/>
          </p:nvGrpSpPr>
          <p:grpSpPr bwMode="auto">
            <a:xfrm>
              <a:off x="3020" y="576"/>
              <a:ext cx="772" cy="1056"/>
              <a:chOff x="3120" y="768"/>
              <a:chExt cx="768" cy="1200"/>
            </a:xfrm>
          </p:grpSpPr>
          <p:grpSp>
            <p:nvGrpSpPr>
              <p:cNvPr id="28" name="Group 72"/>
              <p:cNvGrpSpPr>
                <a:grpSpLocks/>
              </p:cNvGrpSpPr>
              <p:nvPr/>
            </p:nvGrpSpPr>
            <p:grpSpPr bwMode="auto">
              <a:xfrm>
                <a:off x="3120" y="768"/>
                <a:ext cx="768" cy="864"/>
                <a:chOff x="96" y="2688"/>
                <a:chExt cx="1104" cy="1200"/>
              </a:xfrm>
            </p:grpSpPr>
            <p:sp>
              <p:nvSpPr>
                <p:cNvPr id="4169" name="Rectangle 73"/>
                <p:cNvSpPr>
                  <a:spLocks noChangeArrowheads="1"/>
                </p:cNvSpPr>
                <p:nvPr/>
              </p:nvSpPr>
              <p:spPr bwMode="auto">
                <a:xfrm>
                  <a:off x="96" y="2688"/>
                  <a:ext cx="1104" cy="1198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IN"/>
                </a:p>
              </p:txBody>
            </p:sp>
            <p:sp>
              <p:nvSpPr>
                <p:cNvPr id="4118" name="Rectangle 74"/>
                <p:cNvSpPr>
                  <a:spLocks noChangeArrowheads="1"/>
                </p:cNvSpPr>
                <p:nvPr/>
              </p:nvSpPr>
              <p:spPr bwMode="auto">
                <a:xfrm>
                  <a:off x="144" y="3224"/>
                  <a:ext cx="1008" cy="616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119" name="Rectangle 75"/>
                <p:cNvSpPr>
                  <a:spLocks noChangeArrowheads="1"/>
                </p:cNvSpPr>
                <p:nvPr/>
              </p:nvSpPr>
              <p:spPr bwMode="auto">
                <a:xfrm>
                  <a:off x="182" y="3263"/>
                  <a:ext cx="437" cy="13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4120" name="Rectangle 76"/>
                <p:cNvSpPr>
                  <a:spLocks noChangeArrowheads="1"/>
                </p:cNvSpPr>
                <p:nvPr/>
              </p:nvSpPr>
              <p:spPr bwMode="auto">
                <a:xfrm>
                  <a:off x="182" y="3455"/>
                  <a:ext cx="437" cy="135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4121" name="Rectangle 77"/>
                <p:cNvSpPr>
                  <a:spLocks noChangeArrowheads="1"/>
                </p:cNvSpPr>
                <p:nvPr/>
              </p:nvSpPr>
              <p:spPr bwMode="auto">
                <a:xfrm>
                  <a:off x="182" y="3648"/>
                  <a:ext cx="437" cy="13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4122" name="Rectangle 78"/>
                <p:cNvSpPr>
                  <a:spLocks noChangeArrowheads="1"/>
                </p:cNvSpPr>
                <p:nvPr/>
              </p:nvSpPr>
              <p:spPr bwMode="auto">
                <a:xfrm>
                  <a:off x="791" y="3397"/>
                  <a:ext cx="304" cy="7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4123" name="Rectangle 79"/>
                <p:cNvSpPr>
                  <a:spLocks noChangeArrowheads="1"/>
                </p:cNvSpPr>
                <p:nvPr/>
              </p:nvSpPr>
              <p:spPr bwMode="auto">
                <a:xfrm>
                  <a:off x="791" y="3590"/>
                  <a:ext cx="304" cy="7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4124" name="Rectangle 80"/>
                <p:cNvSpPr>
                  <a:spLocks noChangeArrowheads="1"/>
                </p:cNvSpPr>
                <p:nvPr/>
              </p:nvSpPr>
              <p:spPr bwMode="auto">
                <a:xfrm>
                  <a:off x="144" y="2736"/>
                  <a:ext cx="1008" cy="432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2000"/>
                </a:p>
              </p:txBody>
            </p:sp>
          </p:grpSp>
          <p:sp>
            <p:nvSpPr>
              <p:cNvPr id="4177" name="Rectangle 81"/>
              <p:cNvSpPr>
                <a:spLocks noChangeArrowheads="1"/>
              </p:cNvSpPr>
              <p:nvPr/>
            </p:nvSpPr>
            <p:spPr bwMode="auto">
              <a:xfrm>
                <a:off x="3120" y="1632"/>
                <a:ext cx="768" cy="336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/>
              </a:p>
            </p:txBody>
          </p:sp>
        </p:grpSp>
        <p:sp>
          <p:nvSpPr>
            <p:cNvPr id="4114" name="Text Box 82"/>
            <p:cNvSpPr txBox="1">
              <a:spLocks noChangeArrowheads="1"/>
            </p:cNvSpPr>
            <p:nvPr/>
          </p:nvSpPr>
          <p:spPr bwMode="auto">
            <a:xfrm>
              <a:off x="3068" y="576"/>
              <a:ext cx="73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/>
                <a:t>Thrd</a:t>
              </a:r>
              <a:r>
                <a:rPr lang="en-US" sz="1800" baseline="-25000"/>
                <a:t>k</a:t>
              </a:r>
              <a:r>
                <a:rPr lang="en-US" sz="1800"/>
                <a:t> in P</a:t>
              </a:r>
              <a:r>
                <a:rPr lang="en-US" sz="1800" baseline="-25000"/>
                <a:t>i</a:t>
              </a:r>
            </a:p>
          </p:txBody>
        </p:sp>
      </p:grpSp>
      <p:sp>
        <p:nvSpPr>
          <p:cNvPr id="4179" name="Text Box 83"/>
          <p:cNvSpPr txBox="1">
            <a:spLocks noChangeArrowheads="1"/>
          </p:cNvSpPr>
          <p:nvPr/>
        </p:nvSpPr>
        <p:spPr bwMode="auto">
          <a:xfrm>
            <a:off x="4083050" y="1416050"/>
            <a:ext cx="641350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 b="1"/>
              <a:t>…</a:t>
            </a:r>
          </a:p>
        </p:txBody>
      </p:sp>
      <p:sp>
        <p:nvSpPr>
          <p:cNvPr id="4112" name="Line 84"/>
          <p:cNvSpPr>
            <a:spLocks noChangeShapeType="1"/>
          </p:cNvSpPr>
          <p:nvPr/>
        </p:nvSpPr>
        <p:spPr bwMode="auto">
          <a:xfrm>
            <a:off x="1676400" y="2743200"/>
            <a:ext cx="533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9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i="1" dirty="0" smtClean="0"/>
              <a:t>thread</a:t>
            </a:r>
            <a:r>
              <a:rPr lang="en-US" dirty="0" smtClean="0"/>
              <a:t> is a basic unit of CPU utilization, consisting of a program counter, a stack, and a set of registers</a:t>
            </a:r>
          </a:p>
          <a:p>
            <a:r>
              <a:rPr lang="en-US" dirty="0" smtClean="0"/>
              <a:t>Thread is a light weight process</a:t>
            </a:r>
          </a:p>
          <a:p>
            <a:r>
              <a:rPr lang="en-US" dirty="0" smtClean="0"/>
              <a:t>Traditional ( heavyweight ) processes have a single thread of control - There is one program counter, and one sequence of instructions that can be carried out at any given time.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3EC904C-17E2-472C-B825-AB62F0A610B7}" type="slidenum">
              <a:rPr lang="en-US"/>
              <a:pPr/>
              <a:t>6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57213"/>
            <a:ext cx="8229600" cy="579437"/>
          </a:xfrm>
          <a:noFill/>
        </p:spPr>
        <p:txBody>
          <a:bodyPr anchorCtr="1">
            <a:spAutoFit/>
          </a:bodyPr>
          <a:lstStyle/>
          <a:p>
            <a:pPr eaLnBrk="1" hangingPunct="1"/>
            <a:r>
              <a:rPr lang="en-US" dirty="0" smtClean="0">
                <a:solidFill>
                  <a:srgbClr val="669900"/>
                </a:solidFill>
              </a:rPr>
              <a:t>Processes and Threads</a:t>
            </a:r>
          </a:p>
        </p:txBody>
      </p:sp>
      <p:graphicFrame>
        <p:nvGraphicFramePr>
          <p:cNvPr id="34842" name="Group 26"/>
          <p:cNvGraphicFramePr>
            <a:graphicFrameLocks noGrp="1"/>
          </p:cNvGraphicFramePr>
          <p:nvPr>
            <p:ph type="tbl" idx="1"/>
          </p:nvPr>
        </p:nvGraphicFramePr>
        <p:xfrm>
          <a:off x="533400" y="1219200"/>
          <a:ext cx="8229600" cy="4781568"/>
        </p:xfrm>
        <a:graphic>
          <a:graphicData uri="http://schemas.openxmlformats.org/drawingml/2006/table">
            <a:tbl>
              <a:tblPr rtl="1"/>
              <a:tblGrid>
                <a:gridCol w="8229600"/>
              </a:tblGrid>
              <a:tr h="4781568">
                <a:tc>
                  <a:txBody>
                    <a:bodyPr/>
                    <a:lstStyle/>
                    <a:p>
                      <a:pPr marL="338138" marR="0" lvl="0" indent="-338138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>
                          <a:tab pos="969963" algn="l"/>
                          <a:tab pos="1082675" algn="l"/>
                          <a:tab pos="1485900" algn="l"/>
                          <a:tab pos="1600200" algn="l"/>
                        </a:tabLst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Threads</a:t>
                      </a:r>
                    </a:p>
                    <a:p>
                      <a:pPr marL="1257300" marR="0" lvl="1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>
                          <a:tab pos="969963" algn="l"/>
                          <a:tab pos="1082675" algn="l"/>
                          <a:tab pos="1485900" algn="l"/>
                          <a:tab pos="16002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Threads are schedulable activities attached to processes.</a:t>
                      </a:r>
                    </a:p>
                    <a:p>
                      <a:pPr marL="1257300" marR="0" lvl="1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>
                          <a:tab pos="969963" algn="l"/>
                          <a:tab pos="1082675" algn="l"/>
                          <a:tab pos="1485900" algn="l"/>
                          <a:tab pos="16002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 aim of having multiple threads of execution is :</a:t>
                      </a:r>
                    </a:p>
                    <a:p>
                      <a:pPr marL="2057400" marR="0" lvl="2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>
                          <a:tab pos="969963" algn="l"/>
                          <a:tab pos="1082675" algn="l"/>
                          <a:tab pos="1485900" algn="l"/>
                          <a:tab pos="1600200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 maximize degree of concurrent execution between operations</a:t>
                      </a:r>
                    </a:p>
                    <a:p>
                      <a:pPr marL="2057400" marR="0" lvl="2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>
                          <a:tab pos="969963" algn="l"/>
                          <a:tab pos="1082675" algn="l"/>
                          <a:tab pos="1485900" algn="l"/>
                          <a:tab pos="1600200" algn="l"/>
                        </a:tabLst>
                      </a:pPr>
                      <a:r>
                        <a:rPr lang="en-US" sz="2400" dirty="0" smtClean="0">
                          <a:latin typeface="Arial" charset="0"/>
                        </a:rPr>
                        <a:t>Threads are faster to create and destroy than processes</a:t>
                      </a:r>
                    </a:p>
                    <a:p>
                      <a:pPr marL="2057400" marR="0" lvl="2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>
                          <a:tab pos="969963" algn="l"/>
                          <a:tab pos="1082675" algn="l"/>
                          <a:tab pos="1485900" algn="l"/>
                          <a:tab pos="1600200" algn="l"/>
                        </a:tabLst>
                        <a:defRPr/>
                      </a:pPr>
                      <a:r>
                        <a:rPr lang="en-US" sz="2400" dirty="0" smtClean="0">
                          <a:latin typeface="Arial" charset="0"/>
                        </a:rPr>
                        <a:t>Natural</a:t>
                      </a:r>
                      <a:r>
                        <a:rPr lang="en-US" sz="2400" baseline="0" dirty="0" smtClean="0">
                          <a:latin typeface="Arial" charset="0"/>
                        </a:rPr>
                        <a:t> fit</a:t>
                      </a:r>
                      <a:r>
                        <a:rPr lang="en-US" sz="2400" dirty="0" smtClean="0">
                          <a:latin typeface="Arial" charset="0"/>
                        </a:rPr>
                        <a:t> for multiple cores</a:t>
                      </a:r>
                    </a:p>
                    <a:p>
                      <a:pPr marL="2057400" marR="0" lvl="2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969963" algn="l"/>
                          <a:tab pos="1082675" algn="l"/>
                          <a:tab pos="1485900" algn="l"/>
                          <a:tab pos="1600200" algn="l"/>
                        </a:tabLst>
                        <a:defRPr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14348" y="642918"/>
            <a:ext cx="77724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 and Thread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an infrastructure in which execution takes place – address space + resources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Thread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 program in execution within a process context – each thread has its own stack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1371600" y="3962400"/>
            <a:ext cx="1371600" cy="609600"/>
          </a:xfrm>
          <a:prstGeom prst="parallelogram">
            <a:avLst>
              <a:gd name="adj" fmla="val 56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000"/>
              <a:t>Data</a:t>
            </a: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3429000" y="4495800"/>
            <a:ext cx="11430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000"/>
              <a:t>Process</a:t>
            </a: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4038600" y="49530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 rot="16200000">
            <a:off x="6210300" y="3771900"/>
            <a:ext cx="838200" cy="304800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sz="2000"/>
              <a:t>Stack</a:t>
            </a:r>
          </a:p>
        </p:txBody>
      </p:sp>
      <p:sp>
        <p:nvSpPr>
          <p:cNvPr id="11" name="AutoShape 13"/>
          <p:cNvSpPr>
            <a:spLocks noChangeArrowheads="1"/>
          </p:cNvSpPr>
          <p:nvPr/>
        </p:nvSpPr>
        <p:spPr bwMode="auto">
          <a:xfrm>
            <a:off x="533400" y="4724400"/>
            <a:ext cx="1371600" cy="609600"/>
          </a:xfrm>
          <a:prstGeom prst="parallelogram">
            <a:avLst>
              <a:gd name="adj" fmla="val 56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000"/>
              <a:t>Program</a:t>
            </a:r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auto">
          <a:xfrm>
            <a:off x="1295400" y="5638800"/>
            <a:ext cx="7086600" cy="609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/>
              <a:t>Operating System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 flipV="1">
            <a:off x="1752600" y="4800600"/>
            <a:ext cx="17526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2590800" y="42672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 flipV="1">
            <a:off x="6019800" y="3962400"/>
            <a:ext cx="45720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4876800" y="3962400"/>
            <a:ext cx="1143000" cy="2286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/>
              <a:t>Thread</a:t>
            </a: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4876800" y="4267200"/>
            <a:ext cx="1143000" cy="2286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/>
              <a:t>Thread</a:t>
            </a: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4876800" y="5105400"/>
            <a:ext cx="1143000" cy="2286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/>
              <a:t>Thread</a:t>
            </a:r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 rot="16200000">
            <a:off x="6591300" y="4381500"/>
            <a:ext cx="838200" cy="304800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sz="2000"/>
              <a:t>Stack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6019800" y="4495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V="1">
            <a:off x="6019800" y="5181600"/>
            <a:ext cx="121920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5241925" y="45370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…</a:t>
            </a:r>
          </a:p>
        </p:txBody>
      </p:sp>
      <p:sp>
        <p:nvSpPr>
          <p:cNvPr id="23" name="Rectangle 25"/>
          <p:cNvSpPr>
            <a:spLocks noChangeArrowheads="1"/>
          </p:cNvSpPr>
          <p:nvPr/>
        </p:nvSpPr>
        <p:spPr bwMode="auto">
          <a:xfrm rot="16200000">
            <a:off x="6972300" y="4914900"/>
            <a:ext cx="838200" cy="304800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sz="2000"/>
              <a:t>Stack</a:t>
            </a:r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 flipV="1">
            <a:off x="4343400" y="41148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5" name="Line 27"/>
          <p:cNvSpPr>
            <a:spLocks noChangeShapeType="1"/>
          </p:cNvSpPr>
          <p:nvPr/>
        </p:nvSpPr>
        <p:spPr bwMode="auto">
          <a:xfrm flipV="1">
            <a:off x="4572000" y="44958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6" name="Line 28"/>
          <p:cNvSpPr>
            <a:spLocks noChangeShapeType="1"/>
          </p:cNvSpPr>
          <p:nvPr/>
        </p:nvSpPr>
        <p:spPr bwMode="auto">
          <a:xfrm>
            <a:off x="4419600" y="48768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4800" y="228600"/>
            <a:ext cx="76962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 Process with Multiple Threads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1371600" y="1981200"/>
            <a:ext cx="7010400" cy="3657600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419600" y="3352800"/>
            <a:ext cx="990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/>
              <a:t>Data</a:t>
            </a:r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5562600" y="2514600"/>
            <a:ext cx="1295400" cy="1143000"/>
            <a:chOff x="3360" y="1680"/>
            <a:chExt cx="816" cy="720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3360" y="1680"/>
              <a:ext cx="624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Files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3456" y="1776"/>
              <a:ext cx="624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Files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3552" y="1872"/>
              <a:ext cx="624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Files</a:t>
              </a:r>
            </a:p>
          </p:txBody>
        </p:sp>
      </p:grp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5867400" y="3886200"/>
            <a:ext cx="1219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6019800" y="4038600"/>
            <a:ext cx="1219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234113" y="4191000"/>
            <a:ext cx="1219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/>
              <a:t>Other</a:t>
            </a:r>
          </a:p>
          <a:p>
            <a:pPr algn="ctr" eaLnBrk="0" hangingPunct="0"/>
            <a:r>
              <a:rPr lang="en-US" sz="2000"/>
              <a:t>Resources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4343400" y="4267200"/>
            <a:ext cx="1219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/>
              <a:t>Binary</a:t>
            </a:r>
          </a:p>
          <a:p>
            <a:pPr algn="ctr" eaLnBrk="0" hangingPunct="0"/>
            <a:r>
              <a:rPr lang="en-US" sz="2000"/>
              <a:t>Program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4343400" y="5181600"/>
            <a:ext cx="1165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Process</a:t>
            </a:r>
          </a:p>
        </p:txBody>
      </p:sp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1676400" y="3886200"/>
            <a:ext cx="2590800" cy="1066800"/>
            <a:chOff x="192" y="3360"/>
            <a:chExt cx="1632" cy="672"/>
          </a:xfrm>
        </p:grpSpPr>
        <p:sp>
          <p:nvSpPr>
            <p:cNvPr id="18" name="AutoShape 15"/>
            <p:cNvSpPr>
              <a:spLocks noChangeArrowheads="1"/>
            </p:cNvSpPr>
            <p:nvPr/>
          </p:nvSpPr>
          <p:spPr bwMode="auto">
            <a:xfrm>
              <a:off x="192" y="3360"/>
              <a:ext cx="1632" cy="672"/>
            </a:xfrm>
            <a:prstGeom prst="star24">
              <a:avLst>
                <a:gd name="adj" fmla="val 37500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1056" y="3552"/>
              <a:ext cx="43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Stack</a:t>
              </a: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576" y="3600"/>
              <a:ext cx="43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Status</a:t>
              </a:r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1524000" y="2895600"/>
            <a:ext cx="2590800" cy="1066800"/>
            <a:chOff x="192" y="3360"/>
            <a:chExt cx="1632" cy="672"/>
          </a:xfrm>
        </p:grpSpPr>
        <p:sp>
          <p:nvSpPr>
            <p:cNvPr id="22" name="AutoShape 19"/>
            <p:cNvSpPr>
              <a:spLocks noChangeArrowheads="1"/>
            </p:cNvSpPr>
            <p:nvPr/>
          </p:nvSpPr>
          <p:spPr bwMode="auto">
            <a:xfrm>
              <a:off x="192" y="3360"/>
              <a:ext cx="1632" cy="672"/>
            </a:xfrm>
            <a:prstGeom prst="star24">
              <a:avLst>
                <a:gd name="adj" fmla="val 37500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1056" y="3552"/>
              <a:ext cx="43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Stack</a:t>
              </a: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576" y="3600"/>
              <a:ext cx="43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Status</a:t>
              </a:r>
            </a:p>
          </p:txBody>
        </p:sp>
      </p:grpSp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2971800" y="2057400"/>
            <a:ext cx="2590800" cy="1066800"/>
            <a:chOff x="192" y="3360"/>
            <a:chExt cx="1632" cy="672"/>
          </a:xfrm>
        </p:grpSpPr>
        <p:sp>
          <p:nvSpPr>
            <p:cNvPr id="26" name="AutoShape 23"/>
            <p:cNvSpPr>
              <a:spLocks noChangeArrowheads="1"/>
            </p:cNvSpPr>
            <p:nvPr/>
          </p:nvSpPr>
          <p:spPr bwMode="auto">
            <a:xfrm>
              <a:off x="192" y="3360"/>
              <a:ext cx="1632" cy="672"/>
            </a:xfrm>
            <a:prstGeom prst="star24">
              <a:avLst>
                <a:gd name="adj" fmla="val 37500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1056" y="3552"/>
              <a:ext cx="43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Stack</a:t>
              </a: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576" y="3600"/>
              <a:ext cx="43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Status</a:t>
              </a:r>
            </a:p>
          </p:txBody>
        </p:sp>
      </p:grp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2041525" y="1336675"/>
            <a:ext cx="3497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Thread (Execution Engine)</a:t>
            </a:r>
          </a:p>
        </p:txBody>
      </p:sp>
      <p:sp>
        <p:nvSpPr>
          <p:cNvPr id="30" name="Freeform 27"/>
          <p:cNvSpPr>
            <a:spLocks/>
          </p:cNvSpPr>
          <p:nvPr/>
        </p:nvSpPr>
        <p:spPr bwMode="auto">
          <a:xfrm>
            <a:off x="1143000" y="1600200"/>
            <a:ext cx="1905000" cy="838200"/>
          </a:xfrm>
          <a:custGeom>
            <a:avLst/>
            <a:gdLst/>
            <a:ahLst/>
            <a:cxnLst>
              <a:cxn ang="0">
                <a:pos x="528" y="0"/>
              </a:cxn>
              <a:cxn ang="0">
                <a:pos x="0" y="0"/>
              </a:cxn>
              <a:cxn ang="0">
                <a:pos x="1200" y="528"/>
              </a:cxn>
            </a:cxnLst>
            <a:rect l="0" t="0" r="r" b="b"/>
            <a:pathLst>
              <a:path w="1200" h="528">
                <a:moveTo>
                  <a:pt x="528" y="0"/>
                </a:moveTo>
                <a:lnTo>
                  <a:pt x="0" y="0"/>
                </a:lnTo>
                <a:lnTo>
                  <a:pt x="1200" y="52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1143000" y="1600200"/>
            <a:ext cx="1295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1143000" y="1600200"/>
            <a:ext cx="10668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thread application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For example in a word processor, a background thread may check spelling and grammar while a foreground thread processes user input ( keystrokes ),  while yet a third thread loads images from the hard drive, and a fourth does periodic automatic backups of the file being edited.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931</Words>
  <Application>Microsoft Office PowerPoint</Application>
  <PresentationFormat>On-screen Show (4:3)</PresentationFormat>
  <Paragraphs>195</Paragraphs>
  <Slides>22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Threads, Thread management     </vt:lpstr>
      <vt:lpstr>Slide 2</vt:lpstr>
      <vt:lpstr>Implementing the Process Abstraction</vt:lpstr>
      <vt:lpstr>Processes and Threads</vt:lpstr>
      <vt:lpstr>Thread</vt:lpstr>
      <vt:lpstr>Processes and Threads</vt:lpstr>
      <vt:lpstr>Slide 7</vt:lpstr>
      <vt:lpstr> </vt:lpstr>
      <vt:lpstr>Multi thread application - example</vt:lpstr>
      <vt:lpstr>Single Thread Vs Multi Thread</vt:lpstr>
      <vt:lpstr>Thread Abstraction</vt:lpstr>
      <vt:lpstr>Slide 12</vt:lpstr>
      <vt:lpstr>Slide 13</vt:lpstr>
      <vt:lpstr>Process &amp; Thread</vt:lpstr>
      <vt:lpstr>Advantage of using threads</vt:lpstr>
      <vt:lpstr>Thread implementation</vt:lpstr>
      <vt:lpstr>Slide 17</vt:lpstr>
      <vt:lpstr>Clone ( ) System Call </vt:lpstr>
      <vt:lpstr>Slide 19</vt:lpstr>
      <vt:lpstr>Slide 20</vt:lpstr>
      <vt:lpstr>Slide 21</vt:lpstr>
      <vt:lpstr>Slide 22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calls for the lab experimentation</dc:title>
  <dc:creator>User</dc:creator>
  <cp:lastModifiedBy>user</cp:lastModifiedBy>
  <cp:revision>19</cp:revision>
  <dcterms:created xsi:type="dcterms:W3CDTF">2013-07-31T12:38:56Z</dcterms:created>
  <dcterms:modified xsi:type="dcterms:W3CDTF">2018-09-11T07:31:34Z</dcterms:modified>
</cp:coreProperties>
</file>