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30" r:id="rId2"/>
    <p:sldId id="305" r:id="rId3"/>
    <p:sldId id="308" r:id="rId4"/>
    <p:sldId id="298" r:id="rId5"/>
    <p:sldId id="299" r:id="rId6"/>
    <p:sldId id="285" r:id="rId7"/>
    <p:sldId id="331" r:id="rId8"/>
    <p:sldId id="33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344" autoAdjust="0"/>
    <p:restoredTop sz="94660"/>
  </p:normalViewPr>
  <p:slideViewPr>
    <p:cSldViewPr>
      <p:cViewPr>
        <p:scale>
          <a:sx n="66" d="100"/>
          <a:sy n="66" d="100"/>
        </p:scale>
        <p:origin x="-1374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E43AC-B322-4F7B-AE50-B9F3ACEF8B03}" type="datetimeFigureOut">
              <a:rPr lang="en-US" smtClean="0"/>
              <a:pPr/>
              <a:t>8/7/2018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0F3F0-3424-4C62-B9F7-60BD1BCC412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B825-798D-4CD0-8103-A4A2D94E15E6}" type="datetimeFigureOut">
              <a:rPr lang="en-US" smtClean="0"/>
              <a:pPr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977E-EF4C-405C-B744-F54757C5E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B825-798D-4CD0-8103-A4A2D94E15E6}" type="datetimeFigureOut">
              <a:rPr lang="en-US" smtClean="0"/>
              <a:pPr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977E-EF4C-405C-B744-F54757C5E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B825-798D-4CD0-8103-A4A2D94E15E6}" type="datetimeFigureOut">
              <a:rPr lang="en-US" smtClean="0"/>
              <a:pPr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977E-EF4C-405C-B744-F54757C5E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B825-798D-4CD0-8103-A4A2D94E15E6}" type="datetimeFigureOut">
              <a:rPr lang="en-US" smtClean="0"/>
              <a:pPr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977E-EF4C-405C-B744-F54757C5E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B825-798D-4CD0-8103-A4A2D94E15E6}" type="datetimeFigureOut">
              <a:rPr lang="en-US" smtClean="0"/>
              <a:pPr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977E-EF4C-405C-B744-F54757C5E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B825-798D-4CD0-8103-A4A2D94E15E6}" type="datetimeFigureOut">
              <a:rPr lang="en-US" smtClean="0"/>
              <a:pPr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977E-EF4C-405C-B744-F54757C5E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B825-798D-4CD0-8103-A4A2D94E15E6}" type="datetimeFigureOut">
              <a:rPr lang="en-US" smtClean="0"/>
              <a:pPr/>
              <a:t>8/7/2018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977E-EF4C-405C-B744-F54757C5E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B825-798D-4CD0-8103-A4A2D94E15E6}" type="datetimeFigureOut">
              <a:rPr lang="en-US" smtClean="0"/>
              <a:pPr/>
              <a:t>8/7/2018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977E-EF4C-405C-B744-F54757C5E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B825-798D-4CD0-8103-A4A2D94E15E6}" type="datetimeFigureOut">
              <a:rPr lang="en-US" smtClean="0"/>
              <a:pPr/>
              <a:t>8/7/2018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977E-EF4C-405C-B744-F54757C5E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B825-798D-4CD0-8103-A4A2D94E15E6}" type="datetimeFigureOut">
              <a:rPr lang="en-US" smtClean="0"/>
              <a:pPr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977E-EF4C-405C-B744-F54757C5E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B825-798D-4CD0-8103-A4A2D94E15E6}" type="datetimeFigureOut">
              <a:rPr lang="en-US" smtClean="0"/>
              <a:pPr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977E-EF4C-405C-B744-F54757C5E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7B825-798D-4CD0-8103-A4A2D94E15E6}" type="datetimeFigureOut">
              <a:rPr lang="en-US" smtClean="0"/>
              <a:pPr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5977E-EF4C-405C-B744-F54757C5E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manager</a:t>
            </a:r>
            <a:endParaRPr lang="en-US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524000"/>
            <a:ext cx="5791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 manager responsibilities</a:t>
            </a:r>
            <a:endParaRPr lang="en-IN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685800" y="1214438"/>
            <a:ext cx="7772400" cy="488156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Process creation and termination</a:t>
            </a:r>
          </a:p>
          <a:p>
            <a:r>
              <a:rPr lang="en-US" dirty="0" smtClean="0"/>
              <a:t>Thread creation and termination</a:t>
            </a:r>
          </a:p>
          <a:p>
            <a:r>
              <a:rPr lang="en-US" dirty="0" smtClean="0"/>
              <a:t>Resource allocation</a:t>
            </a:r>
          </a:p>
          <a:p>
            <a:r>
              <a:rPr lang="en-US" dirty="0" smtClean="0"/>
              <a:t>Protection &amp; security</a:t>
            </a:r>
          </a:p>
          <a:p>
            <a:r>
              <a:rPr lang="en-US" dirty="0" smtClean="0"/>
              <a:t>Implementing address space</a:t>
            </a:r>
          </a:p>
          <a:p>
            <a:r>
              <a:rPr lang="en-US" dirty="0" smtClean="0">
                <a:ea typeface="ＭＳ Ｐゴシック" charset="-128"/>
              </a:rPr>
              <a:t>Providing mechanisms for process synchronization</a:t>
            </a:r>
          </a:p>
          <a:p>
            <a:r>
              <a:rPr lang="en-US" dirty="0" smtClean="0">
                <a:ea typeface="ＭＳ Ｐゴシック" charset="-128"/>
              </a:rPr>
              <a:t>Providing mechanisms for process communication</a:t>
            </a:r>
          </a:p>
          <a:p>
            <a:r>
              <a:rPr lang="en-US" dirty="0" smtClean="0">
                <a:ea typeface="ＭＳ Ｐゴシック" charset="-128"/>
              </a:rPr>
              <a:t>Providing mechanisms for deadlock handling</a:t>
            </a:r>
          </a:p>
          <a:p>
            <a:endParaRPr lang="en-IN" dirty="0" smtClean="0"/>
          </a:p>
        </p:txBody>
      </p:sp>
      <p:sp>
        <p:nvSpPr>
          <p:cNvPr id="922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Operating Systems: A Modern Perspective, Chapter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Process management</a:t>
            </a:r>
          </a:p>
        </p:txBody>
      </p:sp>
      <p:sp>
        <p:nvSpPr>
          <p:cNvPr id="14339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Operating Systems: A Modern Perspective, Chapter 6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5800" y="1214438"/>
            <a:ext cx="7772400" cy="4881562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3200" kern="0" dirty="0">
                <a:latin typeface="+mn-lt"/>
              </a:rPr>
              <a:t>The process manager creates the environment in which </a:t>
            </a:r>
            <a:r>
              <a:rPr lang="en-US" sz="3200" b="1" kern="0" dirty="0">
                <a:latin typeface="+mn-lt"/>
              </a:rPr>
              <a:t>multiple processes co-exist</a:t>
            </a:r>
            <a:r>
              <a:rPr lang="en-US" sz="3200" kern="0" dirty="0">
                <a:latin typeface="+mn-lt"/>
              </a:rPr>
              <a:t>, each with own abstract machine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3200" kern="0" dirty="0">
                <a:latin typeface="+mn-lt"/>
              </a:rPr>
              <a:t>When hardware process begin to execute OS code, it will execute an algorithm that </a:t>
            </a:r>
            <a:r>
              <a:rPr lang="en-US" sz="3200" b="1" kern="0" dirty="0">
                <a:latin typeface="+mn-lt"/>
              </a:rPr>
              <a:t>switches</a:t>
            </a:r>
            <a:r>
              <a:rPr lang="en-US" sz="3200" kern="0" dirty="0">
                <a:latin typeface="+mn-lt"/>
              </a:rPr>
              <a:t> the hardware process from one context to another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3200" kern="0" dirty="0">
                <a:latin typeface="+mn-lt"/>
              </a:rPr>
              <a:t>These </a:t>
            </a:r>
            <a:r>
              <a:rPr lang="en-US" sz="3200" b="1" kern="0" dirty="0">
                <a:latin typeface="+mn-lt"/>
              </a:rPr>
              <a:t>Context switches </a:t>
            </a:r>
            <a:r>
              <a:rPr lang="en-US" sz="3200" kern="0" dirty="0">
                <a:latin typeface="+mn-lt"/>
              </a:rPr>
              <a:t>can occur when ever OS gets control of the processor.</a:t>
            </a:r>
            <a:endParaRPr lang="en-IN" sz="3200" kern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The context of a process consists of the contents of its (user) address space and the contents of hardware registers and kernel data structures that relate to the process.</a:t>
            </a:r>
          </a:p>
          <a:p>
            <a:r>
              <a:rPr lang="en-US" dirty="0" smtClean="0"/>
              <a:t>Formally, the context of a process is the union of its </a:t>
            </a:r>
            <a:r>
              <a:rPr lang="en-US" b="1" dirty="0" smtClean="0"/>
              <a:t>user-level context ; register context , and system -level context 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user-level context consists of the process</a:t>
            </a:r>
          </a:p>
          <a:p>
            <a:pPr lvl="1"/>
            <a:r>
              <a:rPr lang="en-US" dirty="0" smtClean="0"/>
              <a:t>text, data, user stack, and shared memory that occupy the virtual address space of the process.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register context consists of the following component</a:t>
            </a:r>
          </a:p>
          <a:p>
            <a:pPr lvl="2"/>
            <a:r>
              <a:rPr lang="en-US" dirty="0" smtClean="0"/>
              <a:t>The program counter specifies the address of the next instruction the CPU will execute;</a:t>
            </a:r>
          </a:p>
          <a:p>
            <a:pPr lvl="2"/>
            <a:r>
              <a:rPr lang="en-US" dirty="0" smtClean="0"/>
              <a:t>The processor status register (PS) specifies the hardware status of the machine as it relates to the process.</a:t>
            </a:r>
          </a:p>
          <a:p>
            <a:pPr lvl="2"/>
            <a:r>
              <a:rPr lang="en-US" dirty="0" smtClean="0"/>
              <a:t>The stack pointer contains the current address of the next entry in the kernel or user stack, determined by the mode of execution.</a:t>
            </a:r>
          </a:p>
          <a:p>
            <a:pPr lvl="2"/>
            <a:r>
              <a:rPr lang="en-US" dirty="0" smtClean="0"/>
              <a:t>The general-purpose registers contain data generated by the process during its execution.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Context Switch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When the kernel decides that it should execute another process, it does a </a:t>
            </a:r>
            <a:r>
              <a:rPr lang="en-US" b="1" dirty="0"/>
              <a:t>context switch</a:t>
            </a:r>
            <a:r>
              <a:rPr lang="en-US" dirty="0"/>
              <a:t>, so that the system executes in the context of the other process</a:t>
            </a:r>
          </a:p>
          <a:p>
            <a:r>
              <a:rPr lang="en-US" dirty="0"/>
              <a:t>When doing a context switch, the kernel saves </a:t>
            </a:r>
            <a:r>
              <a:rPr lang="en-US" b="1" dirty="0"/>
              <a:t>enough information so that it can later switch back to the first process and resume its execution</a:t>
            </a:r>
            <a:r>
              <a:rPr lang="en-US" b="1" dirty="0" smtClean="0"/>
              <a:t>.</a:t>
            </a:r>
          </a:p>
          <a:p>
            <a:r>
              <a:rPr lang="en-US" dirty="0" smtClean="0"/>
              <a:t>the kernel saves the context of a process whenever it pushes a new system context layer.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Operating Systems: A Modern Perspective, Chapter 7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381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Context Switching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14400" y="2743200"/>
            <a:ext cx="3276600" cy="2457450"/>
            <a:chOff x="1104" y="1104"/>
            <a:chExt cx="3456" cy="2592"/>
          </a:xfrm>
        </p:grpSpPr>
        <p:sp>
          <p:nvSpPr>
            <p:cNvPr id="12312" name="Rectangle 4"/>
            <p:cNvSpPr>
              <a:spLocks noChangeArrowheads="1"/>
            </p:cNvSpPr>
            <p:nvPr/>
          </p:nvSpPr>
          <p:spPr bwMode="auto">
            <a:xfrm>
              <a:off x="1296" y="1824"/>
              <a:ext cx="624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13" name="Rectangle 5"/>
            <p:cNvSpPr>
              <a:spLocks noChangeArrowheads="1"/>
            </p:cNvSpPr>
            <p:nvPr/>
          </p:nvSpPr>
          <p:spPr bwMode="auto">
            <a:xfrm>
              <a:off x="1296" y="2016"/>
              <a:ext cx="624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14" name="Rectangle 6"/>
            <p:cNvSpPr>
              <a:spLocks noChangeArrowheads="1"/>
            </p:cNvSpPr>
            <p:nvPr/>
          </p:nvSpPr>
          <p:spPr bwMode="auto">
            <a:xfrm>
              <a:off x="1296" y="2400"/>
              <a:ext cx="624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15" name="Rectangle 7"/>
            <p:cNvSpPr>
              <a:spLocks noChangeArrowheads="1"/>
            </p:cNvSpPr>
            <p:nvPr/>
          </p:nvSpPr>
          <p:spPr bwMode="auto">
            <a:xfrm>
              <a:off x="1296" y="2208"/>
              <a:ext cx="624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16" name="AutoShape 8"/>
            <p:cNvSpPr>
              <a:spLocks noChangeArrowheads="1"/>
            </p:cNvSpPr>
            <p:nvPr/>
          </p:nvSpPr>
          <p:spPr bwMode="auto">
            <a:xfrm>
              <a:off x="2448" y="2064"/>
              <a:ext cx="768" cy="432"/>
            </a:xfrm>
            <a:prstGeom prst="downArrowCallout">
              <a:avLst>
                <a:gd name="adj1" fmla="val 44444"/>
                <a:gd name="adj2" fmla="val 44444"/>
                <a:gd name="adj3" fmla="val 16667"/>
                <a:gd name="adj4" fmla="val 6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17" name="AutoShape 9"/>
            <p:cNvSpPr>
              <a:spLocks noChangeArrowheads="1"/>
            </p:cNvSpPr>
            <p:nvPr/>
          </p:nvSpPr>
          <p:spPr bwMode="auto">
            <a:xfrm>
              <a:off x="2352" y="1872"/>
              <a:ext cx="384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18" name="AutoShape 10"/>
            <p:cNvSpPr>
              <a:spLocks noChangeArrowheads="1"/>
            </p:cNvSpPr>
            <p:nvPr/>
          </p:nvSpPr>
          <p:spPr bwMode="auto">
            <a:xfrm>
              <a:off x="2880" y="1872"/>
              <a:ext cx="384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19" name="Freeform 11"/>
            <p:cNvSpPr>
              <a:spLocks/>
            </p:cNvSpPr>
            <p:nvPr/>
          </p:nvSpPr>
          <p:spPr bwMode="auto">
            <a:xfrm>
              <a:off x="1824" y="1632"/>
              <a:ext cx="720" cy="240"/>
            </a:xfrm>
            <a:custGeom>
              <a:avLst/>
              <a:gdLst>
                <a:gd name="T0" fmla="*/ 0 w 720"/>
                <a:gd name="T1" fmla="*/ 192 h 240"/>
                <a:gd name="T2" fmla="*/ 0 w 720"/>
                <a:gd name="T3" fmla="*/ 0 h 240"/>
                <a:gd name="T4" fmla="*/ 720 w 720"/>
                <a:gd name="T5" fmla="*/ 0 h 240"/>
                <a:gd name="T6" fmla="*/ 720 w 720"/>
                <a:gd name="T7" fmla="*/ 24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240"/>
                <a:gd name="T14" fmla="*/ 720 w 720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240">
                  <a:moveTo>
                    <a:pt x="0" y="192"/>
                  </a:moveTo>
                  <a:lnTo>
                    <a:pt x="0" y="0"/>
                  </a:lnTo>
                  <a:lnTo>
                    <a:pt x="720" y="0"/>
                  </a:lnTo>
                  <a:lnTo>
                    <a:pt x="720" y="24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20" name="Freeform 12"/>
            <p:cNvSpPr>
              <a:spLocks/>
            </p:cNvSpPr>
            <p:nvPr/>
          </p:nvSpPr>
          <p:spPr bwMode="auto">
            <a:xfrm>
              <a:off x="1488" y="1440"/>
              <a:ext cx="1584" cy="432"/>
            </a:xfrm>
            <a:custGeom>
              <a:avLst/>
              <a:gdLst>
                <a:gd name="T0" fmla="*/ 0 w 720"/>
                <a:gd name="T1" fmla="*/ 123534 h 240"/>
                <a:gd name="T2" fmla="*/ 0 w 720"/>
                <a:gd name="T3" fmla="*/ 0 h 240"/>
                <a:gd name="T4" fmla="*/ 4207165 w 720"/>
                <a:gd name="T5" fmla="*/ 0 h 240"/>
                <a:gd name="T6" fmla="*/ 4207165 w 720"/>
                <a:gd name="T7" fmla="*/ 154285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240"/>
                <a:gd name="T14" fmla="*/ 720 w 720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240">
                  <a:moveTo>
                    <a:pt x="0" y="192"/>
                  </a:moveTo>
                  <a:lnTo>
                    <a:pt x="0" y="0"/>
                  </a:lnTo>
                  <a:lnTo>
                    <a:pt x="720" y="0"/>
                  </a:lnTo>
                  <a:lnTo>
                    <a:pt x="720" y="24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21" name="Freeform 13"/>
            <p:cNvSpPr>
              <a:spLocks/>
            </p:cNvSpPr>
            <p:nvPr/>
          </p:nvSpPr>
          <p:spPr bwMode="auto">
            <a:xfrm rot="10800000">
              <a:off x="1632" y="2592"/>
              <a:ext cx="1200" cy="240"/>
            </a:xfrm>
            <a:custGeom>
              <a:avLst/>
              <a:gdLst>
                <a:gd name="T0" fmla="*/ 0 w 720"/>
                <a:gd name="T1" fmla="*/ 192 h 240"/>
                <a:gd name="T2" fmla="*/ 0 w 720"/>
                <a:gd name="T3" fmla="*/ 0 h 240"/>
                <a:gd name="T4" fmla="*/ 198437 w 720"/>
                <a:gd name="T5" fmla="*/ 0 h 240"/>
                <a:gd name="T6" fmla="*/ 198437 w 720"/>
                <a:gd name="T7" fmla="*/ 24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240"/>
                <a:gd name="T14" fmla="*/ 720 w 720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240">
                  <a:moveTo>
                    <a:pt x="0" y="192"/>
                  </a:moveTo>
                  <a:lnTo>
                    <a:pt x="0" y="0"/>
                  </a:lnTo>
                  <a:lnTo>
                    <a:pt x="720" y="0"/>
                  </a:lnTo>
                  <a:lnTo>
                    <a:pt x="720" y="24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22" name="Line 14"/>
            <p:cNvSpPr>
              <a:spLocks noChangeShapeType="1"/>
            </p:cNvSpPr>
            <p:nvPr/>
          </p:nvSpPr>
          <p:spPr bwMode="auto">
            <a:xfrm>
              <a:off x="2832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3" name="Rectangle 15"/>
            <p:cNvSpPr>
              <a:spLocks noChangeArrowheads="1"/>
            </p:cNvSpPr>
            <p:nvPr/>
          </p:nvSpPr>
          <p:spPr bwMode="auto">
            <a:xfrm>
              <a:off x="3744" y="1824"/>
              <a:ext cx="624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24" name="Rectangle 16"/>
            <p:cNvSpPr>
              <a:spLocks noChangeArrowheads="1"/>
            </p:cNvSpPr>
            <p:nvPr/>
          </p:nvSpPr>
          <p:spPr bwMode="auto">
            <a:xfrm>
              <a:off x="3744" y="2016"/>
              <a:ext cx="624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25" name="Rectangle 17"/>
            <p:cNvSpPr>
              <a:spLocks noChangeArrowheads="1"/>
            </p:cNvSpPr>
            <p:nvPr/>
          </p:nvSpPr>
          <p:spPr bwMode="auto">
            <a:xfrm>
              <a:off x="3744" y="2400"/>
              <a:ext cx="624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26" name="Rectangle 18"/>
            <p:cNvSpPr>
              <a:spLocks noChangeArrowheads="1"/>
            </p:cNvSpPr>
            <p:nvPr/>
          </p:nvSpPr>
          <p:spPr bwMode="auto">
            <a:xfrm>
              <a:off x="3744" y="2208"/>
              <a:ext cx="624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27" name="Line 19"/>
            <p:cNvSpPr>
              <a:spLocks noChangeShapeType="1"/>
            </p:cNvSpPr>
            <p:nvPr/>
          </p:nvSpPr>
          <p:spPr bwMode="auto">
            <a:xfrm>
              <a:off x="3312" y="220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8" name="Line 20"/>
            <p:cNvSpPr>
              <a:spLocks noChangeShapeType="1"/>
            </p:cNvSpPr>
            <p:nvPr/>
          </p:nvSpPr>
          <p:spPr bwMode="auto">
            <a:xfrm flipV="1">
              <a:off x="1440" y="259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9" name="Line 21"/>
            <p:cNvSpPr>
              <a:spLocks noChangeShapeType="1"/>
            </p:cNvSpPr>
            <p:nvPr/>
          </p:nvSpPr>
          <p:spPr bwMode="auto">
            <a:xfrm flipV="1">
              <a:off x="1824" y="259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0" name="Rectangle 22"/>
            <p:cNvSpPr>
              <a:spLocks noChangeArrowheads="1"/>
            </p:cNvSpPr>
            <p:nvPr/>
          </p:nvSpPr>
          <p:spPr bwMode="auto">
            <a:xfrm>
              <a:off x="1104" y="1104"/>
              <a:ext cx="3456" cy="19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31" name="Rectangle 23"/>
            <p:cNvSpPr>
              <a:spLocks noChangeArrowheads="1"/>
            </p:cNvSpPr>
            <p:nvPr/>
          </p:nvSpPr>
          <p:spPr bwMode="auto">
            <a:xfrm>
              <a:off x="3744" y="3168"/>
              <a:ext cx="624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2332" name="Rectangle 24"/>
            <p:cNvSpPr>
              <a:spLocks noChangeArrowheads="1"/>
            </p:cNvSpPr>
            <p:nvPr/>
          </p:nvSpPr>
          <p:spPr bwMode="auto">
            <a:xfrm>
              <a:off x="3744" y="3408"/>
              <a:ext cx="624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2333" name="Rectangle 25"/>
            <p:cNvSpPr>
              <a:spLocks noChangeArrowheads="1"/>
            </p:cNvSpPr>
            <p:nvPr/>
          </p:nvSpPr>
          <p:spPr bwMode="auto">
            <a:xfrm>
              <a:off x="2976" y="3072"/>
              <a:ext cx="1584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2293" name="Text Box 26"/>
          <p:cNvSpPr txBox="1">
            <a:spLocks noChangeArrowheads="1"/>
          </p:cNvSpPr>
          <p:nvPr/>
        </p:nvSpPr>
        <p:spPr bwMode="auto">
          <a:xfrm>
            <a:off x="914400" y="2209800"/>
            <a:ext cx="777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CPU</a:t>
            </a:r>
          </a:p>
        </p:txBody>
      </p:sp>
      <p:sp>
        <p:nvSpPr>
          <p:cNvPr id="12294" name="Rectangle 27"/>
          <p:cNvSpPr>
            <a:spLocks noChangeArrowheads="1"/>
          </p:cNvSpPr>
          <p:nvPr/>
        </p:nvSpPr>
        <p:spPr bwMode="auto">
          <a:xfrm>
            <a:off x="6096000" y="1981200"/>
            <a:ext cx="24384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295" name="Rectangle 28"/>
          <p:cNvSpPr>
            <a:spLocks noChangeArrowheads="1"/>
          </p:cNvSpPr>
          <p:nvPr/>
        </p:nvSpPr>
        <p:spPr bwMode="auto">
          <a:xfrm>
            <a:off x="6096000" y="4343400"/>
            <a:ext cx="24384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296" name="Text Box 29"/>
          <p:cNvSpPr txBox="1">
            <a:spLocks noChangeArrowheads="1"/>
          </p:cNvSpPr>
          <p:nvPr/>
        </p:nvSpPr>
        <p:spPr bwMode="auto">
          <a:xfrm>
            <a:off x="5715000" y="3886200"/>
            <a:ext cx="31416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New process Descriptor</a:t>
            </a:r>
          </a:p>
        </p:txBody>
      </p:sp>
      <p:sp>
        <p:nvSpPr>
          <p:cNvPr id="12297" name="Rectangle 30"/>
          <p:cNvSpPr>
            <a:spLocks noChangeArrowheads="1"/>
          </p:cNvSpPr>
          <p:nvPr/>
        </p:nvSpPr>
        <p:spPr bwMode="auto">
          <a:xfrm>
            <a:off x="6324600" y="2209800"/>
            <a:ext cx="457200" cy="152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298" name="Rectangle 31"/>
          <p:cNvSpPr>
            <a:spLocks noChangeArrowheads="1"/>
          </p:cNvSpPr>
          <p:nvPr/>
        </p:nvSpPr>
        <p:spPr bwMode="auto">
          <a:xfrm>
            <a:off x="6324600" y="2362200"/>
            <a:ext cx="457200" cy="152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299" name="Rectangle 32"/>
          <p:cNvSpPr>
            <a:spLocks noChangeArrowheads="1"/>
          </p:cNvSpPr>
          <p:nvPr/>
        </p:nvSpPr>
        <p:spPr bwMode="auto">
          <a:xfrm>
            <a:off x="6324600" y="2514600"/>
            <a:ext cx="457200" cy="152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300" name="Rectangle 33"/>
          <p:cNvSpPr>
            <a:spLocks noChangeArrowheads="1"/>
          </p:cNvSpPr>
          <p:nvPr/>
        </p:nvSpPr>
        <p:spPr bwMode="auto">
          <a:xfrm>
            <a:off x="6324600" y="2667000"/>
            <a:ext cx="457200" cy="152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301" name="Rectangle 34"/>
          <p:cNvSpPr>
            <a:spLocks noChangeArrowheads="1"/>
          </p:cNvSpPr>
          <p:nvPr/>
        </p:nvSpPr>
        <p:spPr bwMode="auto">
          <a:xfrm>
            <a:off x="6324600" y="2971800"/>
            <a:ext cx="457200" cy="152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302" name="Rectangle 35"/>
          <p:cNvSpPr>
            <a:spLocks noChangeArrowheads="1"/>
          </p:cNvSpPr>
          <p:nvPr/>
        </p:nvSpPr>
        <p:spPr bwMode="auto">
          <a:xfrm>
            <a:off x="6324600" y="3124200"/>
            <a:ext cx="457200" cy="152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303" name="Rectangle 36"/>
          <p:cNvSpPr>
            <a:spLocks noChangeArrowheads="1"/>
          </p:cNvSpPr>
          <p:nvPr/>
        </p:nvSpPr>
        <p:spPr bwMode="auto">
          <a:xfrm>
            <a:off x="6324600" y="4572000"/>
            <a:ext cx="457200" cy="152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304" name="Rectangle 37"/>
          <p:cNvSpPr>
            <a:spLocks noChangeArrowheads="1"/>
          </p:cNvSpPr>
          <p:nvPr/>
        </p:nvSpPr>
        <p:spPr bwMode="auto">
          <a:xfrm>
            <a:off x="6324600" y="4724400"/>
            <a:ext cx="457200" cy="152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305" name="Rectangle 38"/>
          <p:cNvSpPr>
            <a:spLocks noChangeArrowheads="1"/>
          </p:cNvSpPr>
          <p:nvPr/>
        </p:nvSpPr>
        <p:spPr bwMode="auto">
          <a:xfrm>
            <a:off x="6324600" y="4876800"/>
            <a:ext cx="457200" cy="152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306" name="Rectangle 39"/>
          <p:cNvSpPr>
            <a:spLocks noChangeArrowheads="1"/>
          </p:cNvSpPr>
          <p:nvPr/>
        </p:nvSpPr>
        <p:spPr bwMode="auto">
          <a:xfrm>
            <a:off x="6324600" y="5029200"/>
            <a:ext cx="457200" cy="152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307" name="Rectangle 40"/>
          <p:cNvSpPr>
            <a:spLocks noChangeArrowheads="1"/>
          </p:cNvSpPr>
          <p:nvPr/>
        </p:nvSpPr>
        <p:spPr bwMode="auto">
          <a:xfrm>
            <a:off x="6324600" y="5334000"/>
            <a:ext cx="457200" cy="152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308" name="Rectangle 41"/>
          <p:cNvSpPr>
            <a:spLocks noChangeArrowheads="1"/>
          </p:cNvSpPr>
          <p:nvPr/>
        </p:nvSpPr>
        <p:spPr bwMode="auto">
          <a:xfrm>
            <a:off x="6324600" y="5486400"/>
            <a:ext cx="457200" cy="152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17130" name="AutoShape 42"/>
          <p:cNvSpPr>
            <a:spLocks noChangeArrowheads="1"/>
          </p:cNvSpPr>
          <p:nvPr/>
        </p:nvSpPr>
        <p:spPr bwMode="auto">
          <a:xfrm rot="-943496">
            <a:off x="3124200" y="1143000"/>
            <a:ext cx="3654425" cy="1295400"/>
          </a:xfrm>
          <a:prstGeom prst="curvedDownArrow">
            <a:avLst>
              <a:gd name="adj1" fmla="val 56422"/>
              <a:gd name="adj2" fmla="val 112843"/>
              <a:gd name="adj3" fmla="val 3333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17131" name="AutoShape 43"/>
          <p:cNvSpPr>
            <a:spLocks noChangeArrowheads="1"/>
          </p:cNvSpPr>
          <p:nvPr/>
        </p:nvSpPr>
        <p:spPr bwMode="auto">
          <a:xfrm rot="1454330" flipH="1" flipV="1">
            <a:off x="2514600" y="4876800"/>
            <a:ext cx="3654425" cy="1285875"/>
          </a:xfrm>
          <a:prstGeom prst="curvedDownArrow">
            <a:avLst>
              <a:gd name="adj1" fmla="val 56840"/>
              <a:gd name="adj2" fmla="val 113679"/>
              <a:gd name="adj3" fmla="val 3333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311" name="Text Box 44"/>
          <p:cNvSpPr txBox="1">
            <a:spLocks noChangeArrowheads="1"/>
          </p:cNvSpPr>
          <p:nvPr/>
        </p:nvSpPr>
        <p:spPr bwMode="auto">
          <a:xfrm>
            <a:off x="7010400" y="1143000"/>
            <a:ext cx="164623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Old process</a:t>
            </a:r>
          </a:p>
          <a:p>
            <a:pPr eaLnBrk="0" hangingPunct="0"/>
            <a:r>
              <a:rPr lang="en-US"/>
              <a:t>Descriptor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7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7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130" grpId="0" animBg="1"/>
      <p:bldP spid="2171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Process Creation and Execution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UNX process management separates the creation of processes and the running of a new program into two distinct operations.</a:t>
            </a:r>
          </a:p>
          <a:p>
            <a:pPr lvl="1" eaLnBrk="1" hangingPunct="1"/>
            <a:r>
              <a:rPr lang="en-US" altLang="zh-TW" dirty="0" smtClean="0"/>
              <a:t>The </a:t>
            </a:r>
            <a:r>
              <a:rPr lang="en-US" altLang="zh-TW" b="1" dirty="0" smtClean="0">
                <a:solidFill>
                  <a:srgbClr val="CC0000"/>
                </a:solidFill>
              </a:rPr>
              <a:t>fork</a:t>
            </a:r>
            <a:r>
              <a:rPr lang="en-US" altLang="zh-TW" dirty="0" smtClean="0"/>
              <a:t> system call creates a new process.</a:t>
            </a:r>
          </a:p>
          <a:p>
            <a:pPr lvl="1" eaLnBrk="1" hangingPunct="1"/>
            <a:r>
              <a:rPr lang="en-US" altLang="zh-TW" dirty="0" smtClean="0"/>
              <a:t>A new program is run after a call to </a:t>
            </a:r>
            <a:r>
              <a:rPr lang="en-US" altLang="zh-TW" b="1" dirty="0" err="1" smtClean="0">
                <a:solidFill>
                  <a:srgbClr val="CC0000"/>
                </a:solidFill>
              </a:rPr>
              <a:t>execv</a:t>
            </a:r>
            <a:r>
              <a:rPr lang="en-US" altLang="zh-TW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1527</TotalTime>
  <Words>417</Words>
  <Application>Microsoft Office PowerPoint</Application>
  <PresentationFormat>On-screen Show (4:3)</PresentationFormat>
  <Paragraphs>41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Process manager</vt:lpstr>
      <vt:lpstr>Process manager responsibilities</vt:lpstr>
      <vt:lpstr>Process management</vt:lpstr>
      <vt:lpstr>Process context</vt:lpstr>
      <vt:lpstr>Register context</vt:lpstr>
      <vt:lpstr>Context Switch</vt:lpstr>
      <vt:lpstr>Context Switching</vt:lpstr>
      <vt:lpstr>Process Creation and Execution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&amp; Process management</dc:title>
  <dc:creator>user</dc:creator>
  <cp:lastModifiedBy>user</cp:lastModifiedBy>
  <cp:revision>24</cp:revision>
  <dcterms:created xsi:type="dcterms:W3CDTF">2014-09-01T11:58:34Z</dcterms:created>
  <dcterms:modified xsi:type="dcterms:W3CDTF">2018-08-07T06:48:02Z</dcterms:modified>
</cp:coreProperties>
</file>