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57" r:id="rId3"/>
    <p:sldId id="260" r:id="rId4"/>
    <p:sldId id="261" r:id="rId5"/>
    <p:sldId id="273" r:id="rId6"/>
    <p:sldId id="263" r:id="rId7"/>
    <p:sldId id="264" r:id="rId8"/>
    <p:sldId id="262" r:id="rId9"/>
    <p:sldId id="265" r:id="rId10"/>
    <p:sldId id="268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047"/>
    <a:srgbClr val="F86308"/>
    <a:srgbClr val="008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60"/>
  </p:normalViewPr>
  <p:slideViewPr>
    <p:cSldViewPr>
      <p:cViewPr varScale="1">
        <p:scale>
          <a:sx n="67" d="100"/>
          <a:sy n="67" d="100"/>
        </p:scale>
        <p:origin x="142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225844-78F9-4E9C-87DB-0D3EF8538535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39CDCF-E78E-46EB-8FD3-70BB232E37EB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Design Research Questions</a:t>
          </a:r>
          <a:endParaRPr lang="en-US" sz="2000" b="1" dirty="0">
            <a:solidFill>
              <a:schemeClr val="bg1"/>
            </a:solidFill>
          </a:endParaRPr>
        </a:p>
      </dgm:t>
    </dgm:pt>
    <dgm:pt modelId="{D5057002-38EB-45A7-A7B0-042E8DDEE72C}" type="parTrans" cxnId="{017D5333-64F1-46A4-9868-DBD5871CDF07}">
      <dgm:prSet/>
      <dgm:spPr/>
      <dgm:t>
        <a:bodyPr/>
        <a:lstStyle/>
        <a:p>
          <a:endParaRPr lang="en-US"/>
        </a:p>
      </dgm:t>
    </dgm:pt>
    <dgm:pt modelId="{376F8DF6-AB8F-46C1-871F-22F21294D8D6}" type="sibTrans" cxnId="{017D5333-64F1-46A4-9868-DBD5871CDF07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28575"/>
      </dgm:spPr>
      <dgm:t>
        <a:bodyPr/>
        <a:lstStyle/>
        <a:p>
          <a:endParaRPr lang="en-US"/>
        </a:p>
      </dgm:t>
    </dgm:pt>
    <dgm:pt modelId="{0BA9A58D-175B-48C3-942D-ADAEEC09DCFD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Qualitative</a:t>
          </a:r>
          <a:endParaRPr lang="en-US" sz="1600" dirty="0">
            <a:solidFill>
              <a:schemeClr val="bg1"/>
            </a:solidFill>
          </a:endParaRPr>
        </a:p>
      </dgm:t>
    </dgm:pt>
    <dgm:pt modelId="{0EAF2952-98B1-449D-BF9F-224B2C195C98}" type="parTrans" cxnId="{06694C54-546D-47A0-A402-AA9E8C4ADF48}">
      <dgm:prSet/>
      <dgm:spPr/>
      <dgm:t>
        <a:bodyPr/>
        <a:lstStyle/>
        <a:p>
          <a:endParaRPr lang="en-US"/>
        </a:p>
      </dgm:t>
    </dgm:pt>
    <dgm:pt modelId="{C038C550-CF4B-46AF-9CE6-2B452F2690DC}" type="sibTrans" cxnId="{06694C54-546D-47A0-A402-AA9E8C4ADF48}">
      <dgm:prSet/>
      <dgm:spPr/>
      <dgm:t>
        <a:bodyPr/>
        <a:lstStyle/>
        <a:p>
          <a:endParaRPr lang="en-US"/>
        </a:p>
      </dgm:t>
    </dgm:pt>
    <dgm:pt modelId="{9A01B0E2-1A3E-4AF0-9692-F5774586252E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Literature Review</a:t>
          </a:r>
          <a:endParaRPr lang="en-US" sz="2000" b="1" dirty="0">
            <a:solidFill>
              <a:schemeClr val="bg1"/>
            </a:solidFill>
          </a:endParaRPr>
        </a:p>
      </dgm:t>
    </dgm:pt>
    <dgm:pt modelId="{F3F4605E-6F77-4344-82B6-29C81267275F}" type="parTrans" cxnId="{F4A4FAA6-CE77-4EAF-B5C5-C0C5151F85EC}">
      <dgm:prSet/>
      <dgm:spPr/>
      <dgm:t>
        <a:bodyPr/>
        <a:lstStyle/>
        <a:p>
          <a:endParaRPr lang="en-US"/>
        </a:p>
      </dgm:t>
    </dgm:pt>
    <dgm:pt modelId="{C777456D-FA8D-46E4-B5AA-01440D5BB2F2}" type="sibTrans" cxnId="{F4A4FAA6-CE77-4EAF-B5C5-C0C5151F85EC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28575"/>
      </dgm:spPr>
      <dgm:t>
        <a:bodyPr/>
        <a:lstStyle/>
        <a:p>
          <a:endParaRPr lang="en-US"/>
        </a:p>
      </dgm:t>
    </dgm:pt>
    <dgm:pt modelId="{59B77E3E-6662-4375-9757-FB70B50BE43E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Qualitative</a:t>
          </a:r>
          <a:endParaRPr lang="en-US" sz="1600" dirty="0">
            <a:solidFill>
              <a:schemeClr val="bg1"/>
            </a:solidFill>
          </a:endParaRPr>
        </a:p>
      </dgm:t>
    </dgm:pt>
    <dgm:pt modelId="{74E2D25E-7B89-4906-8055-89FDD6C59D7F}" type="parTrans" cxnId="{137C2D2E-DF82-4FA4-8644-1AFEA53F86C0}">
      <dgm:prSet/>
      <dgm:spPr/>
      <dgm:t>
        <a:bodyPr/>
        <a:lstStyle/>
        <a:p>
          <a:endParaRPr lang="en-US"/>
        </a:p>
      </dgm:t>
    </dgm:pt>
    <dgm:pt modelId="{68BA2822-4BA7-46E8-8090-086B09EDB53E}" type="sibTrans" cxnId="{137C2D2E-DF82-4FA4-8644-1AFEA53F86C0}">
      <dgm:prSet/>
      <dgm:spPr/>
      <dgm:t>
        <a:bodyPr/>
        <a:lstStyle/>
        <a:p>
          <a:endParaRPr lang="en-US"/>
        </a:p>
      </dgm:t>
    </dgm:pt>
    <dgm:pt modelId="{AE367F1A-2270-479D-ACC6-2D57B76B076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Psychometric Scale Development</a:t>
          </a:r>
          <a:endParaRPr lang="en-US" sz="2000" b="1" dirty="0">
            <a:solidFill>
              <a:schemeClr val="bg1"/>
            </a:solidFill>
          </a:endParaRPr>
        </a:p>
      </dgm:t>
    </dgm:pt>
    <dgm:pt modelId="{45C738B3-CF55-4251-AB69-D8EE4271E445}" type="parTrans" cxnId="{3234FDCD-EC9D-42CB-9A7B-9EE3882FB3E5}">
      <dgm:prSet/>
      <dgm:spPr/>
      <dgm:t>
        <a:bodyPr/>
        <a:lstStyle/>
        <a:p>
          <a:endParaRPr lang="en-US"/>
        </a:p>
      </dgm:t>
    </dgm:pt>
    <dgm:pt modelId="{1B94285F-5EDC-43BC-9674-C2BD40F708FD}" type="sibTrans" cxnId="{3234FDCD-EC9D-42CB-9A7B-9EE3882FB3E5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28575"/>
      </dgm:spPr>
      <dgm:t>
        <a:bodyPr/>
        <a:lstStyle/>
        <a:p>
          <a:endParaRPr lang="en-US"/>
        </a:p>
      </dgm:t>
    </dgm:pt>
    <dgm:pt modelId="{03F2F12B-B571-4DE4-88B2-9FEAE2E540BA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Quantitative</a:t>
          </a:r>
          <a:endParaRPr lang="en-US" sz="1600" dirty="0">
            <a:solidFill>
              <a:schemeClr val="bg1"/>
            </a:solidFill>
          </a:endParaRPr>
        </a:p>
      </dgm:t>
    </dgm:pt>
    <dgm:pt modelId="{FF2DC0F8-2B1E-4AB2-90BD-7CDC2274C866}" type="parTrans" cxnId="{28DD02C4-9B5E-4529-A6EA-7E4D30692BAB}">
      <dgm:prSet/>
      <dgm:spPr/>
      <dgm:t>
        <a:bodyPr/>
        <a:lstStyle/>
        <a:p>
          <a:endParaRPr lang="en-US"/>
        </a:p>
      </dgm:t>
    </dgm:pt>
    <dgm:pt modelId="{BACA8643-F56C-4F12-974B-DFD404AF28E7}" type="sibTrans" cxnId="{28DD02C4-9B5E-4529-A6EA-7E4D30692BAB}">
      <dgm:prSet/>
      <dgm:spPr/>
      <dgm:t>
        <a:bodyPr/>
        <a:lstStyle/>
        <a:p>
          <a:endParaRPr lang="en-US"/>
        </a:p>
      </dgm:t>
    </dgm:pt>
    <dgm:pt modelId="{CB95AF81-692D-423D-9A17-1A4D6A033420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 dirty="0" smtClean="0">
              <a:solidFill>
                <a:schemeClr val="bg1"/>
              </a:solidFill>
            </a:rPr>
            <a:t>Qualitative and Quantitative</a:t>
          </a:r>
          <a:endParaRPr lang="en-US" sz="1700" dirty="0">
            <a:solidFill>
              <a:schemeClr val="bg1"/>
            </a:solidFill>
          </a:endParaRPr>
        </a:p>
      </dgm:t>
    </dgm:pt>
    <dgm:pt modelId="{8FDB5F6F-7599-4E94-B644-D08DB3BD7296}" type="parTrans" cxnId="{54726420-95B2-4160-AA24-3F3CF7CAF9C3}">
      <dgm:prSet/>
      <dgm:spPr/>
      <dgm:t>
        <a:bodyPr/>
        <a:lstStyle/>
        <a:p>
          <a:endParaRPr lang="en-US"/>
        </a:p>
      </dgm:t>
    </dgm:pt>
    <dgm:pt modelId="{477B1ED7-AE37-4970-BCD1-C83F209BBB2D}" type="sibTrans" cxnId="{54726420-95B2-4160-AA24-3F3CF7CAF9C3}">
      <dgm:prSet/>
      <dgm:spPr/>
      <dgm:t>
        <a:bodyPr/>
        <a:lstStyle/>
        <a:p>
          <a:endParaRPr lang="en-US"/>
        </a:p>
      </dgm:t>
    </dgm:pt>
    <dgm:pt modelId="{DE0801BE-B6D1-4CE3-A695-BD869E091896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600" dirty="0" smtClean="0">
              <a:solidFill>
                <a:schemeClr val="bg1"/>
              </a:solidFill>
            </a:rPr>
            <a:t>Quantitative</a:t>
          </a:r>
          <a:endParaRPr lang="en-US" sz="1600" dirty="0">
            <a:solidFill>
              <a:schemeClr val="bg1"/>
            </a:solidFill>
          </a:endParaRPr>
        </a:p>
      </dgm:t>
    </dgm:pt>
    <dgm:pt modelId="{912FF092-2343-438C-B3D1-3B31964EAB9F}" type="parTrans" cxnId="{643075E8-04DD-4A9C-8581-D53436659994}">
      <dgm:prSet/>
      <dgm:spPr/>
      <dgm:t>
        <a:bodyPr/>
        <a:lstStyle/>
        <a:p>
          <a:endParaRPr lang="en-US"/>
        </a:p>
      </dgm:t>
    </dgm:pt>
    <dgm:pt modelId="{2DB2CBC5-F5E6-457B-8364-8A1598AAA9B6}" type="sibTrans" cxnId="{643075E8-04DD-4A9C-8581-D53436659994}">
      <dgm:prSet/>
      <dgm:spPr/>
      <dgm:t>
        <a:bodyPr/>
        <a:lstStyle/>
        <a:p>
          <a:endParaRPr lang="en-US"/>
        </a:p>
      </dgm:t>
    </dgm:pt>
    <dgm:pt modelId="{20C642D6-33F3-4F42-BFB6-D48B3A364541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u="none" dirty="0" smtClean="0">
              <a:solidFill>
                <a:schemeClr val="bg1"/>
              </a:solidFill>
            </a:rPr>
            <a:t>Design and Administrate Survey </a:t>
          </a:r>
          <a:endParaRPr lang="en-US" sz="2000" b="1" u="none" dirty="0">
            <a:solidFill>
              <a:schemeClr val="bg1"/>
            </a:solidFill>
          </a:endParaRPr>
        </a:p>
      </dgm:t>
    </dgm:pt>
    <dgm:pt modelId="{EB85B880-B212-4947-96AB-07F7E7FA81AC}" type="parTrans" cxnId="{7CDE967B-B5BA-490B-8A53-587DFE0E2484}">
      <dgm:prSet/>
      <dgm:spPr/>
      <dgm:t>
        <a:bodyPr/>
        <a:lstStyle/>
        <a:p>
          <a:endParaRPr lang="en-US"/>
        </a:p>
      </dgm:t>
    </dgm:pt>
    <dgm:pt modelId="{739A00A7-3F15-4101-BE97-FCD334BA9323}" type="sibTrans" cxnId="{7CDE967B-B5BA-490B-8A53-587DFE0E2484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28575"/>
      </dgm:spPr>
      <dgm:t>
        <a:bodyPr/>
        <a:lstStyle/>
        <a:p>
          <a:endParaRPr lang="en-US"/>
        </a:p>
      </dgm:t>
    </dgm:pt>
    <dgm:pt modelId="{C5A5278A-2146-4D9C-AD3B-F304E6B5B676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Data Analysis</a:t>
          </a:r>
          <a:endParaRPr lang="en-US" sz="2000" b="1" dirty="0">
            <a:solidFill>
              <a:schemeClr val="bg1"/>
            </a:solidFill>
          </a:endParaRPr>
        </a:p>
      </dgm:t>
    </dgm:pt>
    <dgm:pt modelId="{BF7B7BBB-8030-4718-8A93-3641EEA92981}" type="parTrans" cxnId="{8C7FC3D6-9E91-417D-A944-72628FABF3C1}">
      <dgm:prSet/>
      <dgm:spPr/>
      <dgm:t>
        <a:bodyPr/>
        <a:lstStyle/>
        <a:p>
          <a:endParaRPr lang="en-US"/>
        </a:p>
      </dgm:t>
    </dgm:pt>
    <dgm:pt modelId="{7C67DD49-EB81-4742-941F-DA35D86D175B}" type="sibTrans" cxnId="{8C7FC3D6-9E91-417D-A944-72628FABF3C1}">
      <dgm:prSet>
        <dgm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dgm:style>
      </dgm:prSet>
      <dgm:spPr>
        <a:ln w="28575"/>
      </dgm:spPr>
      <dgm:t>
        <a:bodyPr/>
        <a:lstStyle/>
        <a:p>
          <a:endParaRPr lang="en-US"/>
        </a:p>
      </dgm:t>
    </dgm:pt>
    <dgm:pt modelId="{5A1801E4-B2A7-44E2-BB19-72045B390D86}">
      <dgm:prSet phldrT="[Text]"/>
      <dgm:spPr>
        <a:solidFill>
          <a:schemeClr val="accent2"/>
        </a:solidFill>
      </dgm:spPr>
      <dgm:t>
        <a:bodyPr/>
        <a:lstStyle/>
        <a:p>
          <a:r>
            <a:rPr lang="en-US" sz="1700" dirty="0" smtClean="0">
              <a:solidFill>
                <a:schemeClr val="bg1"/>
              </a:solidFill>
            </a:rPr>
            <a:t>Qualitative and Quantitative</a:t>
          </a:r>
          <a:endParaRPr lang="en-US" sz="1700" dirty="0">
            <a:solidFill>
              <a:schemeClr val="bg1"/>
            </a:solidFill>
          </a:endParaRPr>
        </a:p>
      </dgm:t>
    </dgm:pt>
    <dgm:pt modelId="{F39DAF5D-1D8D-4E3C-827F-CCFC40B91DC3}" type="parTrans" cxnId="{0F8DA625-C19C-42D0-900D-D7E245031C00}">
      <dgm:prSet/>
      <dgm:spPr/>
      <dgm:t>
        <a:bodyPr/>
        <a:lstStyle/>
        <a:p>
          <a:endParaRPr lang="en-US"/>
        </a:p>
      </dgm:t>
    </dgm:pt>
    <dgm:pt modelId="{5382D80F-F15A-4F98-BB6B-1789A461ED62}" type="sibTrans" cxnId="{0F8DA625-C19C-42D0-900D-D7E245031C00}">
      <dgm:prSet/>
      <dgm:spPr/>
      <dgm:t>
        <a:bodyPr/>
        <a:lstStyle/>
        <a:p>
          <a:endParaRPr lang="en-US"/>
        </a:p>
      </dgm:t>
    </dgm:pt>
    <dgm:pt modelId="{2746D900-94C3-441B-A26A-CD5548F93435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b="1" dirty="0" smtClean="0">
              <a:solidFill>
                <a:schemeClr val="bg1"/>
              </a:solidFill>
            </a:rPr>
            <a:t>Document &amp; Reporting </a:t>
          </a:r>
          <a:endParaRPr lang="en-US" sz="2000" b="1" dirty="0">
            <a:solidFill>
              <a:schemeClr val="bg1"/>
            </a:solidFill>
          </a:endParaRPr>
        </a:p>
      </dgm:t>
    </dgm:pt>
    <dgm:pt modelId="{0F527FD7-1697-4EEB-A1FC-9696213C95AB}" type="parTrans" cxnId="{A4A01C61-B5E9-4B70-AB2F-28685B4A1E7E}">
      <dgm:prSet/>
      <dgm:spPr/>
      <dgm:t>
        <a:bodyPr/>
        <a:lstStyle/>
        <a:p>
          <a:endParaRPr lang="en-US"/>
        </a:p>
      </dgm:t>
    </dgm:pt>
    <dgm:pt modelId="{6C0AEB1A-5F2F-482A-A290-0C5E8A817B9D}" type="sibTrans" cxnId="{A4A01C61-B5E9-4B70-AB2F-28685B4A1E7E}">
      <dgm:prSet/>
      <dgm:spPr/>
      <dgm:t>
        <a:bodyPr/>
        <a:lstStyle/>
        <a:p>
          <a:endParaRPr lang="en-US"/>
        </a:p>
      </dgm:t>
    </dgm:pt>
    <dgm:pt modelId="{5EFD45E5-4882-477E-8EDD-F5EECDF03E71}" type="pres">
      <dgm:prSet presAssocID="{50225844-78F9-4E9C-87DB-0D3EF8538535}" presName="Name0" presStyleCnt="0">
        <dgm:presLayoutVars>
          <dgm:dir/>
          <dgm:resizeHandles val="exact"/>
        </dgm:presLayoutVars>
      </dgm:prSet>
      <dgm:spPr/>
    </dgm:pt>
    <dgm:pt modelId="{666DB806-D567-4FC7-94A3-904D25227CAB}" type="pres">
      <dgm:prSet presAssocID="{4A39CDCF-E78E-46EB-8FD3-70BB232E37EB}" presName="node" presStyleLbl="node1" presStyleIdx="0" presStyleCnt="6">
        <dgm:presLayoutVars>
          <dgm:bulletEnabled val="1"/>
        </dgm:presLayoutVars>
      </dgm:prSet>
      <dgm:spPr/>
    </dgm:pt>
    <dgm:pt modelId="{C71D1A38-68FB-4193-84D3-1C0ED29C835D}" type="pres">
      <dgm:prSet presAssocID="{376F8DF6-AB8F-46C1-871F-22F21294D8D6}" presName="sibTrans" presStyleLbl="sibTrans1D1" presStyleIdx="0" presStyleCnt="5"/>
      <dgm:spPr/>
    </dgm:pt>
    <dgm:pt modelId="{588B5467-DC14-4AE2-ABAA-088CE5ACBDA6}" type="pres">
      <dgm:prSet presAssocID="{376F8DF6-AB8F-46C1-871F-22F21294D8D6}" presName="connectorText" presStyleLbl="sibTrans1D1" presStyleIdx="0" presStyleCnt="5"/>
      <dgm:spPr/>
    </dgm:pt>
    <dgm:pt modelId="{98AA9839-23EE-4A83-B978-B5225FD0D5A2}" type="pres">
      <dgm:prSet presAssocID="{9A01B0E2-1A3E-4AF0-9692-F5774586252E}" presName="node" presStyleLbl="node1" presStyleIdx="1" presStyleCnt="6">
        <dgm:presLayoutVars>
          <dgm:bulletEnabled val="1"/>
        </dgm:presLayoutVars>
      </dgm:prSet>
      <dgm:spPr/>
    </dgm:pt>
    <dgm:pt modelId="{0D8305A4-6039-43E7-9384-2AB0BCDF83B7}" type="pres">
      <dgm:prSet presAssocID="{C777456D-FA8D-46E4-B5AA-01440D5BB2F2}" presName="sibTrans" presStyleLbl="sibTrans1D1" presStyleIdx="1" presStyleCnt="5"/>
      <dgm:spPr/>
    </dgm:pt>
    <dgm:pt modelId="{E34F94F5-ED5F-4ECF-8A38-D0587AA39CD5}" type="pres">
      <dgm:prSet presAssocID="{C777456D-FA8D-46E4-B5AA-01440D5BB2F2}" presName="connectorText" presStyleLbl="sibTrans1D1" presStyleIdx="1" presStyleCnt="5"/>
      <dgm:spPr/>
    </dgm:pt>
    <dgm:pt modelId="{EA45C166-1D2E-4D64-8BDB-88022207C39D}" type="pres">
      <dgm:prSet presAssocID="{AE367F1A-2270-479D-ACC6-2D57B76B0766}" presName="node" presStyleLbl="node1" presStyleIdx="2" presStyleCnt="6">
        <dgm:presLayoutVars>
          <dgm:bulletEnabled val="1"/>
        </dgm:presLayoutVars>
      </dgm:prSet>
      <dgm:spPr/>
    </dgm:pt>
    <dgm:pt modelId="{0686F00A-13EE-4F27-8504-D67AD0B7EE08}" type="pres">
      <dgm:prSet presAssocID="{1B94285F-5EDC-43BC-9674-C2BD40F708FD}" presName="sibTrans" presStyleLbl="sibTrans1D1" presStyleIdx="2" presStyleCnt="5"/>
      <dgm:spPr/>
    </dgm:pt>
    <dgm:pt modelId="{63EC30FA-F602-4DC5-8671-AB51A1138754}" type="pres">
      <dgm:prSet presAssocID="{1B94285F-5EDC-43BC-9674-C2BD40F708FD}" presName="connectorText" presStyleLbl="sibTrans1D1" presStyleIdx="2" presStyleCnt="5"/>
      <dgm:spPr/>
    </dgm:pt>
    <dgm:pt modelId="{41748CDF-2B5F-4809-9802-E16FFC04CD9C}" type="pres">
      <dgm:prSet presAssocID="{20C642D6-33F3-4F42-BFB6-D48B3A364541}" presName="node" presStyleLbl="node1" presStyleIdx="3" presStyleCnt="6">
        <dgm:presLayoutVars>
          <dgm:bulletEnabled val="1"/>
        </dgm:presLayoutVars>
      </dgm:prSet>
      <dgm:spPr/>
    </dgm:pt>
    <dgm:pt modelId="{94813247-6F22-460B-AA8D-2ABD76B58005}" type="pres">
      <dgm:prSet presAssocID="{739A00A7-3F15-4101-BE97-FCD334BA9323}" presName="sibTrans" presStyleLbl="sibTrans1D1" presStyleIdx="3" presStyleCnt="5"/>
      <dgm:spPr/>
    </dgm:pt>
    <dgm:pt modelId="{6C13B089-FCD1-4585-80F1-395926C06E0C}" type="pres">
      <dgm:prSet presAssocID="{739A00A7-3F15-4101-BE97-FCD334BA9323}" presName="connectorText" presStyleLbl="sibTrans1D1" presStyleIdx="3" presStyleCnt="5"/>
      <dgm:spPr/>
    </dgm:pt>
    <dgm:pt modelId="{E0BBA58A-568D-4E99-AFA3-02CCAE7F74FC}" type="pres">
      <dgm:prSet presAssocID="{C5A5278A-2146-4D9C-AD3B-F304E6B5B676}" presName="node" presStyleLbl="node1" presStyleIdx="4" presStyleCnt="6">
        <dgm:presLayoutVars>
          <dgm:bulletEnabled val="1"/>
        </dgm:presLayoutVars>
      </dgm:prSet>
      <dgm:spPr/>
    </dgm:pt>
    <dgm:pt modelId="{6F82A896-B438-4916-97CF-C967F994464C}" type="pres">
      <dgm:prSet presAssocID="{7C67DD49-EB81-4742-941F-DA35D86D175B}" presName="sibTrans" presStyleLbl="sibTrans1D1" presStyleIdx="4" presStyleCnt="5"/>
      <dgm:spPr/>
    </dgm:pt>
    <dgm:pt modelId="{078A7D04-A544-4861-9D33-B51B649C1C63}" type="pres">
      <dgm:prSet presAssocID="{7C67DD49-EB81-4742-941F-DA35D86D175B}" presName="connectorText" presStyleLbl="sibTrans1D1" presStyleIdx="4" presStyleCnt="5"/>
      <dgm:spPr/>
    </dgm:pt>
    <dgm:pt modelId="{9F42342E-91EB-4622-8358-9CC074F8D1B8}" type="pres">
      <dgm:prSet presAssocID="{2746D900-94C3-441B-A26A-CD5548F93435}" presName="node" presStyleLbl="node1" presStyleIdx="5" presStyleCnt="6">
        <dgm:presLayoutVars>
          <dgm:bulletEnabled val="1"/>
        </dgm:presLayoutVars>
      </dgm:prSet>
      <dgm:spPr/>
    </dgm:pt>
  </dgm:ptLst>
  <dgm:cxnLst>
    <dgm:cxn modelId="{0F8DA625-C19C-42D0-900D-D7E245031C00}" srcId="{C5A5278A-2146-4D9C-AD3B-F304E6B5B676}" destId="{5A1801E4-B2A7-44E2-BB19-72045B390D86}" srcOrd="0" destOrd="0" parTransId="{F39DAF5D-1D8D-4E3C-827F-CCFC40B91DC3}" sibTransId="{5382D80F-F15A-4F98-BB6B-1789A461ED62}"/>
    <dgm:cxn modelId="{F4A4FAA6-CE77-4EAF-B5C5-C0C5151F85EC}" srcId="{50225844-78F9-4E9C-87DB-0D3EF8538535}" destId="{9A01B0E2-1A3E-4AF0-9692-F5774586252E}" srcOrd="1" destOrd="0" parTransId="{F3F4605E-6F77-4344-82B6-29C81267275F}" sibTransId="{C777456D-FA8D-46E4-B5AA-01440D5BB2F2}"/>
    <dgm:cxn modelId="{A32EA691-6E69-4744-BAF8-E298BD67EB97}" type="presOf" srcId="{1B94285F-5EDC-43BC-9674-C2BD40F708FD}" destId="{0686F00A-13EE-4F27-8504-D67AD0B7EE08}" srcOrd="0" destOrd="0" presId="urn:microsoft.com/office/officeart/2005/8/layout/bProcess3"/>
    <dgm:cxn modelId="{66F021DC-79B2-43BC-8A6D-8B59954B743B}" type="presOf" srcId="{7C67DD49-EB81-4742-941F-DA35D86D175B}" destId="{6F82A896-B438-4916-97CF-C967F994464C}" srcOrd="0" destOrd="0" presId="urn:microsoft.com/office/officeart/2005/8/layout/bProcess3"/>
    <dgm:cxn modelId="{C6318E62-E923-47DA-99C9-298FCD0892FF}" type="presOf" srcId="{1B94285F-5EDC-43BC-9674-C2BD40F708FD}" destId="{63EC30FA-F602-4DC5-8671-AB51A1138754}" srcOrd="1" destOrd="0" presId="urn:microsoft.com/office/officeart/2005/8/layout/bProcess3"/>
    <dgm:cxn modelId="{5CCC91B0-16EA-41D9-847A-124C40DE217B}" type="presOf" srcId="{20C642D6-33F3-4F42-BFB6-D48B3A364541}" destId="{41748CDF-2B5F-4809-9802-E16FFC04CD9C}" srcOrd="0" destOrd="0" presId="urn:microsoft.com/office/officeart/2005/8/layout/bProcess3"/>
    <dgm:cxn modelId="{06694C54-546D-47A0-A402-AA9E8C4ADF48}" srcId="{4A39CDCF-E78E-46EB-8FD3-70BB232E37EB}" destId="{0BA9A58D-175B-48C3-942D-ADAEEC09DCFD}" srcOrd="0" destOrd="0" parTransId="{0EAF2952-98B1-449D-BF9F-224B2C195C98}" sibTransId="{C038C550-CF4B-46AF-9CE6-2B452F2690DC}"/>
    <dgm:cxn modelId="{2E2FF077-2D05-477F-B545-73D8D2412EDC}" type="presOf" srcId="{59B77E3E-6662-4375-9757-FB70B50BE43E}" destId="{98AA9839-23EE-4A83-B978-B5225FD0D5A2}" srcOrd="0" destOrd="1" presId="urn:microsoft.com/office/officeart/2005/8/layout/bProcess3"/>
    <dgm:cxn modelId="{7CDE967B-B5BA-490B-8A53-587DFE0E2484}" srcId="{50225844-78F9-4E9C-87DB-0D3EF8538535}" destId="{20C642D6-33F3-4F42-BFB6-D48B3A364541}" srcOrd="3" destOrd="0" parTransId="{EB85B880-B212-4947-96AB-07F7E7FA81AC}" sibTransId="{739A00A7-3F15-4101-BE97-FCD334BA9323}"/>
    <dgm:cxn modelId="{99558735-2D17-41DD-8E75-ACBC92DDD0C1}" type="presOf" srcId="{C5A5278A-2146-4D9C-AD3B-F304E6B5B676}" destId="{E0BBA58A-568D-4E99-AFA3-02CCAE7F74FC}" srcOrd="0" destOrd="0" presId="urn:microsoft.com/office/officeart/2005/8/layout/bProcess3"/>
    <dgm:cxn modelId="{3234FDCD-EC9D-42CB-9A7B-9EE3882FB3E5}" srcId="{50225844-78F9-4E9C-87DB-0D3EF8538535}" destId="{AE367F1A-2270-479D-ACC6-2D57B76B0766}" srcOrd="2" destOrd="0" parTransId="{45C738B3-CF55-4251-AB69-D8EE4271E445}" sibTransId="{1B94285F-5EDC-43BC-9674-C2BD40F708FD}"/>
    <dgm:cxn modelId="{C76FC82B-64EE-4259-A1C5-0B8674CEADEE}" type="presOf" srcId="{AE367F1A-2270-479D-ACC6-2D57B76B0766}" destId="{EA45C166-1D2E-4D64-8BDB-88022207C39D}" srcOrd="0" destOrd="0" presId="urn:microsoft.com/office/officeart/2005/8/layout/bProcess3"/>
    <dgm:cxn modelId="{479AFF90-E04B-4C4A-B069-E602D5368F0A}" type="presOf" srcId="{4A39CDCF-E78E-46EB-8FD3-70BB232E37EB}" destId="{666DB806-D567-4FC7-94A3-904D25227CAB}" srcOrd="0" destOrd="0" presId="urn:microsoft.com/office/officeart/2005/8/layout/bProcess3"/>
    <dgm:cxn modelId="{28DD02C4-9B5E-4529-A6EA-7E4D30692BAB}" srcId="{AE367F1A-2270-479D-ACC6-2D57B76B0766}" destId="{03F2F12B-B571-4DE4-88B2-9FEAE2E540BA}" srcOrd="0" destOrd="0" parTransId="{FF2DC0F8-2B1E-4AB2-90BD-7CDC2274C866}" sibTransId="{BACA8643-F56C-4F12-974B-DFD404AF28E7}"/>
    <dgm:cxn modelId="{1FE86B22-AFAF-4DED-AEB3-5F54755709FA}" type="presOf" srcId="{9A01B0E2-1A3E-4AF0-9692-F5774586252E}" destId="{98AA9839-23EE-4A83-B978-B5225FD0D5A2}" srcOrd="0" destOrd="0" presId="urn:microsoft.com/office/officeart/2005/8/layout/bProcess3"/>
    <dgm:cxn modelId="{766D7E2B-C25A-491B-B37F-339A929F5D7D}" type="presOf" srcId="{03F2F12B-B571-4DE4-88B2-9FEAE2E540BA}" destId="{EA45C166-1D2E-4D64-8BDB-88022207C39D}" srcOrd="0" destOrd="1" presId="urn:microsoft.com/office/officeart/2005/8/layout/bProcess3"/>
    <dgm:cxn modelId="{4F587163-ADCC-4456-BA8B-D3311BFB8D4C}" type="presOf" srcId="{739A00A7-3F15-4101-BE97-FCD334BA9323}" destId="{6C13B089-FCD1-4585-80F1-395926C06E0C}" srcOrd="1" destOrd="0" presId="urn:microsoft.com/office/officeart/2005/8/layout/bProcess3"/>
    <dgm:cxn modelId="{92FB6D2A-E136-43AC-8646-CFF61BAE96F6}" type="presOf" srcId="{376F8DF6-AB8F-46C1-871F-22F21294D8D6}" destId="{C71D1A38-68FB-4193-84D3-1C0ED29C835D}" srcOrd="0" destOrd="0" presId="urn:microsoft.com/office/officeart/2005/8/layout/bProcess3"/>
    <dgm:cxn modelId="{137C2D2E-DF82-4FA4-8644-1AFEA53F86C0}" srcId="{9A01B0E2-1A3E-4AF0-9692-F5774586252E}" destId="{59B77E3E-6662-4375-9757-FB70B50BE43E}" srcOrd="0" destOrd="0" parTransId="{74E2D25E-7B89-4906-8055-89FDD6C59D7F}" sibTransId="{68BA2822-4BA7-46E8-8090-086B09EDB53E}"/>
    <dgm:cxn modelId="{017D5333-64F1-46A4-9868-DBD5871CDF07}" srcId="{50225844-78F9-4E9C-87DB-0D3EF8538535}" destId="{4A39CDCF-E78E-46EB-8FD3-70BB232E37EB}" srcOrd="0" destOrd="0" parTransId="{D5057002-38EB-45A7-A7B0-042E8DDEE72C}" sibTransId="{376F8DF6-AB8F-46C1-871F-22F21294D8D6}"/>
    <dgm:cxn modelId="{8C7FC3D6-9E91-417D-A944-72628FABF3C1}" srcId="{50225844-78F9-4E9C-87DB-0D3EF8538535}" destId="{C5A5278A-2146-4D9C-AD3B-F304E6B5B676}" srcOrd="4" destOrd="0" parTransId="{BF7B7BBB-8030-4718-8A93-3641EEA92981}" sibTransId="{7C67DD49-EB81-4742-941F-DA35D86D175B}"/>
    <dgm:cxn modelId="{A4A01C61-B5E9-4B70-AB2F-28685B4A1E7E}" srcId="{50225844-78F9-4E9C-87DB-0D3EF8538535}" destId="{2746D900-94C3-441B-A26A-CD5548F93435}" srcOrd="5" destOrd="0" parTransId="{0F527FD7-1697-4EEB-A1FC-9696213C95AB}" sibTransId="{6C0AEB1A-5F2F-482A-A290-0C5E8A817B9D}"/>
    <dgm:cxn modelId="{2E92B368-00BE-41FD-A59E-FAB92765AAEC}" type="presOf" srcId="{CB95AF81-692D-423D-9A17-1A4D6A033420}" destId="{9F42342E-91EB-4622-8358-9CC074F8D1B8}" srcOrd="0" destOrd="1" presId="urn:microsoft.com/office/officeart/2005/8/layout/bProcess3"/>
    <dgm:cxn modelId="{2AD2A9F0-CAA3-416C-BAC0-4887A6B056BC}" type="presOf" srcId="{C777456D-FA8D-46E4-B5AA-01440D5BB2F2}" destId="{0D8305A4-6039-43E7-9384-2AB0BCDF83B7}" srcOrd="0" destOrd="0" presId="urn:microsoft.com/office/officeart/2005/8/layout/bProcess3"/>
    <dgm:cxn modelId="{82435A8B-1FB7-4ECA-9890-0EA60DEF8737}" type="presOf" srcId="{50225844-78F9-4E9C-87DB-0D3EF8538535}" destId="{5EFD45E5-4882-477E-8EDD-F5EECDF03E71}" srcOrd="0" destOrd="0" presId="urn:microsoft.com/office/officeart/2005/8/layout/bProcess3"/>
    <dgm:cxn modelId="{781444AE-BE9F-41A2-B77A-808E5DC31934}" type="presOf" srcId="{DE0801BE-B6D1-4CE3-A695-BD869E091896}" destId="{41748CDF-2B5F-4809-9802-E16FFC04CD9C}" srcOrd="0" destOrd="1" presId="urn:microsoft.com/office/officeart/2005/8/layout/bProcess3"/>
    <dgm:cxn modelId="{C1B0F758-F79B-4113-A66A-7DEC64102C93}" type="presOf" srcId="{7C67DD49-EB81-4742-941F-DA35D86D175B}" destId="{078A7D04-A544-4861-9D33-B51B649C1C63}" srcOrd="1" destOrd="0" presId="urn:microsoft.com/office/officeart/2005/8/layout/bProcess3"/>
    <dgm:cxn modelId="{66D09C29-3111-416E-A07F-B61A1E247BD5}" type="presOf" srcId="{0BA9A58D-175B-48C3-942D-ADAEEC09DCFD}" destId="{666DB806-D567-4FC7-94A3-904D25227CAB}" srcOrd="0" destOrd="1" presId="urn:microsoft.com/office/officeart/2005/8/layout/bProcess3"/>
    <dgm:cxn modelId="{54726420-95B2-4160-AA24-3F3CF7CAF9C3}" srcId="{2746D900-94C3-441B-A26A-CD5548F93435}" destId="{CB95AF81-692D-423D-9A17-1A4D6A033420}" srcOrd="0" destOrd="0" parTransId="{8FDB5F6F-7599-4E94-B644-D08DB3BD7296}" sibTransId="{477B1ED7-AE37-4970-BCD1-C83F209BBB2D}"/>
    <dgm:cxn modelId="{E730D0F0-4D7E-4D9C-9B15-CB9D8F92D348}" type="presOf" srcId="{C777456D-FA8D-46E4-B5AA-01440D5BB2F2}" destId="{E34F94F5-ED5F-4ECF-8A38-D0587AA39CD5}" srcOrd="1" destOrd="0" presId="urn:microsoft.com/office/officeart/2005/8/layout/bProcess3"/>
    <dgm:cxn modelId="{643075E8-04DD-4A9C-8581-D53436659994}" srcId="{20C642D6-33F3-4F42-BFB6-D48B3A364541}" destId="{DE0801BE-B6D1-4CE3-A695-BD869E091896}" srcOrd="0" destOrd="0" parTransId="{912FF092-2343-438C-B3D1-3B31964EAB9F}" sibTransId="{2DB2CBC5-F5E6-457B-8364-8A1598AAA9B6}"/>
    <dgm:cxn modelId="{4A8D1B9A-5E45-484D-A53F-E76A0ED60B4F}" type="presOf" srcId="{376F8DF6-AB8F-46C1-871F-22F21294D8D6}" destId="{588B5467-DC14-4AE2-ABAA-088CE5ACBDA6}" srcOrd="1" destOrd="0" presId="urn:microsoft.com/office/officeart/2005/8/layout/bProcess3"/>
    <dgm:cxn modelId="{BCED3F1B-AC6D-4BA2-A421-3723C0542678}" type="presOf" srcId="{2746D900-94C3-441B-A26A-CD5548F93435}" destId="{9F42342E-91EB-4622-8358-9CC074F8D1B8}" srcOrd="0" destOrd="0" presId="urn:microsoft.com/office/officeart/2005/8/layout/bProcess3"/>
    <dgm:cxn modelId="{E8652824-37AF-48DC-A061-C9B30A62176F}" type="presOf" srcId="{5A1801E4-B2A7-44E2-BB19-72045B390D86}" destId="{E0BBA58A-568D-4E99-AFA3-02CCAE7F74FC}" srcOrd="0" destOrd="1" presId="urn:microsoft.com/office/officeart/2005/8/layout/bProcess3"/>
    <dgm:cxn modelId="{B4C29806-D763-4546-911B-8C6BB2EE1474}" type="presOf" srcId="{739A00A7-3F15-4101-BE97-FCD334BA9323}" destId="{94813247-6F22-460B-AA8D-2ABD76B58005}" srcOrd="0" destOrd="0" presId="urn:microsoft.com/office/officeart/2005/8/layout/bProcess3"/>
    <dgm:cxn modelId="{3B8BD75D-6761-4AED-BDAD-7A9B65973F2D}" type="presParOf" srcId="{5EFD45E5-4882-477E-8EDD-F5EECDF03E71}" destId="{666DB806-D567-4FC7-94A3-904D25227CAB}" srcOrd="0" destOrd="0" presId="urn:microsoft.com/office/officeart/2005/8/layout/bProcess3"/>
    <dgm:cxn modelId="{6A9C5CFD-8D4B-43FA-872C-C103C4B503CA}" type="presParOf" srcId="{5EFD45E5-4882-477E-8EDD-F5EECDF03E71}" destId="{C71D1A38-68FB-4193-84D3-1C0ED29C835D}" srcOrd="1" destOrd="0" presId="urn:microsoft.com/office/officeart/2005/8/layout/bProcess3"/>
    <dgm:cxn modelId="{D2A014CB-90B7-40CB-82AA-4785CE27475D}" type="presParOf" srcId="{C71D1A38-68FB-4193-84D3-1C0ED29C835D}" destId="{588B5467-DC14-4AE2-ABAA-088CE5ACBDA6}" srcOrd="0" destOrd="0" presId="urn:microsoft.com/office/officeart/2005/8/layout/bProcess3"/>
    <dgm:cxn modelId="{A3786758-8360-47E7-ABBD-F851118ECC86}" type="presParOf" srcId="{5EFD45E5-4882-477E-8EDD-F5EECDF03E71}" destId="{98AA9839-23EE-4A83-B978-B5225FD0D5A2}" srcOrd="2" destOrd="0" presId="urn:microsoft.com/office/officeart/2005/8/layout/bProcess3"/>
    <dgm:cxn modelId="{319DDEB9-CCB0-4DAA-A000-95AD3AFBC2A3}" type="presParOf" srcId="{5EFD45E5-4882-477E-8EDD-F5EECDF03E71}" destId="{0D8305A4-6039-43E7-9384-2AB0BCDF83B7}" srcOrd="3" destOrd="0" presId="urn:microsoft.com/office/officeart/2005/8/layout/bProcess3"/>
    <dgm:cxn modelId="{C716F1C2-950A-4E30-9E14-81686C565306}" type="presParOf" srcId="{0D8305A4-6039-43E7-9384-2AB0BCDF83B7}" destId="{E34F94F5-ED5F-4ECF-8A38-D0587AA39CD5}" srcOrd="0" destOrd="0" presId="urn:microsoft.com/office/officeart/2005/8/layout/bProcess3"/>
    <dgm:cxn modelId="{9C53C729-004B-4094-B8FD-604C22DD4815}" type="presParOf" srcId="{5EFD45E5-4882-477E-8EDD-F5EECDF03E71}" destId="{EA45C166-1D2E-4D64-8BDB-88022207C39D}" srcOrd="4" destOrd="0" presId="urn:microsoft.com/office/officeart/2005/8/layout/bProcess3"/>
    <dgm:cxn modelId="{22D65F59-B0E1-4101-B2B8-FF2059DC5366}" type="presParOf" srcId="{5EFD45E5-4882-477E-8EDD-F5EECDF03E71}" destId="{0686F00A-13EE-4F27-8504-D67AD0B7EE08}" srcOrd="5" destOrd="0" presId="urn:microsoft.com/office/officeart/2005/8/layout/bProcess3"/>
    <dgm:cxn modelId="{E048A587-1152-4939-8C68-8B0A7B3FE8D8}" type="presParOf" srcId="{0686F00A-13EE-4F27-8504-D67AD0B7EE08}" destId="{63EC30FA-F602-4DC5-8671-AB51A1138754}" srcOrd="0" destOrd="0" presId="urn:microsoft.com/office/officeart/2005/8/layout/bProcess3"/>
    <dgm:cxn modelId="{12D5389E-3C2A-4F8A-82C4-BAD88E065FB6}" type="presParOf" srcId="{5EFD45E5-4882-477E-8EDD-F5EECDF03E71}" destId="{41748CDF-2B5F-4809-9802-E16FFC04CD9C}" srcOrd="6" destOrd="0" presId="urn:microsoft.com/office/officeart/2005/8/layout/bProcess3"/>
    <dgm:cxn modelId="{6288D366-9171-4F50-B3AF-90662B96259B}" type="presParOf" srcId="{5EFD45E5-4882-477E-8EDD-F5EECDF03E71}" destId="{94813247-6F22-460B-AA8D-2ABD76B58005}" srcOrd="7" destOrd="0" presId="urn:microsoft.com/office/officeart/2005/8/layout/bProcess3"/>
    <dgm:cxn modelId="{5566B220-87F1-4B8B-9C7D-FF924D12066C}" type="presParOf" srcId="{94813247-6F22-460B-AA8D-2ABD76B58005}" destId="{6C13B089-FCD1-4585-80F1-395926C06E0C}" srcOrd="0" destOrd="0" presId="urn:microsoft.com/office/officeart/2005/8/layout/bProcess3"/>
    <dgm:cxn modelId="{721CD862-83CD-429A-8CD8-A0171F5379F6}" type="presParOf" srcId="{5EFD45E5-4882-477E-8EDD-F5EECDF03E71}" destId="{E0BBA58A-568D-4E99-AFA3-02CCAE7F74FC}" srcOrd="8" destOrd="0" presId="urn:microsoft.com/office/officeart/2005/8/layout/bProcess3"/>
    <dgm:cxn modelId="{A16A7154-2A71-4381-85A7-52135FC8B6D0}" type="presParOf" srcId="{5EFD45E5-4882-477E-8EDD-F5EECDF03E71}" destId="{6F82A896-B438-4916-97CF-C967F994464C}" srcOrd="9" destOrd="0" presId="urn:microsoft.com/office/officeart/2005/8/layout/bProcess3"/>
    <dgm:cxn modelId="{34204078-29F2-46F7-9D1D-AE760152F445}" type="presParOf" srcId="{6F82A896-B438-4916-97CF-C967F994464C}" destId="{078A7D04-A544-4861-9D33-B51B649C1C63}" srcOrd="0" destOrd="0" presId="urn:microsoft.com/office/officeart/2005/8/layout/bProcess3"/>
    <dgm:cxn modelId="{A95BFD9A-9279-4DB3-98BF-66ADEAE8CC86}" type="presParOf" srcId="{5EFD45E5-4882-477E-8EDD-F5EECDF03E71}" destId="{9F42342E-91EB-4622-8358-9CC074F8D1B8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D1A38-68FB-4193-84D3-1C0ED29C835D}">
      <dsp:nvSpPr>
        <dsp:cNvPr id="0" name=""/>
        <dsp:cNvSpPr/>
      </dsp:nvSpPr>
      <dsp:spPr>
        <a:xfrm>
          <a:off x="2357311" y="1225742"/>
          <a:ext cx="510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558" y="45720"/>
              </a:lnTo>
            </a:path>
          </a:pathLst>
        </a:custGeom>
        <a:noFill/>
        <a:ln w="28575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9061" y="1268756"/>
        <a:ext cx="27057" cy="5411"/>
      </dsp:txXfrm>
    </dsp:sp>
    <dsp:sp modelId="{666DB806-D567-4FC7-94A3-904D25227CAB}">
      <dsp:nvSpPr>
        <dsp:cNvPr id="0" name=""/>
        <dsp:cNvSpPr/>
      </dsp:nvSpPr>
      <dsp:spPr>
        <a:xfrm>
          <a:off x="6250" y="565604"/>
          <a:ext cx="2352861" cy="1411716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Design Research Questions</a:t>
          </a:r>
          <a:endParaRPr lang="en-US" sz="2000" b="1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Qualitative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250" y="565604"/>
        <a:ext cx="2352861" cy="1411716"/>
      </dsp:txXfrm>
    </dsp:sp>
    <dsp:sp modelId="{0D8305A4-6039-43E7-9384-2AB0BCDF83B7}">
      <dsp:nvSpPr>
        <dsp:cNvPr id="0" name=""/>
        <dsp:cNvSpPr/>
      </dsp:nvSpPr>
      <dsp:spPr>
        <a:xfrm>
          <a:off x="5251330" y="1225742"/>
          <a:ext cx="510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558" y="45720"/>
              </a:lnTo>
            </a:path>
          </a:pathLst>
        </a:custGeom>
        <a:noFill/>
        <a:ln w="28575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93080" y="1268756"/>
        <a:ext cx="27057" cy="5411"/>
      </dsp:txXfrm>
    </dsp:sp>
    <dsp:sp modelId="{98AA9839-23EE-4A83-B978-B5225FD0D5A2}">
      <dsp:nvSpPr>
        <dsp:cNvPr id="0" name=""/>
        <dsp:cNvSpPr/>
      </dsp:nvSpPr>
      <dsp:spPr>
        <a:xfrm>
          <a:off x="2900269" y="565604"/>
          <a:ext cx="2352861" cy="1411716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Literature Review</a:t>
          </a:r>
          <a:endParaRPr lang="en-US" sz="2000" b="1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Qualitative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2900269" y="565604"/>
        <a:ext cx="2352861" cy="1411716"/>
      </dsp:txXfrm>
    </dsp:sp>
    <dsp:sp modelId="{0686F00A-13EE-4F27-8504-D67AD0B7EE08}">
      <dsp:nvSpPr>
        <dsp:cNvPr id="0" name=""/>
        <dsp:cNvSpPr/>
      </dsp:nvSpPr>
      <dsp:spPr>
        <a:xfrm>
          <a:off x="1182680" y="1975520"/>
          <a:ext cx="5788038" cy="510558"/>
        </a:xfrm>
        <a:custGeom>
          <a:avLst/>
          <a:gdLst/>
          <a:ahLst/>
          <a:cxnLst/>
          <a:rect l="0" t="0" r="0" b="0"/>
          <a:pathLst>
            <a:path>
              <a:moveTo>
                <a:pt x="5788038" y="0"/>
              </a:moveTo>
              <a:lnTo>
                <a:pt x="5788038" y="272379"/>
              </a:lnTo>
              <a:lnTo>
                <a:pt x="0" y="272379"/>
              </a:lnTo>
              <a:lnTo>
                <a:pt x="0" y="510558"/>
              </a:lnTo>
            </a:path>
          </a:pathLst>
        </a:custGeom>
        <a:noFill/>
        <a:ln w="28575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931367" y="2228094"/>
        <a:ext cx="290664" cy="5411"/>
      </dsp:txXfrm>
    </dsp:sp>
    <dsp:sp modelId="{EA45C166-1D2E-4D64-8BDB-88022207C39D}">
      <dsp:nvSpPr>
        <dsp:cNvPr id="0" name=""/>
        <dsp:cNvSpPr/>
      </dsp:nvSpPr>
      <dsp:spPr>
        <a:xfrm>
          <a:off x="5794288" y="565604"/>
          <a:ext cx="2352861" cy="1411716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Psychometric Scale Development</a:t>
          </a:r>
          <a:endParaRPr lang="en-US" sz="2000" b="1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Quantitative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5794288" y="565604"/>
        <a:ext cx="2352861" cy="1411716"/>
      </dsp:txXfrm>
    </dsp:sp>
    <dsp:sp modelId="{94813247-6F22-460B-AA8D-2ABD76B58005}">
      <dsp:nvSpPr>
        <dsp:cNvPr id="0" name=""/>
        <dsp:cNvSpPr/>
      </dsp:nvSpPr>
      <dsp:spPr>
        <a:xfrm>
          <a:off x="2357311" y="3178617"/>
          <a:ext cx="510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558" y="45720"/>
              </a:lnTo>
            </a:path>
          </a:pathLst>
        </a:custGeom>
        <a:noFill/>
        <a:ln w="28575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599061" y="3221631"/>
        <a:ext cx="27057" cy="5411"/>
      </dsp:txXfrm>
    </dsp:sp>
    <dsp:sp modelId="{41748CDF-2B5F-4809-9802-E16FFC04CD9C}">
      <dsp:nvSpPr>
        <dsp:cNvPr id="0" name=""/>
        <dsp:cNvSpPr/>
      </dsp:nvSpPr>
      <dsp:spPr>
        <a:xfrm>
          <a:off x="6250" y="2518479"/>
          <a:ext cx="2352861" cy="1411716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u="none" kern="1200" dirty="0" smtClean="0">
              <a:solidFill>
                <a:schemeClr val="bg1"/>
              </a:solidFill>
            </a:rPr>
            <a:t>Design and Administrate Survey </a:t>
          </a:r>
          <a:endParaRPr lang="en-US" sz="2000" b="1" u="none" kern="1200" dirty="0">
            <a:solidFill>
              <a:schemeClr val="bg1"/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>
              <a:solidFill>
                <a:schemeClr val="bg1"/>
              </a:solidFill>
            </a:rPr>
            <a:t>Quantitative</a:t>
          </a:r>
          <a:endParaRPr lang="en-US" sz="1600" kern="1200" dirty="0">
            <a:solidFill>
              <a:schemeClr val="bg1"/>
            </a:solidFill>
          </a:endParaRPr>
        </a:p>
      </dsp:txBody>
      <dsp:txXfrm>
        <a:off x="6250" y="2518479"/>
        <a:ext cx="2352861" cy="1411716"/>
      </dsp:txXfrm>
    </dsp:sp>
    <dsp:sp modelId="{6F82A896-B438-4916-97CF-C967F994464C}">
      <dsp:nvSpPr>
        <dsp:cNvPr id="0" name=""/>
        <dsp:cNvSpPr/>
      </dsp:nvSpPr>
      <dsp:spPr>
        <a:xfrm>
          <a:off x="5251330" y="3178617"/>
          <a:ext cx="5105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558" y="45720"/>
              </a:lnTo>
            </a:path>
          </a:pathLst>
        </a:custGeom>
        <a:noFill/>
        <a:ln w="28575" cap="flat" cmpd="sng" algn="ctr">
          <a:solidFill>
            <a:schemeClr val="dk1"/>
          </a:solidFill>
          <a:prstDash val="solid"/>
          <a:tailEnd type="arrow"/>
        </a:ln>
        <a:effectLst/>
      </dsp:spPr>
      <dsp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493080" y="3221631"/>
        <a:ext cx="27057" cy="5411"/>
      </dsp:txXfrm>
    </dsp:sp>
    <dsp:sp modelId="{E0BBA58A-568D-4E99-AFA3-02CCAE7F74FC}">
      <dsp:nvSpPr>
        <dsp:cNvPr id="0" name=""/>
        <dsp:cNvSpPr/>
      </dsp:nvSpPr>
      <dsp:spPr>
        <a:xfrm>
          <a:off x="2900269" y="2518479"/>
          <a:ext cx="2352861" cy="1411716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Data Analysis</a:t>
          </a:r>
          <a:endParaRPr lang="en-US" sz="2000" b="1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bg1"/>
              </a:solidFill>
            </a:rPr>
            <a:t>Qualitative and Quantitative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2900269" y="2518479"/>
        <a:ext cx="2352861" cy="1411716"/>
      </dsp:txXfrm>
    </dsp:sp>
    <dsp:sp modelId="{9F42342E-91EB-4622-8358-9CC074F8D1B8}">
      <dsp:nvSpPr>
        <dsp:cNvPr id="0" name=""/>
        <dsp:cNvSpPr/>
      </dsp:nvSpPr>
      <dsp:spPr>
        <a:xfrm>
          <a:off x="5794288" y="2518479"/>
          <a:ext cx="2352861" cy="1411716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chemeClr val="bg1"/>
              </a:solidFill>
            </a:rPr>
            <a:t>Document &amp; Reporting </a:t>
          </a:r>
          <a:endParaRPr lang="en-US" sz="2000" b="1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>
              <a:solidFill>
                <a:schemeClr val="bg1"/>
              </a:solidFill>
            </a:rPr>
            <a:t>Qualitative and Quantitative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794288" y="2518479"/>
        <a:ext cx="2352861" cy="141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9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80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0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0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28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306E6-DC10-44A3-83DD-EDA3C03FF5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82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00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2097154" name="Picture 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1048601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1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8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7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720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1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2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3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6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Title 1"/>
          <p:cNvSpPr>
            <a:spLocks noGrp="1"/>
          </p:cNvSpPr>
          <p:nvPr>
            <p:ph type="title" hasCustomPrompt="1"/>
          </p:nvPr>
        </p:nvSpPr>
        <p:spPr>
          <a:xfrm>
            <a:off x="533400" y="304800"/>
            <a:ext cx="8122664" cy="914400"/>
          </a:xfrm>
          <a:ln>
            <a:solidFill>
              <a:srgbClr val="008000"/>
            </a:solidFill>
          </a:ln>
        </p:spPr>
        <p:txBody>
          <a:bodyPr/>
          <a:lstStyle>
            <a:lvl1pPr algn="l"/>
          </a:lstStyle>
          <a:p>
            <a:r>
              <a:rPr lang="en-US" dirty="0"/>
              <a:t> Click to edit Master title style</a:t>
            </a:r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>
          <a:xfrm>
            <a:off x="457200" y="1722437"/>
            <a:ext cx="8229600" cy="4525963"/>
          </a:xfrm>
        </p:spPr>
        <p:txBody>
          <a:bodyPr/>
          <a:lstStyle>
            <a:lvl1pPr marL="342900" indent="-342900">
              <a:buClr>
                <a:srgbClr val="008000"/>
              </a:buClr>
              <a:buSzPct val="70000"/>
              <a:buFont typeface="Wingdings" pitchFamily="2" charset="2"/>
              <a:buChar char="q"/>
            </a:lvl1pPr>
            <a:lvl2pPr marL="742950" indent="-285750">
              <a:buClr>
                <a:srgbClr val="008000"/>
              </a:buClr>
              <a:buSzPct val="70000"/>
              <a:buFont typeface="Wingdings" pitchFamily="2" charset="2"/>
              <a:buChar char="§"/>
            </a:lvl2pPr>
            <a:lvl3pPr marL="1143000" indent="-228600">
              <a:buClr>
                <a:srgbClr val="008000"/>
              </a:buClr>
              <a:buSzPct val="70000"/>
              <a:buFont typeface="Courier New" pitchFamily="49" charset="0"/>
              <a:buChar char="o"/>
            </a:lvl3pPr>
            <a:lvl4pPr marL="1600200" indent="-228600">
              <a:buClr>
                <a:srgbClr val="008000"/>
              </a:buClr>
              <a:buSzPct val="70000"/>
              <a:buFont typeface="Wingdings" pitchFamily="2" charset="2"/>
              <a:buChar char="q"/>
            </a:lvl4pPr>
            <a:lvl5pPr marL="2057400" indent="-228600">
              <a:buClr>
                <a:srgbClr val="008000"/>
              </a:buClr>
              <a:buSzPct val="70000"/>
              <a:buFont typeface="Wingdings" pitchFamily="2" charset="2"/>
              <a:buChar char="q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762" name="Rectangle 6"/>
          <p:cNvSpPr/>
          <p:nvPr userDrawn="1"/>
        </p:nvSpPr>
        <p:spPr>
          <a:xfrm>
            <a:off x="533400" y="1371600"/>
            <a:ext cx="8122664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3" name="Slide Number Placeholder 5"/>
          <p:cNvSpPr txBox="1"/>
          <p:nvPr userDrawn="1"/>
        </p:nvSpPr>
        <p:spPr>
          <a:xfrm>
            <a:off x="0" y="1355724"/>
            <a:ext cx="533400" cy="244476"/>
          </a:xfrm>
          <a:prstGeom prst="rect">
            <a:avLst/>
          </a:prstGeom>
          <a:solidFill>
            <a:srgbClr val="008000"/>
          </a:solidFill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8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76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477000"/>
            <a:ext cx="2362200" cy="2286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76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77000"/>
            <a:ext cx="5334000" cy="228600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2097159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200" y="6248400"/>
            <a:ext cx="611554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9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4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5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5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4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4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8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89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0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691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9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69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4869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2097158" name="Picture 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11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2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13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048714" name="Footer Placeholder 13"/>
          <p:cNvSpPr txBox="1"/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0487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80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1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682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683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04868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048685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686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6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69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69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58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58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04870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04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48725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6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7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28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29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730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731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  <p:sp>
        <p:nvSpPr>
          <p:cNvPr id="1048732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04873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70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048577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48578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1048579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1048580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1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2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4858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73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88AC-FB0C-48C5-9546-BFA209E1C0B0}" type="datetimeFigureOut">
              <a:rPr lang="en-US" smtClean="0"/>
              <a:t>16-Jun-24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D491B-7DAF-4731-BA96-CAE54A69398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4572000"/>
            <a:ext cx="9140612" cy="232167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48594" name="Rectangle 11"/>
          <p:cNvSpPr/>
          <p:nvPr/>
        </p:nvSpPr>
        <p:spPr>
          <a:xfrm>
            <a:off x="-1" y="6324599"/>
            <a:ext cx="9144001" cy="457201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3363" algn="ctr"/>
            <a:r>
              <a:rPr lang="en-US" sz="2000" dirty="0" err="1"/>
              <a:t>Hamdard</a:t>
            </a:r>
            <a:r>
              <a:rPr lang="en-US" sz="2000" dirty="0"/>
              <a:t> University</a:t>
            </a:r>
          </a:p>
        </p:txBody>
      </p:sp>
      <p:sp>
        <p:nvSpPr>
          <p:cNvPr id="1048595" name="Rectangle 12"/>
          <p:cNvSpPr/>
          <p:nvPr/>
        </p:nvSpPr>
        <p:spPr>
          <a:xfrm>
            <a:off x="0" y="6781800"/>
            <a:ext cx="9140612" cy="114300"/>
          </a:xfrm>
          <a:prstGeom prst="rect">
            <a:avLst/>
          </a:prstGeom>
          <a:solidFill>
            <a:srgbClr val="F863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75731" y="220637"/>
            <a:ext cx="8639669" cy="1836763"/>
            <a:chOff x="275731" y="724507"/>
            <a:chExt cx="8639669" cy="1836763"/>
          </a:xfrm>
        </p:grpSpPr>
        <p:sp>
          <p:nvSpPr>
            <p:cNvPr id="1048587" name="Rectangle 5"/>
            <p:cNvSpPr/>
            <p:nvPr/>
          </p:nvSpPr>
          <p:spPr>
            <a:xfrm>
              <a:off x="1596608" y="724507"/>
              <a:ext cx="5994673" cy="1090650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Synergizing Human Behavior and Cybersecurity using Psychometric Behavioral Analysis</a:t>
              </a:r>
              <a:endParaRPr lang="en-US" sz="3600" dirty="0"/>
            </a:p>
          </p:txBody>
        </p:sp>
        <p:pic>
          <p:nvPicPr>
            <p:cNvPr id="2097152" name="Picture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5731" y="755759"/>
              <a:ext cx="1129108" cy="1184239"/>
            </a:xfrm>
            <a:prstGeom prst="rect">
              <a:avLst/>
            </a:prstGeom>
          </p:spPr>
        </p:pic>
        <p:sp>
          <p:nvSpPr>
            <p:cNvPr id="1048593" name="Rectangle 13"/>
            <p:cNvSpPr/>
            <p:nvPr/>
          </p:nvSpPr>
          <p:spPr>
            <a:xfrm>
              <a:off x="1596608" y="1857826"/>
              <a:ext cx="5994672" cy="82172"/>
            </a:xfrm>
            <a:prstGeom prst="rect">
              <a:avLst/>
            </a:prstGeom>
            <a:solidFill>
              <a:srgbClr val="F86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599499" y="2099605"/>
              <a:ext cx="59946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b="1" dirty="0" smtClean="0"/>
                <a:t>FYP Proposal</a:t>
              </a:r>
              <a:endParaRPr lang="en-US" sz="2400" b="1" dirty="0"/>
            </a:p>
          </p:txBody>
        </p:sp>
        <p:pic>
          <p:nvPicPr>
            <p:cNvPr id="16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6292" y="774260"/>
              <a:ext cx="1129108" cy="1129108"/>
            </a:xfrm>
            <a:prstGeom prst="rect">
              <a:avLst/>
            </a:prstGeom>
          </p:spPr>
        </p:pic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88047"/>
              </p:ext>
            </p:extLst>
          </p:nvPr>
        </p:nvGraphicFramePr>
        <p:xfrm>
          <a:off x="2667000" y="2286001"/>
          <a:ext cx="3657600" cy="2042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8514">
                  <a:extLst>
                    <a:ext uri="{9D8B030D-6E8A-4147-A177-3AD203B41FA5}">
                      <a16:colId xmlns="" xmlns:a16="http://schemas.microsoft.com/office/drawing/2014/main" val="1609330656"/>
                    </a:ext>
                  </a:extLst>
                </a:gridCol>
                <a:gridCol w="1659086">
                  <a:extLst>
                    <a:ext uri="{9D8B030D-6E8A-4147-A177-3AD203B41FA5}">
                      <a16:colId xmlns="" xmlns:a16="http://schemas.microsoft.com/office/drawing/2014/main" val="323687408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rlito"/>
                          <a:cs typeface="Carlito"/>
                        </a:rPr>
                        <a:t>Syeda</a:t>
                      </a:r>
                      <a:r>
                        <a:rPr lang="en-US" sz="1800" dirty="0">
                          <a:effectLst/>
                          <a:latin typeface="+mn-lt"/>
                          <a:ea typeface="Carlito"/>
                          <a:cs typeface="Carlito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+mn-lt"/>
                          <a:ea typeface="Carlito"/>
                          <a:cs typeface="Carlito"/>
                        </a:rPr>
                        <a:t>Areej</a:t>
                      </a:r>
                      <a:r>
                        <a:rPr lang="en-US" sz="1800" dirty="0">
                          <a:effectLst/>
                          <a:latin typeface="+mn-lt"/>
                          <a:ea typeface="Carlito"/>
                          <a:cs typeface="Carlito"/>
                        </a:rPr>
                        <a:t> Asif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rlito"/>
                          <a:cs typeface="Carlito"/>
                        </a:rPr>
                        <a:t>(2276-2021)</a:t>
                      </a:r>
                      <a:endParaRPr lang="en-US" sz="1800" dirty="0">
                        <a:effectLst/>
                        <a:latin typeface="+mn-lt"/>
                        <a:ea typeface="Carlito"/>
                        <a:cs typeface="Carlit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378414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rlito"/>
                          <a:cs typeface="Carlito"/>
                        </a:rPr>
                        <a:t>Shahreen</a:t>
                      </a:r>
                      <a:r>
                        <a:rPr lang="en-US" sz="1800" dirty="0">
                          <a:effectLst/>
                          <a:latin typeface="+mn-lt"/>
                          <a:ea typeface="Carlito"/>
                          <a:cs typeface="Carlito"/>
                        </a:rPr>
                        <a:t> Sheikh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rlito"/>
                          <a:cs typeface="Carlito"/>
                        </a:rPr>
                        <a:t>(1771-2021)</a:t>
                      </a:r>
                      <a:endParaRPr lang="en-US" sz="1800" dirty="0">
                        <a:effectLst/>
                        <a:latin typeface="+mn-lt"/>
                        <a:ea typeface="Carlito"/>
                        <a:cs typeface="Carlit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47084967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+mn-lt"/>
                          <a:ea typeface="Carlito"/>
                          <a:cs typeface="Carlito"/>
                        </a:rPr>
                        <a:t>Farees</a:t>
                      </a:r>
                      <a:r>
                        <a:rPr lang="en-US" sz="1800" dirty="0">
                          <a:effectLst/>
                          <a:latin typeface="+mn-lt"/>
                          <a:ea typeface="Carlito"/>
                          <a:cs typeface="Carlito"/>
                        </a:rPr>
                        <a:t> Fatima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+mn-lt"/>
                          <a:ea typeface="Carlito"/>
                          <a:cs typeface="Carlito"/>
                        </a:rPr>
                        <a:t>(1755-2021)</a:t>
                      </a:r>
                      <a:endParaRPr lang="en-US" sz="1800" dirty="0">
                        <a:effectLst/>
                        <a:latin typeface="+mn-lt"/>
                        <a:ea typeface="Carlito"/>
                        <a:cs typeface="Carlito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210310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Supervisor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2000" dirty="0" smtClean="0">
                          <a:effectLst/>
                          <a:ea typeface="Times New Roman" panose="02020603050405020304" pitchFamily="18" charset="0"/>
                        </a:rPr>
                        <a:t>Jibran Rasheed Khan</a:t>
                      </a:r>
                      <a:endParaRPr lang="en-US" sz="2000" dirty="0">
                        <a:effectLst/>
                        <a:ea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932873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b="1" dirty="0" smtClean="0"/>
              <a:t>Budgeting</a:t>
            </a:r>
            <a:endParaRPr lang="en-US" b="1" dirty="0"/>
          </a:p>
        </p:txBody>
      </p:sp>
      <p:sp>
        <p:nvSpPr>
          <p:cNvPr id="104866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Sentimental Analysis during Video </a:t>
            </a:r>
            <a:r>
              <a:rPr lang="en-US" dirty="0" smtClean="0"/>
              <a:t>Conference</a:t>
            </a:r>
            <a:endParaRPr lang="en-US" dirty="0"/>
          </a:p>
        </p:txBody>
      </p:sp>
      <p:sp>
        <p:nvSpPr>
          <p:cNvPr id="1048662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10</a:t>
            </a:fld>
            <a:endParaRPr lang="en-US" dirty="0"/>
          </a:p>
        </p:txBody>
      </p:sp>
      <p:sp>
        <p:nvSpPr>
          <p:cNvPr id="1048664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Estimated budget of project major resources</a:t>
            </a:r>
          </a:p>
          <a:p>
            <a:pPr marL="0" indent="0">
              <a:buNone/>
            </a:pPr>
            <a:r>
              <a:rPr lang="en-US" sz="1600" dirty="0" smtClean="0"/>
              <a:t> </a:t>
            </a:r>
          </a:p>
          <a:p>
            <a:pPr>
              <a:buFontTx/>
              <a:buChar char="-"/>
            </a:pPr>
            <a:r>
              <a:rPr lang="en-US" sz="1600" dirty="0" smtClean="0"/>
              <a:t>Developers </a:t>
            </a:r>
            <a:r>
              <a:rPr lang="en-US" sz="1600" dirty="0"/>
              <a:t>(3 </a:t>
            </a:r>
            <a:r>
              <a:rPr lang="en-US" sz="1600" dirty="0" smtClean="0"/>
              <a:t>@ 700 x 4days x 4 week = 33600 x 12 </a:t>
            </a:r>
            <a:r>
              <a:rPr lang="en-US" sz="1600" dirty="0"/>
              <a:t>= PKR </a:t>
            </a:r>
            <a:r>
              <a:rPr lang="en-US" sz="1600" dirty="0" smtClean="0"/>
              <a:t>403,200 est.) </a:t>
            </a:r>
          </a:p>
          <a:p>
            <a:pPr>
              <a:buFontTx/>
              <a:buChar char="-"/>
            </a:pPr>
            <a:r>
              <a:rPr lang="en-US" sz="1600" dirty="0" smtClean="0"/>
              <a:t>Hard Drive (</a:t>
            </a:r>
            <a:r>
              <a:rPr lang="en-US" sz="1600" dirty="0" err="1" smtClean="0"/>
              <a:t>Rs</a:t>
            </a:r>
            <a:r>
              <a:rPr lang="en-US" sz="1600" dirty="0" smtClean="0"/>
              <a:t>. 14,000 x 2 </a:t>
            </a:r>
            <a:r>
              <a:rPr lang="en-US" sz="1600" dirty="0"/>
              <a:t>= PKR </a:t>
            </a:r>
            <a:r>
              <a:rPr lang="en-US" sz="1600" dirty="0" smtClean="0"/>
              <a:t>28,000 est.)</a:t>
            </a:r>
          </a:p>
          <a:p>
            <a:pPr>
              <a:buFontTx/>
              <a:buChar char="-"/>
            </a:pPr>
            <a:r>
              <a:rPr lang="en-GB" sz="1600" dirty="0" smtClean="0"/>
              <a:t>Laptop (</a:t>
            </a:r>
            <a:r>
              <a:rPr lang="en-GB" sz="1600" dirty="0" err="1" smtClean="0"/>
              <a:t>Rs</a:t>
            </a:r>
            <a:r>
              <a:rPr lang="en-GB" sz="1600" dirty="0" smtClean="0"/>
              <a:t>. 150,000 x 3 = </a:t>
            </a:r>
            <a:r>
              <a:rPr lang="en-US" sz="1600" dirty="0"/>
              <a:t>PKR</a:t>
            </a:r>
            <a:r>
              <a:rPr lang="en-GB" sz="1600" dirty="0" smtClean="0"/>
              <a:t> 450,000 est.)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 smtClean="0"/>
              <a:t>Electricity (</a:t>
            </a:r>
            <a:r>
              <a:rPr lang="en-US" sz="1600" dirty="0" err="1" smtClean="0"/>
              <a:t>Rs</a:t>
            </a:r>
            <a:r>
              <a:rPr lang="en-US" sz="1600" dirty="0" smtClean="0"/>
              <a:t>. 5000 x 12 </a:t>
            </a:r>
            <a:r>
              <a:rPr lang="en-US" sz="1600" dirty="0"/>
              <a:t>= PKR </a:t>
            </a:r>
            <a:r>
              <a:rPr lang="en-US" sz="1600" dirty="0" smtClean="0"/>
              <a:t>60,000 est.)</a:t>
            </a:r>
          </a:p>
          <a:p>
            <a:pPr>
              <a:buFontTx/>
              <a:buChar char="-"/>
            </a:pPr>
            <a:r>
              <a:rPr lang="en-US" sz="1600" dirty="0" smtClean="0"/>
              <a:t>Internet (3000 x 12 </a:t>
            </a:r>
            <a:r>
              <a:rPr lang="en-US" sz="1600" dirty="0"/>
              <a:t>= PKR 36,000 </a:t>
            </a:r>
            <a:r>
              <a:rPr lang="en-US" sz="1600" dirty="0" smtClean="0"/>
              <a:t>est.)</a:t>
            </a:r>
          </a:p>
          <a:p>
            <a:pPr>
              <a:buFontTx/>
              <a:buChar char="-"/>
            </a:pPr>
            <a:r>
              <a:rPr lang="en-US" sz="1600" dirty="0"/>
              <a:t>Industry Expert Consultancy (expected 2-4 visits) 8000 x 2 = PKR </a:t>
            </a:r>
            <a:r>
              <a:rPr lang="en-US" sz="1600" dirty="0" smtClean="0"/>
              <a:t>16,000 </a:t>
            </a:r>
            <a:r>
              <a:rPr lang="en-US" sz="1600" dirty="0"/>
              <a:t>est. </a:t>
            </a:r>
            <a:endParaRPr lang="en-US" sz="1600" dirty="0" smtClean="0"/>
          </a:p>
          <a:p>
            <a:pPr>
              <a:buFontTx/>
              <a:buChar char="-"/>
            </a:pPr>
            <a:r>
              <a:rPr lang="en-US" sz="1600" dirty="0"/>
              <a:t>LaserJet Printer 16,000</a:t>
            </a:r>
          </a:p>
          <a:p>
            <a:pPr>
              <a:buFontTx/>
              <a:buChar char="-"/>
            </a:pPr>
            <a:r>
              <a:rPr lang="en-US" sz="1600" dirty="0" smtClean="0"/>
              <a:t>Miscellaneous </a:t>
            </a:r>
            <a:r>
              <a:rPr lang="en-US" sz="1600" dirty="0" smtClean="0"/>
              <a:t>PKR 10,000 est.  </a:t>
            </a:r>
          </a:p>
          <a:p>
            <a:pPr marL="0" indent="0" algn="ctr">
              <a:buNone/>
            </a:pPr>
            <a:r>
              <a:rPr lang="en-US" sz="1600" b="1" dirty="0" smtClean="0"/>
              <a:t>Total cost </a:t>
            </a:r>
            <a:r>
              <a:rPr lang="en-US" sz="1600" b="1" dirty="0"/>
              <a:t>PKR </a:t>
            </a:r>
            <a:r>
              <a:rPr lang="en-US" sz="1600" b="1" dirty="0" smtClean="0"/>
              <a:t>1,118,200</a:t>
            </a:r>
            <a:r>
              <a:rPr lang="en-US" sz="1600" b="1" dirty="0"/>
              <a:t>‬ </a:t>
            </a:r>
            <a:r>
              <a:rPr lang="en-US" sz="1600" b="1" dirty="0" smtClean="0"/>
              <a:t>est.</a:t>
            </a:r>
          </a:p>
          <a:p>
            <a:pPr marL="0" indent="0" algn="ctr">
              <a:buNone/>
            </a:pPr>
            <a:r>
              <a:rPr lang="en-US" sz="1600" b="1" dirty="0" smtClean="0"/>
              <a:t>*</a:t>
            </a:r>
            <a:r>
              <a:rPr lang="en-US" sz="1600" dirty="0" smtClean="0"/>
              <a:t>Detailed budget sheet will be provide.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b="1" dirty="0"/>
              <a:t>Tools</a:t>
            </a:r>
            <a:r>
              <a:rPr lang="en-US" dirty="0"/>
              <a:t> </a:t>
            </a:r>
          </a:p>
        </p:txBody>
      </p:sp>
      <p:sp>
        <p:nvSpPr>
          <p:cNvPr id="1048669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5000"/>
          </a:bodyPr>
          <a:lstStyle/>
          <a:p>
            <a:pPr marL="273050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MS Word, MS Excel</a:t>
            </a:r>
          </a:p>
          <a:p>
            <a:pPr marL="273050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Python </a:t>
            </a:r>
          </a:p>
          <a:p>
            <a:pPr marL="273050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/>
              <a:t>Mendeley</a:t>
            </a:r>
            <a:r>
              <a:rPr lang="en-US" sz="1800" dirty="0" smtClean="0"/>
              <a:t> Desktop &amp; Web</a:t>
            </a:r>
          </a:p>
          <a:p>
            <a:pPr marL="273050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Overleaf</a:t>
            </a:r>
            <a:endParaRPr lang="en-US" sz="1800" dirty="0" smtClean="0"/>
          </a:p>
          <a:p>
            <a:pPr marL="273050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 err="1" smtClean="0"/>
              <a:t>TurnitIn</a:t>
            </a:r>
            <a:endParaRPr lang="en-US" sz="1800" dirty="0"/>
          </a:p>
          <a:p>
            <a:pPr marL="273050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282575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Laptop (Multi-Core, i9, 16GB, 500GB SSD)</a:t>
            </a:r>
            <a:endParaRPr lang="en-US" sz="1800" dirty="0"/>
          </a:p>
          <a:p>
            <a:pPr marL="282575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Backup Hard </a:t>
            </a:r>
            <a:r>
              <a:rPr lang="en-US" sz="1800" dirty="0"/>
              <a:t>drives</a:t>
            </a:r>
          </a:p>
          <a:p>
            <a:pPr marL="282575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/>
              <a:t>Internet </a:t>
            </a:r>
            <a:r>
              <a:rPr lang="en-US" sz="1800" dirty="0" smtClean="0"/>
              <a:t>dongle</a:t>
            </a:r>
          </a:p>
          <a:p>
            <a:pPr marL="282575" lvl="1" indent="-27305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1800" dirty="0" smtClean="0"/>
              <a:t>Printer</a:t>
            </a:r>
            <a:endParaRPr lang="en-US" sz="1800" dirty="0"/>
          </a:p>
        </p:txBody>
      </p:sp>
      <p:sp>
        <p:nvSpPr>
          <p:cNvPr id="1048667" name="Date Placeholder 5"/>
          <p:cNvSpPr>
            <a:spLocks noGrp="1"/>
          </p:cNvSpPr>
          <p:nvPr>
            <p:ph type="dt" sz="half" idx="15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CS-FYP    </a:t>
            </a:r>
            <a:r>
              <a:rPr lang="en-US" dirty="0" err="1">
                <a:solidFill>
                  <a:schemeClr val="bg1"/>
                </a:solidFill>
              </a:rPr>
              <a:t>Hamdard</a:t>
            </a:r>
            <a:r>
              <a:rPr lang="en-US" dirty="0">
                <a:solidFill>
                  <a:schemeClr val="bg1"/>
                </a:solidFill>
              </a:rPr>
              <a:t> University </a:t>
            </a:r>
          </a:p>
        </p:txBody>
      </p:sp>
      <p:sp>
        <p:nvSpPr>
          <p:cNvPr id="104866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EBC64C3-3FC7-4C40-910B-2643F037F02C}" type="slidenum">
              <a:rPr lang="en-US" smtClean="0"/>
              <a:t>11</a:t>
            </a:fld>
            <a:endParaRPr lang="en-US" dirty="0"/>
          </a:p>
        </p:txBody>
      </p:sp>
      <p:sp>
        <p:nvSpPr>
          <p:cNvPr id="1048666" name="Footer Placeholder 3"/>
          <p:cNvSpPr>
            <a:spLocks noGrp="1"/>
          </p:cNvSpPr>
          <p:nvPr>
            <p:ph type="ftr" sz="quarter" idx="17"/>
          </p:nvPr>
        </p:nvSpPr>
        <p:spPr>
          <a:solidFill>
            <a:srgbClr val="F86308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Sentimental Analysis during Video </a:t>
            </a:r>
            <a:r>
              <a:rPr lang="en-US" dirty="0" smtClean="0">
                <a:solidFill>
                  <a:schemeClr val="bg1"/>
                </a:solidFill>
              </a:rPr>
              <a:t>Conference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Software </a:t>
            </a:r>
            <a:r>
              <a:rPr lang="en-US" dirty="0" smtClean="0">
                <a:solidFill>
                  <a:schemeClr val="bg1"/>
                </a:solidFill>
              </a:rPr>
              <a:t>Requirements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Hardware Requirements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</a:t>
            </a:r>
            <a:r>
              <a:rPr lang="en-US" dirty="0" smtClean="0"/>
              <a:t>- </a:t>
            </a:r>
            <a:r>
              <a:rPr lang="en-US" dirty="0"/>
              <a:t>Project </a:t>
            </a:r>
            <a:r>
              <a:rPr lang="en-US" b="1" dirty="0"/>
              <a:t>Deliverables</a:t>
            </a:r>
          </a:p>
        </p:txBody>
      </p:sp>
      <p:sp>
        <p:nvSpPr>
          <p:cNvPr id="1048674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93864"/>
          </a:bodyPr>
          <a:lstStyle/>
          <a:p>
            <a:r>
              <a:rPr lang="en-US" sz="1800" dirty="0"/>
              <a:t>Project Plan </a:t>
            </a:r>
            <a:endParaRPr lang="en-US" sz="1800" dirty="0"/>
          </a:p>
          <a:p>
            <a:r>
              <a:rPr lang="en-US" sz="1800" dirty="0"/>
              <a:t>Methodology </a:t>
            </a:r>
          </a:p>
          <a:p>
            <a:r>
              <a:rPr lang="en-US" sz="1800" dirty="0"/>
              <a:t>Detailed Literature Survey </a:t>
            </a:r>
          </a:p>
          <a:p>
            <a:r>
              <a:rPr lang="en-US" sz="1800" dirty="0"/>
              <a:t>Project Report – </a:t>
            </a:r>
            <a:r>
              <a:rPr lang="en-US" sz="1800" dirty="0" smtClean="0"/>
              <a:t>I</a:t>
            </a:r>
          </a:p>
          <a:p>
            <a:r>
              <a:rPr lang="en-US" sz="1800" dirty="0"/>
              <a:t>Research Paper (</a:t>
            </a:r>
            <a:r>
              <a:rPr lang="en-US" sz="1800" dirty="0" smtClean="0"/>
              <a:t>First draft</a:t>
            </a:r>
            <a:r>
              <a:rPr lang="en-US" sz="1800" dirty="0"/>
              <a:t>)</a:t>
            </a: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Preliminary Result</a:t>
            </a:r>
          </a:p>
          <a:p>
            <a:r>
              <a:rPr lang="en-US" sz="1800" dirty="0"/>
              <a:t>Poster</a:t>
            </a:r>
            <a:endParaRPr lang="en-US" sz="1800" dirty="0"/>
          </a:p>
          <a:p>
            <a:r>
              <a:rPr lang="en-US" sz="1800" dirty="0"/>
              <a:t>Project Report – II</a:t>
            </a:r>
          </a:p>
          <a:p>
            <a:r>
              <a:rPr lang="en-US" sz="1800" dirty="0"/>
              <a:t>Research </a:t>
            </a:r>
            <a:r>
              <a:rPr lang="en-US" sz="1800" dirty="0"/>
              <a:t>Paper (</a:t>
            </a:r>
            <a:r>
              <a:rPr lang="en-US" sz="1800" dirty="0"/>
              <a:t>Final </a:t>
            </a:r>
            <a:r>
              <a:rPr lang="en-US" sz="1800" dirty="0" smtClean="0"/>
              <a:t>draft or with submission status only)</a:t>
            </a:r>
            <a:endParaRPr lang="en-US" sz="18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1048672" name="Date Placeholder 5"/>
          <p:cNvSpPr>
            <a:spLocks noGrp="1"/>
          </p:cNvSpPr>
          <p:nvPr>
            <p:ph type="dt" sz="half" idx="15"/>
          </p:nvPr>
        </p:nvSpPr>
        <p:spPr>
          <a:solidFill>
            <a:srgbClr val="008000"/>
          </a:solidFill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CS-FYP    Hamdard University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4867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9EBC64C3-3FC7-4C40-910B-2643F037F02C}" type="slidenum">
              <a:rPr lang="en-US" smtClean="0"/>
              <a:t>12</a:t>
            </a:fld>
            <a:endParaRPr lang="en-US" dirty="0"/>
          </a:p>
        </p:txBody>
      </p:sp>
      <p:sp>
        <p:nvSpPr>
          <p:cNvPr id="1048671" name="Footer Placeholder 3"/>
          <p:cNvSpPr>
            <a:spLocks noGrp="1"/>
          </p:cNvSpPr>
          <p:nvPr>
            <p:ph type="ftr" sz="quarter" idx="17"/>
          </p:nvPr>
        </p:nvSpPr>
        <p:spPr>
          <a:solidFill>
            <a:srgbClr val="F86308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Sentimental Analysis during Video </a:t>
            </a:r>
            <a:r>
              <a:rPr lang="en-US" dirty="0" smtClean="0">
                <a:solidFill>
                  <a:schemeClr val="bg1"/>
                </a:solidFill>
              </a:rPr>
              <a:t>Conference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"/>
          </p:nvPr>
        </p:nvSpPr>
        <p:spPr>
          <a:solidFill>
            <a:schemeClr val="accent2"/>
          </a:solidFill>
        </p:spPr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FYP-I 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FYP-II Evaluation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Sentimental Analysis during Video </a:t>
            </a:r>
            <a:r>
              <a:rPr lang="en-US" dirty="0" smtClean="0"/>
              <a:t>Conference</a:t>
            </a:r>
            <a:endParaRPr lang="en-US" dirty="0"/>
          </a:p>
        </p:txBody>
      </p:sp>
      <p:sp>
        <p:nvSpPr>
          <p:cNvPr id="104867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CS-FYP    </a:t>
            </a:r>
            <a:r>
              <a:rPr lang="en-US" sz="1200" dirty="0" err="1"/>
              <a:t>Hamdard</a:t>
            </a:r>
            <a:r>
              <a:rPr lang="en-US" sz="1200" dirty="0"/>
              <a:t> University </a:t>
            </a:r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13</a:t>
            </a:fld>
            <a:endParaRPr lang="en-US" dirty="0"/>
          </a:p>
        </p:txBody>
      </p:sp>
      <p:sp>
        <p:nvSpPr>
          <p:cNvPr id="1048678" name="Google Shape;366;p25"/>
          <p:cNvSpPr txBox="1"/>
          <p:nvPr/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008000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lvl="1" indent="0">
              <a:spcBef>
                <a:spcPts val="0"/>
              </a:spcBef>
              <a:buSzPts val="6720"/>
              <a:buFont typeface="Wingdings 2"/>
              <a:buNone/>
            </a:pPr>
            <a:endParaRPr lang="en-US" sz="9600" dirty="0"/>
          </a:p>
          <a:p>
            <a:pPr marL="365760" lvl="1" indent="0" algn="ctr">
              <a:buSzPts val="6720"/>
              <a:buFont typeface="Wingdings 2"/>
              <a:buNone/>
            </a:pPr>
            <a:r>
              <a:rPr lang="en-US" sz="4800" dirty="0"/>
              <a:t>THANK YOU!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Problem </a:t>
            </a:r>
            <a:r>
              <a:rPr lang="en-US" dirty="0" smtClean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Statement</a:t>
            </a:r>
            <a:endParaRPr lang="en-US" dirty="0">
              <a:solidFill>
                <a:schemeClr val="dk2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76400"/>
            <a:ext cx="8305799" cy="5029200"/>
          </a:xfrm>
        </p:spPr>
        <p:txBody>
          <a:bodyPr>
            <a:normAutofit/>
          </a:bodyPr>
          <a:lstStyle/>
          <a:p>
            <a:pPr marL="233363" lvl="2" indent="0" algn="ctr">
              <a:buNone/>
            </a:pPr>
            <a:endParaRPr lang="en-US" sz="3200" dirty="0" smtClean="0"/>
          </a:p>
          <a:p>
            <a:pPr marL="233363" lvl="2" indent="0" algn="ctr">
              <a:buNone/>
            </a:pPr>
            <a:r>
              <a:rPr lang="en-US" sz="3200" dirty="0" smtClean="0"/>
              <a:t>“</a:t>
            </a:r>
            <a:r>
              <a:rPr lang="en-US" sz="3200" b="1" dirty="0" smtClean="0">
                <a:solidFill>
                  <a:srgbClr val="0070C0"/>
                </a:solidFill>
              </a:rPr>
              <a:t>Human </a:t>
            </a:r>
            <a:r>
              <a:rPr lang="en-US" sz="3200" b="1" dirty="0" smtClean="0">
                <a:solidFill>
                  <a:srgbClr val="FF0000"/>
                </a:solidFill>
              </a:rPr>
              <a:t>undermine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b="1" dirty="0" smtClean="0">
                <a:solidFill>
                  <a:srgbClr val="00B050"/>
                </a:solidFill>
              </a:rPr>
              <a:t>Cybersecurity</a:t>
            </a:r>
            <a:r>
              <a:rPr lang="en-US" sz="3200" dirty="0" smtClean="0"/>
              <a:t>”</a:t>
            </a:r>
            <a:endParaRPr lang="en-US" sz="3200" dirty="0" smtClean="0"/>
          </a:p>
          <a:p>
            <a:pPr marL="233363" lvl="2" indent="0" algn="ctr">
              <a:buNone/>
            </a:pPr>
            <a:endParaRPr lang="en-US" sz="2800" dirty="0" smtClean="0"/>
          </a:p>
          <a:p>
            <a:pPr marL="0" lvl="2" indent="0" algn="ctr">
              <a:buNone/>
            </a:pPr>
            <a:r>
              <a:rPr lang="en-US" sz="2800" dirty="0"/>
              <a:t>Despite advancements in technological defenses, human behavior remains a critical vulnerability </a:t>
            </a:r>
            <a:r>
              <a:rPr lang="en-US" sz="2800" dirty="0" smtClean="0"/>
              <a:t>and often </a:t>
            </a:r>
            <a:r>
              <a:rPr lang="en-US" sz="2800" dirty="0"/>
              <a:t>represent the weakest link in </a:t>
            </a:r>
            <a:r>
              <a:rPr lang="en-US" sz="2800" dirty="0" smtClean="0"/>
              <a:t>cybersecurity. Current </a:t>
            </a:r>
            <a:r>
              <a:rPr lang="en-US" sz="2800" dirty="0"/>
              <a:t>solutions often overlook the human element, leading to persistent security </a:t>
            </a:r>
            <a:r>
              <a:rPr lang="en-US" sz="2800" dirty="0" smtClean="0"/>
              <a:t>breaches. </a:t>
            </a:r>
            <a:endParaRPr lang="en-US" sz="2800" dirty="0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Sentimental Analysis during Video </a:t>
            </a:r>
            <a:r>
              <a:rPr lang="en-US" dirty="0" smtClean="0"/>
              <a:t>Conference</a:t>
            </a:r>
            <a:endParaRPr lang="en-US" dirty="0"/>
          </a:p>
        </p:txBody>
      </p:sp>
      <p:sp>
        <p:nvSpPr>
          <p:cNvPr id="104861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CS-FYP    Hamdard University </a:t>
            </a:r>
            <a:endParaRPr lang="en-US" sz="1200" dirty="0"/>
          </a:p>
        </p:txBody>
      </p:sp>
      <p:sp>
        <p:nvSpPr>
          <p:cNvPr id="10486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CS-FYP    </a:t>
            </a:r>
            <a:r>
              <a:rPr lang="en-US" sz="1200" dirty="0" err="1" smtClean="0"/>
              <a:t>Hamdard</a:t>
            </a:r>
            <a:r>
              <a:rPr lang="en-US" sz="1200" dirty="0" smtClean="0"/>
              <a:t> University </a:t>
            </a:r>
            <a:endParaRPr lang="en-US" sz="1200" dirty="0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Sentimental Analysis during </a:t>
            </a:r>
            <a:r>
              <a:rPr lang="en-US" smtClean="0"/>
              <a:t>Video Conference</a:t>
            </a:r>
            <a:endParaRPr lang="en-US" dirty="0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3</a:t>
            </a:fld>
            <a:endParaRPr lang="en-US" dirty="0"/>
          </a:p>
        </p:txBody>
      </p:sp>
      <p:sp>
        <p:nvSpPr>
          <p:cNvPr id="1048621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Cybersecurity </a:t>
            </a:r>
            <a:r>
              <a:rPr lang="en-US" sz="2200" dirty="0"/>
              <a:t>has become a paramount concern for </a:t>
            </a:r>
            <a:r>
              <a:rPr lang="en-US" sz="2200" dirty="0" smtClean="0"/>
              <a:t>and organizations of all sizes and every individuals.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dirty="0"/>
              <a:t>Traditional methods of safeguarding digital assets are no longer sufficient to combat the sophisticated cyber </a:t>
            </a:r>
            <a:r>
              <a:rPr lang="en-US" sz="2200" dirty="0" smtClean="0"/>
              <a:t>threats.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Human </a:t>
            </a:r>
            <a:r>
              <a:rPr lang="en-US" sz="2200" dirty="0"/>
              <a:t>behavior analysis </a:t>
            </a:r>
            <a:r>
              <a:rPr lang="en-US" sz="2200" dirty="0" smtClean="0"/>
              <a:t>assessments </a:t>
            </a:r>
            <a:r>
              <a:rPr lang="en-US" sz="2200" dirty="0"/>
              <a:t>offers a promising </a:t>
            </a:r>
            <a:r>
              <a:rPr lang="en-US" sz="2200" dirty="0" smtClean="0"/>
              <a:t>approach to minimize the breaches and to strengthen the weakest link.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Understanding </a:t>
            </a:r>
            <a:r>
              <a:rPr lang="en-US" sz="2200" dirty="0"/>
              <a:t>the psychological and behavioral tendencies of individuals, </a:t>
            </a:r>
            <a:r>
              <a:rPr lang="en-US" sz="2200" dirty="0" smtClean="0"/>
              <a:t>can </a:t>
            </a:r>
            <a:r>
              <a:rPr lang="en-US" sz="2200" dirty="0"/>
              <a:t>create more robust and adaptive security strategies</a:t>
            </a:r>
            <a:r>
              <a:rPr lang="en-US" sz="22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/>
              <a:t>Psychometric assessments </a:t>
            </a:r>
            <a:r>
              <a:rPr lang="en-US" sz="2200" dirty="0"/>
              <a:t>provide valuable insights into how people perceive, react to, and handle various </a:t>
            </a:r>
            <a:r>
              <a:rPr lang="en-US" sz="2200" dirty="0" smtClean="0"/>
              <a:t>situations.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 smtClean="0"/>
              <a:t>CS-FYP    </a:t>
            </a:r>
            <a:r>
              <a:rPr lang="en-US" sz="1200" dirty="0" err="1" smtClean="0"/>
              <a:t>Hamdard</a:t>
            </a:r>
            <a:r>
              <a:rPr lang="en-US" sz="1200" dirty="0" smtClean="0"/>
              <a:t> University </a:t>
            </a:r>
            <a:endParaRPr lang="en-US" sz="1200" dirty="0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Sentimental Analysis during </a:t>
            </a:r>
            <a:r>
              <a:rPr lang="en-US" smtClean="0"/>
              <a:t>Video Conference</a:t>
            </a:r>
            <a:endParaRPr lang="en-US" dirty="0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4</a:t>
            </a:fld>
            <a:endParaRPr lang="en-US" dirty="0"/>
          </a:p>
        </p:txBody>
      </p:sp>
      <p:sp>
        <p:nvSpPr>
          <p:cNvPr id="1048621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To </a:t>
            </a:r>
            <a:r>
              <a:rPr lang="en-US" sz="1800" b="1" dirty="0"/>
              <a:t>identify key behavioral </a:t>
            </a:r>
            <a:r>
              <a:rPr lang="en-US" sz="1800" b="1" dirty="0" smtClean="0"/>
              <a:t>indicators/factors       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dirty="0"/>
              <a:t>Determine specific behavioral traits and actions that serve as reliable predictors of whether an individual is likely to adhere to security regulations.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To </a:t>
            </a:r>
            <a:r>
              <a:rPr lang="en-US" sz="1800" b="1" dirty="0"/>
              <a:t>analyze the correlation between human </a:t>
            </a:r>
            <a:r>
              <a:rPr lang="en-US" sz="1800" b="1" dirty="0" smtClean="0"/>
              <a:t>factors and security</a:t>
            </a:r>
            <a:br>
              <a:rPr lang="en-US" sz="1800" b="1" dirty="0" smtClean="0"/>
            </a:br>
            <a:r>
              <a:rPr lang="en-US" sz="1800" dirty="0" smtClean="0"/>
              <a:t>Investigate </a:t>
            </a:r>
            <a:r>
              <a:rPr lang="en-US" sz="1800" dirty="0"/>
              <a:t>how individual behavioral patterns impact adherence to security protocols within an organization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 smtClean="0"/>
              <a:t>To </a:t>
            </a:r>
            <a:r>
              <a:rPr lang="en-US" sz="1800" b="1" dirty="0"/>
              <a:t>develop a </a:t>
            </a:r>
            <a:r>
              <a:rPr lang="en-US" sz="1800" b="1" dirty="0" smtClean="0"/>
              <a:t>psychometric </a:t>
            </a:r>
            <a:r>
              <a:rPr lang="en-US" sz="1800" b="1" dirty="0"/>
              <a:t>scale for assessing </a:t>
            </a:r>
            <a:r>
              <a:rPr lang="en-US" sz="1800" b="1" dirty="0" smtClean="0"/>
              <a:t>security</a:t>
            </a:r>
            <a:br>
              <a:rPr lang="en-US" sz="1800" b="1" dirty="0" smtClean="0"/>
            </a:br>
            <a:r>
              <a:rPr lang="en-US" sz="1800" dirty="0" smtClean="0"/>
              <a:t>Create </a:t>
            </a:r>
            <a:r>
              <a:rPr lang="en-US" sz="1800" dirty="0"/>
              <a:t>and validate a psychometric tool that accurately measures an individual's propensity to comply with security policies based on their behavioral traits</a:t>
            </a:r>
            <a:r>
              <a:rPr lang="en-US" sz="18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54224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Project </a:t>
            </a:r>
            <a:r>
              <a:rPr lang="en-US" b="1" dirty="0" smtClean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Scope</a:t>
            </a:r>
            <a:endParaRPr lang="en-US" b="1" dirty="0">
              <a:solidFill>
                <a:schemeClr val="dk2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1048628" name="Content Placeholder 2"/>
          <p:cNvSpPr>
            <a:spLocks noGrp="1"/>
          </p:cNvSpPr>
          <p:nvPr>
            <p:ph sz="quarter" idx="1"/>
          </p:nvPr>
        </p:nvSpPr>
        <p:spPr>
          <a:xfrm>
            <a:off x="495299" y="1524000"/>
            <a:ext cx="8153400" cy="545142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 smtClean="0"/>
              <a:t>The </a:t>
            </a:r>
            <a:r>
              <a:rPr lang="en-US" sz="2000" dirty="0"/>
              <a:t>scope </a:t>
            </a:r>
            <a:r>
              <a:rPr lang="en-US" sz="2000" dirty="0" smtClean="0"/>
              <a:t>of project includes and limited to </a:t>
            </a:r>
            <a:r>
              <a:rPr lang="en-US" sz="2000" dirty="0"/>
              <a:t>conducting a comprehensive literature review on existing research, creating a psychometric scale to assess relevant personality traits, cognitive abilities, and behavioral tendencies, designing and administering a survey to collect data on </a:t>
            </a:r>
            <a:r>
              <a:rPr lang="en-US" sz="2000" dirty="0" smtClean="0"/>
              <a:t>security </a:t>
            </a:r>
            <a:r>
              <a:rPr lang="en-US" sz="2000" dirty="0"/>
              <a:t>behaviors and attitudes, analyzing the survey data to identify key </a:t>
            </a:r>
            <a:r>
              <a:rPr lang="en-US" sz="2000" dirty="0" smtClean="0"/>
              <a:t>patterns, their correlations</a:t>
            </a:r>
            <a:r>
              <a:rPr lang="en-US" sz="2000" dirty="0"/>
              <a:t>, and preparing a detailed report on the findings, including data analysis and recommendations.</a:t>
            </a:r>
          </a:p>
        </p:txBody>
      </p:sp>
      <p:sp>
        <p:nvSpPr>
          <p:cNvPr id="104862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Sentimental Analysis during Video Conference</a:t>
            </a:r>
            <a:endParaRPr lang="en-US" dirty="0"/>
          </a:p>
        </p:txBody>
      </p:sp>
      <p:sp>
        <p:nvSpPr>
          <p:cNvPr id="104863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</a:t>
            </a:r>
            <a:r>
              <a:rPr lang="en-US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Methodology</a:t>
            </a:r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</a:p>
        </p:txBody>
      </p:sp>
      <p:sp>
        <p:nvSpPr>
          <p:cNvPr id="104863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5000"/>
          </a:bodyPr>
          <a:lstStyle/>
          <a:p>
            <a:pPr marL="0" indent="0" algn="ctr">
              <a:lnSpc>
                <a:spcPct val="150000"/>
              </a:lnSpc>
              <a:buNone/>
            </a:pPr>
            <a:endParaRPr lang="en-US" sz="2500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500" b="1" dirty="0" smtClean="0">
                <a:solidFill>
                  <a:srgbClr val="C00000"/>
                </a:solidFill>
              </a:rPr>
              <a:t>Mixed</a:t>
            </a:r>
            <a:r>
              <a:rPr lang="en-US" sz="2500" dirty="0" smtClean="0"/>
              <a:t>-</a:t>
            </a:r>
            <a:r>
              <a:rPr lang="en-US" sz="2500" b="1" dirty="0" smtClean="0">
                <a:solidFill>
                  <a:srgbClr val="0070C0"/>
                </a:solidFill>
              </a:rPr>
              <a:t>Methods</a:t>
            </a:r>
            <a:r>
              <a:rPr lang="en-US" sz="2500" dirty="0" smtClean="0"/>
              <a:t> </a:t>
            </a:r>
            <a:r>
              <a:rPr lang="en-US" sz="2500" b="1" dirty="0"/>
              <a:t>Research</a:t>
            </a:r>
            <a:r>
              <a:rPr lang="en-US" sz="2500" dirty="0"/>
              <a:t> </a:t>
            </a:r>
            <a:r>
              <a:rPr lang="en-US" sz="2500" b="1" dirty="0" smtClean="0"/>
              <a:t>Methodology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 smtClean="0"/>
              <a:t>WHY?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This methodology allows for a thorough investigation of human factors in cybersecurity by combining the strengths of both qualitative and quantitative research, providing a well-rounded and in-depth understanding of the subject matter</a:t>
            </a:r>
            <a:r>
              <a:rPr lang="en-US" sz="24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b="1" dirty="0"/>
          </a:p>
        </p:txBody>
      </p:sp>
      <p:sp>
        <p:nvSpPr>
          <p:cNvPr id="104863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Sentimental Analysis during Video </a:t>
            </a:r>
            <a:r>
              <a:rPr lang="en-US" dirty="0" smtClean="0"/>
              <a:t>Conference</a:t>
            </a:r>
            <a:endParaRPr lang="en-US" dirty="0"/>
          </a:p>
        </p:txBody>
      </p:sp>
      <p:sp>
        <p:nvSpPr>
          <p:cNvPr id="104863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CS-FYP    Hamdard University </a:t>
            </a:r>
            <a:endParaRPr lang="en-US" sz="1200" dirty="0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Project </a:t>
            </a:r>
            <a:r>
              <a:rPr lang="en-US" b="1" dirty="0" smtClean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Methodology</a:t>
            </a:r>
            <a:endParaRPr lang="en-US" dirty="0">
              <a:solidFill>
                <a:schemeClr val="dk2"/>
              </a:solidFill>
              <a:latin typeface="Twentieth Century"/>
              <a:ea typeface="Twentieth Century"/>
              <a:cs typeface="Twentieth Century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89670229"/>
              </p:ext>
            </p:extLst>
          </p:nvPr>
        </p:nvGraphicFramePr>
        <p:xfrm>
          <a:off x="612775" y="1600200"/>
          <a:ext cx="8153400" cy="4495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Sentimental Analysis during Video Conference</a:t>
            </a:r>
            <a:endParaRPr lang="en-US" dirty="0"/>
          </a:p>
        </p:txBody>
      </p:sp>
      <p:sp>
        <p:nvSpPr>
          <p:cNvPr id="104862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/>
              <a:t>CS-FYP    Hamdard University </a:t>
            </a:r>
            <a:endParaRPr lang="en-US" sz="1200" dirty="0"/>
          </a:p>
        </p:txBody>
      </p:sp>
      <p:sp>
        <p:nvSpPr>
          <p:cNvPr id="104862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</a:rPr>
              <a:t>Project </a:t>
            </a:r>
            <a:r>
              <a:rPr lang="en-US" b="1" dirty="0"/>
              <a:t>Role</a:t>
            </a:r>
            <a:r>
              <a:rPr lang="en-US" dirty="0"/>
              <a:t> &amp; </a:t>
            </a:r>
            <a:r>
              <a:rPr lang="en-US" b="1" dirty="0"/>
              <a:t>Responsibilities</a:t>
            </a:r>
            <a:r>
              <a:rPr lang="en-US" dirty="0"/>
              <a:t> </a:t>
            </a:r>
            <a:endParaRPr lang="en-US" dirty="0">
              <a:solidFill>
                <a:schemeClr val="dk2"/>
              </a:solidFill>
              <a:latin typeface="Twentieth Century"/>
              <a:ea typeface="Twentieth Century"/>
              <a:cs typeface="Twentieth Century"/>
            </a:endParaRPr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Sentimental Analysis during Video </a:t>
            </a:r>
            <a:r>
              <a:rPr lang="en-US" dirty="0" smtClean="0"/>
              <a:t>Conference</a:t>
            </a:r>
            <a:endParaRPr lang="en-US" dirty="0"/>
          </a:p>
        </p:txBody>
      </p:sp>
      <p:sp>
        <p:nvSpPr>
          <p:cNvPr id="1048640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CS-FYP</a:t>
            </a:r>
            <a:r>
              <a:rPr lang="en-US" dirty="0"/>
              <a:t>    </a:t>
            </a:r>
            <a:r>
              <a:rPr lang="en-US" dirty="0" err="1"/>
              <a:t>Hamdard</a:t>
            </a:r>
            <a:r>
              <a:rPr lang="en-US" dirty="0"/>
              <a:t> University </a:t>
            </a:r>
          </a:p>
        </p:txBody>
      </p:sp>
      <p:sp>
        <p:nvSpPr>
          <p:cNvPr id="104864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56188"/>
              </p:ext>
            </p:extLst>
          </p:nvPr>
        </p:nvGraphicFramePr>
        <p:xfrm>
          <a:off x="609600" y="1714498"/>
          <a:ext cx="8153400" cy="4457702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xmlns="" val="2089248384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164321127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22626400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377132629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xmlns="" val="1385738339"/>
                    </a:ext>
                  </a:extLst>
                </a:gridCol>
              </a:tblGrid>
              <a:tr h="4723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Task/Activity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Areej</a:t>
                      </a:r>
                      <a:r>
                        <a:rPr lang="en-US" sz="1600" dirty="0" smtClean="0">
                          <a:effectLst/>
                        </a:rPr>
                        <a:t> Asif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Shahreen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 smtClean="0">
                          <a:effectLst/>
                        </a:rPr>
                        <a:t>Farees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Mr. </a:t>
                      </a:r>
                      <a:r>
                        <a:rPr lang="en-US" sz="1600" dirty="0" smtClean="0">
                          <a:effectLst/>
                        </a:rPr>
                        <a:t>Jibran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843548176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Project Planning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R,A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C,I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1499563417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500" kern="1200" dirty="0" smtClean="0">
                          <a:effectLst/>
                        </a:rPr>
                        <a:t>Literature Review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R,A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C,I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3937771507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Identifying Factors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C.I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R,A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C,I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2417147301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Design Scale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R,A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C,I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3574905255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Design Survey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R,A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R,A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C,I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366769148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Conduct</a:t>
                      </a:r>
                      <a:r>
                        <a:rPr lang="en-US" sz="1500" baseline="0" dirty="0" smtClean="0">
                          <a:effectLst/>
                        </a:rPr>
                        <a:t> Survey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C.I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R,A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C,I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1651876844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Analyze Data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R,A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R,A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C,I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1870006095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effectLst/>
                        </a:rPr>
                        <a:t>Assessment </a:t>
                      </a:r>
                      <a:r>
                        <a:rPr lang="en-US" sz="1500" dirty="0" smtClean="0">
                          <a:effectLst/>
                        </a:rPr>
                        <a:t>Report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R,A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C,I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3071155763"/>
                  </a:ext>
                </a:extLst>
              </a:tr>
              <a:tr h="4428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 smtClean="0">
                          <a:effectLst/>
                        </a:rPr>
                        <a:t>Documentation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A,I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R,A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C,I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2982" marR="62982" marT="0" marB="0" anchor="ctr"/>
                </a:tc>
                <a:extLst>
                  <a:ext uri="{0D108BD9-81ED-4DB2-BD59-A6C34878D82A}">
                    <a16:rowId xmlns:a16="http://schemas.microsoft.com/office/drawing/2014/main" xmlns="" val="324701277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b="1" dirty="0" smtClean="0"/>
              <a:t>Plan</a:t>
            </a:r>
            <a:endParaRPr lang="en-US" dirty="0"/>
          </a:p>
        </p:txBody>
      </p:sp>
      <p:sp>
        <p:nvSpPr>
          <p:cNvPr id="104865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/>
              <a:t>Sentimental Analysis during Video </a:t>
            </a:r>
            <a:r>
              <a:rPr lang="en-US" dirty="0" smtClean="0"/>
              <a:t>Conference</a:t>
            </a:r>
            <a:endParaRPr lang="en-US" dirty="0"/>
          </a:p>
        </p:txBody>
      </p:sp>
      <p:sp>
        <p:nvSpPr>
          <p:cNvPr id="1048657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200" dirty="0"/>
              <a:t>CS-FYP    </a:t>
            </a:r>
            <a:r>
              <a:rPr lang="en-US" sz="1200" dirty="0" err="1"/>
              <a:t>Hamdard</a:t>
            </a:r>
            <a:r>
              <a:rPr lang="en-US" sz="1200" dirty="0"/>
              <a:t> University </a:t>
            </a:r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21840957"/>
              </p:ext>
            </p:extLst>
          </p:nvPr>
        </p:nvGraphicFramePr>
        <p:xfrm>
          <a:off x="615077" y="1676400"/>
          <a:ext cx="8148796" cy="4495799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168639"/>
                <a:gridCol w="1980157"/>
              </a:tblGrid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Task/Activity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Duration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Initiation and Planning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 weeks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Literature Review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 weeks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Psychometric Scale Development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 weeks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Survey Design and Administration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weeks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Collection and Preprocessing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weeks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Data Analysis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 weeks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Integration of Findings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 weeks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Reporting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3 weeks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22860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Project Reports and Draft Paper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8 weeks  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/>
                </a:tc>
              </a:tr>
              <a:tr h="408709">
                <a:tc>
                  <a:txBody>
                    <a:bodyPr/>
                    <a:lstStyle/>
                    <a:p>
                      <a:pPr marL="0" marR="15875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Total Estimated Duration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>
                    <a:solidFill>
                      <a:srgbClr val="DD8047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eriod" startAt="48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effectLst/>
                        </a:rPr>
                        <a:t>weeks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2693" marR="12693" marT="9520" marB="0" anchor="ctr">
                    <a:solidFill>
                      <a:srgbClr val="DD804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737</Words>
  <Application>Microsoft Office PowerPoint</Application>
  <PresentationFormat>On-screen Show (4:3)</PresentationFormat>
  <Paragraphs>201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Carlito</vt:lpstr>
      <vt:lpstr>Courier New</vt:lpstr>
      <vt:lpstr>Times New Roman</vt:lpstr>
      <vt:lpstr>Tw Cen MT</vt:lpstr>
      <vt:lpstr>Twentieth Century</vt:lpstr>
      <vt:lpstr>Wingdings</vt:lpstr>
      <vt:lpstr>Wingdings 2</vt:lpstr>
      <vt:lpstr>Median</vt:lpstr>
      <vt:lpstr>Custom Design</vt:lpstr>
      <vt:lpstr>PowerPoint Presentation</vt:lpstr>
      <vt:lpstr>Problem Statement</vt:lpstr>
      <vt:lpstr>Project Introduction</vt:lpstr>
      <vt:lpstr>Project Objectives</vt:lpstr>
      <vt:lpstr>Project Scope</vt:lpstr>
      <vt:lpstr>Project Methodology </vt:lpstr>
      <vt:lpstr>Project Methodology</vt:lpstr>
      <vt:lpstr>Project Role &amp; Responsibilities </vt:lpstr>
      <vt:lpstr>Project Plan</vt:lpstr>
      <vt:lpstr>Project Budgeting</vt:lpstr>
      <vt:lpstr>Project Tools </vt:lpstr>
      <vt:lpstr>8- Project Deliverables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Sp24; FYP; Proposal; Group1;</dc:title>
  <dc:creator>Jibran R. Khan</dc:creator>
  <cp:lastModifiedBy>Microsoft account</cp:lastModifiedBy>
  <cp:revision>110</cp:revision>
  <dcterms:created xsi:type="dcterms:W3CDTF">2015-09-21T23:32:20Z</dcterms:created>
  <dcterms:modified xsi:type="dcterms:W3CDTF">2024-06-16T10:49:20Z</dcterms:modified>
</cp:coreProperties>
</file>