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Friday, September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quest.org/courses/sql-for-everybod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B5CC-1223-765F-DADB-7508412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F514-C58A-762F-0BB9-116AE922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1. Remove data redundancy</a:t>
            </a:r>
          </a:p>
          <a:p>
            <a:r>
              <a:rPr lang="en-US" dirty="0"/>
              <a:t>2. Data Anomaly</a:t>
            </a:r>
          </a:p>
          <a:p>
            <a:r>
              <a:rPr lang="en-US" dirty="0"/>
              <a:t>3. Data integrity </a:t>
            </a:r>
          </a:p>
          <a:p>
            <a:r>
              <a:rPr lang="en-US" dirty="0"/>
              <a:t>4. Query easiness</a:t>
            </a:r>
          </a:p>
          <a:p>
            <a:r>
              <a:rPr lang="en-US" dirty="0"/>
              <a:t>5. Performance (Update/Delete)</a:t>
            </a:r>
          </a:p>
          <a:p>
            <a:r>
              <a:rPr lang="en-US" dirty="0"/>
              <a:t>6. Maintenance</a:t>
            </a:r>
          </a:p>
          <a:p>
            <a:r>
              <a:rPr lang="en-US" dirty="0"/>
              <a:t>7. Scalability</a:t>
            </a:r>
          </a:p>
          <a:p>
            <a:r>
              <a:rPr lang="en-US" dirty="0"/>
              <a:t>8.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65DCF-77BD-E1E2-43A5-8CDAD8AD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176A-D386-E8A4-2F29-2258290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3372-0236-B769-B08D-0CFB3E85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9BC5-A3E4-B572-2954-23ECEE3A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 2NF</a:t>
            </a:r>
          </a:p>
          <a:p>
            <a:r>
              <a:rPr lang="en-US" dirty="0"/>
              <a:t>No Transitive dependency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CCACE-9E0E-6B95-D16C-2F1A0F77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52B33-DA02-7B8E-C46D-139A4536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F78582-56A4-F56E-D6D8-AE7C538E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7906"/>
              </p:ext>
            </p:extLst>
          </p:nvPr>
        </p:nvGraphicFramePr>
        <p:xfrm>
          <a:off x="6703423" y="1104850"/>
          <a:ext cx="4206240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53641247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9472931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b="1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3136AA-9DA7-E5CB-0BD1-DE47E31E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37180"/>
              </p:ext>
            </p:extLst>
          </p:nvPr>
        </p:nvGraphicFramePr>
        <p:xfrm>
          <a:off x="1201472" y="3263332"/>
          <a:ext cx="2804160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53641247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b="1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58122-1017-2226-3005-7E7B9181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8168"/>
              </p:ext>
            </p:extLst>
          </p:nvPr>
        </p:nvGraphicFramePr>
        <p:xfrm>
          <a:off x="5775960" y="3284376"/>
          <a:ext cx="2804160" cy="115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94729312"/>
                    </a:ext>
                  </a:extLst>
                </a:gridCol>
              </a:tblGrid>
              <a:tr h="424345">
                <a:tc>
                  <a:txBody>
                    <a:bodyPr/>
                    <a:lstStyle/>
                    <a:p>
                      <a:r>
                        <a:rPr lang="en-US" dirty="0"/>
                        <a:t>Subj 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52621"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352621"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87D280-DCF7-FCBE-879F-1C002765C639}"/>
              </a:ext>
            </a:extLst>
          </p:cNvPr>
          <p:cNvSpPr txBox="1"/>
          <p:nvPr/>
        </p:nvSpPr>
        <p:spPr>
          <a:xfrm>
            <a:off x="1168504" y="2912662"/>
            <a:ext cx="28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StudentSubject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C5D4-25B5-76BC-8CDF-4BECE253DCB2}"/>
              </a:ext>
            </a:extLst>
          </p:cNvPr>
          <p:cNvSpPr txBox="1"/>
          <p:nvPr/>
        </p:nvSpPr>
        <p:spPr>
          <a:xfrm>
            <a:off x="5547671" y="2826532"/>
            <a:ext cx="28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TeacherSubject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AD3A-74FA-9FC3-F96C-BE119ACF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NF/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192-CDFE-0105-7A28-9D050F1B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 3NF </a:t>
            </a:r>
          </a:p>
          <a:p>
            <a:r>
              <a:rPr lang="en-US" dirty="0"/>
              <a:t>X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 (X must be Super key)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A87-F710-DE86-73DC-2992372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10D6-C1AB-0B20-3365-8FE5F3C8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18CC122-62AD-4B05-B422-9E6BAE77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75394"/>
              </p:ext>
            </p:extLst>
          </p:nvPr>
        </p:nvGraphicFramePr>
        <p:xfrm>
          <a:off x="986972" y="3097762"/>
          <a:ext cx="4546080" cy="26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0">
                  <a:extLst>
                    <a:ext uri="{9D8B030D-6E8A-4147-A177-3AD203B41FA5}">
                      <a16:colId xmlns:a16="http://schemas.microsoft.com/office/drawing/2014/main" val="3811728150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2573025985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3747807184"/>
                    </a:ext>
                  </a:extLst>
                </a:gridCol>
              </a:tblGrid>
              <a:tr h="673515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(PK)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BOSS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41299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empx@aiquest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5570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empa@aiquest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2598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ampb@aiquest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35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451CC91B-F814-2D25-4C99-FFE73DE5F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21977"/>
              </p:ext>
            </p:extLst>
          </p:nvPr>
        </p:nvGraphicFramePr>
        <p:xfrm>
          <a:off x="6337560" y="842864"/>
          <a:ext cx="3030720" cy="26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0">
                  <a:extLst>
                    <a:ext uri="{9D8B030D-6E8A-4147-A177-3AD203B41FA5}">
                      <a16:colId xmlns:a16="http://schemas.microsoft.com/office/drawing/2014/main" val="3811728150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3747807184"/>
                    </a:ext>
                  </a:extLst>
                </a:gridCol>
              </a:tblGrid>
              <a:tr h="673515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41299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empx@aiquest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5570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empa@aiquest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2598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ampb@aiquest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35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B8E0E2E-DB83-6421-DA33-CB0BBDAA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61018"/>
              </p:ext>
            </p:extLst>
          </p:nvPr>
        </p:nvGraphicFramePr>
        <p:xfrm>
          <a:off x="6337560" y="3844852"/>
          <a:ext cx="3030720" cy="26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0">
                  <a:extLst>
                    <a:ext uri="{9D8B030D-6E8A-4147-A177-3AD203B41FA5}">
                      <a16:colId xmlns:a16="http://schemas.microsoft.com/office/drawing/2014/main" val="3811728150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2573025985"/>
                    </a:ext>
                  </a:extLst>
                </a:gridCol>
              </a:tblGrid>
              <a:tr h="673515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BOSS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41299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5570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2598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6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3D03-4408-5910-8989-087967CF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440E-7092-4DFD-8CDD-71DD1B70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in BCNF</a:t>
            </a:r>
          </a:p>
          <a:p>
            <a:r>
              <a:rPr lang="en-US" dirty="0"/>
              <a:t>Multi values dependency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F5BB3-F1AC-43BA-DFA7-A06CF4B7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2D832-C99E-2A52-D7A3-EBCD118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337F235-915A-0B3D-E0E2-DD6671FB0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953537"/>
              </p:ext>
            </p:extLst>
          </p:nvPr>
        </p:nvGraphicFramePr>
        <p:xfrm>
          <a:off x="5661497" y="82205"/>
          <a:ext cx="62209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52">
                  <a:extLst>
                    <a:ext uri="{9D8B030D-6E8A-4147-A177-3AD203B41FA5}">
                      <a16:colId xmlns:a16="http://schemas.microsoft.com/office/drawing/2014/main" val="2098533806"/>
                    </a:ext>
                  </a:extLst>
                </a:gridCol>
                <a:gridCol w="1020652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1337672082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2925525885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babu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0245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6975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6BAAC4F-E4E2-9A14-EB2E-93C6BF33E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328727"/>
              </p:ext>
            </p:extLst>
          </p:nvPr>
        </p:nvGraphicFramePr>
        <p:xfrm>
          <a:off x="395591" y="3055593"/>
          <a:ext cx="4131130" cy="11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62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387784">
                  <a:extLst>
                    <a:ext uri="{9D8B030D-6E8A-4147-A177-3AD203B41FA5}">
                      <a16:colId xmlns:a16="http://schemas.microsoft.com/office/drawing/2014/main" val="770555017"/>
                    </a:ext>
                  </a:extLst>
                </a:gridCol>
                <a:gridCol w="1387784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F43F615-55EC-EB65-BFCD-C480DC58D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757405"/>
              </p:ext>
            </p:extLst>
          </p:nvPr>
        </p:nvGraphicFramePr>
        <p:xfrm>
          <a:off x="4829782" y="3111270"/>
          <a:ext cx="4179652" cy="189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826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babu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0245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69751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7036284-1272-B7B1-E463-4D134BAB7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107442"/>
              </p:ext>
            </p:extLst>
          </p:nvPr>
        </p:nvGraphicFramePr>
        <p:xfrm>
          <a:off x="794289" y="4647510"/>
          <a:ext cx="2286126" cy="189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3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249996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0245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9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B559-C5B0-8158-BEBD-7A4E313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B127-BAE4-5DBE-DB72-FE012396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key: </a:t>
            </a:r>
            <a:r>
              <a:rPr lang="en-US" dirty="0" err="1"/>
              <a:t>Unqiuely</a:t>
            </a:r>
            <a:r>
              <a:rPr lang="en-US" dirty="0"/>
              <a:t> any record can be identified</a:t>
            </a:r>
          </a:p>
          <a:p>
            <a:r>
              <a:rPr lang="en-US" b="1" dirty="0"/>
              <a:t>Primary Key</a:t>
            </a:r>
            <a:r>
              <a:rPr lang="en-US" dirty="0"/>
              <a:t>: A specific candidate </a:t>
            </a:r>
            <a:r>
              <a:rPr lang="en-US" dirty="0" err="1"/>
              <a:t>key,which</a:t>
            </a:r>
            <a:r>
              <a:rPr lang="en-US" dirty="0"/>
              <a:t> is selected to identify a row</a:t>
            </a:r>
          </a:p>
          <a:p>
            <a:r>
              <a:rPr lang="en-US" dirty="0"/>
              <a:t>Foreign key: A pk of a table refers as </a:t>
            </a:r>
            <a:r>
              <a:rPr lang="en-US" dirty="0" err="1"/>
              <a:t>fk</a:t>
            </a:r>
            <a:r>
              <a:rPr lang="en-US" dirty="0"/>
              <a:t> in another table to identify a record</a:t>
            </a:r>
          </a:p>
          <a:p>
            <a:r>
              <a:rPr lang="en-US" dirty="0" err="1"/>
              <a:t>Superkey</a:t>
            </a:r>
            <a:r>
              <a:rPr lang="en-US" dirty="0"/>
              <a:t>: minimal keys , that can identify uniquely any record</a:t>
            </a:r>
          </a:p>
          <a:p>
            <a:r>
              <a:rPr lang="en-US" dirty="0"/>
              <a:t>Alternative key: </a:t>
            </a:r>
            <a:r>
              <a:rPr lang="en-US" dirty="0" err="1"/>
              <a:t>Candidatekey</a:t>
            </a:r>
            <a:r>
              <a:rPr lang="en-US" dirty="0"/>
              <a:t> except PK</a:t>
            </a:r>
          </a:p>
          <a:p>
            <a:r>
              <a:rPr lang="en-US" dirty="0"/>
              <a:t>Composite key: two or more columns that can </a:t>
            </a:r>
            <a:r>
              <a:rPr lang="en-US" dirty="0" err="1"/>
              <a:t>unq</a:t>
            </a:r>
            <a:r>
              <a:rPr lang="en-US" dirty="0"/>
              <a:t> identify rows</a:t>
            </a:r>
          </a:p>
          <a:p>
            <a:r>
              <a:rPr lang="en-US" b="1" dirty="0"/>
              <a:t>Unique key</a:t>
            </a:r>
            <a:r>
              <a:rPr lang="en-US" dirty="0"/>
              <a:t>: Uniquely can identify a row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AA01F-393B-C69E-4AA8-406F14CA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92BFC-7E79-1C93-F75A-FFA5ACEF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ven Pro"/>
              </a:rPr>
              <a:t>Q&amp;A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E06-BDE3-374C-82D2-F71AAF0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0F7A-C200-13E3-2D68-7B0315F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Update anomaly</a:t>
            </a:r>
          </a:p>
          <a:p>
            <a:pPr lvl="1"/>
            <a:r>
              <a:rPr lang="en-US" dirty="0"/>
              <a:t>Delete anomaly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2A1C-5961-0DDF-EE64-4C85D254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8FD55-CABA-535D-24D2-B9680C6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12376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2290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273556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624348" y="767882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(Insert)</a:t>
            </a:r>
          </a:p>
        </p:txBody>
      </p:sp>
    </p:spTree>
    <p:extLst>
      <p:ext uri="{BB962C8B-B14F-4D97-AF65-F5344CB8AC3E}">
        <p14:creationId xmlns:p14="http://schemas.microsoft.com/office/powerpoint/2010/main" val="391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709870"/>
              </p:ext>
            </p:extLst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Updation</a:t>
            </a:r>
            <a:r>
              <a:rPr lang="en-US" b="1" dirty="0"/>
              <a:t> Anomaly)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923829"/>
              </p:ext>
            </p:extLst>
          </p:nvPr>
        </p:nvGraphicFramePr>
        <p:xfrm>
          <a:off x="838200" y="3582117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8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DeletionAnomaly</a:t>
            </a:r>
            <a:r>
              <a:rPr lang="en-US" b="1" dirty="0"/>
              <a:t>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324658"/>
              </p:ext>
            </p:extLst>
          </p:nvPr>
        </p:nvGraphicFramePr>
        <p:xfrm>
          <a:off x="786579" y="4299873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4799-6B89-E083-0002-D120AC84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2A0-FC04-8B73-9491-18C0CDED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 NF</a:t>
            </a:r>
          </a:p>
          <a:p>
            <a:pPr lvl="1"/>
            <a:r>
              <a:rPr lang="en-US" dirty="0"/>
              <a:t>Has a PK</a:t>
            </a:r>
          </a:p>
          <a:p>
            <a:pPr lvl="1"/>
            <a:r>
              <a:rPr lang="en-US" dirty="0"/>
              <a:t>Each column should have </a:t>
            </a:r>
            <a:r>
              <a:rPr lang="en-US" dirty="0" err="1"/>
              <a:t>unq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Duplicate rows not allowed</a:t>
            </a:r>
          </a:p>
          <a:p>
            <a:r>
              <a:rPr lang="en-US" dirty="0"/>
              <a:t>2NF</a:t>
            </a:r>
          </a:p>
          <a:p>
            <a:pPr lvl="1"/>
            <a:r>
              <a:rPr lang="en-US" dirty="0"/>
              <a:t>Must be in 1nF</a:t>
            </a:r>
          </a:p>
          <a:p>
            <a:pPr lvl="1"/>
            <a:r>
              <a:rPr lang="en-US" dirty="0"/>
              <a:t>No partial dependency/ No Non prime </a:t>
            </a:r>
            <a:r>
              <a:rPr lang="en-US" dirty="0" err="1"/>
              <a:t>attrbute</a:t>
            </a:r>
            <a:endParaRPr lang="en-US" dirty="0"/>
          </a:p>
          <a:p>
            <a:r>
              <a:rPr lang="en-US" dirty="0"/>
              <a:t>3NF</a:t>
            </a:r>
          </a:p>
          <a:p>
            <a:pPr lvl="1"/>
            <a:r>
              <a:rPr lang="en-US" dirty="0"/>
              <a:t>Must be in 2NF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transtitive</a:t>
            </a:r>
            <a:r>
              <a:rPr lang="en-US" dirty="0"/>
              <a:t> dependency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D76B0-1CD9-C491-EC05-B478CF62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F26E-7203-DC6C-24AB-E948ABEE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5C6E-EEF0-EE70-AFCB-56AD43F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89B2-8A93-0637-9AC8-2F34381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1D17B-1510-47C5-4C1D-D09C6281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92E9A2-9DB6-4114-68CA-89DFDE078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015378"/>
              </p:ext>
            </p:extLst>
          </p:nvPr>
        </p:nvGraphicFramePr>
        <p:xfrm>
          <a:off x="838200" y="1255356"/>
          <a:ext cx="105156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Math, 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Nargis, </a:t>
                      </a: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225982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6BA276-43D7-6A04-883C-1EEE1B842FFE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F69EC02-56C6-853D-9465-F9D04DFB5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659245"/>
              </p:ext>
            </p:extLst>
          </p:nvPr>
        </p:nvGraphicFramePr>
        <p:xfrm>
          <a:off x="904672" y="3015573"/>
          <a:ext cx="10449129" cy="11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04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38347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1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806B-E81E-6870-CE3D-E1246AF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40F4-47C8-8532-6D92-D922EF2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1660849"/>
          </a:xfrm>
        </p:spPr>
        <p:txBody>
          <a:bodyPr/>
          <a:lstStyle/>
          <a:p>
            <a:r>
              <a:rPr lang="en-US" dirty="0"/>
              <a:t>Must be in 1NF</a:t>
            </a:r>
          </a:p>
          <a:p>
            <a:r>
              <a:rPr lang="en-US" dirty="0"/>
              <a:t>All non-key attribute should be fully dependent on PK / No Partial dependency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4DFB-6740-1398-C312-F993C708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F0D2-8F91-58DF-A16E-0249BA01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94838A-F440-9671-EA35-5A42B3DC8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686666"/>
              </p:ext>
            </p:extLst>
          </p:nvPr>
        </p:nvGraphicFramePr>
        <p:xfrm>
          <a:off x="1502229" y="3233099"/>
          <a:ext cx="9851571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61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5195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F9B59E-9316-6065-A249-E403E99FC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082833"/>
              </p:ext>
            </p:extLst>
          </p:nvPr>
        </p:nvGraphicFramePr>
        <p:xfrm>
          <a:off x="1659294" y="4491012"/>
          <a:ext cx="4526901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32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544002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1508967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688D4E-FAE0-91E6-52E7-8A0A8464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75753"/>
              </p:ext>
            </p:extLst>
          </p:nvPr>
        </p:nvGraphicFramePr>
        <p:xfrm>
          <a:off x="6507480" y="4470857"/>
          <a:ext cx="4206240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53641247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9472931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7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823</Words>
  <Application>Microsoft Office PowerPoint</Application>
  <PresentationFormat>Widescreen</PresentationFormat>
  <Paragraphs>442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Maven Pro</vt:lpstr>
      <vt:lpstr>Office Theme</vt:lpstr>
      <vt:lpstr>Normalization</vt:lpstr>
      <vt:lpstr>Needs</vt:lpstr>
      <vt:lpstr>PowerPoint Presentation</vt:lpstr>
      <vt:lpstr>PowerPoint Presentation</vt:lpstr>
      <vt:lpstr>PowerPoint Presentation</vt:lpstr>
      <vt:lpstr>PowerPoint Presentation</vt:lpstr>
      <vt:lpstr>Normalization</vt:lpstr>
      <vt:lpstr>1NF</vt:lpstr>
      <vt:lpstr>2NF</vt:lpstr>
      <vt:lpstr>3NF</vt:lpstr>
      <vt:lpstr>3.5 NF/ BCNF</vt:lpstr>
      <vt:lpstr>4NF</vt:lpstr>
      <vt:lpstr>KEYs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 Rashedul Alam</dc:creator>
  <cp:lastModifiedBy>Shoaib Rahman</cp:lastModifiedBy>
  <cp:revision>231</cp:revision>
  <dcterms:created xsi:type="dcterms:W3CDTF">2023-07-02T10:17:22Z</dcterms:created>
  <dcterms:modified xsi:type="dcterms:W3CDTF">2023-09-22T16:26:11Z</dcterms:modified>
</cp:coreProperties>
</file>