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2"/>
  </p:notesMasterIdLst>
  <p:sldIdLst>
    <p:sldId id="256" r:id="rId2"/>
    <p:sldId id="257" r:id="rId3"/>
    <p:sldId id="311" r:id="rId4"/>
    <p:sldId id="321" r:id="rId5"/>
    <p:sldId id="322" r:id="rId6"/>
    <p:sldId id="323" r:id="rId7"/>
    <p:sldId id="324" r:id="rId8"/>
    <p:sldId id="325" r:id="rId9"/>
    <p:sldId id="327" r:id="rId10"/>
    <p:sldId id="27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Electrolize" panose="020B0604020202020204" charset="0"/>
      <p:regular r:id="rId19"/>
    </p:embeddedFont>
    <p:embeddedFont>
      <p:font typeface="Manrope" panose="020B0604020202020204" charset="0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42BEF5-650B-4908-9ABF-F5CC2349C8E3}">
  <a:tblStyle styleId="{FA42BEF5-650B-4908-9ABF-F5CC2349C8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1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55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4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42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982663" y="1176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3982625" y="2020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1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83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82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99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82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30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2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03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DC15-2922-4708-8DFC-1FF39505F67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8AA1-0D2B-4AA5-B715-28D8F121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2212040" y="168988"/>
            <a:ext cx="7313162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 for Precise Friend Suggestion for Twitter by Graph Embedding Using Node2vec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2696550" y="2832688"/>
            <a:ext cx="6958438" cy="2142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</a:t>
            </a:r>
            <a:r>
              <a:rPr lang="fi-FI" dirty="0"/>
              <a:t>Md.Shahriar Hossain Apu (1901036)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Mehedi Hasan </a:t>
            </a:r>
            <a:r>
              <a:rPr lang="en-US" dirty="0" err="1"/>
              <a:t>Emon</a:t>
            </a:r>
            <a:r>
              <a:rPr lang="en-US" dirty="0"/>
              <a:t> (1901031)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</a:t>
            </a:r>
            <a:r>
              <a:rPr lang="en-US" dirty="0" err="1"/>
              <a:t>Mahjabin</a:t>
            </a:r>
            <a:r>
              <a:rPr lang="en-US" dirty="0"/>
              <a:t> Ashka(1901048)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</a:t>
            </a:r>
            <a:r>
              <a:rPr lang="en-US" dirty="0" err="1"/>
              <a:t>Arifuzzaman</a:t>
            </a:r>
            <a:r>
              <a:rPr lang="en-US" dirty="0"/>
              <a:t> Ripon(1901038)</a:t>
            </a:r>
            <a:endParaRPr dirty="0"/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-323739" y="-191422"/>
            <a:ext cx="2535779" cy="357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F7DDAB-955A-EBFE-7F5B-450D92F3D454}"/>
              </a:ext>
            </a:extLst>
          </p:cNvPr>
          <p:cNvSpPr/>
          <p:nvPr/>
        </p:nvSpPr>
        <p:spPr>
          <a:xfrm>
            <a:off x="4135902" y="3078975"/>
            <a:ext cx="4382086" cy="571591"/>
          </a:xfrm>
          <a:prstGeom prst="rect">
            <a:avLst/>
          </a:prstGeom>
          <a:solidFill>
            <a:srgbClr val="0A1454"/>
          </a:solidFill>
          <a:ln>
            <a:solidFill>
              <a:srgbClr val="0B14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Google Shape;447;p47"/>
          <p:cNvSpPr txBox="1">
            <a:spLocks noGrp="1"/>
          </p:cNvSpPr>
          <p:nvPr>
            <p:ph type="title"/>
          </p:nvPr>
        </p:nvSpPr>
        <p:spPr>
          <a:xfrm>
            <a:off x="2104626" y="150738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48" name="Google Shape;448;p47"/>
          <p:cNvSpPr txBox="1">
            <a:spLocks noGrp="1"/>
          </p:cNvSpPr>
          <p:nvPr>
            <p:ph type="subTitle" idx="1"/>
          </p:nvPr>
        </p:nvSpPr>
        <p:spPr>
          <a:xfrm>
            <a:off x="4102895" y="3121216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Do you have any questions?</a:t>
            </a:r>
            <a:endParaRPr sz="1800" b="1" dirty="0">
              <a:solidFill>
                <a:schemeClr val="bg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91;p30">
            <a:extLst>
              <a:ext uri="{FF2B5EF4-FFF2-40B4-BE49-F238E27FC236}">
                <a16:creationId xmlns:a16="http://schemas.microsoft.com/office/drawing/2014/main" id="{6EB0C3F1-77DB-D208-9D8F-340F134CA760}"/>
              </a:ext>
            </a:extLst>
          </p:cNvPr>
          <p:cNvSpPr/>
          <p:nvPr/>
        </p:nvSpPr>
        <p:spPr>
          <a:xfrm>
            <a:off x="6212300" y="2947925"/>
            <a:ext cx="759000" cy="759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2;p30">
            <a:extLst>
              <a:ext uri="{FF2B5EF4-FFF2-40B4-BE49-F238E27FC236}">
                <a16:creationId xmlns:a16="http://schemas.microsoft.com/office/drawing/2014/main" id="{7C0370D6-F649-5D8D-BFC9-08FBF694B83A}"/>
              </a:ext>
            </a:extLst>
          </p:cNvPr>
          <p:cNvSpPr/>
          <p:nvPr/>
        </p:nvSpPr>
        <p:spPr>
          <a:xfrm>
            <a:off x="3741600" y="2947925"/>
            <a:ext cx="759000" cy="759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3;p30">
            <a:extLst>
              <a:ext uri="{FF2B5EF4-FFF2-40B4-BE49-F238E27FC236}">
                <a16:creationId xmlns:a16="http://schemas.microsoft.com/office/drawing/2014/main" id="{AA0D6CEF-18D1-06DB-16CA-2BD9B8408A18}"/>
              </a:ext>
            </a:extLst>
          </p:cNvPr>
          <p:cNvSpPr/>
          <p:nvPr/>
        </p:nvSpPr>
        <p:spPr>
          <a:xfrm>
            <a:off x="1270963" y="2947925"/>
            <a:ext cx="759000" cy="759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4;p30">
            <a:extLst>
              <a:ext uri="{FF2B5EF4-FFF2-40B4-BE49-F238E27FC236}">
                <a16:creationId xmlns:a16="http://schemas.microsoft.com/office/drawing/2014/main" id="{10C0F083-DB02-06FE-A113-41754589B3DA}"/>
              </a:ext>
            </a:extLst>
          </p:cNvPr>
          <p:cNvSpPr/>
          <p:nvPr/>
        </p:nvSpPr>
        <p:spPr>
          <a:xfrm>
            <a:off x="6212300" y="1271525"/>
            <a:ext cx="759000" cy="759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5;p30">
            <a:extLst>
              <a:ext uri="{FF2B5EF4-FFF2-40B4-BE49-F238E27FC236}">
                <a16:creationId xmlns:a16="http://schemas.microsoft.com/office/drawing/2014/main" id="{1E156F18-87BA-925B-8366-4209DB44D1A5}"/>
              </a:ext>
            </a:extLst>
          </p:cNvPr>
          <p:cNvSpPr/>
          <p:nvPr/>
        </p:nvSpPr>
        <p:spPr>
          <a:xfrm>
            <a:off x="3741600" y="1271525"/>
            <a:ext cx="759000" cy="759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6;p30">
            <a:extLst>
              <a:ext uri="{FF2B5EF4-FFF2-40B4-BE49-F238E27FC236}">
                <a16:creationId xmlns:a16="http://schemas.microsoft.com/office/drawing/2014/main" id="{B8190C56-A0BC-67F7-B7C4-79A39E8C71F7}"/>
              </a:ext>
            </a:extLst>
          </p:cNvPr>
          <p:cNvSpPr/>
          <p:nvPr/>
        </p:nvSpPr>
        <p:spPr>
          <a:xfrm>
            <a:off x="1270963" y="1271525"/>
            <a:ext cx="759000" cy="759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8;p30">
            <a:extLst>
              <a:ext uri="{FF2B5EF4-FFF2-40B4-BE49-F238E27FC236}">
                <a16:creationId xmlns:a16="http://schemas.microsoft.com/office/drawing/2014/main" id="{C5AA4AB3-2060-9285-2018-23C982BE57A3}"/>
              </a:ext>
            </a:extLst>
          </p:cNvPr>
          <p:cNvSpPr txBox="1">
            <a:spLocks/>
          </p:cNvSpPr>
          <p:nvPr/>
        </p:nvSpPr>
        <p:spPr>
          <a:xfrm>
            <a:off x="1270963" y="1468175"/>
            <a:ext cx="75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</a:t>
            </a:r>
          </a:p>
        </p:txBody>
      </p:sp>
      <p:sp>
        <p:nvSpPr>
          <p:cNvPr id="25" name="Google Shape;199;p30">
            <a:extLst>
              <a:ext uri="{FF2B5EF4-FFF2-40B4-BE49-F238E27FC236}">
                <a16:creationId xmlns:a16="http://schemas.microsoft.com/office/drawing/2014/main" id="{632BE36B-C0B9-E804-4F39-C5BBFD3C7738}"/>
              </a:ext>
            </a:extLst>
          </p:cNvPr>
          <p:cNvSpPr txBox="1">
            <a:spLocks/>
          </p:cNvSpPr>
          <p:nvPr/>
        </p:nvSpPr>
        <p:spPr>
          <a:xfrm>
            <a:off x="1270963" y="3144575"/>
            <a:ext cx="75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4</a:t>
            </a:r>
          </a:p>
        </p:txBody>
      </p:sp>
      <p:sp>
        <p:nvSpPr>
          <p:cNvPr id="26" name="Google Shape;200;p30">
            <a:extLst>
              <a:ext uri="{FF2B5EF4-FFF2-40B4-BE49-F238E27FC236}">
                <a16:creationId xmlns:a16="http://schemas.microsoft.com/office/drawing/2014/main" id="{6D662FAF-AB9B-E6D4-4B66-9E6939DA646B}"/>
              </a:ext>
            </a:extLst>
          </p:cNvPr>
          <p:cNvSpPr txBox="1">
            <a:spLocks/>
          </p:cNvSpPr>
          <p:nvPr/>
        </p:nvSpPr>
        <p:spPr>
          <a:xfrm>
            <a:off x="3741600" y="1468175"/>
            <a:ext cx="75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</a:t>
            </a:r>
          </a:p>
        </p:txBody>
      </p:sp>
      <p:sp>
        <p:nvSpPr>
          <p:cNvPr id="27" name="Google Shape;201;p30">
            <a:extLst>
              <a:ext uri="{FF2B5EF4-FFF2-40B4-BE49-F238E27FC236}">
                <a16:creationId xmlns:a16="http://schemas.microsoft.com/office/drawing/2014/main" id="{0607EC89-B4D4-3703-2321-C9A68C945C62}"/>
              </a:ext>
            </a:extLst>
          </p:cNvPr>
          <p:cNvSpPr txBox="1">
            <a:spLocks/>
          </p:cNvSpPr>
          <p:nvPr/>
        </p:nvSpPr>
        <p:spPr>
          <a:xfrm>
            <a:off x="3741600" y="3144575"/>
            <a:ext cx="75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5</a:t>
            </a:r>
          </a:p>
        </p:txBody>
      </p:sp>
      <p:sp>
        <p:nvSpPr>
          <p:cNvPr id="28" name="Google Shape;202;p30">
            <a:extLst>
              <a:ext uri="{FF2B5EF4-FFF2-40B4-BE49-F238E27FC236}">
                <a16:creationId xmlns:a16="http://schemas.microsoft.com/office/drawing/2014/main" id="{D071C9CF-65AA-F925-F0CC-F612B2C262BA}"/>
              </a:ext>
            </a:extLst>
          </p:cNvPr>
          <p:cNvSpPr txBox="1">
            <a:spLocks/>
          </p:cNvSpPr>
          <p:nvPr/>
        </p:nvSpPr>
        <p:spPr>
          <a:xfrm>
            <a:off x="6212300" y="1468175"/>
            <a:ext cx="75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</a:t>
            </a:r>
          </a:p>
        </p:txBody>
      </p:sp>
      <p:sp>
        <p:nvSpPr>
          <p:cNvPr id="29" name="Google Shape;203;p30">
            <a:extLst>
              <a:ext uri="{FF2B5EF4-FFF2-40B4-BE49-F238E27FC236}">
                <a16:creationId xmlns:a16="http://schemas.microsoft.com/office/drawing/2014/main" id="{CD675B50-D5CE-20C4-67AB-9CAD11D56FE9}"/>
              </a:ext>
            </a:extLst>
          </p:cNvPr>
          <p:cNvSpPr txBox="1">
            <a:spLocks/>
          </p:cNvSpPr>
          <p:nvPr/>
        </p:nvSpPr>
        <p:spPr>
          <a:xfrm>
            <a:off x="6212300" y="3144575"/>
            <a:ext cx="75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6</a:t>
            </a:r>
          </a:p>
        </p:txBody>
      </p:sp>
      <p:sp>
        <p:nvSpPr>
          <p:cNvPr id="30" name="Google Shape;205;p30">
            <a:extLst>
              <a:ext uri="{FF2B5EF4-FFF2-40B4-BE49-F238E27FC236}">
                <a16:creationId xmlns:a16="http://schemas.microsoft.com/office/drawing/2014/main" id="{18612BA2-1E67-51B3-3032-A7DEDB46972C}"/>
              </a:ext>
            </a:extLst>
          </p:cNvPr>
          <p:cNvSpPr txBox="1">
            <a:spLocks/>
          </p:cNvSpPr>
          <p:nvPr/>
        </p:nvSpPr>
        <p:spPr>
          <a:xfrm>
            <a:off x="2968350" y="2022996"/>
            <a:ext cx="2305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SYSTEM OVERVIEW</a:t>
            </a:r>
          </a:p>
        </p:txBody>
      </p:sp>
      <p:sp>
        <p:nvSpPr>
          <p:cNvPr id="31" name="Google Shape;206;p30">
            <a:extLst>
              <a:ext uri="{FF2B5EF4-FFF2-40B4-BE49-F238E27FC236}">
                <a16:creationId xmlns:a16="http://schemas.microsoft.com/office/drawing/2014/main" id="{029A8480-D5E8-CF51-388E-2BA0BAF383C5}"/>
              </a:ext>
            </a:extLst>
          </p:cNvPr>
          <p:cNvSpPr txBox="1">
            <a:spLocks/>
          </p:cNvSpPr>
          <p:nvPr/>
        </p:nvSpPr>
        <p:spPr>
          <a:xfrm>
            <a:off x="5439050" y="2022996"/>
            <a:ext cx="2305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Methodology</a:t>
            </a:r>
          </a:p>
        </p:txBody>
      </p:sp>
      <p:sp>
        <p:nvSpPr>
          <p:cNvPr id="32" name="Google Shape;208;p30">
            <a:extLst>
              <a:ext uri="{FF2B5EF4-FFF2-40B4-BE49-F238E27FC236}">
                <a16:creationId xmlns:a16="http://schemas.microsoft.com/office/drawing/2014/main" id="{C1EF9466-DC11-32A0-63EA-D10F8B382F9F}"/>
              </a:ext>
            </a:extLst>
          </p:cNvPr>
          <p:cNvSpPr txBox="1">
            <a:spLocks/>
          </p:cNvSpPr>
          <p:nvPr/>
        </p:nvSpPr>
        <p:spPr>
          <a:xfrm>
            <a:off x="2968350" y="3704160"/>
            <a:ext cx="2305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Result and Discussion</a:t>
            </a:r>
          </a:p>
        </p:txBody>
      </p:sp>
      <p:sp>
        <p:nvSpPr>
          <p:cNvPr id="33" name="Google Shape;209;p30">
            <a:extLst>
              <a:ext uri="{FF2B5EF4-FFF2-40B4-BE49-F238E27FC236}">
                <a16:creationId xmlns:a16="http://schemas.microsoft.com/office/drawing/2014/main" id="{7888BAB4-62C1-026A-C863-9024659BF18E}"/>
              </a:ext>
            </a:extLst>
          </p:cNvPr>
          <p:cNvSpPr txBox="1">
            <a:spLocks/>
          </p:cNvSpPr>
          <p:nvPr/>
        </p:nvSpPr>
        <p:spPr>
          <a:xfrm>
            <a:off x="5439050" y="3704160"/>
            <a:ext cx="2305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Conclusion And References</a:t>
            </a:r>
          </a:p>
        </p:txBody>
      </p:sp>
      <p:sp>
        <p:nvSpPr>
          <p:cNvPr id="34" name="Google Shape;197;p30">
            <a:extLst>
              <a:ext uri="{FF2B5EF4-FFF2-40B4-BE49-F238E27FC236}">
                <a16:creationId xmlns:a16="http://schemas.microsoft.com/office/drawing/2014/main" id="{57B2069C-100D-60EE-B0A9-FFBEB7F483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450" y="88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Agenda</a:t>
            </a:r>
            <a:endParaRPr b="0" dirty="0"/>
          </a:p>
        </p:txBody>
      </p:sp>
      <p:sp>
        <p:nvSpPr>
          <p:cNvPr id="35" name="Google Shape;204;p30">
            <a:extLst>
              <a:ext uri="{FF2B5EF4-FFF2-40B4-BE49-F238E27FC236}">
                <a16:creationId xmlns:a16="http://schemas.microsoft.com/office/drawing/2014/main" id="{AF8E869E-B14E-D79F-86CC-4F090BBB165B}"/>
              </a:ext>
            </a:extLst>
          </p:cNvPr>
          <p:cNvSpPr txBox="1">
            <a:spLocks/>
          </p:cNvSpPr>
          <p:nvPr/>
        </p:nvSpPr>
        <p:spPr>
          <a:xfrm>
            <a:off x="497713" y="2030525"/>
            <a:ext cx="2305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36" name="Google Shape;204;p30">
            <a:extLst>
              <a:ext uri="{FF2B5EF4-FFF2-40B4-BE49-F238E27FC236}">
                <a16:creationId xmlns:a16="http://schemas.microsoft.com/office/drawing/2014/main" id="{61830222-14DA-B1B6-D7CB-E0E6A809C2D6}"/>
              </a:ext>
            </a:extLst>
          </p:cNvPr>
          <p:cNvSpPr txBox="1">
            <a:spLocks/>
          </p:cNvSpPr>
          <p:nvPr/>
        </p:nvSpPr>
        <p:spPr>
          <a:xfrm>
            <a:off x="580250" y="3711689"/>
            <a:ext cx="2305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System Implementation</a:t>
            </a:r>
          </a:p>
        </p:txBody>
      </p:sp>
      <p:cxnSp>
        <p:nvCxnSpPr>
          <p:cNvPr id="37" name="Google Shape;210;p30">
            <a:extLst>
              <a:ext uri="{FF2B5EF4-FFF2-40B4-BE49-F238E27FC236}">
                <a16:creationId xmlns:a16="http://schemas.microsoft.com/office/drawing/2014/main" id="{66BE4AAD-1A07-2226-A509-C89480142426}"/>
              </a:ext>
            </a:extLst>
          </p:cNvPr>
          <p:cNvCxnSpPr>
            <a:cxnSpLocks/>
          </p:cNvCxnSpPr>
          <p:nvPr/>
        </p:nvCxnSpPr>
        <p:spPr>
          <a:xfrm flipH="1">
            <a:off x="218350" y="734461"/>
            <a:ext cx="1597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A47088-B4F0-BC54-F1C2-CF7275DFAD35}"/>
              </a:ext>
            </a:extLst>
          </p:cNvPr>
          <p:cNvSpPr txBox="1"/>
          <p:nvPr/>
        </p:nvSpPr>
        <p:spPr>
          <a:xfrm>
            <a:off x="1320800" y="687671"/>
            <a:ext cx="68707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introduce the topic.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importance of precise friend suggestions in social networks.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that Node2vec is a key technique used for graph embedding.</a:t>
            </a:r>
          </a:p>
        </p:txBody>
      </p:sp>
      <p:sp>
        <p:nvSpPr>
          <p:cNvPr id="14" name="Google Shape;197;p30">
            <a:extLst>
              <a:ext uri="{FF2B5EF4-FFF2-40B4-BE49-F238E27FC236}">
                <a16:creationId xmlns:a16="http://schemas.microsoft.com/office/drawing/2014/main" id="{83C98847-EE52-B475-DE28-DD60ED3C8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00" y="1153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/>
              <a:t>Introduction</a:t>
            </a:r>
            <a:endParaRPr lang="en-US" sz="2800" b="0" dirty="0"/>
          </a:p>
        </p:txBody>
      </p:sp>
      <p:sp>
        <p:nvSpPr>
          <p:cNvPr id="16" name="Google Shape;197;p30">
            <a:extLst>
              <a:ext uri="{FF2B5EF4-FFF2-40B4-BE49-F238E27FC236}">
                <a16:creationId xmlns:a16="http://schemas.microsoft.com/office/drawing/2014/main" id="{F4AE3B21-B6D4-27A7-54E7-C02628CBC21D}"/>
              </a:ext>
            </a:extLst>
          </p:cNvPr>
          <p:cNvSpPr txBox="1">
            <a:spLocks/>
          </p:cNvSpPr>
          <p:nvPr/>
        </p:nvSpPr>
        <p:spPr>
          <a:xfrm>
            <a:off x="237400" y="24029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12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l"/>
            <a:r>
              <a:rPr lang="en-US" sz="2800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69776-20E7-A379-614E-D804906C8D38}"/>
              </a:ext>
            </a:extLst>
          </p:cNvPr>
          <p:cNvSpPr txBox="1"/>
          <p:nvPr/>
        </p:nvSpPr>
        <p:spPr>
          <a:xfrm>
            <a:off x="1347969" y="3207819"/>
            <a:ext cx="5282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quick overview of social networks and their importance.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challenges of making friend suggestions on a platform like Twitter.</a:t>
            </a:r>
          </a:p>
        </p:txBody>
      </p:sp>
      <p:cxnSp>
        <p:nvCxnSpPr>
          <p:cNvPr id="23" name="Google Shape;210;p30">
            <a:extLst>
              <a:ext uri="{FF2B5EF4-FFF2-40B4-BE49-F238E27FC236}">
                <a16:creationId xmlns:a16="http://schemas.microsoft.com/office/drawing/2014/main" id="{E6222272-36FE-3588-EEB9-7B30BF5022EE}"/>
              </a:ext>
            </a:extLst>
          </p:cNvPr>
          <p:cNvCxnSpPr>
            <a:cxnSpLocks/>
          </p:cNvCxnSpPr>
          <p:nvPr/>
        </p:nvCxnSpPr>
        <p:spPr>
          <a:xfrm flipH="1">
            <a:off x="370750" y="644897"/>
            <a:ext cx="21503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10;p30">
            <a:extLst>
              <a:ext uri="{FF2B5EF4-FFF2-40B4-BE49-F238E27FC236}">
                <a16:creationId xmlns:a16="http://schemas.microsoft.com/office/drawing/2014/main" id="{377C961C-E378-A675-B9C1-22D08589CDA7}"/>
              </a:ext>
            </a:extLst>
          </p:cNvPr>
          <p:cNvCxnSpPr>
            <a:cxnSpLocks/>
          </p:cNvCxnSpPr>
          <p:nvPr/>
        </p:nvCxnSpPr>
        <p:spPr>
          <a:xfrm flipH="1">
            <a:off x="370750" y="2948126"/>
            <a:ext cx="19413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437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7;p30">
            <a:extLst>
              <a:ext uri="{FF2B5EF4-FFF2-40B4-BE49-F238E27FC236}">
                <a16:creationId xmlns:a16="http://schemas.microsoft.com/office/drawing/2014/main" id="{83C98847-EE52-B475-DE28-DD60ED3C8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00" y="1153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SYSTEM OVERVIEW</a:t>
            </a:r>
          </a:p>
        </p:txBody>
      </p:sp>
      <p:cxnSp>
        <p:nvCxnSpPr>
          <p:cNvPr id="23" name="Google Shape;210;p30">
            <a:extLst>
              <a:ext uri="{FF2B5EF4-FFF2-40B4-BE49-F238E27FC236}">
                <a16:creationId xmlns:a16="http://schemas.microsoft.com/office/drawing/2014/main" id="{E6222272-36FE-3588-EEB9-7B30BF5022EE}"/>
              </a:ext>
            </a:extLst>
          </p:cNvPr>
          <p:cNvCxnSpPr>
            <a:cxnSpLocks/>
          </p:cNvCxnSpPr>
          <p:nvPr/>
        </p:nvCxnSpPr>
        <p:spPr>
          <a:xfrm flipH="1">
            <a:off x="346166" y="688031"/>
            <a:ext cx="323828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E6A9695-58EB-1863-5AA8-C392CBC0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25" y="865635"/>
            <a:ext cx="3590658" cy="40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7;p30">
            <a:extLst>
              <a:ext uri="{FF2B5EF4-FFF2-40B4-BE49-F238E27FC236}">
                <a16:creationId xmlns:a16="http://schemas.microsoft.com/office/drawing/2014/main" id="{83C98847-EE52-B475-DE28-DD60ED3C8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00" y="1153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Methodology</a:t>
            </a:r>
          </a:p>
        </p:txBody>
      </p:sp>
      <p:cxnSp>
        <p:nvCxnSpPr>
          <p:cNvPr id="23" name="Google Shape;210;p30">
            <a:extLst>
              <a:ext uri="{FF2B5EF4-FFF2-40B4-BE49-F238E27FC236}">
                <a16:creationId xmlns:a16="http://schemas.microsoft.com/office/drawing/2014/main" id="{E6222272-36FE-3588-EEB9-7B30BF5022EE}"/>
              </a:ext>
            </a:extLst>
          </p:cNvPr>
          <p:cNvCxnSpPr>
            <a:cxnSpLocks/>
          </p:cNvCxnSpPr>
          <p:nvPr/>
        </p:nvCxnSpPr>
        <p:spPr>
          <a:xfrm flipH="1">
            <a:off x="346166" y="688031"/>
            <a:ext cx="21470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9041FFC1-C72E-115E-66AD-DFB1EFBC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42" y="1066550"/>
            <a:ext cx="5925860" cy="37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7;p30">
            <a:extLst>
              <a:ext uri="{FF2B5EF4-FFF2-40B4-BE49-F238E27FC236}">
                <a16:creationId xmlns:a16="http://schemas.microsoft.com/office/drawing/2014/main" id="{83C98847-EE52-B475-DE28-DD60ED3C8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00" y="1153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System Implementation</a:t>
            </a:r>
          </a:p>
        </p:txBody>
      </p:sp>
      <p:cxnSp>
        <p:nvCxnSpPr>
          <p:cNvPr id="23" name="Google Shape;210;p30">
            <a:extLst>
              <a:ext uri="{FF2B5EF4-FFF2-40B4-BE49-F238E27FC236}">
                <a16:creationId xmlns:a16="http://schemas.microsoft.com/office/drawing/2014/main" id="{E6222272-36FE-3588-EEB9-7B30BF5022EE}"/>
              </a:ext>
            </a:extLst>
          </p:cNvPr>
          <p:cNvCxnSpPr>
            <a:cxnSpLocks/>
          </p:cNvCxnSpPr>
          <p:nvPr/>
        </p:nvCxnSpPr>
        <p:spPr>
          <a:xfrm flipH="1">
            <a:off x="352262" y="688031"/>
            <a:ext cx="37432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11B56F-55A5-0AC8-8C05-B3343EA8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2" y="1402082"/>
            <a:ext cx="3662827" cy="3144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BB888-CE86-B3C9-ECC7-C2E8B13E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64" y="1402082"/>
            <a:ext cx="3672499" cy="31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4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7;p30">
            <a:extLst>
              <a:ext uri="{FF2B5EF4-FFF2-40B4-BE49-F238E27FC236}">
                <a16:creationId xmlns:a16="http://schemas.microsoft.com/office/drawing/2014/main" id="{83C98847-EE52-B475-DE28-DD60ED3C8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00" y="1153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Result and Discussion</a:t>
            </a:r>
          </a:p>
        </p:txBody>
      </p:sp>
      <p:cxnSp>
        <p:nvCxnSpPr>
          <p:cNvPr id="23" name="Google Shape;210;p30">
            <a:extLst>
              <a:ext uri="{FF2B5EF4-FFF2-40B4-BE49-F238E27FC236}">
                <a16:creationId xmlns:a16="http://schemas.microsoft.com/office/drawing/2014/main" id="{E6222272-36FE-3588-EEB9-7B30BF5022EE}"/>
              </a:ext>
            </a:extLst>
          </p:cNvPr>
          <p:cNvCxnSpPr>
            <a:cxnSpLocks/>
          </p:cNvCxnSpPr>
          <p:nvPr/>
        </p:nvCxnSpPr>
        <p:spPr>
          <a:xfrm flipH="1">
            <a:off x="352262" y="688031"/>
            <a:ext cx="3567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71302C2-84FE-0134-B623-FA36C330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76" y="1005839"/>
            <a:ext cx="6144847" cy="33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1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7;p30">
            <a:extLst>
              <a:ext uri="{FF2B5EF4-FFF2-40B4-BE49-F238E27FC236}">
                <a16:creationId xmlns:a16="http://schemas.microsoft.com/office/drawing/2014/main" id="{83C98847-EE52-B475-DE28-DD60ED3C8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00" y="115331"/>
            <a:ext cx="7704000" cy="57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Conclusion</a:t>
            </a:r>
          </a:p>
        </p:txBody>
      </p:sp>
      <p:cxnSp>
        <p:nvCxnSpPr>
          <p:cNvPr id="23" name="Google Shape;210;p30">
            <a:extLst>
              <a:ext uri="{FF2B5EF4-FFF2-40B4-BE49-F238E27FC236}">
                <a16:creationId xmlns:a16="http://schemas.microsoft.com/office/drawing/2014/main" id="{E6222272-36FE-3588-EEB9-7B30BF5022EE}"/>
              </a:ext>
            </a:extLst>
          </p:cNvPr>
          <p:cNvCxnSpPr>
            <a:cxnSpLocks/>
          </p:cNvCxnSpPr>
          <p:nvPr/>
        </p:nvCxnSpPr>
        <p:spPr>
          <a:xfrm flipH="1">
            <a:off x="352262" y="688031"/>
            <a:ext cx="17691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5A8733-0BB8-0E7C-8C0A-95B0A164B5B5}"/>
              </a:ext>
            </a:extLst>
          </p:cNvPr>
          <p:cNvSpPr txBox="1"/>
          <p:nvPr/>
        </p:nvSpPr>
        <p:spPr>
          <a:xfrm>
            <a:off x="420624" y="782468"/>
            <a:ext cx="83787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enhancing the friend suggestion algorithm for Twitter by considering factors beyond mutual friends.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Acknowledges that common friends alone don’t necessarily imply shared interests and introduces criteria like tweet similarity and tag popularity.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natural language processing techniques, the algorithm aims to provide more efficient and comprehensive friend recommendations</a:t>
            </a:r>
            <a:r>
              <a:rPr lang="en-US" dirty="0"/>
              <a:t>. </a:t>
            </a:r>
          </a:p>
        </p:txBody>
      </p:sp>
      <p:sp>
        <p:nvSpPr>
          <p:cNvPr id="8" name="Google Shape;197;p30">
            <a:extLst>
              <a:ext uri="{FF2B5EF4-FFF2-40B4-BE49-F238E27FC236}">
                <a16:creationId xmlns:a16="http://schemas.microsoft.com/office/drawing/2014/main" id="{D22EDC10-E6D4-6B7D-055C-039DA75D0A35}"/>
              </a:ext>
            </a:extLst>
          </p:cNvPr>
          <p:cNvSpPr txBox="1">
            <a:spLocks/>
          </p:cNvSpPr>
          <p:nvPr/>
        </p:nvSpPr>
        <p:spPr>
          <a:xfrm>
            <a:off x="420624" y="2092347"/>
            <a:ext cx="7704000" cy="57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12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lectrolize"/>
              <a:buNone/>
              <a:defRPr sz="4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91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88593-638F-EC4C-F5E2-A9B61A2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290197"/>
            <a:ext cx="6927525" cy="891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b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498776"/>
            <a:ext cx="8771274" cy="586632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110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F8B8B-FDE9-14E7-48CB-A7E19C5E83B2}"/>
              </a:ext>
            </a:extLst>
          </p:cNvPr>
          <p:cNvSpPr txBox="1"/>
          <p:nvPr/>
        </p:nvSpPr>
        <p:spPr>
          <a:xfrm>
            <a:off x="595245" y="1949631"/>
            <a:ext cx="7607751" cy="2576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[1] Tajfar A. H. Nejad A. F. Akbari, F.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Graph-based friend recommendation in social networks using artificial bee colony.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In Dependable, Autonomic and Secure Computing. DASC., 27(3):379–423, 2013.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[2] Zhang J. Wang L. Hua X. S. Huang, 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Social friend recommendation based on multiple network correlation.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IEEE Transactions on Multimedia, 18(2):287–299, 2016.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[3] Song X. Finin T. Tseng B. Java, A.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Why we twitter: understanding microblogging usage and communities.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Proceedings of the 9th WebKDD and 1st SNA-KDD 2007 workshop on Web mining and social network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74FF-9E71-DC68-D225-9555BDC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6918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4A28AA1-0D2B-4AA5-B715-28D8F12152A5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794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</TotalTime>
  <Words>318</Words>
  <Application>Microsoft Office PowerPoint</Application>
  <PresentationFormat>On-screen Show (16:9)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Arial</vt:lpstr>
      <vt:lpstr>Times New Roman</vt:lpstr>
      <vt:lpstr>Manrope</vt:lpstr>
      <vt:lpstr>Electrolize</vt:lpstr>
      <vt:lpstr>Calibri Light</vt:lpstr>
      <vt:lpstr>Office Theme</vt:lpstr>
      <vt:lpstr>Social Network Analysis for Precise Friend Suggestion for Twitter by Graph Embedding Using Node2vec</vt:lpstr>
      <vt:lpstr>Agenda</vt:lpstr>
      <vt:lpstr>Introduction</vt:lpstr>
      <vt:lpstr>SYSTEM OVERVIEW</vt:lpstr>
      <vt:lpstr>Methodology</vt:lpstr>
      <vt:lpstr>System Implementation</vt:lpstr>
      <vt:lpstr>Result and Discussion</vt:lpstr>
      <vt:lpstr>Conclusion</vt:lpstr>
      <vt:lpstr>References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Choice of Graph Representation HISTORY LESSON FOR COLLEGE</dc:title>
  <dc:creator>3MON</dc:creator>
  <cp:lastModifiedBy>Anjuma Ahmed</cp:lastModifiedBy>
  <cp:revision>18</cp:revision>
  <dcterms:modified xsi:type="dcterms:W3CDTF">2023-11-05T14:13:57Z</dcterms:modified>
</cp:coreProperties>
</file>