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8" r:id="rId3"/>
    <p:sldId id="312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1" r:id="rId16"/>
    <p:sldId id="309" r:id="rId17"/>
    <p:sldId id="310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</p:embeddedFon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Inter" panose="020B0604020202020204" charset="0"/>
      <p:regular r:id="rId25"/>
      <p:bold r:id="rId26"/>
    </p:embeddedFont>
    <p:embeddedFont>
      <p:font typeface="Nunito Light" pitchFamily="2" charset="0"/>
      <p:regular r:id="rId27"/>
      <p: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1DBDC-36A8-4E92-AE55-ED316322D443}">
  <a:tblStyle styleId="{C7D1DBDC-36A8-4E92-AE55-ED316322D4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62B8765-9CFA-4747-82E6-11DCB8E4EC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01900" y="1125213"/>
            <a:ext cx="4188900" cy="23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01975" y="3593788"/>
            <a:ext cx="41889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284200" y="1042800"/>
            <a:ext cx="3057900" cy="3057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11975" y="6769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811975" y="197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5372875" y="1042800"/>
            <a:ext cx="3057900" cy="3057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3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55689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17827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55689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17827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556895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17827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720000" y="20352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3306000" y="20352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5892000" y="20352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720000" y="365667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4"/>
          </p:nvPr>
        </p:nvSpPr>
        <p:spPr>
          <a:xfrm>
            <a:off x="3306000" y="365667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5892000" y="365667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ctrTitle"/>
          </p:nvPr>
        </p:nvSpPr>
        <p:spPr>
          <a:xfrm>
            <a:off x="0" y="780585"/>
            <a:ext cx="5166732" cy="2193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Water Quality Assessment Through Predictive</a:t>
            </a:r>
            <a:br>
              <a:rPr lang="en-US" dirty="0"/>
            </a:br>
            <a:r>
              <a:rPr lang="en-US" dirty="0"/>
              <a:t>Machine Learning</a:t>
            </a:r>
            <a:endParaRPr dirty="0"/>
          </a:p>
        </p:txBody>
      </p:sp>
      <p:sp>
        <p:nvSpPr>
          <p:cNvPr id="155" name="Google Shape;155;p29"/>
          <p:cNvSpPr txBox="1">
            <a:spLocks noGrp="1"/>
          </p:cNvSpPr>
          <p:nvPr>
            <p:ph type="subTitle" idx="1"/>
          </p:nvPr>
        </p:nvSpPr>
        <p:spPr>
          <a:xfrm>
            <a:off x="170072" y="3311289"/>
            <a:ext cx="4714162" cy="1312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Presented by-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Md.Shahriar</a:t>
            </a:r>
            <a:r>
              <a:rPr lang="en-US" dirty="0"/>
              <a:t> Hossain </a:t>
            </a:r>
            <a:r>
              <a:rPr lang="en-US" dirty="0" err="1"/>
              <a:t>Apu</a:t>
            </a:r>
            <a:r>
              <a:rPr lang="en-US" dirty="0"/>
              <a:t>(1901036)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b="0" i="0" dirty="0">
                <a:effectLst/>
                <a:latin typeface="Arial" panose="020B0604020202020204" pitchFamily="34" charset="0"/>
              </a:rPr>
              <a:t>Chowdhury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Rafsan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Mohammadullah</a:t>
            </a:r>
            <a:r>
              <a:rPr lang="en-US" b="0" i="0" dirty="0">
                <a:effectLst/>
                <a:latin typeface="Arial" panose="020B0604020202020204" pitchFamily="34" charset="0"/>
              </a:rPr>
              <a:t>(1801048)</a:t>
            </a:r>
            <a:endParaRPr dirty="0"/>
          </a:p>
        </p:txBody>
      </p:sp>
      <p:pic>
        <p:nvPicPr>
          <p:cNvPr id="156" name="Google Shape;156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591" r="9599"/>
          <a:stretch/>
        </p:blipFill>
        <p:spPr>
          <a:xfrm>
            <a:off x="5284200" y="1042800"/>
            <a:ext cx="3057900" cy="3057900"/>
          </a:xfrm>
          <a:prstGeom prst="ellipse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E7D7-7902-BB0E-9C29-99265C3C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A4C1-0209-6EEA-F6E1-81CEEB7CB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20" y="1300976"/>
            <a:ext cx="7140559" cy="365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5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A631-0D9C-BC9C-43D4-AD0EF1DD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CA1E7-2B9B-2011-5191-08DE5F30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57" y="1137424"/>
            <a:ext cx="6302286" cy="336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9AA4-25A9-0208-FD2C-F239FF56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EBD5F-F288-37DD-B53C-D41DB159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96" y="1043585"/>
            <a:ext cx="5387807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5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398E-FCD4-DEF6-C0DB-A03919AF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67DE9FC-6D93-F509-1E97-1F0686FE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78" y="1644261"/>
            <a:ext cx="4311122" cy="3732956"/>
          </a:xfrm>
          <a:prstGeom prst="rect">
            <a:avLst/>
          </a:prstGeom>
        </p:spPr>
      </p:pic>
      <p:pic>
        <p:nvPicPr>
          <p:cNvPr id="6" name="Picture 5" descr="A white foam box with a blue tube and wires&#10;&#10;Description automatically generated">
            <a:extLst>
              <a:ext uri="{FF2B5EF4-FFF2-40B4-BE49-F238E27FC236}">
                <a16:creationId xmlns:a16="http://schemas.microsoft.com/office/drawing/2014/main" id="{C7A9FE18-FAD0-EA0A-F77F-78A903C4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736" y="1644261"/>
            <a:ext cx="4063584" cy="360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9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4A5A-C775-5611-688E-40013565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pic>
        <p:nvPicPr>
          <p:cNvPr id="4" name="Picture 3" descr="A graph of blue bars&#10;&#10;Description automatically generated">
            <a:extLst>
              <a:ext uri="{FF2B5EF4-FFF2-40B4-BE49-F238E27FC236}">
                <a16:creationId xmlns:a16="http://schemas.microsoft.com/office/drawing/2014/main" id="{ACF83859-AD39-A465-F2E2-39C8E007C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62" y="1447679"/>
            <a:ext cx="4973032" cy="30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D957-94BA-AB70-B042-3D333F72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090A3-4724-2A5B-F395-7C7503BB5FB6}"/>
              </a:ext>
            </a:extLst>
          </p:cNvPr>
          <p:cNvSpPr txBox="1"/>
          <p:nvPr/>
        </p:nvSpPr>
        <p:spPr>
          <a:xfrm>
            <a:off x="720000" y="1300223"/>
            <a:ext cx="7976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Water quality prediction is vital for environmental protection and human health.</a:t>
            </a:r>
          </a:p>
          <a:p>
            <a:endParaRPr lang="en-US" dirty="0"/>
          </a:p>
          <a:p>
            <a:r>
              <a:rPr lang="en-US" dirty="0"/>
              <a:t>2. Artificial and machine learning models are increasingly used to predict water quality, making life healthier and easier.</a:t>
            </a:r>
          </a:p>
          <a:p>
            <a:endParaRPr lang="en-US" dirty="0"/>
          </a:p>
          <a:p>
            <a:r>
              <a:rPr lang="en-US" dirty="0"/>
              <a:t>3. This paper compares different machine learning algorithms for water quality prediction, with Random Forest outperforming Support Vector Machine and Decision Tree, achieving a 67% accuracy on the test dataset, 8% better than the other algorithms.</a:t>
            </a:r>
          </a:p>
          <a:p>
            <a:endParaRPr lang="en-US" dirty="0"/>
          </a:p>
          <a:p>
            <a:r>
              <a:rPr lang="en-US" dirty="0"/>
              <a:t>4. To improve accuracy, increasing the training dataset size is recommended.</a:t>
            </a:r>
          </a:p>
        </p:txBody>
      </p:sp>
    </p:spTree>
    <p:extLst>
      <p:ext uri="{BB962C8B-B14F-4D97-AF65-F5344CB8AC3E}">
        <p14:creationId xmlns:p14="http://schemas.microsoft.com/office/powerpoint/2010/main" val="276187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7B28-6517-B2D7-983B-A4135643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460A6-7369-40B4-0144-D3F36674F2E4}"/>
              </a:ext>
            </a:extLst>
          </p:cNvPr>
          <p:cNvSpPr txBox="1"/>
          <p:nvPr/>
        </p:nvSpPr>
        <p:spPr>
          <a:xfrm>
            <a:off x="1174595" y="1405054"/>
            <a:ext cx="65197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[1]Kaggle. https://www.kaggle.com/datasets/adityakadiwal/water-</a:t>
            </a:r>
          </a:p>
          <a:p>
            <a:r>
              <a:rPr lang="en-US" dirty="0"/>
              <a:t>potability, 2023.</a:t>
            </a:r>
          </a:p>
          <a:p>
            <a:r>
              <a:rPr lang="en-US" dirty="0"/>
              <a:t>[2] Manisha </a:t>
            </a:r>
            <a:r>
              <a:rPr lang="en-US" dirty="0" err="1"/>
              <a:t>Koranga</a:t>
            </a:r>
            <a:r>
              <a:rPr lang="en-US" dirty="0"/>
              <a:t>, Pushpa Pant, Tarun Kumar, Durgesh Pant,</a:t>
            </a:r>
          </a:p>
          <a:p>
            <a:r>
              <a:rPr lang="en-US" dirty="0"/>
              <a:t>Ashutosh Kumar Bhatt, and R.P. Pant. Efficient water quality prediction</a:t>
            </a:r>
          </a:p>
          <a:p>
            <a:r>
              <a:rPr lang="en-US" dirty="0"/>
              <a:t>models based on machine learning algorithms for </a:t>
            </a:r>
            <a:r>
              <a:rPr lang="en-US" dirty="0" err="1"/>
              <a:t>nainital</a:t>
            </a:r>
            <a:r>
              <a:rPr lang="en-US" dirty="0"/>
              <a:t> lake, </a:t>
            </a:r>
            <a:r>
              <a:rPr lang="en-US" dirty="0" err="1"/>
              <a:t>uttarak</a:t>
            </a:r>
            <a:r>
              <a:rPr lang="en-US" dirty="0"/>
              <a:t>-</a:t>
            </a:r>
          </a:p>
          <a:p>
            <a:r>
              <a:rPr lang="en-US" dirty="0"/>
              <a:t>hand. 2022.</a:t>
            </a:r>
          </a:p>
          <a:p>
            <a:r>
              <a:rPr lang="en-US" dirty="0"/>
              <a:t>[3] </a:t>
            </a:r>
            <a:r>
              <a:rPr lang="en-US" dirty="0" err="1"/>
              <a:t>Navideh</a:t>
            </a:r>
            <a:r>
              <a:rPr lang="en-US" dirty="0"/>
              <a:t> Noori, Latif Kalin, and </a:t>
            </a:r>
            <a:r>
              <a:rPr lang="en-US" dirty="0" err="1"/>
              <a:t>Sabahattin</a:t>
            </a:r>
            <a:r>
              <a:rPr lang="en-US" dirty="0"/>
              <a:t> Isik. Water quality prediction</a:t>
            </a:r>
          </a:p>
          <a:p>
            <a:r>
              <a:rPr lang="en-US" dirty="0"/>
              <a:t>using swat-</a:t>
            </a:r>
            <a:r>
              <a:rPr lang="en-US" dirty="0" err="1"/>
              <a:t>ann</a:t>
            </a:r>
            <a:r>
              <a:rPr lang="en-US" dirty="0"/>
              <a:t> coupled approach. 2020.</a:t>
            </a:r>
          </a:p>
          <a:p>
            <a:r>
              <a:rPr lang="en-US" dirty="0"/>
              <a:t>[4] Jin Won Yu, Ju-Song Kim, Xia Li, Yun </a:t>
            </a:r>
            <a:r>
              <a:rPr lang="en-US" dirty="0" err="1"/>
              <a:t>chol</a:t>
            </a:r>
            <a:r>
              <a:rPr lang="en-US" dirty="0"/>
              <a:t> Jong, Kwang-Hun Kim,</a:t>
            </a:r>
          </a:p>
          <a:p>
            <a:r>
              <a:rPr lang="en-US" dirty="0"/>
              <a:t>and </a:t>
            </a:r>
            <a:r>
              <a:rPr lang="en-US" dirty="0" err="1"/>
              <a:t>Gwang</a:t>
            </a:r>
            <a:r>
              <a:rPr lang="en-US" dirty="0"/>
              <a:t>-Il </a:t>
            </a:r>
            <a:r>
              <a:rPr lang="en-US" dirty="0" err="1"/>
              <a:t>Ryang</a:t>
            </a:r>
            <a:r>
              <a:rPr lang="en-US" dirty="0"/>
              <a:t>. Water quality forecasting based on data decom-</a:t>
            </a:r>
          </a:p>
          <a:p>
            <a:r>
              <a:rPr lang="en-US" dirty="0"/>
              <a:t>position, fuzzy clustering, and deep learning neural network. 2022.</a:t>
            </a:r>
          </a:p>
        </p:txBody>
      </p:sp>
    </p:spTree>
    <p:extLst>
      <p:ext uri="{BB962C8B-B14F-4D97-AF65-F5344CB8AC3E}">
        <p14:creationId xmlns:p14="http://schemas.microsoft.com/office/powerpoint/2010/main" val="1406478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3DCE-B783-9B04-A1C8-86B6C019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</p:spPr>
        <p:txBody>
          <a:bodyPr wrap="square" anchor="ctr">
            <a:normAutofit/>
          </a:bodyPr>
          <a:lstStyle/>
          <a:p>
            <a:r>
              <a:rPr lang="en-US" sz="93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7536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/>
          </p:nvPr>
        </p:nvSpPr>
        <p:spPr>
          <a:xfrm>
            <a:off x="1618650" y="15568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title" idx="3"/>
          </p:nvPr>
        </p:nvSpPr>
        <p:spPr>
          <a:xfrm>
            <a:off x="1618650" y="317827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4"/>
          </p:nvPr>
        </p:nvSpPr>
        <p:spPr>
          <a:xfrm>
            <a:off x="4204650" y="15568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title" idx="5"/>
          </p:nvPr>
        </p:nvSpPr>
        <p:spPr>
          <a:xfrm>
            <a:off x="4204650" y="317827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title" idx="6"/>
          </p:nvPr>
        </p:nvSpPr>
        <p:spPr>
          <a:xfrm>
            <a:off x="6790650" y="15568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7"/>
          </p:nvPr>
        </p:nvSpPr>
        <p:spPr>
          <a:xfrm>
            <a:off x="6790650" y="3178279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720000" y="20352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Abstract</a:t>
            </a:r>
            <a:endParaRPr dirty="0"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8"/>
          </p:nvPr>
        </p:nvSpPr>
        <p:spPr>
          <a:xfrm>
            <a:off x="3306000" y="20352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  <a:endParaRPr dirty="0"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9"/>
          </p:nvPr>
        </p:nvSpPr>
        <p:spPr>
          <a:xfrm>
            <a:off x="5892000" y="203522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Flow</a:t>
            </a:r>
            <a:endParaRPr dirty="0"/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13"/>
          </p:nvPr>
        </p:nvSpPr>
        <p:spPr>
          <a:xfrm>
            <a:off x="720000" y="365667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Analysis</a:t>
            </a:r>
            <a:endParaRPr dirty="0"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4"/>
          </p:nvPr>
        </p:nvSpPr>
        <p:spPr>
          <a:xfrm>
            <a:off x="3305999" y="3656675"/>
            <a:ext cx="2715659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 and Conclusion</a:t>
            </a:r>
            <a:endParaRPr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subTitle" idx="15"/>
          </p:nvPr>
        </p:nvSpPr>
        <p:spPr>
          <a:xfrm>
            <a:off x="5892000" y="3656675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11FF-47DE-4B8F-317C-80BAD986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162AA-BEA3-5AA5-C221-8935B619E244}"/>
              </a:ext>
            </a:extLst>
          </p:cNvPr>
          <p:cNvSpPr txBox="1"/>
          <p:nvPr/>
        </p:nvSpPr>
        <p:spPr>
          <a:xfrm>
            <a:off x="1346693" y="1308410"/>
            <a:ext cx="7077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Freshwater is vital for agriculture and industry, and assessing its quality is crucial for its management.</a:t>
            </a:r>
          </a:p>
          <a:p>
            <a:endParaRPr lang="en-US" dirty="0"/>
          </a:p>
          <a:p>
            <a:r>
              <a:rPr lang="en-US" dirty="0"/>
              <a:t>2. Lack of safe drinking water, especially for pregnant women and children, leads to illnesses and deaths, highlighting the importance of water quality testing.</a:t>
            </a:r>
          </a:p>
          <a:p>
            <a:endParaRPr lang="en-US" dirty="0"/>
          </a:p>
          <a:p>
            <a:r>
              <a:rPr lang="en-US" dirty="0"/>
              <a:t>3. Water quality testing is essential for ensuring clean and safe water for various purposes, such as drinking, agriculture, and industrial use.</a:t>
            </a:r>
          </a:p>
          <a:p>
            <a:endParaRPr lang="en-US" dirty="0"/>
          </a:p>
          <a:p>
            <a:r>
              <a:rPr lang="en-US" dirty="0"/>
              <a:t>4. It helps monitor water sources, detect disease outbreaks, and ensure proper water treatment and safety measures, considering physical, chemical, and biological characteristics of water.</a:t>
            </a:r>
          </a:p>
        </p:txBody>
      </p:sp>
    </p:spTree>
    <p:extLst>
      <p:ext uri="{BB962C8B-B14F-4D97-AF65-F5344CB8AC3E}">
        <p14:creationId xmlns:p14="http://schemas.microsoft.com/office/powerpoint/2010/main" val="161682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8DBE-A364-E79D-82D2-63AA87E4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 descr="A diagram of a program&#10;&#10;Description automatically generated">
            <a:extLst>
              <a:ext uri="{FF2B5EF4-FFF2-40B4-BE49-F238E27FC236}">
                <a16:creationId xmlns:a16="http://schemas.microsoft.com/office/drawing/2014/main" id="{A3E58AB2-3C73-9B49-6F5C-C355FBB0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159727"/>
            <a:ext cx="6517075" cy="37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4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8DBE-A364-E79D-82D2-63AA87E4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5" name="Picture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3C05094D-4C8B-7B8E-313F-2B0B6857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36" y="1084631"/>
            <a:ext cx="6729911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5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8DBE-A364-E79D-82D2-63AA87E4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1B575-23E9-701F-AECD-499A0DDFE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92" y="1462037"/>
            <a:ext cx="6995076" cy="25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3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8DBE-A364-E79D-82D2-63AA87E45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75" y="676950"/>
            <a:ext cx="4294800" cy="12357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b="1" i="0" u="none" strike="noStrike" cap="none">
                <a:effectLst/>
                <a:latin typeface="Inter"/>
                <a:ea typeface="Inter"/>
                <a:cs typeface="Inter"/>
                <a:sym typeface="Inter"/>
              </a:rPr>
              <a:t>Data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60883-0CCE-0018-802F-AAE593FD24B9}"/>
              </a:ext>
            </a:extLst>
          </p:cNvPr>
          <p:cNvSpPr txBox="1"/>
          <p:nvPr/>
        </p:nvSpPr>
        <p:spPr>
          <a:xfrm>
            <a:off x="811975" y="1972200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457200" indent="-304800">
              <a:spcAft>
                <a:spcPts val="60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Null value Removing</a:t>
            </a:r>
          </a:p>
          <a:p>
            <a:pPr marL="457200" indent="-304800">
              <a:spcAft>
                <a:spcPts val="60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 Scaling</a:t>
            </a:r>
          </a:p>
          <a:p>
            <a:pPr marL="457200" indent="-304800">
              <a:spcAft>
                <a:spcPts val="60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 Labeling</a:t>
            </a:r>
          </a:p>
          <a:p>
            <a:pPr marL="457200" indent="-304800">
              <a:spcAft>
                <a:spcPts val="60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Data Hot encoding</a:t>
            </a:r>
          </a:p>
          <a:p>
            <a:pPr marL="457200" indent="-304800">
              <a:spcAft>
                <a:spcPts val="60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Out layer removing</a:t>
            </a:r>
          </a:p>
          <a:p>
            <a:pPr marL="457200" indent="-304800">
              <a:spcAft>
                <a:spcPts val="60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SHAP</a:t>
            </a:r>
          </a:p>
          <a:p>
            <a:pPr marL="457200" indent="-304800">
              <a:spcAft>
                <a:spcPts val="60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SMOTE</a:t>
            </a:r>
          </a:p>
        </p:txBody>
      </p:sp>
    </p:spTree>
    <p:extLst>
      <p:ext uri="{BB962C8B-B14F-4D97-AF65-F5344CB8AC3E}">
        <p14:creationId xmlns:p14="http://schemas.microsoft.com/office/powerpoint/2010/main" val="35555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8A43-35A2-C77C-A1D9-12F8125A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Exploratory Data Analysis</a:t>
            </a: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9202B-89B2-6849-E1CD-1D979367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24" y="1017725"/>
            <a:ext cx="7471317" cy="394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8ADF-E49F-0114-C291-68F934D8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73C94-73BD-8B88-5D64-1717873A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49" y="1122556"/>
            <a:ext cx="6490365" cy="402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15359"/>
      </p:ext>
    </p:extLst>
  </p:cSld>
  <p:clrMapOvr>
    <a:masterClrMapping/>
  </p:clrMapOvr>
</p:sld>
</file>

<file path=ppt/theme/theme1.xml><?xml version="1.0" encoding="utf-8"?>
<a:theme xmlns:a="http://schemas.openxmlformats.org/drawingml/2006/main" name="Improvement of Drinking Water Infrastructure Project Proposal by Slidesgo">
  <a:themeElements>
    <a:clrScheme name="Simple Light">
      <a:dk1>
        <a:srgbClr val="15354B"/>
      </a:dk1>
      <a:lt1>
        <a:srgbClr val="FFFFFF"/>
      </a:lt1>
      <a:dk2>
        <a:srgbClr val="9FE2FF"/>
      </a:dk2>
      <a:lt2>
        <a:srgbClr val="79D5FC"/>
      </a:lt2>
      <a:accent1>
        <a:srgbClr val="51CAFC"/>
      </a:accent1>
      <a:accent2>
        <a:srgbClr val="337EB2"/>
      </a:accent2>
      <a:accent3>
        <a:srgbClr val="FCFCFC"/>
      </a:accent3>
      <a:accent4>
        <a:srgbClr val="FFFFFF"/>
      </a:accent4>
      <a:accent5>
        <a:srgbClr val="FFFFFF"/>
      </a:accent5>
      <a:accent6>
        <a:srgbClr val="FFFFFF"/>
      </a:accent6>
      <a:hlink>
        <a:srgbClr val="1535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422</Words>
  <Application>Microsoft Office PowerPoint</Application>
  <PresentationFormat>On-screen Show (16:9)</PresentationFormat>
  <Paragraphs>64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Open Sans</vt:lpstr>
      <vt:lpstr>Inter</vt:lpstr>
      <vt:lpstr>DM Sans</vt:lpstr>
      <vt:lpstr>Raleway</vt:lpstr>
      <vt:lpstr>Nunito Light</vt:lpstr>
      <vt:lpstr>Helvetica Neue</vt:lpstr>
      <vt:lpstr>Arial</vt:lpstr>
      <vt:lpstr>Anaheim</vt:lpstr>
      <vt:lpstr>Improvement of Drinking Water Infrastructure Project Proposal by Slidesgo</vt:lpstr>
      <vt:lpstr>Water Quality Assessment Through Predictive Machine Learning</vt:lpstr>
      <vt:lpstr>Table of contents</vt:lpstr>
      <vt:lpstr>Abstract</vt:lpstr>
      <vt:lpstr>System Architecture</vt:lpstr>
      <vt:lpstr>Data Flow Diagram</vt:lpstr>
      <vt:lpstr>Dataset Description</vt:lpstr>
      <vt:lpstr>Data Preprocessing</vt:lpstr>
      <vt:lpstr>Exploratory Data Analysis  </vt:lpstr>
      <vt:lpstr>Co-relation Matrix</vt:lpstr>
      <vt:lpstr>Violin Plot</vt:lpstr>
      <vt:lpstr>SHAP</vt:lpstr>
      <vt:lpstr>Confusion Matrix</vt:lpstr>
      <vt:lpstr>Result</vt:lpstr>
      <vt:lpstr>Accuracy</vt:lpstr>
      <vt:lpstr>Conclusion</vt:lpstr>
      <vt:lpstr>Reference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Assessment Through Predictive Machine Learning</dc:title>
  <cp:lastModifiedBy>Anjuma Ahmed</cp:lastModifiedBy>
  <cp:revision>3</cp:revision>
  <dcterms:modified xsi:type="dcterms:W3CDTF">2023-11-05T16:42:54Z</dcterms:modified>
</cp:coreProperties>
</file>