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75" r:id="rId6"/>
    <p:sldId id="291" r:id="rId7"/>
    <p:sldId id="292" r:id="rId8"/>
    <p:sldId id="273" r:id="rId9"/>
    <p:sldId id="259" r:id="rId10"/>
    <p:sldId id="261" r:id="rId11"/>
    <p:sldId id="262" r:id="rId12"/>
    <p:sldId id="276" r:id="rId13"/>
    <p:sldId id="263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3" r:id="rId23"/>
    <p:sldId id="294" r:id="rId24"/>
    <p:sldId id="285" r:id="rId25"/>
    <p:sldId id="286" r:id="rId26"/>
    <p:sldId id="287" r:id="rId27"/>
    <p:sldId id="288" r:id="rId28"/>
    <p:sldId id="289" r:id="rId29"/>
    <p:sldId id="27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5400" autoAdjust="0"/>
  </p:normalViewPr>
  <p:slideViewPr>
    <p:cSldViewPr snapToGrid="0">
      <p:cViewPr varScale="1">
        <p:scale>
          <a:sx n="86" d="100"/>
          <a:sy n="86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A71BD-12B5-47E9-BF8F-7FD117439E4F}" type="datetimeFigureOut">
              <a:rPr lang="en-US" smtClean="0"/>
              <a:t>26-Mar-22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311D8-D37A-4D26-999C-3295975C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18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1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8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11D8-D37A-4D26-999C-3295975C10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BDF3ACD-6A19-428D-8D9B-5CC6856B6608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A143-518E-4EDF-B25A-F94C07478810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0390-30D9-491E-80AB-BD6A284FE164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FA6B-23A2-48AA-9707-94B8973C7561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DDB6-0B9E-4090-A8F5-DB0E9C1BB1B9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2793-964A-47CB-AA65-B96ECC21CD24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45CA-AB98-4169-A0C6-20E4B7F2D8F8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DEB2-F28F-4DCA-A937-6E0D7FF79AE0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53D2-AE1B-4A73-BB8B-AB9B935B4699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542C-28E4-4428-B786-041F46D31048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2024-D47C-44A7-A6AB-E2B8BD9F171E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3A3B-7C2D-40DF-9D5C-BF21E3561083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7950-264B-441A-8B76-5F6F6E36736A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78D4-1D8B-43AA-88B8-2320D129283C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23C4-D03D-4913-BA9D-38BEBF0B2294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B87C-26C8-4794-B31C-C7B92ED68782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6025-F65E-48AD-8AE3-F72977A36BEC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FD1545-DB9A-4923-BA05-28CCFBE9D930}" type="datetime1">
              <a:rPr lang="en-US" smtClean="0"/>
              <a:t>26-Mar-22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34783"/>
            <a:ext cx="8825658" cy="1554647"/>
          </a:xfrm>
        </p:spPr>
        <p:txBody>
          <a:bodyPr/>
          <a:lstStyle/>
          <a:p>
            <a:r>
              <a:rPr lang="en-US" sz="4000" dirty="0" err="1" smtClean="0"/>
              <a:t>eGP</a:t>
            </a:r>
            <a:r>
              <a:rPr lang="en-US" sz="4000" dirty="0" smtClean="0"/>
              <a:t>: A Blockchain-based Tendering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01988"/>
            <a:ext cx="3088571" cy="230923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Mahfujur Rahman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1607036</a:t>
            </a: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MD. </a:t>
            </a:r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Shahriar</a:t>
            </a: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karim</a:t>
            </a:r>
            <a:endParaRPr lang="en-US" b="1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1607051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31293" y="3701988"/>
            <a:ext cx="6436311" cy="2309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Supervised by</a:t>
            </a:r>
          </a:p>
          <a:p>
            <a:r>
              <a:rPr lang="en-US" b="1" dirty="0" smtClean="0"/>
              <a:t>Dr. </a:t>
            </a:r>
            <a:r>
              <a:rPr lang="en-US" b="1" dirty="0" err="1" smtClean="0"/>
              <a:t>M.m.a</a:t>
            </a:r>
            <a:r>
              <a:rPr lang="en-US" b="1" dirty="0" smtClean="0"/>
              <a:t>. </a:t>
            </a:r>
            <a:r>
              <a:rPr lang="en-US" b="1" dirty="0" err="1" smtClean="0"/>
              <a:t>hashem</a:t>
            </a:r>
            <a:endParaRPr lang="en-US" b="1" dirty="0" smtClean="0"/>
          </a:p>
          <a:p>
            <a:r>
              <a:rPr lang="en-US" b="1" dirty="0" smtClean="0"/>
              <a:t>Professor</a:t>
            </a:r>
          </a:p>
          <a:p>
            <a:r>
              <a:rPr lang="en-US" b="1" dirty="0" smtClean="0"/>
              <a:t>Dept. of computer science and engineering</a:t>
            </a:r>
          </a:p>
          <a:p>
            <a:r>
              <a:rPr lang="en-US" b="1" dirty="0" smtClean="0"/>
              <a:t>Khulna university of engineering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2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/>
              <a:t>Related Works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70334"/>
            <a:ext cx="10035784" cy="4099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[2] </a:t>
            </a:r>
            <a:r>
              <a:rPr lang="en-US" sz="2000" dirty="0"/>
              <a:t>Introduced blockchain based procurement system for the Open Government Partnership.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[3] </a:t>
            </a:r>
            <a:r>
              <a:rPr lang="en-US" sz="2000" dirty="0"/>
              <a:t>Proposes a framework employing the concept of smart contracts to the public procurement </a:t>
            </a:r>
            <a:r>
              <a:rPr lang="en-US" sz="2000" dirty="0" smtClean="0"/>
              <a:t>process</a:t>
            </a:r>
            <a:r>
              <a:rPr lang="en-US" sz="2000" dirty="0"/>
              <a:t> </a:t>
            </a:r>
            <a:r>
              <a:rPr lang="en-US" sz="2000" dirty="0" smtClean="0"/>
              <a:t>in South Africa.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[4] Presented </a:t>
            </a:r>
            <a:r>
              <a:rPr lang="en-US" sz="2000" dirty="0"/>
              <a:t>about a blockchain-based smart contract prototype </a:t>
            </a:r>
            <a:r>
              <a:rPr lang="en-US" sz="2000" dirty="0" smtClean="0"/>
              <a:t>for </a:t>
            </a:r>
            <a:r>
              <a:rPr lang="en-US" sz="2000" dirty="0"/>
              <a:t>a specific benefit process from the </a:t>
            </a:r>
            <a:r>
              <a:rPr lang="en-US" sz="2000" dirty="0" err="1"/>
              <a:t>Syddjurs</a:t>
            </a:r>
            <a:r>
              <a:rPr lang="en-US" sz="2000" dirty="0"/>
              <a:t> Municipality government in Denmark about the deployment of blockchain-based smart contracts for municipal government </a:t>
            </a:r>
            <a:r>
              <a:rPr lang="en-US" sz="2000" dirty="0" smtClean="0"/>
              <a:t>processes. 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/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	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823" y="4980372"/>
            <a:ext cx="2378358" cy="6044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Tendering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80978" y="5007004"/>
            <a:ext cx="1357425" cy="604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Bidder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29937" y="4962616"/>
            <a:ext cx="1677021" cy="604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 smtClean="0"/>
              <a:t>Evaluation Committee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37" y="3208492"/>
            <a:ext cx="1060706" cy="1222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49" y="3208492"/>
            <a:ext cx="1060706" cy="1222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00" y="3206968"/>
            <a:ext cx="2380493" cy="12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512381"/>
            <a:ext cx="9524883" cy="3791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tendering authority will open the tender by circulating the tender and adding the first block on the blockchain.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Bidders will see the specifications and submit appropriate bids for the tender through smart contracts.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bids will be added as additional blocks of the blockchain.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Bidding will continue until meeting deadline.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85748"/>
            <a:ext cx="9524883" cy="4190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No one will be able to view data before deadline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After deadline, the evaluation committee will receive access.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They will evaluate the bids according to the criteria.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They will select the best bid and add the best bid information to the blockchain.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overall information of all the bids will be open for public viewing for transparency.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4119238" y="470516"/>
            <a:ext cx="2414727" cy="101205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2" y="1482570"/>
            <a:ext cx="543836" cy="6266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8" y="1482570"/>
            <a:ext cx="641581" cy="4074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11944" y="765050"/>
            <a:ext cx="19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7555" y="546755"/>
            <a:ext cx="281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Initiation of the blockchain with the tender circular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100" y="2190254"/>
            <a:ext cx="138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Tendering</a:t>
            </a:r>
          </a:p>
          <a:p>
            <a:pPr algn="ctr"/>
            <a:r>
              <a:rPr lang="en-US" dirty="0" smtClean="0"/>
              <a:t>Authority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30" y="3132051"/>
            <a:ext cx="561383" cy="6468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78" y="3132051"/>
            <a:ext cx="712622" cy="45257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0112" y="3880091"/>
            <a:ext cx="13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4119238" y="1686298"/>
            <a:ext cx="2414727" cy="115028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8" idx="0"/>
            <a:endCxn id="3" idx="2"/>
          </p:cNvCxnSpPr>
          <p:nvPr/>
        </p:nvCxnSpPr>
        <p:spPr>
          <a:xfrm flipV="1">
            <a:off x="5326602" y="1482570"/>
            <a:ext cx="0" cy="20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79530" y="1795900"/>
            <a:ext cx="218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blocks by bid submissions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00280" y="2036190"/>
            <a:ext cx="15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cxnSp>
        <p:nvCxnSpPr>
          <p:cNvPr id="36" name="Straight Connector 35"/>
          <p:cNvCxnSpPr>
            <a:stCxn id="28" idx="2"/>
          </p:cNvCxnSpPr>
          <p:nvPr/>
        </p:nvCxnSpPr>
        <p:spPr>
          <a:xfrm flipH="1">
            <a:off x="5326601" y="2836585"/>
            <a:ext cx="1" cy="1412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4157320" y="4249422"/>
            <a:ext cx="2376645" cy="114271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614520" y="4636111"/>
            <a:ext cx="15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237" y="4359112"/>
            <a:ext cx="247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Additional blocks keep adding until bidding deadline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3.95833E-6 0.00023 C 0.00195 -0.00185 0.00416 -0.00347 0.00612 -0.00555 C 0.00703 -0.00671 0.00755 -0.00856 0.00846 -0.00972 C 0.00937 -0.01111 0.01041 -0.0125 0.01158 -0.01389 C 0.01328 -0.01574 0.01523 -0.01713 0.01692 -0.01944 C 0.02018 -0.02361 0.02317 -0.02847 0.02617 -0.0331 C 0.02773 -0.03541 0.02903 -0.03842 0.03086 -0.03981 C 0.03789 -0.04606 0.02942 -0.03819 0.0401 -0.05092 C 0.04088 -0.05185 0.04166 -0.05277 0.04244 -0.0537 C 0.04935 -0.06064 0.04218 -0.05254 0.04791 -0.05902 C 0.04843 -0.06041 0.04869 -0.06227 0.04948 -0.06319 C 0.05078 -0.06481 0.05247 -0.06504 0.05403 -0.06597 C 0.05481 -0.06643 0.05573 -0.06666 0.05638 -0.06736 C 0.06106 -0.07291 0.05612 -0.06759 0.06185 -0.07152 C 0.06289 -0.07222 0.0638 -0.07338 0.06484 -0.0743 C 0.06744 -0.07615 0.07005 -0.07777 0.07265 -0.07963 C 0.0763 -0.0824 0.07721 -0.0831 0.08112 -0.08518 C 0.08216 -0.08564 0.0832 -0.08611 0.08424 -0.08657 C 0.0888 -0.09074 0.08619 -0.08865 0.09192 -0.09213 C 0.0927 -0.09259 0.09349 -0.09305 0.09427 -0.09352 C 0.09531 -0.09398 0.09635 -0.09421 0.09739 -0.0949 C 0.09843 -0.0956 0.09935 -0.09699 0.10039 -0.09745 C 0.10247 -0.09884 0.10468 -0.09884 0.10664 -0.10023 C 0.11875 -0.10879 0.10364 -0.09861 0.11354 -0.10439 C 0.11497 -0.10532 0.11614 -0.10648 0.11744 -0.10717 C 0.11901 -0.10787 0.12057 -0.1081 0.12213 -0.10856 C 0.12734 -0.11157 0.12148 -0.10856 0.13138 -0.11134 C 0.13385 -0.11203 0.13645 -0.11342 0.13906 -0.11412 C 0.14687 -0.11574 0.1431 -0.11481 0.15 -0.11666 L 0.18164 -0.11551 C 0.1858 -0.11504 0.18658 -0.11412 0.1901 -0.11273 C 0.19427 -0.11111 0.19492 -0.11111 0.19948 -0.10995 C 0.20612 -0.10602 0.19544 -0.11203 0.20638 -0.10717 C 0.21354 -0.10393 0.20859 -0.10439 0.21341 -0.10439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4.44444E-6 L 1.25E-6 -0.150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-2.70833E-6 -3.33333E-6 C 0.00157 -3.33333E-6 0.00352 0.00023 0.00534 0.00093 C 0.00651 0.00116 0.00742 0.00255 0.0086 0.00255 C 0.01797 0.00255 0.02735 0.00139 0.03672 0.00093 C 0.05378 -0.00347 0.04701 -0.00162 0.05677 -0.00463 C 0.06068 -0.00764 0.05612 -0.00463 0.06237 -0.0074 C 0.06407 -0.0081 0.06563 -0.00926 0.06732 -0.00995 C 0.07149 -0.0118 0.07591 -0.0125 0.07982 -0.01551 C 0.08177 -0.01666 0.0836 -0.01828 0.08542 -0.01944 C 0.09297 -0.0243 0.09102 -0.02083 0.10104 -0.0287 C 0.10742 -0.03402 0.10443 -0.03171 0.11042 -0.03564 C 0.11901 -0.04791 0.10964 -0.03541 0.11797 -0.04375 C 0.11953 -0.04514 0.12097 -0.04745 0.12227 -0.04884 C 0.12357 -0.05046 0.12487 -0.05162 0.12604 -0.05324 C 0.12761 -0.05486 0.12904 -0.05671 0.13047 -0.05879 C 0.13164 -0.05995 0.13295 -0.06111 0.13425 -0.06273 C 0.14193 -0.07176 0.13334 -0.06157 0.13985 -0.0706 C 0.14063 -0.07199 0.14141 -0.07222 0.14232 -0.07338 C 0.14362 -0.075 0.1461 -0.07893 0.1461 -0.0787 C 0.14649 -0.08009 0.14675 -0.08194 0.1474 -0.08287 C 0.14792 -0.08356 0.1487 -0.08333 0.14922 -0.08426 C 0.15052 -0.08564 0.1517 -0.0875 0.153 -0.08958 C 0.15365 -0.09027 0.1543 -0.0912 0.15495 -0.09236 C 0.15547 -0.09352 0.15612 -0.0949 0.15677 -0.09629 C 0.15716 -0.09768 0.15742 -0.0993 0.15795 -0.10023 C 0.15847 -0.10139 0.15925 -0.10139 0.15977 -0.10185 C 0.16315 -0.1125 0.15886 -0.09953 0.16302 -0.10833 C 0.16719 -0.11759 0.16107 -0.10787 0.16602 -0.11527 C 0.16654 -0.11643 0.16693 -0.11805 0.16732 -0.11921 C 0.16784 -0.1206 0.16875 -0.12083 0.16914 -0.12199 C 0.17266 -0.13125 0.16641 -0.12083 0.17162 -0.12847 C 0.17318 -0.13796 0.17123 -0.12801 0.17422 -0.13541 C 0.17513 -0.13796 0.17591 -0.14097 0.1767 -0.14375 C 0.17709 -0.1449 0.17722 -0.14676 0.178 -0.14768 L 0.17943 -0.14861 " pathEditMode="relative" rAng="0" ptsTypes="AAAAAAAAAAAAAAAAAAAAAAAAAAAAAAAAAA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1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7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75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2" grpId="0"/>
      <p:bldP spid="27" grpId="0"/>
      <p:bldP spid="28" grpId="0" animBg="1"/>
      <p:bldP spid="33" grpId="0"/>
      <p:bldP spid="33" grpId="1"/>
      <p:bldP spid="34" grpId="0"/>
      <p:bldP spid="37" grpId="0" animBg="1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4119238" y="470516"/>
            <a:ext cx="2414727" cy="101205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4208" y="760576"/>
            <a:ext cx="19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119238" y="1686298"/>
            <a:ext cx="2414727" cy="115028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4157320" y="3872350"/>
            <a:ext cx="2376645" cy="114271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>
            <a:off x="5326603" y="2836585"/>
            <a:ext cx="19040" cy="10357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326602" y="1482570"/>
            <a:ext cx="0" cy="20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4689" y="2068325"/>
            <a:ext cx="19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5167" y="4257163"/>
            <a:ext cx="19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5" y="1482570"/>
            <a:ext cx="1353645" cy="6967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6814" y="2338623"/>
            <a:ext cx="172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Evaluation Committee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2176" y="1482570"/>
            <a:ext cx="3412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deadline, evaluation committee gets access to the blockchain and evaluates the tender bids</a:t>
            </a:r>
          </a:p>
          <a:p>
            <a:r>
              <a:rPr lang="en-US" dirty="0" smtClean="0"/>
              <a:t>And decides the winning bid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2" y="3217847"/>
            <a:ext cx="738300" cy="1041192"/>
          </a:xfrm>
          <a:prstGeom prst="rect">
            <a:avLst/>
          </a:prstGeom>
        </p:spPr>
      </p:pic>
      <p:sp>
        <p:nvSpPr>
          <p:cNvPr id="16" name="Flowchart: Process 15"/>
          <p:cNvSpPr/>
          <p:nvPr/>
        </p:nvSpPr>
        <p:spPr>
          <a:xfrm>
            <a:off x="4157320" y="5297864"/>
            <a:ext cx="2376645" cy="107465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0"/>
            <a:endCxn id="6" idx="2"/>
          </p:cNvCxnSpPr>
          <p:nvPr/>
        </p:nvCxnSpPr>
        <p:spPr>
          <a:xfrm flipV="1">
            <a:off x="5345643" y="5015060"/>
            <a:ext cx="0" cy="28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4689" y="5650526"/>
            <a:ext cx="192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 n+1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62333" y="5512026"/>
            <a:ext cx="328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winning bid gets added to the blockchain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5707" y="4257163"/>
            <a:ext cx="146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Winning bid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5.18519E-6 L 4.16667E-6 -5.18519E-6 C 0.00013 0.00439 0.00039 0.00902 0.00065 0.01365 C 0.00091 0.01736 0.0013 0.02106 0.00143 0.02453 C 0.00195 0.03286 0.00208 0.04236 0.003 0.05069 C 0.00313 0.05208 0.00352 0.05347 0.00378 0.05486 C 0.00833 0.08148 0.00091 0.04073 0.00925 0.0824 C 0.00951 0.08425 0.00964 0.08611 0.01003 0.08796 C 0.01094 0.09212 0.01198 0.09629 0.01302 0.10023 C 0.01354 0.10185 0.01419 0.103 0.01458 0.10439 C 0.01628 0.11018 0.01758 0.11643 0.01927 0.12222 C 0.01992 0.1243 0.02096 0.12592 0.02162 0.12777 C 0.02734 0.14444 0.0237 0.13495 0.02695 0.1456 C 0.028 0.14884 0.02904 0.15208 0.03008 0.15532 C 0.0306 0.15671 0.03125 0.1581 0.03164 0.15948 C 0.03242 0.16203 0.03307 0.16504 0.03399 0.16759 C 0.03438 0.16921 0.03516 0.17036 0.03555 0.17175 C 0.03607 0.17407 0.03633 0.17661 0.03711 0.1787 C 0.04128 0.19097 0.04766 0.20046 0.05326 0.21041 C 0.05508 0.21342 0.05664 0.21736 0.05872 0.2199 C 0.06224 0.22453 0.06641 0.23009 0.07031 0.23379 C 0.07253 0.23587 0.07487 0.23749 0.07721 0.23911 C 0.09154 0.24999 0.08073 0.24166 0.08737 0.24606 C 0.08945 0.24745 0.09141 0.24884 0.09349 0.25023 C 0.09427 0.25069 0.09505 0.25115 0.09583 0.25161 C 0.09766 0.25277 0.09948 0.25439 0.1013 0.25578 C 0.10195 0.25624 0.10287 0.25648 0.10352 0.25717 C 0.10534 0.25833 0.10703 0.26018 0.10899 0.26111 C 0.11146 0.26249 0.11419 0.26296 0.11667 0.26388 C 0.11771 0.26435 0.11875 0.26481 0.11979 0.26527 C 0.12214 0.2662 0.12448 0.26712 0.12682 0.26805 C 0.1276 0.26851 0.12826 0.26921 0.12904 0.26944 C 0.13164 0.27013 0.13425 0.27036 0.13685 0.27083 C 0.14206 0.27314 0.14063 0.27268 0.14844 0.27499 L 0.16771 0.28055 C 0.1707 0.28124 0.17813 0.28263 0.18086 0.28333 L 0.21875 0.28194 C 0.24818 0.27986 0.19544 0.28055 0.22891 0.28055 " pathEditMode="relative" ptsTypes="AAAAAAAAAAAAAAAAAAAAAAAAAAAAAAAAAAAA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5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9" grpId="0"/>
      <p:bldP spid="20" grpId="0"/>
      <p:bldP spid="21" grpId="0"/>
      <p:bldP spid="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836416"/>
            <a:ext cx="9524883" cy="4190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Prototyping of the proposed system was done in </a:t>
            </a:r>
            <a:r>
              <a:rPr lang="en-US" sz="2000" dirty="0" err="1" smtClean="0"/>
              <a:t>Ethereum</a:t>
            </a:r>
            <a:r>
              <a:rPr lang="en-US" sz="2000" dirty="0" smtClean="0"/>
              <a:t> platform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Smart contracts take input and keep storage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Tender circular as well as bid submissions are done through smart contracts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prototype was tested in </a:t>
            </a:r>
            <a:r>
              <a:rPr lang="en-US" sz="2000" dirty="0" err="1" smtClean="0"/>
              <a:t>Rinkeby</a:t>
            </a:r>
            <a:r>
              <a:rPr lang="en-US" sz="2000" dirty="0" smtClean="0"/>
              <a:t> </a:t>
            </a:r>
            <a:r>
              <a:rPr lang="en-US" sz="2000" dirty="0" err="1" smtClean="0"/>
              <a:t>Ethereum</a:t>
            </a:r>
            <a:r>
              <a:rPr lang="en-US" sz="2000" dirty="0" smtClean="0"/>
              <a:t> Test Network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</a:t>
            </a:r>
            <a:r>
              <a:rPr lang="en-US" sz="2000" dirty="0" smtClean="0"/>
              <a:t>e simulation of the prototype was visualized using Remix platform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Introduction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Objectives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Related Works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Limitations and Future Works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Conclusion	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References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Analysis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660124" y="2831977"/>
            <a:ext cx="3835154" cy="28230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868750" y="3243881"/>
            <a:ext cx="3395708" cy="67470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2947" y="3396566"/>
            <a:ext cx="12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868750" y="4330484"/>
            <a:ext cx="3395708" cy="67470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74524" y="4483169"/>
            <a:ext cx="19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Bid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6312032" y="2831977"/>
            <a:ext cx="3835154" cy="28230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520658" y="3045042"/>
            <a:ext cx="3395708" cy="67470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3136" y="3197727"/>
            <a:ext cx="207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Bidder Account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6520658" y="3872429"/>
            <a:ext cx="3395708" cy="67470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26432" y="4025114"/>
            <a:ext cx="19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Bid Value(s)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6520658" y="4699816"/>
            <a:ext cx="3395708" cy="674702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26432" y="4852501"/>
            <a:ext cx="198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Bid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3806" y="597467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Tender Smart Contract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71989" y="5974672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Bid Smart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Analysis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0" y="2711946"/>
            <a:ext cx="2829320" cy="306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12" y="2836294"/>
            <a:ext cx="7381311" cy="2818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396" y="5956917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1: Tendering authority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3955" y="5956917"/>
            <a:ext cx="552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2: Deployment transaction </a:t>
            </a:r>
            <a:r>
              <a:rPr lang="en-US" dirty="0"/>
              <a:t>d</a:t>
            </a:r>
            <a:r>
              <a:rPr lang="en-US" dirty="0" smtClean="0"/>
              <a:t>etails in </a:t>
            </a:r>
            <a:r>
              <a:rPr lang="en-US" dirty="0" err="1" smtClean="0"/>
              <a:t>Etherscan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Analysis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9396" y="5956917"/>
            <a:ext cx="33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3: Bidder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3955" y="5956917"/>
            <a:ext cx="552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4: Bid submission transaction </a:t>
            </a:r>
            <a:r>
              <a:rPr lang="en-US" dirty="0"/>
              <a:t>d</a:t>
            </a:r>
            <a:r>
              <a:rPr lang="en-US" dirty="0" smtClean="0"/>
              <a:t>etails in </a:t>
            </a:r>
            <a:r>
              <a:rPr lang="en-US" dirty="0" err="1" smtClean="0"/>
              <a:t>Etherscan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5" y="3078770"/>
            <a:ext cx="2876951" cy="2333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76" y="2712526"/>
            <a:ext cx="7569167" cy="30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Analysis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63227" y="5459766"/>
            <a:ext cx="63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1: </a:t>
            </a:r>
            <a:r>
              <a:rPr lang="en-US" dirty="0" err="1" smtClean="0"/>
              <a:t>Ethereum</a:t>
            </a:r>
            <a:r>
              <a:rPr lang="en-US" dirty="0" smtClean="0"/>
              <a:t> cost analysis for key operations</a:t>
            </a:r>
            <a:endParaRPr lang="en-US" dirty="0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51057"/>
              </p:ext>
            </p:extLst>
          </p:nvPr>
        </p:nvGraphicFramePr>
        <p:xfrm>
          <a:off x="1420428" y="3069665"/>
          <a:ext cx="9401452" cy="16510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59984"/>
                <a:gridCol w="1206493"/>
                <a:gridCol w="2991775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Bits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r>
                        <a:rPr lang="en-US" baseline="0" dirty="0" smtClean="0"/>
                        <a:t> Fee (Ether)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GAS</a:t>
                      </a:r>
                      <a:r>
                        <a:rPr lang="en-US" baseline="0" dirty="0" smtClean="0"/>
                        <a:t> Price</a:t>
                      </a:r>
                    </a:p>
                    <a:p>
                      <a:pPr algn="ctr"/>
                      <a:r>
                        <a:rPr lang="en-US" baseline="0" dirty="0" smtClean="0"/>
                        <a:t>(Ether)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Smart Contract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0.001271492521869671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0.000000002500000043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Bid Submission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0.00092981500371926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0.00000000250000001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Limitations and Future Works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	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36416"/>
            <a:ext cx="10035786" cy="4190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We prototyped the system but large scale integration for use with e-GP is a future potential development.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Future works can be done to optimize the </a:t>
            </a:r>
            <a:r>
              <a:rPr lang="en-US" sz="2000" dirty="0" err="1" smtClean="0"/>
              <a:t>Ethereum</a:t>
            </a:r>
            <a:r>
              <a:rPr lang="en-US" sz="2000" dirty="0" smtClean="0"/>
              <a:t> GAS cost analyzing it in larger </a:t>
            </a:r>
            <a:r>
              <a:rPr lang="en-US" sz="2000" dirty="0" err="1" smtClean="0"/>
              <a:t>implemantations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proposed system can be reformed in </a:t>
            </a:r>
            <a:r>
              <a:rPr lang="en-US" sz="2000" dirty="0" err="1" smtClean="0"/>
              <a:t>Ethereum</a:t>
            </a:r>
            <a:r>
              <a:rPr lang="en-US" sz="2000" dirty="0" smtClean="0"/>
              <a:t> 2.0 in the future for even better performance and functionalities.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/>
              <a:t>Conclusion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36416"/>
            <a:ext cx="10035786" cy="4190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Devised a blockchain-based tendering technique for use in Bangladeshi context with e-GP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Prototyped and simulated a functional prototype based on the 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tendering system can prevent data tampering, provide security and ensure transparency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/>
              <a:t>References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8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288364" cy="706964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31" y="2358571"/>
            <a:ext cx="10543986" cy="43440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[1] V. </a:t>
            </a:r>
            <a:r>
              <a:rPr lang="en-US" sz="2000" dirty="0" err="1"/>
              <a:t>Buterin</a:t>
            </a:r>
            <a:r>
              <a:rPr lang="en-US" sz="2000" dirty="0"/>
              <a:t>, </a:t>
            </a:r>
            <a:r>
              <a:rPr lang="en-US" sz="2000" dirty="0" err="1"/>
              <a:t>Ethereum</a:t>
            </a:r>
            <a:r>
              <a:rPr lang="en-US" sz="2000" dirty="0"/>
              <a:t>: A Next-Generation Smart Contract and Decentralized Application Platform, 2014. </a:t>
            </a:r>
            <a:endParaRPr lang="en-US" sz="2000" dirty="0" smtClean="0"/>
          </a:p>
          <a:p>
            <a:r>
              <a:rPr lang="en-US" sz="2000" dirty="0" smtClean="0"/>
              <a:t>[2]	</a:t>
            </a:r>
            <a:r>
              <a:rPr lang="en-US" sz="2000" dirty="0" smtClean="0"/>
              <a:t>Fair </a:t>
            </a:r>
            <a:r>
              <a:rPr lang="en-US" sz="2000" dirty="0"/>
              <a:t>and Transparent Blockchain based Tendering Framework - A Step Towards Open Governance Freya Sheer Hardwick, Raja </a:t>
            </a:r>
            <a:r>
              <a:rPr lang="en-US" sz="2000" dirty="0" err="1"/>
              <a:t>Naeem</a:t>
            </a:r>
            <a:r>
              <a:rPr lang="en-US" sz="2000" dirty="0"/>
              <a:t> </a:t>
            </a:r>
            <a:r>
              <a:rPr lang="en-US" sz="2000" dirty="0" err="1"/>
              <a:t>Akram</a:t>
            </a:r>
            <a:r>
              <a:rPr lang="en-US" sz="2000" dirty="0"/>
              <a:t>, and </a:t>
            </a:r>
            <a:r>
              <a:rPr lang="en-US" sz="2000" dirty="0" err="1"/>
              <a:t>Konstantinos</a:t>
            </a:r>
            <a:r>
              <a:rPr lang="en-US" sz="2000" dirty="0"/>
              <a:t> </a:t>
            </a:r>
            <a:r>
              <a:rPr lang="en-US" sz="2000" dirty="0" err="1"/>
              <a:t>Markantonakis</a:t>
            </a:r>
            <a:r>
              <a:rPr lang="en-US" sz="2000" dirty="0"/>
              <a:t> ISG-SCC, Royal Holloway, University of London, </a:t>
            </a:r>
            <a:r>
              <a:rPr lang="en-US" sz="2000" dirty="0" err="1"/>
              <a:t>Egham</a:t>
            </a:r>
            <a:r>
              <a:rPr lang="en-US" sz="2000" dirty="0"/>
              <a:t>, United Kingdom. </a:t>
            </a:r>
            <a:endParaRPr lang="en-US" sz="2000" dirty="0" smtClean="0"/>
          </a:p>
          <a:p>
            <a:r>
              <a:rPr lang="en-US" sz="2000" dirty="0" smtClean="0"/>
              <a:t>[3] </a:t>
            </a:r>
            <a:r>
              <a:rPr lang="en-US" sz="2000" dirty="0"/>
              <a:t>Hardwick, F.S.; </a:t>
            </a:r>
            <a:r>
              <a:rPr lang="en-US" sz="2000" dirty="0" err="1"/>
              <a:t>Akram</a:t>
            </a:r>
            <a:r>
              <a:rPr lang="en-US" sz="2000" dirty="0"/>
              <a:t>, R.N.; </a:t>
            </a:r>
            <a:r>
              <a:rPr lang="en-US" sz="2000" dirty="0" err="1"/>
              <a:t>Markantonakis</a:t>
            </a:r>
            <a:r>
              <a:rPr lang="en-US" sz="2000" dirty="0"/>
              <a:t>, K. Fair and Transparent Blockchain based Tendering Framework—A Step Towards Open Governance. In Proceedings of the 17th IEEE International Conference </a:t>
            </a:r>
            <a:r>
              <a:rPr lang="en-US" sz="2000" dirty="0" err="1"/>
              <a:t>onTrust</a:t>
            </a:r>
            <a:r>
              <a:rPr lang="en-US" sz="2000" dirty="0"/>
              <a:t>, Security and Privacy in Computing and Communications (</a:t>
            </a:r>
            <a:r>
              <a:rPr lang="en-US" sz="2000" dirty="0" err="1"/>
              <a:t>TrustCom</a:t>
            </a:r>
            <a:r>
              <a:rPr lang="en-US" sz="2000" dirty="0"/>
              <a:t>), New York, NY, USA, 1–3 August 2018. </a:t>
            </a:r>
            <a:endParaRPr lang="en-US" sz="2000" dirty="0" smtClean="0"/>
          </a:p>
          <a:p>
            <a:r>
              <a:rPr lang="en-US" sz="2000" dirty="0" smtClean="0"/>
              <a:t>[4] </a:t>
            </a:r>
            <a:r>
              <a:rPr lang="en-US" sz="2000" dirty="0" err="1"/>
              <a:t>Krogsboll</a:t>
            </a:r>
            <a:r>
              <a:rPr lang="en-US" sz="2000" dirty="0"/>
              <a:t>, M.; </a:t>
            </a:r>
            <a:r>
              <a:rPr lang="en-US" sz="2000" dirty="0" err="1"/>
              <a:t>Borre</a:t>
            </a:r>
            <a:r>
              <a:rPr lang="en-US" sz="2000" dirty="0"/>
              <a:t>, L.H.; </a:t>
            </a:r>
            <a:r>
              <a:rPr lang="en-US" sz="2000" dirty="0" err="1"/>
              <a:t>Slaats</a:t>
            </a:r>
            <a:r>
              <a:rPr lang="en-US" sz="2000" dirty="0"/>
              <a:t>, T.; </a:t>
            </a:r>
            <a:r>
              <a:rPr lang="en-US" sz="2000" dirty="0" err="1"/>
              <a:t>Debois</a:t>
            </a:r>
            <a:r>
              <a:rPr lang="en-US" sz="2000" dirty="0"/>
              <a:t>, S. Smart Contracts for Government Processes: Case Study and Prototype Implementation. In Financial Cryptography and Data Security; Springer: Kota </a:t>
            </a:r>
            <a:r>
              <a:rPr lang="en-US" sz="2000" dirty="0" err="1"/>
              <a:t>Kinabalu</a:t>
            </a:r>
            <a:r>
              <a:rPr lang="en-US" sz="2000" dirty="0"/>
              <a:t>, Malaysia, 2020; pp. 676–684.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905341"/>
            <a:ext cx="9471617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Tenders are key parts of procurements for govt. projects and institutions.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Tendering system of Bangladesh is riddled with corruption and  political influence.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Favoritism and lack of transparency and accountability main reasons for the situation.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979" y="1832698"/>
            <a:ext cx="8825660" cy="1822514"/>
          </a:xfrm>
        </p:spPr>
        <p:txBody>
          <a:bodyPr/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059" y="5033068"/>
            <a:ext cx="9475499" cy="860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Feel free to ask any questions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</a:t>
            </a:r>
            <a:r>
              <a:rPr lang="en-US" dirty="0" smtClean="0"/>
              <a:t>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039862"/>
            <a:ext cx="10035786" cy="3818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Data security is not guaranteed in the current system. Data leaks about the tendering process is common incident.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Sometimes tender specifications are changed midway to favor certain candidates.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Bid evaluation process is not transparent, so no way to be sure of its fairness.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</a:t>
            </a:r>
            <a:r>
              <a:rPr lang="en-US" dirty="0" smtClean="0"/>
              <a:t>: e-GP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503503"/>
            <a:ext cx="10035786" cy="38181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e-GP is a govt. initiative  for electronic tender system to facilitate simpler tendering using an electronic medium.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Provides a one stop web portal for all procurement related activities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Makes the tendering process much simpler from a user perspective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Does not provide guarantees for security of data or transactions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Can be improved by integrating concepts like blockchain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</a:t>
            </a:r>
            <a:r>
              <a:rPr lang="en-US" dirty="0" smtClean="0"/>
              <a:t>: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039862"/>
            <a:ext cx="10035786" cy="3818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Secure trustless transaction system based on distributed ledgers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Basis of </a:t>
            </a:r>
            <a:r>
              <a:rPr lang="en-US" sz="2000" dirty="0" err="1" smtClean="0"/>
              <a:t>cryptocurrencies</a:t>
            </a:r>
            <a:r>
              <a:rPr lang="en-US" sz="2000" dirty="0" smtClean="0"/>
              <a:t> and NFTs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Immutable, uses hash values and consensus system to keep free from tampering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 smtClean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039862"/>
            <a:ext cx="10035786" cy="3818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Application-based blockchain platform [1]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Uses concepts of smart contracts to facilitate application development in the blockchain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Smart contracts are pieces of self-running codes that can keep storage as well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65673" y="3080551"/>
            <a:ext cx="9622538" cy="2601157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/>
              <a:t>Objectives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and Analysis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and Future Works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54420"/>
            <a:ext cx="952488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propose a blockchain-based tendering model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should be secure throughout the whole bidding process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Tender data cannot be changed midway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tender evaluation process has to be transparent and visible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proposed model has to comply with the laws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707</TotalTime>
  <Words>1004</Words>
  <Application>Microsoft Office PowerPoint</Application>
  <PresentationFormat>Widescreen</PresentationFormat>
  <Paragraphs>234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Wingdings 3</vt:lpstr>
      <vt:lpstr>Ion Boardroom</vt:lpstr>
      <vt:lpstr>eGP: A Blockchain-based Tendering Technique</vt:lpstr>
      <vt:lpstr>Outline</vt:lpstr>
      <vt:lpstr>Introduction </vt:lpstr>
      <vt:lpstr>Introduction : Problems</vt:lpstr>
      <vt:lpstr>Introduction : e-GP</vt:lpstr>
      <vt:lpstr>Introduction : Blockchain</vt:lpstr>
      <vt:lpstr>Introduction : Ethereum</vt:lpstr>
      <vt:lpstr>PowerPoint Presentation</vt:lpstr>
      <vt:lpstr>Objectives</vt:lpstr>
      <vt:lpstr>PowerPoint Presentation</vt:lpstr>
      <vt:lpstr>Related Works</vt:lpstr>
      <vt:lpstr>PowerPoint Presentation</vt:lpstr>
      <vt:lpstr>Proposed System: Entities</vt:lpstr>
      <vt:lpstr>Proposed System: Design</vt:lpstr>
      <vt:lpstr>Proposed System: Design</vt:lpstr>
      <vt:lpstr>PowerPoint Presentation</vt:lpstr>
      <vt:lpstr>PowerPoint Presentation</vt:lpstr>
      <vt:lpstr>PowerPoint Presentation</vt:lpstr>
      <vt:lpstr>Implementation and Analysis</vt:lpstr>
      <vt:lpstr>Implementation and Analysis (cont.)</vt:lpstr>
      <vt:lpstr>Implementation and Analysis (cont.)</vt:lpstr>
      <vt:lpstr>Implementation and Analysis (cont.)</vt:lpstr>
      <vt:lpstr>Implementation and Analysis (cont.)</vt:lpstr>
      <vt:lpstr>PowerPoint Presentation</vt:lpstr>
      <vt:lpstr>Limitations and Future Works</vt:lpstr>
      <vt:lpstr>PowerPoint Presentation</vt:lpstr>
      <vt:lpstr>Conclusion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e-GP: A Blockchain-based Tendering Technique</dc:title>
  <dc:subject>Thesis Presentation</dc:subject>
  <dc:creator>Mahfujur Rahman; Md Shahriar Karim</dc:creator>
  <cp:lastModifiedBy>Limu</cp:lastModifiedBy>
  <cp:revision>79</cp:revision>
  <dcterms:created xsi:type="dcterms:W3CDTF">2022-01-12T20:31:14Z</dcterms:created>
  <dcterms:modified xsi:type="dcterms:W3CDTF">2022-03-26T19:40:52Z</dcterms:modified>
</cp:coreProperties>
</file>