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71" r:id="rId10"/>
    <p:sldId id="260" r:id="rId11"/>
    <p:sldId id="273" r:id="rId12"/>
    <p:sldId id="277" r:id="rId13"/>
    <p:sldId id="278" r:id="rId14"/>
    <p:sldId id="279" r:id="rId15"/>
    <p:sldId id="280" r:id="rId16"/>
    <p:sldId id="281" r:id="rId17"/>
    <p:sldId id="282" r:id="rId18"/>
    <p:sldId id="283" r:id="rId19"/>
    <p:sldId id="267" r:id="rId20"/>
    <p:sldId id="272" r:id="rId21"/>
    <p:sldId id="268" r:id="rId22"/>
    <p:sldId id="270"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4" d="100"/>
          <a:sy n="44" d="100"/>
        </p:scale>
        <p:origin x="87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30-Sep-24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30-Sep-24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30-Sep-24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30-Sep-24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30-Sep-24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7" name="Picture 2" descr="Faculty of Engineering | AIUB">
            <a:extLst>
              <a:ext uri="{FF2B5EF4-FFF2-40B4-BE49-F238E27FC236}">
                <a16:creationId xmlns:a16="http://schemas.microsoft.com/office/drawing/2014/main" id="{892B1479-F6A5-8D84-D506-7789CD55C4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5942" y="205832"/>
            <a:ext cx="2644304" cy="26025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0CF84C5-1D41-E7B6-7AEB-FBCBD0F6C4E8}"/>
              </a:ext>
            </a:extLst>
          </p:cNvPr>
          <p:cNvSpPr txBox="1"/>
          <p:nvPr/>
        </p:nvSpPr>
        <p:spPr>
          <a:xfrm>
            <a:off x="6934200" y="5548335"/>
            <a:ext cx="8991600" cy="1323439"/>
          </a:xfrm>
          <a:prstGeom prst="rect">
            <a:avLst/>
          </a:prstGeom>
          <a:noFill/>
        </p:spPr>
        <p:txBody>
          <a:bodyPr wrap="square" rtlCol="0">
            <a:spAutoFit/>
          </a:bodyPr>
          <a:lstStyle/>
          <a:p>
            <a:pPr algn="ctr"/>
            <a:r>
              <a:rPr lang="en-US" sz="4000" b="1" kern="100" dirty="0">
                <a:effectLst/>
                <a:latin typeface="Times New Roman" panose="02020603050405020304" pitchFamily="18" charset="0"/>
                <a:ea typeface="Aptos" panose="020B0004020202020204" pitchFamily="34" charset="0"/>
                <a:cs typeface="Times New Roman" panose="02020603050405020304" pitchFamily="18" charset="0"/>
              </a:rPr>
              <a:t>“A hybrid deep learning lung cancer detection model.”</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0">
            <a:extLst>
              <a:ext uri="{FF2B5EF4-FFF2-40B4-BE49-F238E27FC236}">
                <a16:creationId xmlns:a16="http://schemas.microsoft.com/office/drawing/2014/main" id="{FCAE0646-6F58-391B-F493-56A758A6C909}"/>
              </a:ext>
            </a:extLst>
          </p:cNvPr>
          <p:cNvSpPr txBox="1"/>
          <p:nvPr/>
        </p:nvSpPr>
        <p:spPr>
          <a:xfrm>
            <a:off x="6738495" y="7131512"/>
            <a:ext cx="8759198" cy="1867050"/>
          </a:xfrm>
          <a:prstGeom prst="rect">
            <a:avLst/>
          </a:prstGeom>
        </p:spPr>
        <p:txBody>
          <a:bodyPr wrap="square" lIns="0" tIns="0" rIns="0" bIns="0" rtlCol="0" anchor="t">
            <a:spAutoFit/>
          </a:bodyPr>
          <a:lstStyle/>
          <a:p>
            <a:pPr algn="ctr">
              <a:lnSpc>
                <a:spcPts val="5032"/>
              </a:lnSpc>
            </a:pPr>
            <a:r>
              <a:rPr lang="en-US" sz="3594" dirty="0">
                <a:solidFill>
                  <a:srgbClr val="01070A"/>
                </a:solidFill>
                <a:latin typeface="Dosis"/>
                <a:ea typeface="Dosis"/>
                <a:cs typeface="Dosis"/>
                <a:sym typeface="Dosis"/>
              </a:rPr>
              <a:t>Presented To:</a:t>
            </a:r>
          </a:p>
          <a:p>
            <a:pPr algn="ctr">
              <a:lnSpc>
                <a:spcPts val="5032"/>
              </a:lnSpc>
            </a:pPr>
            <a:r>
              <a:rPr lang="en-US" sz="3594" dirty="0">
                <a:solidFill>
                  <a:srgbClr val="01070A"/>
                </a:solidFill>
                <a:latin typeface="Dosis"/>
                <a:ea typeface="Dosis"/>
                <a:cs typeface="Dosis"/>
                <a:sym typeface="Dosis"/>
              </a:rPr>
              <a:t>DR. MOHAMMAD SAEF ULLAH MIAH</a:t>
            </a:r>
          </a:p>
          <a:p>
            <a:pPr algn="ctr">
              <a:lnSpc>
                <a:spcPts val="5032"/>
              </a:lnSpc>
            </a:pPr>
            <a:r>
              <a:rPr lang="en-US" sz="3594" dirty="0">
                <a:solidFill>
                  <a:srgbClr val="01070A"/>
                </a:solidFill>
                <a:latin typeface="Dosis"/>
                <a:ea typeface="Dosis"/>
                <a:cs typeface="Dosis"/>
                <a:sym typeface="Dosis"/>
              </a:rPr>
              <a:t>Associate Professor, Computer Science(AIUB)</a:t>
            </a:r>
          </a:p>
        </p:txBody>
      </p:sp>
      <p:sp>
        <p:nvSpPr>
          <p:cNvPr id="20" name="TextBox 19">
            <a:extLst>
              <a:ext uri="{FF2B5EF4-FFF2-40B4-BE49-F238E27FC236}">
                <a16:creationId xmlns:a16="http://schemas.microsoft.com/office/drawing/2014/main" id="{39549BC1-D04E-88FC-C4BE-9A824E884BA9}"/>
              </a:ext>
            </a:extLst>
          </p:cNvPr>
          <p:cNvSpPr txBox="1"/>
          <p:nvPr/>
        </p:nvSpPr>
        <p:spPr>
          <a:xfrm>
            <a:off x="8067458" y="4075051"/>
            <a:ext cx="6101272"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Machine Learning</a:t>
            </a:r>
          </a:p>
          <a:p>
            <a:pPr algn="ctr"/>
            <a:r>
              <a:rPr lang="en-US" sz="3200" dirty="0">
                <a:solidFill>
                  <a:srgbClr val="01070A"/>
                </a:solidFill>
                <a:latin typeface="Dosis"/>
                <a:ea typeface="Dosis"/>
                <a:cs typeface="Dosis"/>
                <a:sym typeface="Dosis"/>
              </a:rPr>
              <a:t>Section: B</a:t>
            </a:r>
          </a:p>
        </p:txBody>
      </p:sp>
      <p:sp>
        <p:nvSpPr>
          <p:cNvPr id="22" name="TextBox 9">
            <a:extLst>
              <a:ext uri="{FF2B5EF4-FFF2-40B4-BE49-F238E27FC236}">
                <a16:creationId xmlns:a16="http://schemas.microsoft.com/office/drawing/2014/main" id="{9D13029B-C419-8E82-D069-E088C155758C}"/>
              </a:ext>
            </a:extLst>
          </p:cNvPr>
          <p:cNvSpPr txBox="1"/>
          <p:nvPr/>
        </p:nvSpPr>
        <p:spPr>
          <a:xfrm>
            <a:off x="2818042" y="2420700"/>
            <a:ext cx="16600103" cy="1351204"/>
          </a:xfrm>
          <a:prstGeom prst="rect">
            <a:avLst/>
          </a:prstGeom>
        </p:spPr>
        <p:txBody>
          <a:bodyPr wrap="square" lIns="0" tIns="0" rIns="0" bIns="0" rtlCol="0" anchor="t">
            <a:spAutoFit/>
          </a:bodyPr>
          <a:lstStyle/>
          <a:p>
            <a:pPr marL="0" lvl="0" indent="0" algn="ctr">
              <a:lnSpc>
                <a:spcPts val="12458"/>
              </a:lnSpc>
            </a:pPr>
            <a:r>
              <a:rPr lang="en-US" sz="4400" dirty="0">
                <a:solidFill>
                  <a:schemeClr val="tx2"/>
                </a:solidFill>
                <a:latin typeface="Carelia"/>
                <a:ea typeface="Carelia"/>
                <a:cs typeface="Carelia"/>
                <a:sym typeface="Carelia"/>
              </a:rPr>
              <a:t>American International University-Bangladesh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322157"/>
          </a:xfrm>
          <a:prstGeom prst="rect">
            <a:avLst/>
          </a:prstGeom>
        </p:spPr>
        <p:txBody>
          <a:bodyPr lIns="0" tIns="0" rIns="0" bIns="0" rtlCol="0" anchor="t">
            <a:spAutoFit/>
          </a:bodyPr>
          <a:lstStyle/>
          <a:p>
            <a:pPr algn="ctr">
              <a:lnSpc>
                <a:spcPts val="11899"/>
              </a:lnSpc>
            </a:pPr>
            <a:r>
              <a:rPr lang="en-US" sz="4800" b="1" kern="0" dirty="0">
                <a:effectLst/>
                <a:latin typeface="Times New Roman" panose="02020603050405020304" pitchFamily="18" charset="0"/>
                <a:ea typeface="Times New Roman" panose="02020603050405020304" pitchFamily="18" charset="0"/>
              </a:rPr>
              <a:t>CNN Model for Bounding Box Regression on CT Scans</a:t>
            </a:r>
            <a:endParaRPr lang="en-US" sz="4800" b="1" dirty="0">
              <a:solidFill>
                <a:srgbClr val="000000"/>
              </a:solidFill>
              <a:latin typeface="Alatsi"/>
              <a:ea typeface="Alatsi"/>
              <a:cs typeface="Alatsi"/>
              <a:sym typeface="Alatsi"/>
            </a:endParaRPr>
          </a:p>
        </p:txBody>
      </p:sp>
      <p:grpSp>
        <p:nvGrpSpPr>
          <p:cNvPr id="19" name="Group 19"/>
          <p:cNvGrpSpPr/>
          <p:nvPr/>
        </p:nvGrpSpPr>
        <p:grpSpPr>
          <a:xfrm>
            <a:off x="635957"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9</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lstStyle/>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CNN model used</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CNNs (Convolutional Neural Networks) are designed for image data processing.</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model is used for bounding box regression, which identifies the location of a</a:t>
            </a:r>
            <a:r>
              <a:rPr lang="en-US" sz="36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cancer</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an image by predicting coordinates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xmin</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ymin</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xmax</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ymax</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2" name="Picture 11" descr="A table of data with text and numbers&#10;&#10;Description automatically generated with medium confidence">
            <a:extLst>
              <a:ext uri="{FF2B5EF4-FFF2-40B4-BE49-F238E27FC236}">
                <a16:creationId xmlns:a16="http://schemas.microsoft.com/office/drawing/2014/main" id="{A52426C2-2525-A0A4-1A99-F0E8E73CB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5147187"/>
            <a:ext cx="6265564" cy="4805011"/>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9E08CEA6-5C4A-4191-8D4E-98656BB46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86121" y="5829914"/>
            <a:ext cx="3091249" cy="1545625"/>
          </a:xfrm>
          <a:prstGeom prst="rect">
            <a:avLst/>
          </a:prstGeom>
        </p:spPr>
      </p:pic>
      <p:sp>
        <p:nvSpPr>
          <p:cNvPr id="3" name="TextBox 2">
            <a:extLst>
              <a:ext uri="{FF2B5EF4-FFF2-40B4-BE49-F238E27FC236}">
                <a16:creationId xmlns:a16="http://schemas.microsoft.com/office/drawing/2014/main" id="{6D572003-4630-A4D4-FA0A-FCF9A3D47DB7}"/>
              </a:ext>
            </a:extLst>
          </p:cNvPr>
          <p:cNvSpPr txBox="1"/>
          <p:nvPr/>
        </p:nvSpPr>
        <p:spPr>
          <a:xfrm>
            <a:off x="10972800" y="7906410"/>
            <a:ext cx="5791200" cy="553998"/>
          </a:xfrm>
          <a:prstGeom prst="rect">
            <a:avLst/>
          </a:prstGeom>
          <a:noFill/>
        </p:spPr>
        <p:txBody>
          <a:bodyPr wrap="square" rtlCol="0">
            <a:spAutoFit/>
          </a:bodyPr>
          <a:lstStyle/>
          <a:p>
            <a:r>
              <a:rPr lang="en-US" sz="3000" b="1" dirty="0"/>
              <a:t>Model Structure</a:t>
            </a:r>
          </a:p>
        </p:txBody>
      </p:sp>
    </p:spTree>
    <p:extLst>
      <p:ext uri="{BB962C8B-B14F-4D97-AF65-F5344CB8AC3E}">
        <p14:creationId xmlns:p14="http://schemas.microsoft.com/office/powerpoint/2010/main" val="87090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322157"/>
          </a:xfrm>
          <a:prstGeom prst="rect">
            <a:avLst/>
          </a:prstGeom>
        </p:spPr>
        <p:txBody>
          <a:bodyPr lIns="0" tIns="0" rIns="0" bIns="0" rtlCol="0" anchor="t">
            <a:spAutoFit/>
          </a:bodyPr>
          <a:lstStyle/>
          <a:p>
            <a:pPr algn="ctr">
              <a:lnSpc>
                <a:spcPts val="11899"/>
              </a:lnSpc>
            </a:pPr>
            <a:r>
              <a:rPr lang="en-US" sz="5400" b="1" kern="0" dirty="0">
                <a:effectLst/>
                <a:latin typeface="Times New Roman" panose="02020603050405020304" pitchFamily="18" charset="0"/>
                <a:ea typeface="Times New Roman" panose="02020603050405020304" pitchFamily="18" charset="0"/>
              </a:rPr>
              <a:t>CNN Architecture Overview</a:t>
            </a:r>
            <a:endParaRPr lang="en-US" sz="5400" dirty="0">
              <a:solidFill>
                <a:srgbClr val="000000"/>
              </a:solidFill>
              <a:latin typeface="Alatsi"/>
              <a:ea typeface="Alatsi"/>
              <a:cs typeface="Alatsi"/>
              <a:sym typeface="Alatsi"/>
            </a:endParaRP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10</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lstStyle/>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Layer Architecture</a:t>
            </a:r>
            <a:r>
              <a:rPr lang="en-US" sz="2400" b="1"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Input Layer: The input is a grayscale CT scan image, resized to (224, 224, 1).</a:t>
            </a: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Layers: The main feature extraction mechanism.</a:t>
            </a: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Conv2D Layer 1</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32 filters of size (3,3),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MaxPooling</a:t>
            </a: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Layer 1</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Reduces dimensions by pooling.</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Conv2D Layer 2</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64 filters of size (3,3),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MaxPooling</a:t>
            </a: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Layer 2</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Reduces dimensions further.</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Conv2D Layer 3</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128 filters of size (3,3),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MaxPooling</a:t>
            </a: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Layer 3</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Final reduction in dimensions.</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Dense Layers: Fully connected layers to finalize bounding box predictions.</a:t>
            </a: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Flatten Layer</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Converts the output of the convolution layers to a 1D vector.</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Dense Layer</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512 neurons with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Bounding Box Output Layer</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Dense layer with 4 neurons to predict </a:t>
            </a:r>
            <a:r>
              <a:rPr lang="en-US" sz="2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xmin</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ymin</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xmax</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ymax</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30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322157"/>
          </a:xfrm>
          <a:prstGeom prst="rect">
            <a:avLst/>
          </a:prstGeom>
        </p:spPr>
        <p:txBody>
          <a:bodyPr lIns="0" tIns="0" rIns="0" bIns="0" rtlCol="0" anchor="t">
            <a:spAutoFit/>
          </a:bodyPr>
          <a:lstStyle/>
          <a:p>
            <a:pPr algn="ctr">
              <a:lnSpc>
                <a:spcPts val="11899"/>
              </a:lnSpc>
            </a:pPr>
            <a:r>
              <a:rPr lang="en-US" sz="5400" b="1" kern="0" dirty="0">
                <a:effectLst/>
                <a:latin typeface="Times New Roman" panose="02020603050405020304" pitchFamily="18" charset="0"/>
                <a:ea typeface="Times New Roman" panose="02020603050405020304" pitchFamily="18" charset="0"/>
              </a:rPr>
              <a:t>Data Preparation for model</a:t>
            </a:r>
            <a:endParaRPr lang="en-US" sz="5400" dirty="0">
              <a:solidFill>
                <a:srgbClr val="000000"/>
              </a:solidFill>
              <a:latin typeface="Alatsi"/>
              <a:ea typeface="Alatsi"/>
              <a:cs typeface="Alatsi"/>
              <a:sym typeface="Alatsi"/>
            </a:endParaRP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11</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lstStyle/>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457200" marR="0" algn="l">
              <a:lnSpc>
                <a:spcPct val="115000"/>
              </a:lnSpc>
              <a:spcBef>
                <a:spcPts val="0"/>
              </a:spcBef>
              <a:spcAft>
                <a:spcPts val="800"/>
              </a:spcAft>
            </a:pPr>
            <a:r>
              <a:rPr lang="en-US" sz="36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6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 y</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Contains the image data and bounding box annotations.</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6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Resizing Images</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CT scan images are resized to (224, 224, 1) using TensorFlow's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tf.image.resize</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6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Train-Test Split</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is split into training and testing sets using </a:t>
            </a:r>
            <a:r>
              <a:rPr lang="en-US" sz="3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train_test_split</a:t>
            </a: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sz="3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 for training and 20% for testing.</a:t>
            </a:r>
            <a:endParaRPr lang="en-US" sz="36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39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322157"/>
          </a:xfrm>
          <a:prstGeom prst="rect">
            <a:avLst/>
          </a:prstGeom>
        </p:spPr>
        <p:txBody>
          <a:bodyPr lIns="0" tIns="0" rIns="0" bIns="0" rtlCol="0" anchor="t">
            <a:spAutoFit/>
          </a:bodyPr>
          <a:lstStyle/>
          <a:p>
            <a:pPr algn="ctr">
              <a:lnSpc>
                <a:spcPts val="11899"/>
              </a:lnSpc>
            </a:pPr>
            <a:r>
              <a:rPr lang="en-US" sz="5400" b="1" kern="0" dirty="0">
                <a:effectLst/>
                <a:latin typeface="Times New Roman" panose="02020603050405020304" pitchFamily="18" charset="0"/>
                <a:ea typeface="Times New Roman" panose="02020603050405020304" pitchFamily="18" charset="0"/>
              </a:rPr>
              <a:t>Training Process</a:t>
            </a:r>
            <a:endParaRPr lang="en-US" sz="5400" dirty="0">
              <a:solidFill>
                <a:srgbClr val="000000"/>
              </a:solidFill>
              <a:latin typeface="Alatsi"/>
              <a:ea typeface="Alatsi"/>
              <a:cs typeface="Alatsi"/>
              <a:sym typeface="Alatsi"/>
            </a:endParaRP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12</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normAutofit/>
          </a:bodyPr>
          <a:lstStyle/>
          <a:p>
            <a:pPr marL="457200" marR="0" algn="l">
              <a:lnSpc>
                <a:spcPct val="115000"/>
              </a:lnSpc>
              <a:spcBef>
                <a:spcPts val="0"/>
              </a:spcBef>
              <a:spcAft>
                <a:spcPts val="800"/>
              </a:spcAf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Optimizer</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Adam optimizer is used for its adaptive learning rate.</a:t>
            </a:r>
            <a:endParaRPr lang="en-US" sz="32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 Function</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Mean Squared Error (MSE) measures the difference between predicted and true bounding boxes.</a:t>
            </a:r>
            <a:endParaRPr lang="en-US" sz="32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Mean Absolute Error (MAE) is also tracked during training to assess the model's performance.</a:t>
            </a:r>
            <a:endParaRPr lang="en-US" sz="32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457200" marR="0" algn="l">
              <a:lnSpc>
                <a:spcPct val="115000"/>
              </a:lnSpc>
              <a:spcBef>
                <a:spcPts val="0"/>
              </a:spcBef>
              <a:spcAft>
                <a:spcPts val="800"/>
              </a:spcAft>
            </a:pPr>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Details</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Epochs</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a:t>
            </a:r>
            <a:endParaRPr lang="en-US" sz="32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Batch Size</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16 images per batch</a:t>
            </a:r>
            <a:endParaRPr lang="en-US" sz="32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r>
              <a:rPr lang="en-US"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Validation Data</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testing set is used to validate model performance after each epoch</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76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322157"/>
          </a:xfrm>
          <a:prstGeom prst="rect">
            <a:avLst/>
          </a:prstGeom>
        </p:spPr>
        <p:txBody>
          <a:bodyPr lIns="0" tIns="0" rIns="0" bIns="0" rtlCol="0" anchor="t">
            <a:spAutoFit/>
          </a:bodyPr>
          <a:lstStyle/>
          <a:p>
            <a:pPr algn="ctr">
              <a:lnSpc>
                <a:spcPts val="11899"/>
              </a:lnSpc>
            </a:pPr>
            <a:r>
              <a:rPr lang="en-US" sz="5400" b="1" kern="0" dirty="0">
                <a:effectLst/>
                <a:latin typeface="Times New Roman" panose="02020603050405020304" pitchFamily="18" charset="0"/>
                <a:ea typeface="Times New Roman" panose="02020603050405020304" pitchFamily="18" charset="0"/>
              </a:rPr>
              <a:t>Model Summary</a:t>
            </a:r>
            <a:endParaRPr lang="en-US" sz="5400" dirty="0">
              <a:solidFill>
                <a:srgbClr val="000000"/>
              </a:solidFill>
              <a:latin typeface="Alatsi"/>
              <a:ea typeface="Alatsi"/>
              <a:cs typeface="Alatsi"/>
              <a:sym typeface="Alatsi"/>
            </a:endParaRP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13</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normAutofit/>
          </a:bodyPr>
          <a:lstStyle/>
          <a:p>
            <a:pPr marL="457200" marR="0" algn="l">
              <a:lnSpc>
                <a:spcPct val="115000"/>
              </a:lnSpc>
              <a:spcBef>
                <a:spcPts val="0"/>
              </a:spcBef>
              <a:spcAft>
                <a:spcPts val="800"/>
              </a:spcAft>
            </a:pPr>
            <a:r>
              <a:rPr lang="en-US" sz="4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Input Layer: (None, 224, 224, 1)</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Conv2D Layers: 32, 64, and 128 filters for extracting features.</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MaxPooling</a:t>
            </a: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Layers: </a:t>
            </a:r>
            <a:r>
              <a:rPr lang="en-US" sz="44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Downsamples</a:t>
            </a: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feature maps.</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Dense Layer: 512 neurons to process the flattened features.</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 Layer: Predicts the 4 bounding box coordinates.</a:t>
            </a:r>
            <a:endParaRPr lang="en-US" sz="4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05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8310" y="857931"/>
            <a:ext cx="16230600" cy="1322157"/>
          </a:xfrm>
          <a:prstGeom prst="rect">
            <a:avLst/>
          </a:prstGeom>
        </p:spPr>
        <p:txBody>
          <a:bodyPr lIns="0" tIns="0" rIns="0" bIns="0" rtlCol="0" anchor="t">
            <a:spAutoFit/>
          </a:bodyPr>
          <a:lstStyle/>
          <a:p>
            <a:pPr algn="ctr">
              <a:lnSpc>
                <a:spcPts val="11899"/>
              </a:lnSpc>
            </a:pPr>
            <a:r>
              <a:rPr lang="en-US" sz="5400" b="1" kern="0" dirty="0">
                <a:effectLst/>
                <a:latin typeface="Times New Roman" panose="02020603050405020304" pitchFamily="18" charset="0"/>
                <a:ea typeface="Times New Roman" panose="02020603050405020304" pitchFamily="18" charset="0"/>
              </a:rPr>
              <a:t>Loss and Accuracy</a:t>
            </a:r>
            <a:endParaRPr lang="en-US" sz="5400" b="1" dirty="0">
              <a:solidFill>
                <a:srgbClr val="000000"/>
              </a:solidFill>
              <a:latin typeface="Alatsi"/>
              <a:ea typeface="Alatsi"/>
              <a:cs typeface="Alatsi"/>
              <a:sym typeface="Alatsi"/>
            </a:endParaRP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14</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Subtitle 32">
            <a:extLst>
              <a:ext uri="{FF2B5EF4-FFF2-40B4-BE49-F238E27FC236}">
                <a16:creationId xmlns:a16="http://schemas.microsoft.com/office/drawing/2014/main" id="{27A6BC3D-C6B3-3EA0-5152-F775A72FAB49}"/>
              </a:ext>
            </a:extLst>
          </p:cNvPr>
          <p:cNvSpPr>
            <a:spLocks noGrp="1"/>
          </p:cNvSpPr>
          <p:nvPr>
            <p:ph type="subTitle" idx="1"/>
          </p:nvPr>
        </p:nvSpPr>
        <p:spPr>
          <a:xfrm>
            <a:off x="1564423" y="2333122"/>
            <a:ext cx="16090811" cy="7458578"/>
          </a:xfrm>
        </p:spPr>
        <p:txBody>
          <a:bodyPr>
            <a:normAutofit/>
          </a:bodyPr>
          <a:lstStyle/>
          <a:p>
            <a:pPr marL="457200" marR="0" algn="l">
              <a:lnSpc>
                <a:spcPct val="115000"/>
              </a:lnSpc>
              <a:spcBef>
                <a:spcPts val="0"/>
              </a:spcBef>
              <a:spcAft>
                <a:spcPts val="800"/>
              </a:spcAft>
            </a:pPr>
            <a:r>
              <a:rPr lang="en-US"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US" sz="4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 Calculation</a:t>
            </a:r>
            <a:r>
              <a:rPr lang="en-US" sz="4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sz="4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MSE is used to calculate how far off the predicted bounding box coordinates are from the actual ones.</a:t>
            </a:r>
            <a:endParaRPr lang="en-US" sz="4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pPr>
            <a:r>
              <a:rPr lang="en-US"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MAE (Mean Absolute Error)</a:t>
            </a:r>
            <a:r>
              <a:rPr lang="en-US" sz="4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1143000" marR="0" lvl="2" indent="-228600" algn="l">
              <a:lnSpc>
                <a:spcPct val="115000"/>
              </a:lnSpc>
              <a:spcBef>
                <a:spcPts val="0"/>
              </a:spcBef>
              <a:spcAft>
                <a:spcPts val="800"/>
              </a:spcAft>
              <a:buSzPts val="1000"/>
              <a:buFont typeface="Wingdings" panose="05000000000000000000" pitchFamily="2" charset="2"/>
              <a:buChar char=""/>
              <a:tabLst>
                <a:tab pos="1371600" algn="l"/>
              </a:tabLst>
            </a:pPr>
            <a:r>
              <a:rPr lang="en-US" sz="4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Tracks how much the model's predictions deviate from the ground truth on average, a useful metric for evaluating performance during training.</a:t>
            </a:r>
            <a:endParaRPr lang="en-US" sz="4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3942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11806"/>
            <a:ext cx="15815306" cy="1337354"/>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﻿RESULT &amp; DISCUSSION</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b="1" dirty="0">
                <a:solidFill>
                  <a:srgbClr val="000000"/>
                </a:solidFill>
                <a:latin typeface="Alatsi"/>
                <a:ea typeface="Alatsi"/>
                <a:cs typeface="Alatsi"/>
                <a:sym typeface="Alatsi"/>
              </a:rPr>
              <a:t>AIUB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15</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TextBox 22">
            <a:extLst>
              <a:ext uri="{FF2B5EF4-FFF2-40B4-BE49-F238E27FC236}">
                <a16:creationId xmlns:a16="http://schemas.microsoft.com/office/drawing/2014/main" id="{92230817-F6C8-7A98-7AFE-D6DEA8FFC499}"/>
              </a:ext>
            </a:extLst>
          </p:cNvPr>
          <p:cNvSpPr txBox="1"/>
          <p:nvPr/>
        </p:nvSpPr>
        <p:spPr>
          <a:xfrm>
            <a:off x="12877800" y="4503267"/>
            <a:ext cx="4876800" cy="553998"/>
          </a:xfrm>
          <a:prstGeom prst="rect">
            <a:avLst/>
          </a:prstGeom>
          <a:noFill/>
        </p:spPr>
        <p:txBody>
          <a:bodyPr wrap="square" rtlCol="0">
            <a:spAutoFit/>
          </a:bodyPr>
          <a:lstStyle/>
          <a:p>
            <a:r>
              <a:rPr lang="en-US" sz="3000" b="1" dirty="0"/>
              <a:t>Training Finding</a:t>
            </a:r>
          </a:p>
        </p:txBody>
      </p:sp>
      <p:pic>
        <p:nvPicPr>
          <p:cNvPr id="19" name="Picture 18" descr="A screenshot of a computer program&#10;&#10;Description automatically generated">
            <a:extLst>
              <a:ext uri="{FF2B5EF4-FFF2-40B4-BE49-F238E27FC236}">
                <a16:creationId xmlns:a16="http://schemas.microsoft.com/office/drawing/2014/main" id="{71A8B42A-46EB-FCB7-5ACB-3FDF06B0A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224" y="1716021"/>
            <a:ext cx="11145830" cy="69373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11806"/>
            <a:ext cx="15815306" cy="1337354"/>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﻿RESULT &amp; </a:t>
            </a:r>
            <a:r>
              <a:rPr lang="en-US" sz="6000" dirty="0">
                <a:solidFill>
                  <a:srgbClr val="000000"/>
                </a:solidFill>
                <a:latin typeface="Times New Roman" panose="02020603050405020304" pitchFamily="18" charset="0"/>
                <a:ea typeface="Alatsi"/>
                <a:cs typeface="Times New Roman" panose="02020603050405020304" pitchFamily="18" charset="0"/>
                <a:sym typeface="Alatsi"/>
              </a:rPr>
              <a:t>DISCUSSION</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b="1" dirty="0">
                <a:solidFill>
                  <a:srgbClr val="000000"/>
                </a:solidFill>
                <a:latin typeface="Alatsi"/>
                <a:ea typeface="Alatsi"/>
                <a:cs typeface="Alatsi"/>
                <a:sym typeface="Alatsi"/>
              </a:rPr>
              <a:t>AIUB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16</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descr="A graph with blue and orange lines&#10;&#10;Description automatically generated">
            <a:extLst>
              <a:ext uri="{FF2B5EF4-FFF2-40B4-BE49-F238E27FC236}">
                <a16:creationId xmlns:a16="http://schemas.microsoft.com/office/drawing/2014/main" id="{11F7F604-1736-D4F7-41C0-3CFC26EDD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34" y="1589157"/>
            <a:ext cx="9714451" cy="6461169"/>
          </a:xfrm>
          <a:prstGeom prst="rect">
            <a:avLst/>
          </a:prstGeom>
        </p:spPr>
      </p:pic>
      <p:pic>
        <p:nvPicPr>
          <p:cNvPr id="1026" name="Picture 2" descr="A collage of images of a lung&#10;&#10;Description automatically generated">
            <a:extLst>
              <a:ext uri="{FF2B5EF4-FFF2-40B4-BE49-F238E27FC236}">
                <a16:creationId xmlns:a16="http://schemas.microsoft.com/office/drawing/2014/main" id="{E32A048E-F18B-03F5-2AB1-2FCB0CBAD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504" y="1279346"/>
            <a:ext cx="7105263" cy="745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0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b="1" dirty="0">
                <a:solidFill>
                  <a:srgbClr val="000000"/>
                </a:solidFill>
                <a:latin typeface="Alatsi"/>
                <a:ea typeface="Alatsi"/>
                <a:cs typeface="Alatsi"/>
                <a:sym typeface="Alatsi"/>
              </a:rPr>
              <a:t>AIUB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a:grpSpLocks noChangeAspect="1"/>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txBody>
            <a:bodyPr/>
            <a:lstStyle/>
            <a:p>
              <a:endParaRPr lang="en-US"/>
            </a:p>
          </p:txBody>
        </p:sp>
      </p:gr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17</a:t>
              </a:r>
            </a:p>
          </p:txBody>
        </p:sp>
      </p:grpSp>
      <p:sp>
        <p:nvSpPr>
          <p:cNvPr id="13" name="TextBox 13"/>
          <p:cNvSpPr txBox="1"/>
          <p:nvPr/>
        </p:nvSpPr>
        <p:spPr>
          <a:xfrm>
            <a:off x="3679044" y="866775"/>
            <a:ext cx="10929913" cy="1347677"/>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panose="020B0604020202020204"/>
                <a:ea typeface="Alatsi" panose="020B0604020202020204"/>
                <a:cs typeface="Times New Roman" panose="02020603050405020304" pitchFamily="18" charset="0"/>
                <a:sym typeface="Alatsi"/>
              </a:rPr>
              <a:t>CONCLUSION</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14">
            <a:extLst>
              <a:ext uri="{FF2B5EF4-FFF2-40B4-BE49-F238E27FC236}">
                <a16:creationId xmlns:a16="http://schemas.microsoft.com/office/drawing/2014/main" id="{070B6C56-F724-F844-B5D9-E1FA2498BB75}"/>
              </a:ext>
            </a:extLst>
          </p:cNvPr>
          <p:cNvSpPr txBox="1"/>
          <p:nvPr/>
        </p:nvSpPr>
        <p:spPr>
          <a:xfrm>
            <a:off x="648275" y="3069320"/>
            <a:ext cx="10793714" cy="3702104"/>
          </a:xfrm>
          <a:prstGeom prst="rect">
            <a:avLst/>
          </a:prstGeom>
        </p:spPr>
        <p:txBody>
          <a:bodyPr lIns="0" tIns="0" rIns="0" bIns="0" rtlCol="0" anchor="t">
            <a:spAutoFit/>
          </a:bodyPr>
          <a:lstStyle/>
          <a:p>
            <a:pPr algn="just">
              <a:lnSpc>
                <a:spcPts val="5852"/>
              </a:lnSpc>
            </a:pPr>
            <a:r>
              <a:rPr lang="en-US" sz="3200" dirty="0">
                <a:solidFill>
                  <a:srgbClr val="000000"/>
                </a:solidFill>
                <a:latin typeface="Times New Roman" panose="02020603050405020304" pitchFamily="18" charset="0"/>
                <a:ea typeface="Alatsi"/>
                <a:cs typeface="Times New Roman" panose="02020603050405020304" pitchFamily="18" charset="0"/>
                <a:sym typeface="Alatsi"/>
              </a:rPr>
              <a:t>In this study we developed a hybrid deep learning model that improves lung cancer detection using CT scans, combining CNNs with other architectures for better accuracy. The model shows potential for enhancing early diagnosis and reducing errors in medical imaging.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89555" y="2266995"/>
            <a:ext cx="11627497" cy="2277547"/>
          </a:xfrm>
          <a:prstGeom prst="rect">
            <a:avLst/>
          </a:prstGeom>
        </p:spPr>
        <p:txBody>
          <a:bodyPr lIns="0" tIns="0" rIns="0" bIns="0" rtlCol="0" anchor="t">
            <a:spAutoFit/>
          </a:bodyPr>
          <a:lstStyle/>
          <a:p>
            <a:pPr algn="ctr">
              <a:lnSpc>
                <a:spcPts val="20573"/>
              </a:lnSpc>
            </a:pPr>
            <a:r>
              <a:rPr lang="en-US" sz="8000" dirty="0">
                <a:solidFill>
                  <a:srgbClr val="000000"/>
                </a:solidFill>
                <a:latin typeface="Alatsi"/>
                <a:ea typeface="Alatsi"/>
                <a:cs typeface="Alatsi"/>
                <a:sym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14" name="Table 13">
            <a:extLst>
              <a:ext uri="{FF2B5EF4-FFF2-40B4-BE49-F238E27FC236}">
                <a16:creationId xmlns:a16="http://schemas.microsoft.com/office/drawing/2014/main" id="{B8FC3787-3FBD-7A09-B138-2E3AD4D46238}"/>
              </a:ext>
            </a:extLst>
          </p:cNvPr>
          <p:cNvGraphicFramePr>
            <a:graphicFrameLocks noGrp="1"/>
          </p:cNvGraphicFramePr>
          <p:nvPr>
            <p:extLst>
              <p:ext uri="{D42A27DB-BD31-4B8C-83A1-F6EECF244321}">
                <p14:modId xmlns:p14="http://schemas.microsoft.com/office/powerpoint/2010/main" val="303551039"/>
              </p:ext>
            </p:extLst>
          </p:nvPr>
        </p:nvGraphicFramePr>
        <p:xfrm>
          <a:off x="1790700" y="3166256"/>
          <a:ext cx="14706598" cy="2821979"/>
        </p:xfrm>
        <a:graphic>
          <a:graphicData uri="http://schemas.openxmlformats.org/drawingml/2006/table">
            <a:tbl>
              <a:tblPr firstRow="1" bandRow="1">
                <a:tableStyleId>{5C22544A-7EE6-4342-B048-85BDC9FD1C3A}</a:tableStyleId>
              </a:tblPr>
              <a:tblGrid>
                <a:gridCol w="2991747">
                  <a:extLst>
                    <a:ext uri="{9D8B030D-6E8A-4147-A177-3AD203B41FA5}">
                      <a16:colId xmlns:a16="http://schemas.microsoft.com/office/drawing/2014/main" val="4235706808"/>
                    </a:ext>
                  </a:extLst>
                </a:gridCol>
                <a:gridCol w="6415910">
                  <a:extLst>
                    <a:ext uri="{9D8B030D-6E8A-4147-A177-3AD203B41FA5}">
                      <a16:colId xmlns:a16="http://schemas.microsoft.com/office/drawing/2014/main" val="826371005"/>
                    </a:ext>
                  </a:extLst>
                </a:gridCol>
                <a:gridCol w="5298941">
                  <a:extLst>
                    <a:ext uri="{9D8B030D-6E8A-4147-A177-3AD203B41FA5}">
                      <a16:colId xmlns:a16="http://schemas.microsoft.com/office/drawing/2014/main" val="4014401458"/>
                    </a:ext>
                  </a:extLst>
                </a:gridCol>
              </a:tblGrid>
              <a:tr h="605133">
                <a:tc>
                  <a:txBody>
                    <a:bodyPr/>
                    <a:lstStyle/>
                    <a:p>
                      <a:pPr algn="ctr"/>
                      <a:r>
                        <a:rPr lang="en-US" sz="2400" dirty="0"/>
                        <a:t>Serial No.</a:t>
                      </a:r>
                    </a:p>
                  </a:txBody>
                  <a:tcPr marL="137530" marR="137530" marT="68765" marB="68765"/>
                </a:tc>
                <a:tc>
                  <a:txBody>
                    <a:bodyPr/>
                    <a:lstStyle/>
                    <a:p>
                      <a:pPr algn="ctr"/>
                      <a:r>
                        <a:rPr lang="en-US" sz="2400" dirty="0"/>
                        <a:t>Name</a:t>
                      </a:r>
                    </a:p>
                  </a:txBody>
                  <a:tcPr marL="137530" marR="137530" marT="68765" marB="68765"/>
                </a:tc>
                <a:tc>
                  <a:txBody>
                    <a:bodyPr/>
                    <a:lstStyle/>
                    <a:p>
                      <a:pPr algn="ctr"/>
                      <a:r>
                        <a:rPr lang="en-US" sz="2400" dirty="0"/>
                        <a:t>ID</a:t>
                      </a:r>
                    </a:p>
                  </a:txBody>
                  <a:tcPr marL="137530" marR="137530" marT="68765" marB="68765"/>
                </a:tc>
                <a:extLst>
                  <a:ext uri="{0D108BD9-81ED-4DB2-BD59-A6C34878D82A}">
                    <a16:rowId xmlns:a16="http://schemas.microsoft.com/office/drawing/2014/main" val="2948740604"/>
                  </a:ext>
                </a:extLst>
              </a:tr>
              <a:tr h="605133">
                <a:tc>
                  <a:txBody>
                    <a:bodyPr/>
                    <a:lstStyle/>
                    <a:p>
                      <a:pPr algn="ctr"/>
                      <a:r>
                        <a:rPr lang="en-US" sz="2400"/>
                        <a:t>1</a:t>
                      </a:r>
                      <a:endParaRPr lang="en-US" sz="2400" dirty="0"/>
                    </a:p>
                  </a:txBody>
                  <a:tcPr marL="137530" marR="137530" marT="68765" marB="68765"/>
                </a:tc>
                <a:tc>
                  <a:txBody>
                    <a:bodyPr/>
                    <a:lstStyle/>
                    <a:p>
                      <a:pPr algn="ctr"/>
                      <a:r>
                        <a:rPr lang="en-US" sz="2400" dirty="0"/>
                        <a:t>MD. ALAMIN HOSSEN</a:t>
                      </a:r>
                    </a:p>
                  </a:txBody>
                  <a:tcPr marL="137530" marR="137530" marT="68765" marB="68765"/>
                </a:tc>
                <a:tc>
                  <a:txBody>
                    <a:bodyPr/>
                    <a:lstStyle/>
                    <a:p>
                      <a:pPr algn="ctr"/>
                      <a:r>
                        <a:rPr lang="en-US" sz="2400" dirty="0"/>
                        <a:t>21-44943-2</a:t>
                      </a:r>
                    </a:p>
                  </a:txBody>
                  <a:tcPr marL="137530" marR="137530" marT="68765" marB="68765"/>
                </a:tc>
                <a:extLst>
                  <a:ext uri="{0D108BD9-81ED-4DB2-BD59-A6C34878D82A}">
                    <a16:rowId xmlns:a16="http://schemas.microsoft.com/office/drawing/2014/main" val="2018529068"/>
                  </a:ext>
                </a:extLst>
              </a:tr>
              <a:tr h="337369">
                <a:tc>
                  <a:txBody>
                    <a:bodyPr/>
                    <a:lstStyle/>
                    <a:p>
                      <a:pPr algn="ctr"/>
                      <a:r>
                        <a:rPr lang="en-US" sz="2400"/>
                        <a:t>2</a:t>
                      </a:r>
                    </a:p>
                  </a:txBody>
                  <a:tcPr marL="137530" marR="137530" marT="68765" marB="6876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MD. SAD BIN SIDDIQUE</a:t>
                      </a:r>
                    </a:p>
                  </a:txBody>
                  <a:tcPr marL="137530" marR="137530" marT="68765" marB="6876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21-45005-2</a:t>
                      </a:r>
                    </a:p>
                  </a:txBody>
                  <a:tcPr marL="137530" marR="137530" marT="68765" marB="68765"/>
                </a:tc>
                <a:extLst>
                  <a:ext uri="{0D108BD9-81ED-4DB2-BD59-A6C34878D82A}">
                    <a16:rowId xmlns:a16="http://schemas.microsoft.com/office/drawing/2014/main" val="309861000"/>
                  </a:ext>
                </a:extLst>
              </a:tr>
              <a:tr h="306519">
                <a:tc>
                  <a:txBody>
                    <a:bodyPr/>
                    <a:lstStyle/>
                    <a:p>
                      <a:pPr algn="ctr"/>
                      <a:r>
                        <a:rPr lang="en-US" sz="2400"/>
                        <a:t>3</a:t>
                      </a:r>
                    </a:p>
                  </a:txBody>
                  <a:tcPr marL="137530" marR="137530" marT="68765" marB="6876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SHAHRIAR HOSSEN</a:t>
                      </a:r>
                    </a:p>
                  </a:txBody>
                  <a:tcPr marL="137530" marR="137530" marT="68765" marB="6876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22-46525-1</a:t>
                      </a:r>
                    </a:p>
                  </a:txBody>
                  <a:tcPr marL="137530" marR="137530" marT="68765" marB="68765"/>
                </a:tc>
                <a:extLst>
                  <a:ext uri="{0D108BD9-81ED-4DB2-BD59-A6C34878D82A}">
                    <a16:rowId xmlns:a16="http://schemas.microsoft.com/office/drawing/2014/main" val="189588136"/>
                  </a:ext>
                </a:extLst>
              </a:tr>
              <a:tr h="605133">
                <a:tc>
                  <a:txBody>
                    <a:bodyPr/>
                    <a:lstStyle/>
                    <a:p>
                      <a:pPr algn="ctr"/>
                      <a:r>
                        <a:rPr lang="en-US" sz="2400" dirty="0"/>
                        <a:t>4</a:t>
                      </a:r>
                    </a:p>
                  </a:txBody>
                  <a:tcPr marL="137530" marR="137530" marT="68765" marB="68765"/>
                </a:tc>
                <a:tc>
                  <a:txBody>
                    <a:bodyPr/>
                    <a:lstStyle/>
                    <a:p>
                      <a:pPr algn="ctr"/>
                      <a:r>
                        <a:rPr lang="en-US" sz="2400" dirty="0"/>
                        <a:t>F. M SHARIAR </a:t>
                      </a:r>
                    </a:p>
                  </a:txBody>
                  <a:tcPr marL="137530" marR="137530" marT="68765" marB="6876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22-46532-1</a:t>
                      </a:r>
                    </a:p>
                  </a:txBody>
                  <a:tcPr marL="137530" marR="137530" marT="68765" marB="68765"/>
                </a:tc>
                <a:extLst>
                  <a:ext uri="{0D108BD9-81ED-4DB2-BD59-A6C34878D82A}">
                    <a16:rowId xmlns:a16="http://schemas.microsoft.com/office/drawing/2014/main" val="2166915904"/>
                  </a:ext>
                </a:extLst>
              </a:tr>
            </a:tbl>
          </a:graphicData>
        </a:graphic>
      </p:graphicFrame>
      <p:sp>
        <p:nvSpPr>
          <p:cNvPr id="15" name="TextBox 13">
            <a:extLst>
              <a:ext uri="{FF2B5EF4-FFF2-40B4-BE49-F238E27FC236}">
                <a16:creationId xmlns:a16="http://schemas.microsoft.com/office/drawing/2014/main" id="{AAB5608E-2AFD-409F-3DFD-07664E1B7C87}"/>
              </a:ext>
            </a:extLst>
          </p:cNvPr>
          <p:cNvSpPr txBox="1"/>
          <p:nvPr/>
        </p:nvSpPr>
        <p:spPr>
          <a:xfrm>
            <a:off x="5566496" y="1259314"/>
            <a:ext cx="7155007" cy="1078180"/>
          </a:xfrm>
          <a:prstGeom prst="rect">
            <a:avLst/>
          </a:prstGeom>
        </p:spPr>
        <p:txBody>
          <a:bodyPr wrap="square" lIns="0" tIns="0" rIns="0" bIns="0" rtlCol="0" anchor="t">
            <a:spAutoFit/>
          </a:bodyPr>
          <a:lstStyle/>
          <a:p>
            <a:pPr marL="0" lvl="0" indent="0" algn="ctr">
              <a:lnSpc>
                <a:spcPts val="8865"/>
              </a:lnSpc>
              <a:spcBef>
                <a:spcPct val="0"/>
              </a:spcBef>
            </a:pPr>
            <a:r>
              <a:rPr lang="en-US" sz="6000" dirty="0">
                <a:solidFill>
                  <a:srgbClr val="01070A"/>
                </a:solidFill>
                <a:latin typeface="Alatsi" panose="020B0604020202020204" charset="0"/>
                <a:ea typeface="Carelia"/>
                <a:cs typeface="Carelia"/>
                <a:sym typeface="Carelia"/>
              </a:rPr>
              <a:t>Presented By</a:t>
            </a:r>
          </a:p>
        </p:txBody>
      </p:sp>
      <p:sp>
        <p:nvSpPr>
          <p:cNvPr id="17" name="TextBox 3">
            <a:extLst>
              <a:ext uri="{FF2B5EF4-FFF2-40B4-BE49-F238E27FC236}">
                <a16:creationId xmlns:a16="http://schemas.microsoft.com/office/drawing/2014/main" id="{4BDE4656-7C63-8E53-D8E9-1277A6B32610}"/>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TextBox 4">
            <a:extLst>
              <a:ext uri="{FF2B5EF4-FFF2-40B4-BE49-F238E27FC236}">
                <a16:creationId xmlns:a16="http://schemas.microsoft.com/office/drawing/2014/main" id="{C7988ED9-9924-B161-1C00-4EF11C652B5A}"/>
              </a:ext>
            </a:extLst>
          </p:cNvPr>
          <p:cNvSpPr txBox="1"/>
          <p:nvPr/>
        </p:nvSpPr>
        <p:spPr>
          <a:xfrm>
            <a:off x="2897112" y="2758757"/>
            <a:ext cx="4480960" cy="6299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Introduction</a:t>
            </a:r>
          </a:p>
        </p:txBody>
      </p:sp>
      <p:sp>
        <p:nvSpPr>
          <p:cNvPr id="36" name="TextBox 5">
            <a:extLst>
              <a:ext uri="{FF2B5EF4-FFF2-40B4-BE49-F238E27FC236}">
                <a16:creationId xmlns:a16="http://schemas.microsoft.com/office/drawing/2014/main" id="{8C92DB7E-F550-ED9F-4EA7-2139550AABCA}"/>
              </a:ext>
            </a:extLst>
          </p:cNvPr>
          <p:cNvSpPr txBox="1"/>
          <p:nvPr/>
        </p:nvSpPr>
        <p:spPr>
          <a:xfrm>
            <a:off x="2897112" y="3797307"/>
            <a:ext cx="4480960" cy="6299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Literature Review</a:t>
            </a:r>
          </a:p>
        </p:txBody>
      </p:sp>
      <p:sp>
        <p:nvSpPr>
          <p:cNvPr id="37" name="TextBox 6">
            <a:extLst>
              <a:ext uri="{FF2B5EF4-FFF2-40B4-BE49-F238E27FC236}">
                <a16:creationId xmlns:a16="http://schemas.microsoft.com/office/drawing/2014/main" id="{FA07B07B-0C87-5F4E-16D1-D7887AE18217}"/>
              </a:ext>
            </a:extLst>
          </p:cNvPr>
          <p:cNvSpPr txBox="1"/>
          <p:nvPr/>
        </p:nvSpPr>
        <p:spPr>
          <a:xfrm>
            <a:off x="2897112" y="4831171"/>
            <a:ext cx="5241454" cy="6299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Used Data Type </a:t>
            </a:r>
          </a:p>
        </p:txBody>
      </p:sp>
      <p:sp>
        <p:nvSpPr>
          <p:cNvPr id="38" name="TextBox 7">
            <a:extLst>
              <a:ext uri="{FF2B5EF4-FFF2-40B4-BE49-F238E27FC236}">
                <a16:creationId xmlns:a16="http://schemas.microsoft.com/office/drawing/2014/main" id="{DE8C0D9B-F4F3-0FCC-37FC-180C46F6A62A}"/>
              </a:ext>
            </a:extLst>
          </p:cNvPr>
          <p:cNvSpPr txBox="1"/>
          <p:nvPr/>
        </p:nvSpPr>
        <p:spPr>
          <a:xfrm>
            <a:off x="2897112" y="5865035"/>
            <a:ext cx="5055568"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Data Preparation</a:t>
            </a:r>
          </a:p>
        </p:txBody>
      </p:sp>
      <p:sp>
        <p:nvSpPr>
          <p:cNvPr id="39" name="TextBox 8">
            <a:extLst>
              <a:ext uri="{FF2B5EF4-FFF2-40B4-BE49-F238E27FC236}">
                <a16:creationId xmlns:a16="http://schemas.microsoft.com/office/drawing/2014/main" id="{90C88F69-CB3F-357F-B52C-D3AB8BD726A1}"/>
              </a:ext>
            </a:extLst>
          </p:cNvPr>
          <p:cNvSpPr txBox="1"/>
          <p:nvPr/>
        </p:nvSpPr>
        <p:spPr>
          <a:xfrm>
            <a:off x="2897112" y="6903585"/>
            <a:ext cx="5747610"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Model Algorithm Used</a:t>
            </a:r>
          </a:p>
        </p:txBody>
      </p:sp>
      <p:sp>
        <p:nvSpPr>
          <p:cNvPr id="40" name="TextBox 10">
            <a:extLst>
              <a:ext uri="{FF2B5EF4-FFF2-40B4-BE49-F238E27FC236}">
                <a16:creationId xmlns:a16="http://schemas.microsoft.com/office/drawing/2014/main" id="{53954303-675A-247D-81D8-EE0AF6866D7D}"/>
              </a:ext>
            </a:extLst>
          </p:cNvPr>
          <p:cNvSpPr txBox="1"/>
          <p:nvPr/>
        </p:nvSpPr>
        <p:spPr>
          <a:xfrm>
            <a:off x="9145510" y="3802569"/>
            <a:ext cx="6018289"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Model Implementation</a:t>
            </a:r>
          </a:p>
        </p:txBody>
      </p:sp>
      <p:sp>
        <p:nvSpPr>
          <p:cNvPr id="41" name="TextBox 11">
            <a:extLst>
              <a:ext uri="{FF2B5EF4-FFF2-40B4-BE49-F238E27FC236}">
                <a16:creationId xmlns:a16="http://schemas.microsoft.com/office/drawing/2014/main" id="{E4BB548D-7C6F-068F-C517-C4053A065006}"/>
              </a:ext>
            </a:extLst>
          </p:cNvPr>
          <p:cNvSpPr txBox="1"/>
          <p:nvPr/>
        </p:nvSpPr>
        <p:spPr>
          <a:xfrm>
            <a:off x="9145511" y="4836433"/>
            <a:ext cx="5747610"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Model Optimization</a:t>
            </a:r>
          </a:p>
        </p:txBody>
      </p:sp>
      <p:sp>
        <p:nvSpPr>
          <p:cNvPr id="42" name="TextBox 12">
            <a:extLst>
              <a:ext uri="{FF2B5EF4-FFF2-40B4-BE49-F238E27FC236}">
                <a16:creationId xmlns:a16="http://schemas.microsoft.com/office/drawing/2014/main" id="{3B4C0F7A-1721-21BF-D8AA-BD0356FAE3DA}"/>
              </a:ext>
            </a:extLst>
          </p:cNvPr>
          <p:cNvSpPr txBox="1"/>
          <p:nvPr/>
        </p:nvSpPr>
        <p:spPr>
          <a:xfrm>
            <a:off x="9145511" y="5880245"/>
            <a:ext cx="6245376"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Result and Discussion</a:t>
            </a:r>
          </a:p>
        </p:txBody>
      </p:sp>
      <p:sp>
        <p:nvSpPr>
          <p:cNvPr id="43" name="TextBox 9">
            <a:extLst>
              <a:ext uri="{FF2B5EF4-FFF2-40B4-BE49-F238E27FC236}">
                <a16:creationId xmlns:a16="http://schemas.microsoft.com/office/drawing/2014/main" id="{4EACFB4E-D1F1-4413-CB32-FC2255728590}"/>
              </a:ext>
            </a:extLst>
          </p:cNvPr>
          <p:cNvSpPr txBox="1"/>
          <p:nvPr/>
        </p:nvSpPr>
        <p:spPr>
          <a:xfrm>
            <a:off x="9145511" y="2758757"/>
            <a:ext cx="6245376"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Model Architecture</a:t>
            </a:r>
          </a:p>
        </p:txBody>
      </p:sp>
      <p:sp>
        <p:nvSpPr>
          <p:cNvPr id="44" name="TextBox 12">
            <a:extLst>
              <a:ext uri="{FF2B5EF4-FFF2-40B4-BE49-F238E27FC236}">
                <a16:creationId xmlns:a16="http://schemas.microsoft.com/office/drawing/2014/main" id="{0C5745D8-F56E-2384-CF32-ACD82F550864}"/>
              </a:ext>
            </a:extLst>
          </p:cNvPr>
          <p:cNvSpPr txBox="1"/>
          <p:nvPr/>
        </p:nvSpPr>
        <p:spPr>
          <a:xfrm>
            <a:off x="9145511" y="6894426"/>
            <a:ext cx="6245376" cy="62465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Conclusion</a:t>
            </a:r>
          </a:p>
        </p:txBody>
      </p:sp>
      <p:sp>
        <p:nvSpPr>
          <p:cNvPr id="45" name="TextBox 2">
            <a:extLst>
              <a:ext uri="{FF2B5EF4-FFF2-40B4-BE49-F238E27FC236}">
                <a16:creationId xmlns:a16="http://schemas.microsoft.com/office/drawing/2014/main" id="{ECFBE3C6-CF3B-0E4C-D0B7-153ED33A6FFC}"/>
              </a:ext>
            </a:extLst>
          </p:cNvPr>
          <p:cNvSpPr txBox="1"/>
          <p:nvPr/>
        </p:nvSpPr>
        <p:spPr>
          <a:xfrm>
            <a:off x="2553980" y="706328"/>
            <a:ext cx="13180039" cy="138691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1899"/>
              </a:lnSpc>
            </a:pPr>
            <a:r>
              <a:rPr lang="en-US" sz="6000" dirty="0">
                <a:solidFill>
                  <a:srgbClr val="000000"/>
                </a:solidFill>
                <a:latin typeface="Alatsi"/>
                <a:ea typeface="Alatsi"/>
                <a:cs typeface="Alatsi"/>
                <a:sym typeface="Alatsi"/>
              </a:rPr>
              <a:t>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8">
            <a:extLst>
              <a:ext uri="{FF2B5EF4-FFF2-40B4-BE49-F238E27FC236}">
                <a16:creationId xmlns:a16="http://schemas.microsoft.com/office/drawing/2014/main" id="{A4237944-1B82-2078-5740-CD92FC143A4B}"/>
              </a:ext>
            </a:extLst>
          </p:cNvPr>
          <p:cNvSpPr txBox="1"/>
          <p:nvPr/>
        </p:nvSpPr>
        <p:spPr>
          <a:xfrm>
            <a:off x="2553980" y="816615"/>
            <a:ext cx="13180039" cy="138691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1899"/>
              </a:lnSpc>
            </a:pPr>
            <a:r>
              <a:rPr lang="en-US" sz="6000" dirty="0">
                <a:solidFill>
                  <a:srgbClr val="000000"/>
                </a:solidFill>
                <a:latin typeface="Alatsi"/>
                <a:ea typeface="Alatsi"/>
                <a:cs typeface="Alatsi"/>
                <a:sym typeface="Alatsi"/>
              </a:rPr>
              <a:t>INTRODUCTION</a:t>
            </a:r>
          </a:p>
        </p:txBody>
      </p:sp>
      <p:sp>
        <p:nvSpPr>
          <p:cNvPr id="17" name="TextBox 14">
            <a:extLst>
              <a:ext uri="{FF2B5EF4-FFF2-40B4-BE49-F238E27FC236}">
                <a16:creationId xmlns:a16="http://schemas.microsoft.com/office/drawing/2014/main" id="{7E11F5CD-5D2F-C1FC-FD20-94F82EB97B20}"/>
              </a:ext>
            </a:extLst>
          </p:cNvPr>
          <p:cNvSpPr txBox="1"/>
          <p:nvPr/>
        </p:nvSpPr>
        <p:spPr>
          <a:xfrm>
            <a:off x="1447800" y="2073777"/>
            <a:ext cx="15621000" cy="675954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en-US" sz="2800" dirty="0"/>
              <a:t>Lung cancer leads in global cancer-related deaths (~1.8M annually).</a:t>
            </a:r>
          </a:p>
          <a:p>
            <a:pPr marL="342900" indent="-342900" algn="just">
              <a:lnSpc>
                <a:spcPct val="200000"/>
              </a:lnSpc>
              <a:buFont typeface="Arial" panose="020B0604020202020204" pitchFamily="34" charset="0"/>
              <a:buChar char="•"/>
            </a:pPr>
            <a:r>
              <a:rPr lang="en-US" sz="2800" dirty="0"/>
              <a:t>Late-stage diagnoses hinder treatment effectiveness.</a:t>
            </a:r>
          </a:p>
          <a:p>
            <a:pPr marL="342900" indent="-342900" algn="just">
              <a:lnSpc>
                <a:spcPct val="200000"/>
              </a:lnSpc>
              <a:buFont typeface="Arial" panose="020B0604020202020204" pitchFamily="34" charset="0"/>
              <a:buChar char="•"/>
            </a:pPr>
            <a:r>
              <a:rPr lang="en-US" sz="2800" dirty="0"/>
              <a:t>Traditional methods (biopsy, CT scans) are invasive and prone to errors.</a:t>
            </a:r>
          </a:p>
          <a:p>
            <a:pPr marL="342900" indent="-342900" algn="just">
              <a:lnSpc>
                <a:spcPct val="200000"/>
              </a:lnSpc>
              <a:buFont typeface="Arial" panose="020B0604020202020204" pitchFamily="34" charset="0"/>
              <a:buChar char="•"/>
            </a:pPr>
            <a:r>
              <a:rPr lang="en-US" sz="2800" dirty="0"/>
              <a:t>Develop and evaluate a hybrid deep learning model for lung cancer detection using CT scans.</a:t>
            </a:r>
          </a:p>
          <a:p>
            <a:pPr marL="342900" indent="-342900" algn="just">
              <a:lnSpc>
                <a:spcPct val="200000"/>
              </a:lnSpc>
              <a:buFont typeface="Arial" panose="020B0604020202020204" pitchFamily="34" charset="0"/>
              <a:buChar char="•"/>
            </a:pPr>
            <a:r>
              <a:rPr lang="en-US" sz="2800" dirty="0"/>
              <a:t>Early and accurate detection improves treatment outcomes and reduces mortality.</a:t>
            </a:r>
          </a:p>
          <a:p>
            <a:pPr marL="342900" indent="-342900" algn="just">
              <a:lnSpc>
                <a:spcPct val="200000"/>
              </a:lnSpc>
              <a:buFont typeface="Arial" panose="020B0604020202020204" pitchFamily="34" charset="0"/>
              <a:buChar char="•"/>
            </a:pPr>
            <a:r>
              <a:rPr lang="en-US" sz="2800" dirty="0"/>
              <a:t>Integrate CNNs with other architectures (RNNs, attention mechanisms) to enhance feature extraction and pattern identification.</a:t>
            </a:r>
          </a:p>
          <a:p>
            <a:pPr marL="342900" indent="-342900" algn="just">
              <a:lnSpc>
                <a:spcPct val="200000"/>
              </a:lnSpc>
              <a:buFont typeface="Arial" panose="020B0604020202020204" pitchFamily="34" charset="0"/>
              <a:buChar char="•"/>
            </a:pPr>
            <a:r>
              <a:rPr lang="en-US" sz="2800" dirty="0"/>
              <a:t>Potential to enhance medical imaging and cancer diagnosis accuracy.</a:t>
            </a:r>
            <a:endParaRPr lang="en-US" sz="2800" dirty="0">
              <a:latin typeface="Dosis" pitchFamily="2" charset="0"/>
            </a:endParaRPr>
          </a:p>
        </p:txBody>
      </p:sp>
      <p:sp>
        <p:nvSpPr>
          <p:cNvPr id="18" name="TextBox 3">
            <a:extLst>
              <a:ext uri="{FF2B5EF4-FFF2-40B4-BE49-F238E27FC236}">
                <a16:creationId xmlns:a16="http://schemas.microsoft.com/office/drawing/2014/main" id="{133EA87A-8879-958E-ADA3-B8C444240D85}"/>
              </a:ext>
            </a:extLst>
          </p:cNvPr>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19" name="AutoShape 16">
            <a:extLst>
              <a:ext uri="{FF2B5EF4-FFF2-40B4-BE49-F238E27FC236}">
                <a16:creationId xmlns:a16="http://schemas.microsoft.com/office/drawing/2014/main" id="{11BCAF01-0260-C336-818C-F3AC2231074B}"/>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20" name="AutoShape 17">
            <a:extLst>
              <a:ext uri="{FF2B5EF4-FFF2-40B4-BE49-F238E27FC236}">
                <a16:creationId xmlns:a16="http://schemas.microsoft.com/office/drawing/2014/main" id="{D33A3A7F-CD68-EF97-34A2-9A1C086EA365}"/>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LITERATURE REVIEW</a:t>
            </a:r>
          </a:p>
        </p:txBody>
      </p:sp>
      <p:grpSp>
        <p:nvGrpSpPr>
          <p:cNvPr id="3" name="Group 3"/>
          <p:cNvGrpSpPr/>
          <p:nvPr/>
        </p:nvGrpSpPr>
        <p:grpSpPr>
          <a:xfrm>
            <a:off x="1704735" y="3038299"/>
            <a:ext cx="15516465" cy="5735066"/>
            <a:chOff x="0" y="-63120"/>
            <a:chExt cx="20688620" cy="764675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3</a:t>
              </a:r>
            </a:p>
          </p:txBody>
        </p:sp>
        <p:sp>
          <p:nvSpPr>
            <p:cNvPr id="16" name="TextBox 16"/>
            <p:cNvSpPr txBox="1"/>
            <p:nvPr/>
          </p:nvSpPr>
          <p:spPr>
            <a:xfrm>
              <a:off x="1711697" y="-63120"/>
              <a:ext cx="18976923" cy="2166235"/>
            </a:xfrm>
            <a:prstGeom prst="rect">
              <a:avLst/>
            </a:prstGeom>
          </p:spPr>
          <p:txBody>
            <a:bodyPr lIns="0" tIns="0" rIns="0" bIns="0" rtlCol="0" anchor="t">
              <a:spAutoFit/>
            </a:bodyPr>
            <a:lstStyle/>
            <a:p>
              <a:pPr algn="just">
                <a:lnSpc>
                  <a:spcPts val="4322"/>
                </a:lnSpc>
              </a:pPr>
              <a:r>
                <a:rPr lang="en-US" sz="3200" b="1" dirty="0" err="1"/>
                <a:t>Sreeprada</a:t>
              </a:r>
              <a:r>
                <a:rPr lang="en-US" sz="3200" b="1" dirty="0"/>
                <a:t> &amp; Vedavathi (OCNN-SVM)</a:t>
              </a:r>
              <a:r>
                <a:rPr lang="en-US" sz="3200" dirty="0"/>
                <a:t>: This model combines CNN for feature extraction with SVM for classification, achieving 98.7% accuracy on chest X-rays, and suggests using larger datasets for further improvement.</a:t>
              </a:r>
              <a:endParaRPr lang="en-US" sz="3087" dirty="0">
                <a:solidFill>
                  <a:srgbClr val="000000"/>
                </a:solidFill>
                <a:latin typeface="Alatsi"/>
                <a:ea typeface="Alatsi"/>
                <a:cs typeface="Alatsi"/>
                <a:sym typeface="Alatsi"/>
              </a:endParaRPr>
            </a:p>
          </p:txBody>
        </p:sp>
        <p:sp>
          <p:nvSpPr>
            <p:cNvPr id="17" name="TextBox 17"/>
            <p:cNvSpPr txBox="1"/>
            <p:nvPr/>
          </p:nvSpPr>
          <p:spPr>
            <a:xfrm>
              <a:off x="1711697" y="2677140"/>
              <a:ext cx="18976923" cy="2166235"/>
            </a:xfrm>
            <a:prstGeom prst="rect">
              <a:avLst/>
            </a:prstGeom>
          </p:spPr>
          <p:txBody>
            <a:bodyPr lIns="0" tIns="0" rIns="0" bIns="0" rtlCol="0" anchor="t">
              <a:spAutoFit/>
            </a:bodyPr>
            <a:lstStyle/>
            <a:p>
              <a:pPr algn="just">
                <a:lnSpc>
                  <a:spcPts val="4322"/>
                </a:lnSpc>
              </a:pPr>
              <a:r>
                <a:rPr lang="en-US" sz="3200" b="1" dirty="0"/>
                <a:t>Hegde et al.</a:t>
              </a:r>
              <a:r>
                <a:rPr lang="en-US" sz="3200" dirty="0"/>
                <a:t>: A hybrid model using VGG-16 CNN and MSVM, along with NLM filtering, K-Means Clustering, and Genetic Algorithms, achieving 95% accuracy in lung cancer detection using CT scans.</a:t>
              </a:r>
              <a:endParaRPr lang="en-US" sz="3087" dirty="0">
                <a:solidFill>
                  <a:srgbClr val="000000"/>
                </a:solidFill>
                <a:latin typeface="Alatsi"/>
                <a:ea typeface="Alatsi"/>
                <a:cs typeface="Alatsi"/>
                <a:sym typeface="Alatsi"/>
              </a:endParaRPr>
            </a:p>
          </p:txBody>
        </p:sp>
        <p:sp>
          <p:nvSpPr>
            <p:cNvPr id="18" name="TextBox 18"/>
            <p:cNvSpPr txBox="1"/>
            <p:nvPr/>
          </p:nvSpPr>
          <p:spPr>
            <a:xfrm>
              <a:off x="1711697" y="5417400"/>
              <a:ext cx="18976923" cy="2166235"/>
            </a:xfrm>
            <a:prstGeom prst="rect">
              <a:avLst/>
            </a:prstGeom>
          </p:spPr>
          <p:txBody>
            <a:bodyPr lIns="0" tIns="0" rIns="0" bIns="0" rtlCol="0" anchor="t">
              <a:spAutoFit/>
            </a:bodyPr>
            <a:lstStyle/>
            <a:p>
              <a:pPr algn="just">
                <a:lnSpc>
                  <a:spcPts val="4322"/>
                </a:lnSpc>
              </a:pPr>
              <a:r>
                <a:rPr lang="en-US" sz="3200" b="1" dirty="0"/>
                <a:t>Venkatesh et al.</a:t>
              </a:r>
              <a:r>
                <a:rPr lang="en-US" sz="3200" dirty="0"/>
                <a:t>: The study combines CNN with K-Means Clustering and PSO to enhance segmentation and feature extraction, improving detection accuracy but facing computational challenges.</a:t>
              </a:r>
              <a:endParaRPr lang="en-US" sz="3087" dirty="0">
                <a:solidFill>
                  <a:srgbClr val="000000"/>
                </a:solidFill>
                <a:latin typeface="Alatsi"/>
                <a:ea typeface="Alatsi"/>
                <a:cs typeface="Alatsi"/>
                <a:sym typeface="Alatsi"/>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LITERATURE REVIEW</a:t>
            </a:r>
          </a:p>
        </p:txBody>
      </p:sp>
      <p:grpSp>
        <p:nvGrpSpPr>
          <p:cNvPr id="3" name="Group 3"/>
          <p:cNvGrpSpPr/>
          <p:nvPr/>
        </p:nvGrpSpPr>
        <p:grpSpPr>
          <a:xfrm>
            <a:off x="1704735" y="3038299"/>
            <a:ext cx="15516465" cy="5735066"/>
            <a:chOff x="0" y="-63120"/>
            <a:chExt cx="20688620" cy="7646755"/>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dirty="0"/>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a:ea typeface="Alatsi"/>
                  <a:cs typeface="Alatsi"/>
                  <a:sym typeface="Alatsi"/>
                </a:rPr>
                <a:t>4</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a:ea typeface="Alatsi"/>
                  <a:cs typeface="Alatsi"/>
                  <a:sym typeface="Alatsi"/>
                </a:rPr>
                <a:t>5</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a:ea typeface="Alatsi"/>
                  <a:cs typeface="Alatsi"/>
                  <a:sym typeface="Alatsi"/>
                </a:rPr>
                <a:t>6</a:t>
              </a:r>
            </a:p>
          </p:txBody>
        </p:sp>
        <p:sp>
          <p:nvSpPr>
            <p:cNvPr id="16" name="TextBox 16"/>
            <p:cNvSpPr txBox="1"/>
            <p:nvPr/>
          </p:nvSpPr>
          <p:spPr>
            <a:xfrm>
              <a:off x="1711697" y="-63120"/>
              <a:ext cx="18976923" cy="2166235"/>
            </a:xfrm>
            <a:prstGeom prst="rect">
              <a:avLst/>
            </a:prstGeom>
          </p:spPr>
          <p:txBody>
            <a:bodyPr lIns="0" tIns="0" rIns="0" bIns="0" rtlCol="0" anchor="t">
              <a:spAutoFit/>
            </a:bodyPr>
            <a:lstStyle/>
            <a:p>
              <a:pPr algn="just">
                <a:lnSpc>
                  <a:spcPts val="4322"/>
                </a:lnSpc>
              </a:pPr>
              <a:r>
                <a:rPr lang="en-US" sz="3200" b="1" dirty="0"/>
                <a:t>Tandon et al. (</a:t>
              </a:r>
              <a:r>
                <a:rPr lang="en-US" sz="3200" b="1" dirty="0" err="1"/>
                <a:t>VCNet</a:t>
              </a:r>
              <a:r>
                <a:rPr lang="en-US" sz="3200" b="1" dirty="0"/>
                <a:t>)</a:t>
              </a:r>
              <a:r>
                <a:rPr lang="en-US" sz="3200" dirty="0"/>
                <a:t>: </a:t>
              </a:r>
              <a:r>
                <a:rPr lang="en-US" sz="3200" dirty="0" err="1"/>
                <a:t>VCNet</a:t>
              </a:r>
              <a:r>
                <a:rPr lang="en-US" sz="3200" dirty="0"/>
                <a:t> integrates VGG-16 with </a:t>
              </a:r>
              <a:r>
                <a:rPr lang="en-US" sz="3200" dirty="0" err="1"/>
                <a:t>CapsNet</a:t>
              </a:r>
              <a:r>
                <a:rPr lang="en-US" sz="3200" dirty="0"/>
                <a:t> to address limitations in lung carcinoma detection, demonstrating superior accuracy and potential for early diagnosis.</a:t>
              </a:r>
              <a:endParaRPr lang="en-US" sz="3087" dirty="0">
                <a:solidFill>
                  <a:srgbClr val="000000"/>
                </a:solidFill>
                <a:latin typeface="Alatsi"/>
                <a:ea typeface="Alatsi"/>
                <a:cs typeface="Alatsi"/>
                <a:sym typeface="Alatsi"/>
              </a:endParaRPr>
            </a:p>
          </p:txBody>
        </p:sp>
        <p:sp>
          <p:nvSpPr>
            <p:cNvPr id="17" name="TextBox 17"/>
            <p:cNvSpPr txBox="1"/>
            <p:nvPr/>
          </p:nvSpPr>
          <p:spPr>
            <a:xfrm>
              <a:off x="1711697" y="2677140"/>
              <a:ext cx="18976923" cy="2166235"/>
            </a:xfrm>
            <a:prstGeom prst="rect">
              <a:avLst/>
            </a:prstGeom>
          </p:spPr>
          <p:txBody>
            <a:bodyPr lIns="0" tIns="0" rIns="0" bIns="0" rtlCol="0" anchor="t">
              <a:spAutoFit/>
            </a:bodyPr>
            <a:lstStyle/>
            <a:p>
              <a:pPr algn="just">
                <a:lnSpc>
                  <a:spcPts val="4322"/>
                </a:lnSpc>
              </a:pPr>
              <a:r>
                <a:rPr lang="en-US" sz="3200" b="1" dirty="0" err="1"/>
                <a:t>Sobur</a:t>
              </a:r>
              <a:r>
                <a:rPr lang="en-US" sz="3200" b="1" dirty="0"/>
                <a:t> et al.</a:t>
              </a:r>
              <a:r>
                <a:rPr lang="en-US" sz="3200" dirty="0"/>
                <a:t>: This hybrid model combines CNN with PCA for dimensionality reduction, achieving 99% accuracy by extracting fine and global features, improving diagnostic outcomes.</a:t>
              </a:r>
              <a:endParaRPr lang="en-US" sz="3087" dirty="0">
                <a:solidFill>
                  <a:srgbClr val="000000"/>
                </a:solidFill>
                <a:latin typeface="Alatsi"/>
                <a:ea typeface="Alatsi"/>
                <a:cs typeface="Alatsi"/>
                <a:sym typeface="Alatsi"/>
              </a:endParaRPr>
            </a:p>
          </p:txBody>
        </p:sp>
        <p:sp>
          <p:nvSpPr>
            <p:cNvPr id="18" name="TextBox 18"/>
            <p:cNvSpPr txBox="1"/>
            <p:nvPr/>
          </p:nvSpPr>
          <p:spPr>
            <a:xfrm>
              <a:off x="1711697" y="5417400"/>
              <a:ext cx="18976923" cy="2166235"/>
            </a:xfrm>
            <a:prstGeom prst="rect">
              <a:avLst/>
            </a:prstGeom>
          </p:spPr>
          <p:txBody>
            <a:bodyPr lIns="0" tIns="0" rIns="0" bIns="0" rtlCol="0" anchor="t">
              <a:spAutoFit/>
            </a:bodyPr>
            <a:lstStyle/>
            <a:p>
              <a:pPr algn="just">
                <a:lnSpc>
                  <a:spcPts val="4322"/>
                </a:lnSpc>
              </a:pPr>
              <a:r>
                <a:rPr lang="en-US" sz="3200" b="1" dirty="0"/>
                <a:t>Bharati et al. (</a:t>
              </a:r>
              <a:r>
                <a:rPr lang="en-US" sz="3200" b="1" dirty="0" err="1"/>
                <a:t>VDSNet</a:t>
              </a:r>
              <a:r>
                <a:rPr lang="en-US" sz="3200" b="1" dirty="0"/>
                <a:t>)</a:t>
              </a:r>
              <a:r>
                <a:rPr lang="en-US" sz="3200" dirty="0"/>
                <a:t>: </a:t>
              </a:r>
              <a:r>
                <a:rPr lang="en-US" sz="3200" dirty="0" err="1"/>
                <a:t>VDSNet</a:t>
              </a:r>
              <a:r>
                <a:rPr lang="en-US" sz="3200" dirty="0"/>
                <a:t> combines VGG, data augmentation, and a spatial transformer network to tackle data imbalance and image variations, showing superior lung disease detection performance.</a:t>
              </a:r>
              <a:endParaRPr lang="en-US" sz="3087" dirty="0">
                <a:solidFill>
                  <a:srgbClr val="000000"/>
                </a:solidFill>
                <a:latin typeface="Alatsi"/>
                <a:ea typeface="Alatsi"/>
                <a:cs typeface="Alatsi"/>
                <a:sym typeface="Alatsi"/>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5</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61578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USED DATA</a:t>
            </a:r>
          </a:p>
        </p:txBody>
      </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6</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9" name="TextBox 9">
            <a:extLst>
              <a:ext uri="{FF2B5EF4-FFF2-40B4-BE49-F238E27FC236}">
                <a16:creationId xmlns:a16="http://schemas.microsoft.com/office/drawing/2014/main" id="{5F5A9AD2-02E2-5BEE-078B-CA7D94A64566}"/>
              </a:ext>
            </a:extLst>
          </p:cNvPr>
          <p:cNvSpPr txBox="1"/>
          <p:nvPr/>
        </p:nvSpPr>
        <p:spPr>
          <a:xfrm>
            <a:off x="1539784" y="2552700"/>
            <a:ext cx="12793780" cy="7112012"/>
          </a:xfrm>
          <a:prstGeom prst="rect">
            <a:avLst/>
          </a:prstGeom>
        </p:spPr>
        <p:txBody>
          <a:bodyPr wrap="square" lIns="0" tIns="0" rIns="0" bIns="0" rtlCol="0" anchor="t">
            <a:spAutoFit/>
          </a:bodyPr>
          <a:lstStyle/>
          <a:p>
            <a:pPr algn="just">
              <a:lnSpc>
                <a:spcPts val="5125"/>
              </a:lnSpc>
            </a:pPr>
            <a:r>
              <a:rPr lang="en-US" sz="2400" dirty="0"/>
              <a:t>For our study on lung cancer detection and classification, we utilized a publicly available </a:t>
            </a:r>
            <a:r>
              <a:rPr lang="en-US" sz="2400" b="1" dirty="0"/>
              <a:t>Chest CT Scan Dataset</a:t>
            </a:r>
            <a:r>
              <a:rPr lang="en-US" sz="2400" dirty="0"/>
              <a:t> from Kaggle, created by </a:t>
            </a:r>
            <a:r>
              <a:rPr lang="en-US" sz="2400" b="1" dirty="0"/>
              <a:t>Mohamed Hany</a:t>
            </a:r>
            <a:r>
              <a:rPr lang="en-US" sz="2400" dirty="0"/>
              <a:t>. This dataset is structured to support machine learning models, particularly </a:t>
            </a:r>
            <a:r>
              <a:rPr lang="en-US" sz="2400" b="1" dirty="0"/>
              <a:t>Convolutional Neural Networks (CNNs)</a:t>
            </a:r>
          </a:p>
          <a:p>
            <a:pPr algn="just">
              <a:lnSpc>
                <a:spcPts val="5125"/>
              </a:lnSpc>
            </a:pPr>
            <a:r>
              <a:rPr lang="en-US" sz="2800" b="1" dirty="0">
                <a:solidFill>
                  <a:srgbClr val="000000"/>
                </a:solidFill>
                <a:latin typeface="Alatsi"/>
                <a:ea typeface="Alatsi"/>
                <a:cs typeface="Alatsi"/>
                <a:sym typeface="Alatsi"/>
              </a:rPr>
              <a:t>Key Details :</a:t>
            </a:r>
          </a:p>
          <a:p>
            <a:pPr algn="just">
              <a:lnSpc>
                <a:spcPts val="5125"/>
              </a:lnSpc>
            </a:pPr>
            <a:r>
              <a:rPr lang="en-US" sz="2400" dirty="0">
                <a:solidFill>
                  <a:srgbClr val="000000"/>
                </a:solidFill>
                <a:latin typeface="Alatsi"/>
                <a:ea typeface="Alatsi"/>
                <a:cs typeface="Alatsi"/>
                <a:sym typeface="Alatsi"/>
              </a:rPr>
              <a:t>Cancer Types: </a:t>
            </a:r>
          </a:p>
          <a:p>
            <a:pPr algn="just">
              <a:lnSpc>
                <a:spcPts val="5125"/>
              </a:lnSpc>
            </a:pPr>
            <a:r>
              <a:rPr lang="en-US" sz="2400" dirty="0">
                <a:solidFill>
                  <a:srgbClr val="000000"/>
                </a:solidFill>
                <a:latin typeface="Alatsi"/>
                <a:ea typeface="Alatsi"/>
                <a:cs typeface="Alatsi"/>
                <a:sym typeface="Alatsi"/>
              </a:rPr>
              <a:t>	Adenocarcinoma (30% of lung cancers): Found in the outer lung regions. </a:t>
            </a:r>
          </a:p>
          <a:p>
            <a:pPr algn="just">
              <a:lnSpc>
                <a:spcPts val="5125"/>
              </a:lnSpc>
            </a:pPr>
            <a:r>
              <a:rPr lang="en-US" sz="2400" dirty="0">
                <a:solidFill>
                  <a:srgbClr val="000000"/>
                </a:solidFill>
                <a:latin typeface="Alatsi"/>
                <a:ea typeface="Alatsi"/>
                <a:cs typeface="Alatsi"/>
                <a:sym typeface="Alatsi"/>
              </a:rPr>
              <a:t>	Large Cell Carcinoma (10-15%): A fast-growing cancer spread across the lung. </a:t>
            </a:r>
          </a:p>
          <a:p>
            <a:pPr algn="just">
              <a:lnSpc>
                <a:spcPts val="5125"/>
              </a:lnSpc>
            </a:pPr>
            <a:r>
              <a:rPr lang="en-US" sz="2400" dirty="0">
                <a:solidFill>
                  <a:srgbClr val="000000"/>
                </a:solidFill>
                <a:latin typeface="Alatsi"/>
                <a:ea typeface="Alatsi"/>
                <a:cs typeface="Alatsi"/>
                <a:sym typeface="Alatsi"/>
              </a:rPr>
              <a:t>	Squamous Cell Carcinoma (30%): Located centrally in the lung, strongly linked to smoking. </a:t>
            </a:r>
          </a:p>
          <a:p>
            <a:pPr algn="just">
              <a:lnSpc>
                <a:spcPts val="5125"/>
              </a:lnSpc>
            </a:pPr>
            <a:r>
              <a:rPr lang="en-US" sz="2400" dirty="0">
                <a:solidFill>
                  <a:srgbClr val="000000"/>
                </a:solidFill>
                <a:latin typeface="Alatsi"/>
                <a:ea typeface="Alatsi"/>
                <a:cs typeface="Alatsi"/>
                <a:sym typeface="Alatsi"/>
              </a:rPr>
              <a:t>	Normal Scans: Included for comparison and training of the model.</a:t>
            </a:r>
          </a:p>
          <a:p>
            <a:pPr algn="just">
              <a:lnSpc>
                <a:spcPts val="5125"/>
              </a:lnSpc>
            </a:pPr>
            <a:r>
              <a:rPr lang="en-US" sz="2400" dirty="0">
                <a:solidFill>
                  <a:srgbClr val="000000"/>
                </a:solidFill>
                <a:latin typeface="Alatsi"/>
                <a:ea typeface="Alatsi"/>
                <a:cs typeface="Alatsi"/>
                <a:sym typeface="Alatsi"/>
              </a:rPr>
              <a:t>	Dataset Structure: Training Set (70%)Testing Set (20%)Validation Set (10%)</a:t>
            </a:r>
          </a:p>
          <a:p>
            <a:pPr algn="just">
              <a:lnSpc>
                <a:spcPts val="5125"/>
              </a:lnSpc>
            </a:pPr>
            <a:r>
              <a:rPr lang="en-US" sz="2400" dirty="0">
                <a:solidFill>
                  <a:srgbClr val="000000"/>
                </a:solidFill>
                <a:latin typeface="Alatsi"/>
                <a:ea typeface="Alatsi"/>
                <a:cs typeface="Alatsi"/>
                <a:sym typeface="Alatsi"/>
              </a:rPr>
              <a:t>	Image Format : PNG files (not DICOM).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a:ea typeface="Alatsi"/>
                <a:cs typeface="Alatsi"/>
                <a:sym typeface="Alatsi"/>
              </a:rPr>
              <a:t>USED DATA TYPE</a:t>
            </a:r>
          </a:p>
        </p:txBody>
      </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AIUB | 2024</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7</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9">
            <a:extLst>
              <a:ext uri="{FF2B5EF4-FFF2-40B4-BE49-F238E27FC236}">
                <a16:creationId xmlns:a16="http://schemas.microsoft.com/office/drawing/2014/main" id="{0E93F6D4-5D96-EBA7-9861-C22570145A14}"/>
              </a:ext>
            </a:extLst>
          </p:cNvPr>
          <p:cNvSpPr txBox="1"/>
          <p:nvPr/>
        </p:nvSpPr>
        <p:spPr>
          <a:xfrm>
            <a:off x="1754764" y="4142455"/>
            <a:ext cx="7315200" cy="3187860"/>
          </a:xfrm>
          <a:prstGeom prst="rect">
            <a:avLst/>
          </a:prstGeom>
        </p:spPr>
        <p:txBody>
          <a:bodyPr wrap="square" lIns="0" tIns="0" rIns="0" bIns="0" rtlCol="0" anchor="t">
            <a:spAutoFit/>
          </a:bodyPr>
          <a:lstStyle/>
          <a:p>
            <a:pPr algn="just">
              <a:lnSpc>
                <a:spcPts val="5125"/>
              </a:lnSpc>
            </a:pPr>
            <a:r>
              <a:rPr lang="en-US" sz="2400" dirty="0">
                <a:solidFill>
                  <a:srgbClr val="000000"/>
                </a:solidFill>
                <a:latin typeface="Alatsi"/>
                <a:ea typeface="Alatsi"/>
                <a:cs typeface="Alatsi"/>
                <a:sym typeface="Alatsi"/>
              </a:rPr>
              <a:t>The dataset is preprocessed and cleaned to be compatible with CNN models, providing a reliable basis for classification and diagnostic model training. This structured setup facilitates efficient training, testing, and validation in lung cancer detection.</a:t>
            </a:r>
          </a:p>
        </p:txBody>
      </p:sp>
      <p:sp>
        <p:nvSpPr>
          <p:cNvPr id="6" name="TextBox 9">
            <a:extLst>
              <a:ext uri="{FF2B5EF4-FFF2-40B4-BE49-F238E27FC236}">
                <a16:creationId xmlns:a16="http://schemas.microsoft.com/office/drawing/2014/main" id="{03FE5344-7242-F1C1-ABEC-4A0717E2D43A}"/>
              </a:ext>
            </a:extLst>
          </p:cNvPr>
          <p:cNvSpPr txBox="1"/>
          <p:nvPr/>
        </p:nvSpPr>
        <p:spPr>
          <a:xfrm>
            <a:off x="12031356" y="6362700"/>
            <a:ext cx="5421736" cy="574837"/>
          </a:xfrm>
          <a:prstGeom prst="rect">
            <a:avLst/>
          </a:prstGeom>
        </p:spPr>
        <p:txBody>
          <a:bodyPr wrap="square" lIns="0" tIns="0" rIns="0" bIns="0" rtlCol="0" anchor="t">
            <a:spAutoFit/>
          </a:bodyPr>
          <a:lstStyle/>
          <a:p>
            <a:pPr algn="just">
              <a:lnSpc>
                <a:spcPts val="5125"/>
              </a:lnSpc>
            </a:pPr>
            <a:r>
              <a:rPr lang="en-US" sz="2400" b="1" dirty="0"/>
              <a:t>Figure 1: </a:t>
            </a:r>
            <a:r>
              <a:rPr lang="en-US" sz="2400" dirty="0"/>
              <a:t>CT scan images</a:t>
            </a:r>
            <a:endParaRPr lang="en-US" sz="2400" dirty="0">
              <a:solidFill>
                <a:srgbClr val="000000"/>
              </a:solidFill>
              <a:latin typeface="Alatsi"/>
              <a:ea typeface="Alatsi"/>
              <a:cs typeface="Alatsi"/>
              <a:sym typeface="Alatsi"/>
            </a:endParaRPr>
          </a:p>
        </p:txBody>
      </p:sp>
      <p:pic>
        <p:nvPicPr>
          <p:cNvPr id="8" name="Picture 7" descr="A close-up of a ct scan&#10;&#10;Description automatically generated">
            <a:extLst>
              <a:ext uri="{FF2B5EF4-FFF2-40B4-BE49-F238E27FC236}">
                <a16:creationId xmlns:a16="http://schemas.microsoft.com/office/drawing/2014/main" id="{0CCF443E-2D1D-268A-0BDD-5517BB0526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400" y="4142455"/>
            <a:ext cx="8213929" cy="1792228"/>
          </a:xfrm>
          <a:prstGeom prst="rect">
            <a:avLst/>
          </a:prstGeom>
        </p:spPr>
      </p:pic>
    </p:spTree>
    <p:extLst>
      <p:ext uri="{BB962C8B-B14F-4D97-AF65-F5344CB8AC3E}">
        <p14:creationId xmlns:p14="http://schemas.microsoft.com/office/powerpoint/2010/main" val="282609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images of a lung&#10;&#10;Description automatically generated">
            <a:extLst>
              <a:ext uri="{FF2B5EF4-FFF2-40B4-BE49-F238E27FC236}">
                <a16:creationId xmlns:a16="http://schemas.microsoft.com/office/drawing/2014/main" id="{757D69D7-2378-BB27-8AE4-8A11B8F71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46980"/>
            <a:ext cx="8723393" cy="8193040"/>
          </a:xfrm>
          <a:prstGeom prst="rect">
            <a:avLst/>
          </a:prstGeom>
        </p:spPr>
      </p:pic>
      <p:sp>
        <p:nvSpPr>
          <p:cNvPr id="4" name="TextBox 3">
            <a:extLst>
              <a:ext uri="{FF2B5EF4-FFF2-40B4-BE49-F238E27FC236}">
                <a16:creationId xmlns:a16="http://schemas.microsoft.com/office/drawing/2014/main" id="{11248D10-33DB-2257-8F3F-BF02852A3472}"/>
              </a:ext>
            </a:extLst>
          </p:cNvPr>
          <p:cNvSpPr txBox="1"/>
          <p:nvPr/>
        </p:nvSpPr>
        <p:spPr>
          <a:xfrm>
            <a:off x="8471667" y="569960"/>
            <a:ext cx="1344663" cy="707886"/>
          </a:xfrm>
          <a:prstGeom prst="rect">
            <a:avLst/>
          </a:prstGeom>
          <a:noFill/>
        </p:spPr>
        <p:txBody>
          <a:bodyPr wrap="none" rtlCol="0">
            <a:spAutoFit/>
          </a:bodyPr>
          <a:lstStyle/>
          <a:p>
            <a:r>
              <a:rPr lang="en-US" sz="4000" dirty="0"/>
              <a:t>Data </a:t>
            </a:r>
          </a:p>
        </p:txBody>
      </p:sp>
      <p:grpSp>
        <p:nvGrpSpPr>
          <p:cNvPr id="2" name="Group 25">
            <a:extLst>
              <a:ext uri="{FF2B5EF4-FFF2-40B4-BE49-F238E27FC236}">
                <a16:creationId xmlns:a16="http://schemas.microsoft.com/office/drawing/2014/main" id="{96D19D04-CAE8-3658-689C-0EE0A3529439}"/>
              </a:ext>
            </a:extLst>
          </p:cNvPr>
          <p:cNvGrpSpPr/>
          <p:nvPr/>
        </p:nvGrpSpPr>
        <p:grpSpPr>
          <a:xfrm>
            <a:off x="15859155" y="0"/>
            <a:ext cx="1562612" cy="1673225"/>
            <a:chOff x="0" y="0"/>
            <a:chExt cx="2083482" cy="2230967"/>
          </a:xfrm>
        </p:grpSpPr>
        <p:grpSp>
          <p:nvGrpSpPr>
            <p:cNvPr id="5" name="Group 26">
              <a:extLst>
                <a:ext uri="{FF2B5EF4-FFF2-40B4-BE49-F238E27FC236}">
                  <a16:creationId xmlns:a16="http://schemas.microsoft.com/office/drawing/2014/main" id="{03C79583-7335-29C3-DA2B-18F5A3C0BA43}"/>
                </a:ext>
              </a:extLst>
            </p:cNvPr>
            <p:cNvGrpSpPr/>
            <p:nvPr/>
          </p:nvGrpSpPr>
          <p:grpSpPr>
            <a:xfrm>
              <a:off x="75599" y="0"/>
              <a:ext cx="1932284" cy="2230967"/>
              <a:chOff x="0" y="0"/>
              <a:chExt cx="703982" cy="812800"/>
            </a:xfrm>
          </p:grpSpPr>
          <p:sp>
            <p:nvSpPr>
              <p:cNvPr id="7" name="Freeform 27">
                <a:extLst>
                  <a:ext uri="{FF2B5EF4-FFF2-40B4-BE49-F238E27FC236}">
                    <a16:creationId xmlns:a16="http://schemas.microsoft.com/office/drawing/2014/main" id="{0C7F017A-9D60-4D7A-357C-C9C15C16114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8" name="TextBox 28">
                <a:extLst>
                  <a:ext uri="{FF2B5EF4-FFF2-40B4-BE49-F238E27FC236}">
                    <a16:creationId xmlns:a16="http://schemas.microsoft.com/office/drawing/2014/main" id="{B07C9A0F-CBD3-3671-0C0C-114CC985F5A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29">
              <a:extLst>
                <a:ext uri="{FF2B5EF4-FFF2-40B4-BE49-F238E27FC236}">
                  <a16:creationId xmlns:a16="http://schemas.microsoft.com/office/drawing/2014/main" id="{760F0262-31E9-B1C5-C7CD-7087EF21ADE9}"/>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8</a:t>
              </a:r>
            </a:p>
          </p:txBody>
        </p:sp>
      </p:grpSp>
      <p:pic>
        <p:nvPicPr>
          <p:cNvPr id="10" name="Picture 9">
            <a:extLst>
              <a:ext uri="{FF2B5EF4-FFF2-40B4-BE49-F238E27FC236}">
                <a16:creationId xmlns:a16="http://schemas.microsoft.com/office/drawing/2014/main" id="{EA95F685-159F-E81A-CF85-A04874EB9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3084337"/>
            <a:ext cx="7965289" cy="4285090"/>
          </a:xfrm>
          <a:prstGeom prst="rect">
            <a:avLst/>
          </a:prstGeom>
        </p:spPr>
      </p:pic>
    </p:spTree>
    <p:extLst>
      <p:ext uri="{BB962C8B-B14F-4D97-AF65-F5344CB8AC3E}">
        <p14:creationId xmlns:p14="http://schemas.microsoft.com/office/powerpoint/2010/main" val="415696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808eeca-2cea-4cc1-a04a-f08d55a708b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C49E26EB0AF84B8B67C5351A12E8CB" ma:contentTypeVersion="17" ma:contentTypeDescription="Create a new document." ma:contentTypeScope="" ma:versionID="ba38199f74aeca528e8cc819efdb3454">
  <xsd:schema xmlns:xsd="http://www.w3.org/2001/XMLSchema" xmlns:xs="http://www.w3.org/2001/XMLSchema" xmlns:p="http://schemas.microsoft.com/office/2006/metadata/properties" xmlns:ns3="3ee04253-f6c0-4b10-b96f-24c64ec24928" xmlns:ns4="d808eeca-2cea-4cc1-a04a-f08d55a708bd" targetNamespace="http://schemas.microsoft.com/office/2006/metadata/properties" ma:root="true" ma:fieldsID="e197305e5250bf4cd817ae4bfc381905" ns3:_="" ns4:_="">
    <xsd:import namespace="3ee04253-f6c0-4b10-b96f-24c64ec24928"/>
    <xsd:import namespace="d808eeca-2cea-4cc1-a04a-f08d55a708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DateTaken"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04253-f6c0-4b10-b96f-24c64ec2492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08eeca-2cea-4cc1-a04a-f08d55a708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8D5379-8C70-4F9A-B0B1-E52035D37CEB}">
  <ds:schemaRefs>
    <ds:schemaRef ds:uri="http://schemas.microsoft.com/office/2006/metadata/properties"/>
    <ds:schemaRef ds:uri="http://schemas.microsoft.com/office/infopath/2007/PartnerControls"/>
    <ds:schemaRef ds:uri="d808eeca-2cea-4cc1-a04a-f08d55a708bd"/>
  </ds:schemaRefs>
</ds:datastoreItem>
</file>

<file path=customXml/itemProps2.xml><?xml version="1.0" encoding="utf-8"?>
<ds:datastoreItem xmlns:ds="http://schemas.openxmlformats.org/officeDocument/2006/customXml" ds:itemID="{F6FC1665-34F5-45D2-8B82-05886B2102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04253-f6c0-4b10-b96f-24c64ec24928"/>
    <ds:schemaRef ds:uri="d808eeca-2cea-4cc1-a04a-f08d55a70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D0596D-0F45-4C27-8EC5-E4042B106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217</TotalTime>
  <Words>1192</Words>
  <Application>Microsoft Office PowerPoint</Application>
  <PresentationFormat>Custom</PresentationFormat>
  <Paragraphs>158</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Alatsi</vt:lpstr>
      <vt:lpstr>Aptos</vt:lpstr>
      <vt:lpstr>Aptos Display</vt:lpstr>
      <vt:lpstr>Arial</vt:lpstr>
      <vt:lpstr>Carelia</vt:lpstr>
      <vt:lpstr>Courier New</vt:lpstr>
      <vt:lpstr>Dosis</vt:lpstr>
      <vt:lpstr>Open Sans 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sad bin siddique</dc:creator>
  <cp:lastModifiedBy>F. M SHARIAR</cp:lastModifiedBy>
  <cp:revision>61</cp:revision>
  <dcterms:created xsi:type="dcterms:W3CDTF">2006-08-16T00:00:00Z</dcterms:created>
  <dcterms:modified xsi:type="dcterms:W3CDTF">2024-09-30T04:36:50Z</dcterms:modified>
  <dc:identifier>DAGRqdtLWaw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0x01010094C49E26EB0AF84B8B67C5351A12E8CB</vt:lpwstr>
  </property>
</Properties>
</file>