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9"/>
  </p:notesMasterIdLst>
  <p:sldIdLst>
    <p:sldId id="256" r:id="rId2"/>
    <p:sldId id="258" r:id="rId3"/>
    <p:sldId id="261" r:id="rId4"/>
    <p:sldId id="263" r:id="rId5"/>
    <p:sldId id="280" r:id="rId6"/>
    <p:sldId id="312" r:id="rId7"/>
    <p:sldId id="313" r:id="rId8"/>
    <p:sldId id="264" r:id="rId9"/>
    <p:sldId id="271" r:id="rId10"/>
    <p:sldId id="314" r:id="rId11"/>
    <p:sldId id="265" r:id="rId12"/>
    <p:sldId id="272" r:id="rId13"/>
    <p:sldId id="315" r:id="rId14"/>
    <p:sldId id="316" r:id="rId15"/>
    <p:sldId id="317" r:id="rId16"/>
    <p:sldId id="318" r:id="rId17"/>
    <p:sldId id="282" r:id="rId18"/>
    <p:sldId id="279" r:id="rId19"/>
    <p:sldId id="320" r:id="rId20"/>
    <p:sldId id="321" r:id="rId21"/>
    <p:sldId id="319" r:id="rId22"/>
    <p:sldId id="322" r:id="rId23"/>
    <p:sldId id="269" r:id="rId24"/>
    <p:sldId id="260" r:id="rId25"/>
    <p:sldId id="285" r:id="rId26"/>
    <p:sldId id="323" r:id="rId27"/>
    <p:sldId id="267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Didact Gothic" panose="020B0604020202020204" charset="0"/>
      <p:regular r:id="rId34"/>
    </p:embeddedFont>
    <p:embeddedFont>
      <p:font typeface="Julius Sans One" panose="020B0604020202020204" charset="0"/>
      <p:regular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  <p:embeddedFont>
      <p:font typeface="Questrial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smiyah Tisha" initials="TT" lastIdx="1" clrIdx="0">
    <p:extLst>
      <p:ext uri="{19B8F6BF-5375-455C-9EA6-DF929625EA0E}">
        <p15:presenceInfo xmlns:p15="http://schemas.microsoft.com/office/powerpoint/2012/main" userId="17270c75c81f7c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6F79C9-1C9E-490F-9B5C-153DC2C24CE1}">
  <a:tblStyle styleId="{316F79C9-1C9E-490F-9B5C-153DC2C24C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</a:t>
            </a:r>
            <a:r>
              <a:rPr lang="en-US" sz="1400" b="1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abusive and non-abusive comments</a:t>
            </a:r>
            <a:endParaRPr lang="en-US" sz="1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Abusive</c:v>
                </c:pt>
                <c:pt idx="1">
                  <c:v>Non Abusive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4254</c:v>
                </c:pt>
                <c:pt idx="1">
                  <c:v>5964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94-4B56-AEA8-67B1AE61D4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34786848"/>
        <c:axId val="2034791200"/>
      </c:barChart>
      <c:catAx>
        <c:axId val="203478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791200"/>
        <c:crosses val="autoZero"/>
        <c:auto val="1"/>
        <c:lblAlgn val="ctr"/>
        <c:lblOffset val="100"/>
        <c:noMultiLvlLbl val="0"/>
      </c:catAx>
      <c:valAx>
        <c:axId val="203479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Comment</a:t>
                </a:r>
                <a:r>
                  <a:rPr lang="en-US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Number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78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58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0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509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661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1249ffcf0_1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1249ffcf0_1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1249ffcf0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1249ffcf0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1249ffcf0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1249ffcf0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74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1249ffcf0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1249ffcf0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74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249ffcf0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249ffcf0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8cc62eee0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8cc62eee0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8cc62eee0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8cc62eee0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113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f2cce1e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f2cce1e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a1249ffcf0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a1249ffcf0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1249ffc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1249ffc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7"/>
          <p:cNvSpPr/>
          <p:nvPr/>
        </p:nvSpPr>
        <p:spPr>
          <a:xfrm rot="10800000" flipH="1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5" r:id="rId14"/>
    <p:sldLayoutId id="2147483667" r:id="rId15"/>
    <p:sldLayoutId id="214748367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2746570" y="2137715"/>
            <a:ext cx="613835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Offensive Comment Detection from Bangla Text</a:t>
            </a:r>
            <a:endParaRPr sz="3200"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023479" y="3521171"/>
            <a:ext cx="4296110" cy="1179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Tasmiyah Tisha – 170104033</a:t>
            </a:r>
          </a:p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Sadia Tasnim – 170104037</a:t>
            </a:r>
          </a:p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Shahriar Hasan Chowdhury – 170104030</a:t>
            </a:r>
          </a:p>
        </p:txBody>
      </p:sp>
      <p:cxnSp>
        <p:nvCxnSpPr>
          <p:cNvPr id="228" name="Google Shape;228;p36"/>
          <p:cNvCxnSpPr/>
          <p:nvPr/>
        </p:nvCxnSpPr>
        <p:spPr>
          <a:xfrm>
            <a:off x="8128450" y="361645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3E5CD0-27E0-404E-9876-DBF20F59CEE7}"/>
              </a:ext>
            </a:extLst>
          </p:cNvPr>
          <p:cNvSpPr/>
          <p:nvPr/>
        </p:nvSpPr>
        <p:spPr>
          <a:xfrm>
            <a:off x="7612634" y="4832462"/>
            <a:ext cx="1515687" cy="2923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9E259-B0D9-4A65-B4D0-386044EA543C}"/>
              </a:ext>
            </a:extLst>
          </p:cNvPr>
          <p:cNvSpPr txBox="1"/>
          <p:nvPr/>
        </p:nvSpPr>
        <p:spPr>
          <a:xfrm>
            <a:off x="7571873" y="4832462"/>
            <a:ext cx="1597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25000"/>
                  </a:schemeClr>
                </a:solidFill>
                <a:latin typeface="+mj-lt"/>
                <a:cs typeface="Calibri" panose="020F0502020204030204" pitchFamily="34" charset="0"/>
              </a:rPr>
              <a:t>Date: 30. 09.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3D357317-F378-434C-AB0E-BA7F22F50EEA}"/>
              </a:ext>
            </a:extLst>
          </p:cNvPr>
          <p:cNvSpPr txBox="1">
            <a:spLocks/>
          </p:cNvSpPr>
          <p:nvPr/>
        </p:nvSpPr>
        <p:spPr>
          <a:xfrm>
            <a:off x="725100" y="1074057"/>
            <a:ext cx="3781585" cy="1618343"/>
          </a:xfrm>
          <a:prstGeom prst="rect">
            <a:avLst/>
          </a:prstGeom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Data Preprocessing and Cleaning:</a:t>
            </a:r>
          </a:p>
          <a:p>
            <a:pPr marL="101600">
              <a:buClrTx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tag, mention and link              </a:t>
            </a:r>
          </a:p>
          <a:p>
            <a:pPr marL="101600">
              <a:buClrTx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removal</a:t>
            </a:r>
          </a:p>
          <a:p>
            <a:pPr marL="101600">
              <a:buClrTx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stop word and punctuation  </a:t>
            </a:r>
          </a:p>
          <a:p>
            <a:pPr marL="101600">
              <a:buClrTx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removal</a:t>
            </a:r>
          </a:p>
          <a:p>
            <a:pPr marL="101600">
              <a:buClrTx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tokenization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D0BA0EB-B1E9-4BAE-8ED6-80CF19F9AE7B}"/>
              </a:ext>
            </a:extLst>
          </p:cNvPr>
          <p:cNvSpPr txBox="1">
            <a:spLocks/>
          </p:cNvSpPr>
          <p:nvPr/>
        </p:nvSpPr>
        <p:spPr>
          <a:xfrm>
            <a:off x="4774466" y="1074056"/>
            <a:ext cx="3791164" cy="1618343"/>
          </a:xfrm>
          <a:prstGeom prst="rect">
            <a:avLst/>
          </a:prstGeom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just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Feature Extraction:</a:t>
            </a:r>
          </a:p>
          <a:p>
            <a:pPr algn="just">
              <a:buClrTx/>
              <a:buSzPct val="100000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Processed the text to feature vector,</a:t>
            </a:r>
          </a:p>
          <a:p>
            <a:pPr marL="101600" algn="just">
              <a:buClr>
                <a:schemeClr val="tx1"/>
              </a:buClr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 Frequency (TF-IDF)</a:t>
            </a:r>
          </a:p>
          <a:p>
            <a:pPr marL="101600" algn="just">
              <a:buClr>
                <a:schemeClr val="tx1"/>
              </a:buClr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Vectorizer</a:t>
            </a:r>
          </a:p>
          <a:p>
            <a:pPr marL="101600" algn="just"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</a:p>
          <a:p>
            <a:pPr marL="101600">
              <a:buClrTx/>
              <a:buSzPct val="10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" name="Google Shape;10304;p79">
            <a:extLst>
              <a:ext uri="{FF2B5EF4-FFF2-40B4-BE49-F238E27FC236}">
                <a16:creationId xmlns:a16="http://schemas.microsoft.com/office/drawing/2014/main" id="{AC416A5A-3581-44DF-8422-2557E317D357}"/>
              </a:ext>
            </a:extLst>
          </p:cNvPr>
          <p:cNvSpPr/>
          <p:nvPr/>
        </p:nvSpPr>
        <p:spPr>
          <a:xfrm>
            <a:off x="578537" y="170185"/>
            <a:ext cx="496166" cy="431940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374369-1E87-485F-B6C4-90D20873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73" y="2942105"/>
            <a:ext cx="2757069" cy="1781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8F6CA-A34F-49D6-BBC5-B08BF2BA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925" y="2945068"/>
            <a:ext cx="2848099" cy="1781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B9B760-FC1A-4E49-A1FF-2AA6FFC10A26}"/>
              </a:ext>
            </a:extLst>
          </p:cNvPr>
          <p:cNvSpPr txBox="1"/>
          <p:nvPr/>
        </p:nvSpPr>
        <p:spPr>
          <a:xfrm>
            <a:off x="1896462" y="4772346"/>
            <a:ext cx="2191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Fig: Before Preprocessing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44C8B-A74E-465E-B263-A11CA7504019}"/>
              </a:ext>
            </a:extLst>
          </p:cNvPr>
          <p:cNvSpPr txBox="1"/>
          <p:nvPr/>
        </p:nvSpPr>
        <p:spPr>
          <a:xfrm>
            <a:off x="5803367" y="4811831"/>
            <a:ext cx="2191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Fig: After Preprocessing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9692E7-3BB7-4ED6-8B23-1280F50D2EB4}"/>
              </a:ext>
            </a:extLst>
          </p:cNvPr>
          <p:cNvSpPr/>
          <p:nvPr/>
        </p:nvSpPr>
        <p:spPr>
          <a:xfrm>
            <a:off x="840377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1497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Experimental Process</a:t>
            </a:r>
            <a:endParaRPr dirty="0"/>
          </a:p>
        </p:txBody>
      </p:sp>
      <p:sp>
        <p:nvSpPr>
          <p:cNvPr id="320" name="Google Shape;320;p45"/>
          <p:cNvSpPr txBox="1">
            <a:spLocks noGrp="1"/>
          </p:cNvSpPr>
          <p:nvPr>
            <p:ph type="subTitle" idx="1"/>
          </p:nvPr>
        </p:nvSpPr>
        <p:spPr>
          <a:xfrm>
            <a:off x="3058800" y="2072250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Training the Machine Learning models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21" name="Google Shape;321;p45"/>
          <p:cNvCxnSpPr/>
          <p:nvPr/>
        </p:nvCxnSpPr>
        <p:spPr>
          <a:xfrm>
            <a:off x="4248450" y="194852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0DBF788-BD24-41AD-8BED-269C84F151F8}"/>
              </a:ext>
            </a:extLst>
          </p:cNvPr>
          <p:cNvSpPr/>
          <p:nvPr/>
        </p:nvSpPr>
        <p:spPr>
          <a:xfrm>
            <a:off x="840377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grpSp>
        <p:nvGrpSpPr>
          <p:cNvPr id="6" name="Google Shape;12301;p83">
            <a:extLst>
              <a:ext uri="{FF2B5EF4-FFF2-40B4-BE49-F238E27FC236}">
                <a16:creationId xmlns:a16="http://schemas.microsoft.com/office/drawing/2014/main" id="{605A2DE6-19DE-4415-8123-FFAC32DF5B0F}"/>
              </a:ext>
            </a:extLst>
          </p:cNvPr>
          <p:cNvGrpSpPr/>
          <p:nvPr/>
        </p:nvGrpSpPr>
        <p:grpSpPr>
          <a:xfrm>
            <a:off x="4390839" y="620268"/>
            <a:ext cx="362321" cy="364231"/>
            <a:chOff x="6069423" y="2891892"/>
            <a:chExt cx="362321" cy="364231"/>
          </a:xfrm>
        </p:grpSpPr>
        <p:sp>
          <p:nvSpPr>
            <p:cNvPr id="7" name="Google Shape;12302;p83">
              <a:extLst>
                <a:ext uri="{FF2B5EF4-FFF2-40B4-BE49-F238E27FC236}">
                  <a16:creationId xmlns:a16="http://schemas.microsoft.com/office/drawing/2014/main" id="{09A03470-5296-401E-9B5F-3C8E33BBE89A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303;p83">
              <a:extLst>
                <a:ext uri="{FF2B5EF4-FFF2-40B4-BE49-F238E27FC236}">
                  <a16:creationId xmlns:a16="http://schemas.microsoft.com/office/drawing/2014/main" id="{0321B9EB-2FD6-42F1-8A53-896E54CBBA04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04;p83">
              <a:extLst>
                <a:ext uri="{FF2B5EF4-FFF2-40B4-BE49-F238E27FC236}">
                  <a16:creationId xmlns:a16="http://schemas.microsoft.com/office/drawing/2014/main" id="{AB416B36-2218-4D09-80B1-E26FEB09E594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05;p83">
              <a:extLst>
                <a:ext uri="{FF2B5EF4-FFF2-40B4-BE49-F238E27FC236}">
                  <a16:creationId xmlns:a16="http://schemas.microsoft.com/office/drawing/2014/main" id="{49ABBAFA-7F32-43C9-AB4A-F8C067A7BA77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06;p83">
              <a:extLst>
                <a:ext uri="{FF2B5EF4-FFF2-40B4-BE49-F238E27FC236}">
                  <a16:creationId xmlns:a16="http://schemas.microsoft.com/office/drawing/2014/main" id="{2E723220-8124-4113-98DB-0F1DB3CCE92F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07;p83">
              <a:extLst>
                <a:ext uri="{FF2B5EF4-FFF2-40B4-BE49-F238E27FC236}">
                  <a16:creationId xmlns:a16="http://schemas.microsoft.com/office/drawing/2014/main" id="{09F2F043-2D64-4C29-8D2E-AFD7877E074B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Support Vector Machine</a:t>
            </a:r>
            <a:endParaRPr sz="2800" dirty="0"/>
          </a:p>
        </p:txBody>
      </p:sp>
      <p:cxnSp>
        <p:nvCxnSpPr>
          <p:cNvPr id="428" name="Google Shape;428;p52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951FD21-352C-41B4-8AD3-42DA3294960B}"/>
              </a:ext>
            </a:extLst>
          </p:cNvPr>
          <p:cNvSpPr txBox="1">
            <a:spLocks/>
          </p:cNvSpPr>
          <p:nvPr/>
        </p:nvSpPr>
        <p:spPr>
          <a:xfrm>
            <a:off x="1035114" y="1319545"/>
            <a:ext cx="6774121" cy="3145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fontAlgn="base">
              <a:buClr>
                <a:schemeClr val="accent1"/>
              </a:buClr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base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 supervised machine learning model that uses classification algorithms for two group classification problems.</a:t>
            </a:r>
          </a:p>
          <a:p>
            <a:pPr marL="342900" indent="-342900" algn="just" fontAlgn="base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used SVC RBF Kernel function to train our model that represents the similarity of training samples in a feature. </a:t>
            </a:r>
          </a:p>
          <a:p>
            <a:pPr marL="342900" indent="-342900" algn="just" fontAlgn="base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Using SVC RBF kernel we got 83.099% accuracy and the f1-score was 88.997%. 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0C013E-E0EC-4DF6-BD0B-CAB5E0964EBE}"/>
              </a:ext>
            </a:extLst>
          </p:cNvPr>
          <p:cNvSpPr/>
          <p:nvPr/>
        </p:nvSpPr>
        <p:spPr>
          <a:xfrm>
            <a:off x="840377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</a:t>
            </a:r>
          </a:p>
        </p:txBody>
      </p:sp>
      <p:grpSp>
        <p:nvGrpSpPr>
          <p:cNvPr id="16" name="Google Shape;12301;p83">
            <a:extLst>
              <a:ext uri="{FF2B5EF4-FFF2-40B4-BE49-F238E27FC236}">
                <a16:creationId xmlns:a16="http://schemas.microsoft.com/office/drawing/2014/main" id="{FE15BEFB-6C88-4609-84F7-CB0D368A4D6D}"/>
              </a:ext>
            </a:extLst>
          </p:cNvPr>
          <p:cNvGrpSpPr/>
          <p:nvPr/>
        </p:nvGrpSpPr>
        <p:grpSpPr>
          <a:xfrm>
            <a:off x="8021704" y="50897"/>
            <a:ext cx="362321" cy="364231"/>
            <a:chOff x="6069423" y="2891892"/>
            <a:chExt cx="362321" cy="364231"/>
          </a:xfrm>
        </p:grpSpPr>
        <p:sp>
          <p:nvSpPr>
            <p:cNvPr id="17" name="Google Shape;12302;p83">
              <a:extLst>
                <a:ext uri="{FF2B5EF4-FFF2-40B4-BE49-F238E27FC236}">
                  <a16:creationId xmlns:a16="http://schemas.microsoft.com/office/drawing/2014/main" id="{333DEC0B-6945-42BB-93C8-76C473751FD0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03;p83">
              <a:extLst>
                <a:ext uri="{FF2B5EF4-FFF2-40B4-BE49-F238E27FC236}">
                  <a16:creationId xmlns:a16="http://schemas.microsoft.com/office/drawing/2014/main" id="{3F59FFD0-1410-4C47-A354-1EEB69741CCB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304;p83">
              <a:extLst>
                <a:ext uri="{FF2B5EF4-FFF2-40B4-BE49-F238E27FC236}">
                  <a16:creationId xmlns:a16="http://schemas.microsoft.com/office/drawing/2014/main" id="{D2567C21-2392-49F8-AE0D-295D5E771169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305;p83">
              <a:extLst>
                <a:ext uri="{FF2B5EF4-FFF2-40B4-BE49-F238E27FC236}">
                  <a16:creationId xmlns:a16="http://schemas.microsoft.com/office/drawing/2014/main" id="{EC9A76B1-BD73-4483-AC97-9261BDA305C5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306;p83">
              <a:extLst>
                <a:ext uri="{FF2B5EF4-FFF2-40B4-BE49-F238E27FC236}">
                  <a16:creationId xmlns:a16="http://schemas.microsoft.com/office/drawing/2014/main" id="{5CBAB54B-5EBF-4FB2-B4E5-6CD915230651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307;p83">
              <a:extLst>
                <a:ext uri="{FF2B5EF4-FFF2-40B4-BE49-F238E27FC236}">
                  <a16:creationId xmlns:a16="http://schemas.microsoft.com/office/drawing/2014/main" id="{22F1CCCF-0976-4AFF-A631-44D0C516AF95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Decision tree</a:t>
            </a:r>
            <a:endParaRPr sz="2800" dirty="0"/>
          </a:p>
        </p:txBody>
      </p:sp>
      <p:cxnSp>
        <p:nvCxnSpPr>
          <p:cNvPr id="428" name="Google Shape;428;p52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951FD21-352C-41B4-8AD3-42DA3294960B}"/>
              </a:ext>
            </a:extLst>
          </p:cNvPr>
          <p:cNvSpPr txBox="1">
            <a:spLocks/>
          </p:cNvSpPr>
          <p:nvPr/>
        </p:nvSpPr>
        <p:spPr>
          <a:xfrm>
            <a:off x="1035114" y="1319545"/>
            <a:ext cx="6774121" cy="3145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fontAlgn="base">
              <a:buClr>
                <a:schemeClr val="accent1"/>
              </a:buClr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base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Decision tree creates a training model that predicts class or value of the target variable.</a:t>
            </a:r>
          </a:p>
          <a:p>
            <a:pPr marL="342900" indent="-342900" algn="just" fontAlgn="base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builds a classification model in the form of a tree structure by breaking down the dataset into smaller and smaller subsets. </a:t>
            </a:r>
          </a:p>
          <a:p>
            <a:pPr marL="342900" indent="-342900" algn="just" fontAlgn="base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classifier gave  75.005% accuracy and the f1-score was 83.489%. 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0C013E-E0EC-4DF6-BD0B-CAB5E0964EBE}"/>
              </a:ext>
            </a:extLst>
          </p:cNvPr>
          <p:cNvSpPr/>
          <p:nvPr/>
        </p:nvSpPr>
        <p:spPr>
          <a:xfrm>
            <a:off x="840377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grpSp>
        <p:nvGrpSpPr>
          <p:cNvPr id="6" name="Google Shape;12301;p83">
            <a:extLst>
              <a:ext uri="{FF2B5EF4-FFF2-40B4-BE49-F238E27FC236}">
                <a16:creationId xmlns:a16="http://schemas.microsoft.com/office/drawing/2014/main" id="{C17E180C-8473-41B4-9991-1605644C4DAF}"/>
              </a:ext>
            </a:extLst>
          </p:cNvPr>
          <p:cNvGrpSpPr/>
          <p:nvPr/>
        </p:nvGrpSpPr>
        <p:grpSpPr>
          <a:xfrm>
            <a:off x="8021704" y="50897"/>
            <a:ext cx="362321" cy="364231"/>
            <a:chOff x="6069423" y="2891892"/>
            <a:chExt cx="362321" cy="364231"/>
          </a:xfrm>
        </p:grpSpPr>
        <p:sp>
          <p:nvSpPr>
            <p:cNvPr id="7" name="Google Shape;12302;p83">
              <a:extLst>
                <a:ext uri="{FF2B5EF4-FFF2-40B4-BE49-F238E27FC236}">
                  <a16:creationId xmlns:a16="http://schemas.microsoft.com/office/drawing/2014/main" id="{53E5CBB9-21E6-49CE-AC8B-CD00C62029CA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303;p83">
              <a:extLst>
                <a:ext uri="{FF2B5EF4-FFF2-40B4-BE49-F238E27FC236}">
                  <a16:creationId xmlns:a16="http://schemas.microsoft.com/office/drawing/2014/main" id="{813FFAE7-BC7C-4FBB-B4B9-6AADD49FDD07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04;p83">
              <a:extLst>
                <a:ext uri="{FF2B5EF4-FFF2-40B4-BE49-F238E27FC236}">
                  <a16:creationId xmlns:a16="http://schemas.microsoft.com/office/drawing/2014/main" id="{74FC6265-700B-4BDF-8078-E58ADDC8817A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05;p83">
              <a:extLst>
                <a:ext uri="{FF2B5EF4-FFF2-40B4-BE49-F238E27FC236}">
                  <a16:creationId xmlns:a16="http://schemas.microsoft.com/office/drawing/2014/main" id="{1DB5710A-7B56-4117-B27C-2982E7747A48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06;p83">
              <a:extLst>
                <a:ext uri="{FF2B5EF4-FFF2-40B4-BE49-F238E27FC236}">
                  <a16:creationId xmlns:a16="http://schemas.microsoft.com/office/drawing/2014/main" id="{5FACC05D-2A2F-4C93-92A2-A83F643815FC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07;p83">
              <a:extLst>
                <a:ext uri="{FF2B5EF4-FFF2-40B4-BE49-F238E27FC236}">
                  <a16:creationId xmlns:a16="http://schemas.microsoft.com/office/drawing/2014/main" id="{D0FC5893-8B6D-4701-90CA-EAE05F88448F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552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Naïve Bayes</a:t>
            </a:r>
            <a:endParaRPr sz="2800" dirty="0"/>
          </a:p>
        </p:txBody>
      </p:sp>
      <p:cxnSp>
        <p:nvCxnSpPr>
          <p:cNvPr id="428" name="Google Shape;428;p52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951FD21-352C-41B4-8AD3-42DA3294960B}"/>
              </a:ext>
            </a:extLst>
          </p:cNvPr>
          <p:cNvSpPr txBox="1">
            <a:spLocks/>
          </p:cNvSpPr>
          <p:nvPr/>
        </p:nvSpPr>
        <p:spPr>
          <a:xfrm>
            <a:off x="1035114" y="1319545"/>
            <a:ext cx="6774121" cy="3145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fontAlgn="base">
              <a:buClr>
                <a:schemeClr val="accent1"/>
              </a:buClr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base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 probabilistic classifier that helps in building the fast machine learning models which can make quick predictions.</a:t>
            </a:r>
          </a:p>
          <a:p>
            <a:pPr marL="342900" indent="-342900" algn="just" fontAlgn="base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used Multinomial Naïve Bayes classifier to train our model as it is suitable for classification with word counts for text classification. </a:t>
            </a:r>
          </a:p>
          <a:p>
            <a:pPr marL="342900" indent="-342900" algn="just" fontAlgn="base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got 76.112% accuracy for Binary classification and the f1-score was 82.793%. 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0C013E-E0EC-4DF6-BD0B-CAB5E0964EBE}"/>
              </a:ext>
            </a:extLst>
          </p:cNvPr>
          <p:cNvSpPr/>
          <p:nvPr/>
        </p:nvSpPr>
        <p:spPr>
          <a:xfrm>
            <a:off x="840377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14</a:t>
            </a:r>
          </a:p>
        </p:txBody>
      </p:sp>
      <p:grpSp>
        <p:nvGrpSpPr>
          <p:cNvPr id="6" name="Google Shape;12301;p83">
            <a:extLst>
              <a:ext uri="{FF2B5EF4-FFF2-40B4-BE49-F238E27FC236}">
                <a16:creationId xmlns:a16="http://schemas.microsoft.com/office/drawing/2014/main" id="{ABE53CBF-F180-4F74-B708-5A8AD5813F52}"/>
              </a:ext>
            </a:extLst>
          </p:cNvPr>
          <p:cNvGrpSpPr/>
          <p:nvPr/>
        </p:nvGrpSpPr>
        <p:grpSpPr>
          <a:xfrm>
            <a:off x="8021704" y="50897"/>
            <a:ext cx="362321" cy="364231"/>
            <a:chOff x="6069423" y="2891892"/>
            <a:chExt cx="362321" cy="364231"/>
          </a:xfrm>
        </p:grpSpPr>
        <p:sp>
          <p:nvSpPr>
            <p:cNvPr id="7" name="Google Shape;12302;p83">
              <a:extLst>
                <a:ext uri="{FF2B5EF4-FFF2-40B4-BE49-F238E27FC236}">
                  <a16:creationId xmlns:a16="http://schemas.microsoft.com/office/drawing/2014/main" id="{251D05CD-48BF-4035-82AD-BCA9CB4514D1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303;p83">
              <a:extLst>
                <a:ext uri="{FF2B5EF4-FFF2-40B4-BE49-F238E27FC236}">
                  <a16:creationId xmlns:a16="http://schemas.microsoft.com/office/drawing/2014/main" id="{C9798BEB-04FC-4AD6-96E6-72676F5484F3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04;p83">
              <a:extLst>
                <a:ext uri="{FF2B5EF4-FFF2-40B4-BE49-F238E27FC236}">
                  <a16:creationId xmlns:a16="http://schemas.microsoft.com/office/drawing/2014/main" id="{B9A3B722-06A0-49EE-8603-9669D245E120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05;p83">
              <a:extLst>
                <a:ext uri="{FF2B5EF4-FFF2-40B4-BE49-F238E27FC236}">
                  <a16:creationId xmlns:a16="http://schemas.microsoft.com/office/drawing/2014/main" id="{F928F3F8-294C-4BD6-9C3E-F46BD07EF2DE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06;p83">
              <a:extLst>
                <a:ext uri="{FF2B5EF4-FFF2-40B4-BE49-F238E27FC236}">
                  <a16:creationId xmlns:a16="http://schemas.microsoft.com/office/drawing/2014/main" id="{73CA81A5-A3FF-45C4-BFBB-B588F983852E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07;p83">
              <a:extLst>
                <a:ext uri="{FF2B5EF4-FFF2-40B4-BE49-F238E27FC236}">
                  <a16:creationId xmlns:a16="http://schemas.microsoft.com/office/drawing/2014/main" id="{E42DE9D5-260B-4E8F-84EE-7F0A3B9FF14E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670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Random Forest</a:t>
            </a:r>
            <a:endParaRPr sz="2800" dirty="0"/>
          </a:p>
        </p:txBody>
      </p:sp>
      <p:cxnSp>
        <p:nvCxnSpPr>
          <p:cNvPr id="428" name="Google Shape;428;p52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951FD21-352C-41B4-8AD3-42DA3294960B}"/>
              </a:ext>
            </a:extLst>
          </p:cNvPr>
          <p:cNvSpPr txBox="1">
            <a:spLocks/>
          </p:cNvSpPr>
          <p:nvPr/>
        </p:nvSpPr>
        <p:spPr>
          <a:xfrm>
            <a:off x="1035114" y="1319545"/>
            <a:ext cx="6774121" cy="3145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fontAlgn="base">
              <a:buClr>
                <a:schemeClr val="accent1"/>
              </a:buClr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base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 machine learning technique that utilizes ensemble learning, that combines many classifiers to provide solutions to complex problems.</a:t>
            </a:r>
          </a:p>
          <a:p>
            <a:pPr marL="342900" indent="-342900" algn="just" fontAlgn="base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consists of many decision trees and we used 100 depth for our model.</a:t>
            </a:r>
          </a:p>
          <a:p>
            <a:pPr marL="342900" indent="-342900" algn="just" fontAlgn="base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Using this algorithm, we got 79.086% accuracy and the f1-score was 86.154%. 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0C013E-E0EC-4DF6-BD0B-CAB5E0964EBE}"/>
              </a:ext>
            </a:extLst>
          </p:cNvPr>
          <p:cNvSpPr/>
          <p:nvPr/>
        </p:nvSpPr>
        <p:spPr>
          <a:xfrm>
            <a:off x="840377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</a:t>
            </a:r>
          </a:p>
        </p:txBody>
      </p:sp>
      <p:grpSp>
        <p:nvGrpSpPr>
          <p:cNvPr id="6" name="Google Shape;12301;p83">
            <a:extLst>
              <a:ext uri="{FF2B5EF4-FFF2-40B4-BE49-F238E27FC236}">
                <a16:creationId xmlns:a16="http://schemas.microsoft.com/office/drawing/2014/main" id="{E0D5D6F0-C1DE-429A-A31C-A913478DBA32}"/>
              </a:ext>
            </a:extLst>
          </p:cNvPr>
          <p:cNvGrpSpPr/>
          <p:nvPr/>
        </p:nvGrpSpPr>
        <p:grpSpPr>
          <a:xfrm>
            <a:off x="8021704" y="50897"/>
            <a:ext cx="362321" cy="364231"/>
            <a:chOff x="6069423" y="2891892"/>
            <a:chExt cx="362321" cy="364231"/>
          </a:xfrm>
        </p:grpSpPr>
        <p:sp>
          <p:nvSpPr>
            <p:cNvPr id="7" name="Google Shape;12302;p83">
              <a:extLst>
                <a:ext uri="{FF2B5EF4-FFF2-40B4-BE49-F238E27FC236}">
                  <a16:creationId xmlns:a16="http://schemas.microsoft.com/office/drawing/2014/main" id="{7A4477B2-6338-4013-9793-42E0F7126CC6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303;p83">
              <a:extLst>
                <a:ext uri="{FF2B5EF4-FFF2-40B4-BE49-F238E27FC236}">
                  <a16:creationId xmlns:a16="http://schemas.microsoft.com/office/drawing/2014/main" id="{D4FB57C1-750B-4B0E-A024-71875A128623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04;p83">
              <a:extLst>
                <a:ext uri="{FF2B5EF4-FFF2-40B4-BE49-F238E27FC236}">
                  <a16:creationId xmlns:a16="http://schemas.microsoft.com/office/drawing/2014/main" id="{47143191-1907-4956-AC00-CAEB5A27D075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05;p83">
              <a:extLst>
                <a:ext uri="{FF2B5EF4-FFF2-40B4-BE49-F238E27FC236}">
                  <a16:creationId xmlns:a16="http://schemas.microsoft.com/office/drawing/2014/main" id="{9BF649A5-56F6-4BCF-AC34-18CD635E720C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06;p83">
              <a:extLst>
                <a:ext uri="{FF2B5EF4-FFF2-40B4-BE49-F238E27FC236}">
                  <a16:creationId xmlns:a16="http://schemas.microsoft.com/office/drawing/2014/main" id="{B2F355DA-93BF-48F5-9B76-831DF0C47738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07;p83">
              <a:extLst>
                <a:ext uri="{FF2B5EF4-FFF2-40B4-BE49-F238E27FC236}">
                  <a16:creationId xmlns:a16="http://schemas.microsoft.com/office/drawing/2014/main" id="{38859855-B691-41A4-A091-BC15D630D564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907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Logistic Regression</a:t>
            </a:r>
            <a:endParaRPr sz="2800" dirty="0"/>
          </a:p>
        </p:txBody>
      </p:sp>
      <p:cxnSp>
        <p:nvCxnSpPr>
          <p:cNvPr id="428" name="Google Shape;428;p52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D0C013E-E0EC-4DF6-BD0B-CAB5E0964EBE}"/>
              </a:ext>
            </a:extLst>
          </p:cNvPr>
          <p:cNvSpPr/>
          <p:nvPr/>
        </p:nvSpPr>
        <p:spPr>
          <a:xfrm>
            <a:off x="840377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16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5962518-FD6C-49DA-A2CD-2D03503E62E8}"/>
              </a:ext>
            </a:extLst>
          </p:cNvPr>
          <p:cNvSpPr txBox="1">
            <a:spLocks/>
          </p:cNvSpPr>
          <p:nvPr/>
        </p:nvSpPr>
        <p:spPr>
          <a:xfrm>
            <a:off x="1028025" y="1340810"/>
            <a:ext cx="6774121" cy="3145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fontAlgn="base">
              <a:buClr>
                <a:schemeClr val="accent1"/>
              </a:buClr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base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classification algorithm which is used when the value of the target variable is categorical in nature.</a:t>
            </a:r>
          </a:p>
          <a:p>
            <a:pPr marL="342900" indent="-342900" algn="just" fontAlgn="base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used logistic regression as the output of our model gives discrete values for given set of inputs. </a:t>
            </a:r>
          </a:p>
          <a:p>
            <a:pPr marL="342900" indent="-342900" algn="just" fontAlgn="base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classifier gave 79.135% accuracy and f1-score was 86.463%.</a:t>
            </a:r>
            <a:endParaRPr lang="en-US" dirty="0"/>
          </a:p>
        </p:txBody>
      </p:sp>
      <p:grpSp>
        <p:nvGrpSpPr>
          <p:cNvPr id="8" name="Google Shape;12301;p83">
            <a:extLst>
              <a:ext uri="{FF2B5EF4-FFF2-40B4-BE49-F238E27FC236}">
                <a16:creationId xmlns:a16="http://schemas.microsoft.com/office/drawing/2014/main" id="{4C9AC3F0-6B81-4591-AD82-5A644D44E900}"/>
              </a:ext>
            </a:extLst>
          </p:cNvPr>
          <p:cNvGrpSpPr/>
          <p:nvPr/>
        </p:nvGrpSpPr>
        <p:grpSpPr>
          <a:xfrm>
            <a:off x="8021704" y="50897"/>
            <a:ext cx="362321" cy="364231"/>
            <a:chOff x="6069423" y="2891892"/>
            <a:chExt cx="362321" cy="364231"/>
          </a:xfrm>
        </p:grpSpPr>
        <p:sp>
          <p:nvSpPr>
            <p:cNvPr id="9" name="Google Shape;12302;p83">
              <a:extLst>
                <a:ext uri="{FF2B5EF4-FFF2-40B4-BE49-F238E27FC236}">
                  <a16:creationId xmlns:a16="http://schemas.microsoft.com/office/drawing/2014/main" id="{6AFA0175-E098-446A-B8AB-55E488F89A65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03;p83">
              <a:extLst>
                <a:ext uri="{FF2B5EF4-FFF2-40B4-BE49-F238E27FC236}">
                  <a16:creationId xmlns:a16="http://schemas.microsoft.com/office/drawing/2014/main" id="{44CB66E9-9D35-434D-9B1F-A2920A8BEBCA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04;p83">
              <a:extLst>
                <a:ext uri="{FF2B5EF4-FFF2-40B4-BE49-F238E27FC236}">
                  <a16:creationId xmlns:a16="http://schemas.microsoft.com/office/drawing/2014/main" id="{9BE5F8EB-0505-4846-A408-E83411BFE75D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05;p83">
              <a:extLst>
                <a:ext uri="{FF2B5EF4-FFF2-40B4-BE49-F238E27FC236}">
                  <a16:creationId xmlns:a16="http://schemas.microsoft.com/office/drawing/2014/main" id="{EED6D7F9-B821-4631-A602-5D2B101E3E17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306;p83">
              <a:extLst>
                <a:ext uri="{FF2B5EF4-FFF2-40B4-BE49-F238E27FC236}">
                  <a16:creationId xmlns:a16="http://schemas.microsoft.com/office/drawing/2014/main" id="{3D0544F9-5845-44DB-983B-A17C212239A8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307;p83">
              <a:extLst>
                <a:ext uri="{FF2B5EF4-FFF2-40B4-BE49-F238E27FC236}">
                  <a16:creationId xmlns:a16="http://schemas.microsoft.com/office/drawing/2014/main" id="{83B3C139-F45E-47CF-8AB6-5DFE11018423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887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2"/>
          <p:cNvSpPr txBox="1">
            <a:spLocks noGrp="1"/>
          </p:cNvSpPr>
          <p:nvPr>
            <p:ph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</a:rPr>
              <a:t>Result Analysis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641" name="Google Shape;641;p62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Performances of different model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642" name="Google Shape;642;p62"/>
          <p:cNvCxnSpPr/>
          <p:nvPr/>
        </p:nvCxnSpPr>
        <p:spPr>
          <a:xfrm>
            <a:off x="3171450" y="2623659"/>
            <a:ext cx="280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7E2957E-C975-4C14-9CFF-553F7D731074}"/>
              </a:ext>
            </a:extLst>
          </p:cNvPr>
          <p:cNvSpPr/>
          <p:nvPr/>
        </p:nvSpPr>
        <p:spPr>
          <a:xfrm>
            <a:off x="840377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</a:t>
            </a:r>
          </a:p>
        </p:txBody>
      </p:sp>
      <p:grpSp>
        <p:nvGrpSpPr>
          <p:cNvPr id="6" name="Google Shape;12958;p86">
            <a:extLst>
              <a:ext uri="{FF2B5EF4-FFF2-40B4-BE49-F238E27FC236}">
                <a16:creationId xmlns:a16="http://schemas.microsoft.com/office/drawing/2014/main" id="{94FACE2B-3DB5-42A9-B3A1-231A6AF3388E}"/>
              </a:ext>
            </a:extLst>
          </p:cNvPr>
          <p:cNvGrpSpPr/>
          <p:nvPr/>
        </p:nvGrpSpPr>
        <p:grpSpPr>
          <a:xfrm>
            <a:off x="4391062" y="1439400"/>
            <a:ext cx="361875" cy="362300"/>
            <a:chOff x="4755600" y="3563025"/>
            <a:chExt cx="361875" cy="362300"/>
          </a:xfrm>
        </p:grpSpPr>
        <p:sp>
          <p:nvSpPr>
            <p:cNvPr id="7" name="Google Shape;12959;p86">
              <a:extLst>
                <a:ext uri="{FF2B5EF4-FFF2-40B4-BE49-F238E27FC236}">
                  <a16:creationId xmlns:a16="http://schemas.microsoft.com/office/drawing/2014/main" id="{67482E9D-085E-42BF-95FE-4D4A44F7DAF8}"/>
                </a:ext>
              </a:extLst>
            </p:cNvPr>
            <p:cNvSpPr/>
            <p:nvPr/>
          </p:nvSpPr>
          <p:spPr>
            <a:xfrm>
              <a:off x="4755600" y="3700000"/>
              <a:ext cx="74075" cy="225325"/>
            </a:xfrm>
            <a:custGeom>
              <a:avLst/>
              <a:gdLst/>
              <a:ahLst/>
              <a:cxnLst/>
              <a:rect l="l" t="t" r="r" b="b"/>
              <a:pathLst>
                <a:path w="2963" h="9013" extrusionOk="0">
                  <a:moveTo>
                    <a:pt x="926" y="0"/>
                  </a:moveTo>
                  <a:cubicBezTo>
                    <a:pt x="401" y="0"/>
                    <a:pt x="0" y="402"/>
                    <a:pt x="0" y="926"/>
                  </a:cubicBezTo>
                  <a:lnTo>
                    <a:pt x="0" y="5988"/>
                  </a:lnTo>
                  <a:cubicBezTo>
                    <a:pt x="16" y="6111"/>
                    <a:pt x="116" y="6173"/>
                    <a:pt x="216" y="6173"/>
                  </a:cubicBezTo>
                  <a:cubicBezTo>
                    <a:pt x="316" y="6173"/>
                    <a:pt x="417" y="6111"/>
                    <a:pt x="432" y="5988"/>
                  </a:cubicBezTo>
                  <a:lnTo>
                    <a:pt x="432" y="926"/>
                  </a:lnTo>
                  <a:cubicBezTo>
                    <a:pt x="432" y="649"/>
                    <a:pt x="648" y="432"/>
                    <a:pt x="895" y="432"/>
                  </a:cubicBezTo>
                  <a:lnTo>
                    <a:pt x="2037" y="432"/>
                  </a:lnTo>
                  <a:cubicBezTo>
                    <a:pt x="2315" y="432"/>
                    <a:pt x="2531" y="649"/>
                    <a:pt x="2531" y="926"/>
                  </a:cubicBezTo>
                  <a:lnTo>
                    <a:pt x="2531" y="8117"/>
                  </a:lnTo>
                  <a:cubicBezTo>
                    <a:pt x="2531" y="8364"/>
                    <a:pt x="2315" y="8580"/>
                    <a:pt x="2037" y="8580"/>
                  </a:cubicBezTo>
                  <a:lnTo>
                    <a:pt x="926" y="8580"/>
                  </a:lnTo>
                  <a:cubicBezTo>
                    <a:pt x="648" y="8580"/>
                    <a:pt x="432" y="8364"/>
                    <a:pt x="432" y="8117"/>
                  </a:cubicBezTo>
                  <a:lnTo>
                    <a:pt x="432" y="7222"/>
                  </a:lnTo>
                  <a:cubicBezTo>
                    <a:pt x="417" y="7099"/>
                    <a:pt x="316" y="7037"/>
                    <a:pt x="216" y="7037"/>
                  </a:cubicBezTo>
                  <a:cubicBezTo>
                    <a:pt x="116" y="7037"/>
                    <a:pt x="16" y="7099"/>
                    <a:pt x="0" y="7222"/>
                  </a:cubicBezTo>
                  <a:lnTo>
                    <a:pt x="0" y="8117"/>
                  </a:lnTo>
                  <a:cubicBezTo>
                    <a:pt x="0" y="8611"/>
                    <a:pt x="401" y="9012"/>
                    <a:pt x="926" y="9012"/>
                  </a:cubicBezTo>
                  <a:lnTo>
                    <a:pt x="2037" y="9012"/>
                  </a:lnTo>
                  <a:cubicBezTo>
                    <a:pt x="2531" y="9012"/>
                    <a:pt x="2963" y="8611"/>
                    <a:pt x="2963" y="8117"/>
                  </a:cubicBezTo>
                  <a:lnTo>
                    <a:pt x="2963" y="926"/>
                  </a:lnTo>
                  <a:cubicBezTo>
                    <a:pt x="2963" y="402"/>
                    <a:pt x="2531" y="0"/>
                    <a:pt x="20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60;p86">
              <a:extLst>
                <a:ext uri="{FF2B5EF4-FFF2-40B4-BE49-F238E27FC236}">
                  <a16:creationId xmlns:a16="http://schemas.microsoft.com/office/drawing/2014/main" id="{CFC13F73-0ED1-49C8-88FB-29F7DBC35864}"/>
                </a:ext>
              </a:extLst>
            </p:cNvPr>
            <p:cNvSpPr/>
            <p:nvPr/>
          </p:nvSpPr>
          <p:spPr>
            <a:xfrm>
              <a:off x="4852025" y="3783325"/>
              <a:ext cx="73325" cy="142000"/>
            </a:xfrm>
            <a:custGeom>
              <a:avLst/>
              <a:gdLst/>
              <a:ahLst/>
              <a:cxnLst/>
              <a:rect l="l" t="t" r="r" b="b"/>
              <a:pathLst>
                <a:path w="2933" h="5680" extrusionOk="0">
                  <a:moveTo>
                    <a:pt x="2038" y="433"/>
                  </a:moveTo>
                  <a:cubicBezTo>
                    <a:pt x="2315" y="433"/>
                    <a:pt x="2532" y="649"/>
                    <a:pt x="2532" y="926"/>
                  </a:cubicBezTo>
                  <a:lnTo>
                    <a:pt x="2532" y="4784"/>
                  </a:lnTo>
                  <a:cubicBezTo>
                    <a:pt x="2532" y="5031"/>
                    <a:pt x="2315" y="5247"/>
                    <a:pt x="2038" y="5247"/>
                  </a:cubicBezTo>
                  <a:lnTo>
                    <a:pt x="927" y="5247"/>
                  </a:lnTo>
                  <a:cubicBezTo>
                    <a:pt x="649" y="5247"/>
                    <a:pt x="433" y="5031"/>
                    <a:pt x="433" y="4784"/>
                  </a:cubicBezTo>
                  <a:lnTo>
                    <a:pt x="433" y="926"/>
                  </a:lnTo>
                  <a:cubicBezTo>
                    <a:pt x="433" y="649"/>
                    <a:pt x="649" y="433"/>
                    <a:pt x="927" y="433"/>
                  </a:cubicBezTo>
                  <a:close/>
                  <a:moveTo>
                    <a:pt x="896" y="1"/>
                  </a:moveTo>
                  <a:cubicBezTo>
                    <a:pt x="402" y="1"/>
                    <a:pt x="1" y="402"/>
                    <a:pt x="1" y="926"/>
                  </a:cubicBezTo>
                  <a:lnTo>
                    <a:pt x="1" y="4784"/>
                  </a:lnTo>
                  <a:cubicBezTo>
                    <a:pt x="1" y="5278"/>
                    <a:pt x="402" y="5679"/>
                    <a:pt x="896" y="5679"/>
                  </a:cubicBezTo>
                  <a:lnTo>
                    <a:pt x="2038" y="5679"/>
                  </a:lnTo>
                  <a:cubicBezTo>
                    <a:pt x="2532" y="5679"/>
                    <a:pt x="2933" y="5278"/>
                    <a:pt x="2933" y="4784"/>
                  </a:cubicBezTo>
                  <a:lnTo>
                    <a:pt x="2933" y="926"/>
                  </a:lnTo>
                  <a:cubicBezTo>
                    <a:pt x="2933" y="402"/>
                    <a:pt x="2532" y="1"/>
                    <a:pt x="20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61;p86">
              <a:extLst>
                <a:ext uri="{FF2B5EF4-FFF2-40B4-BE49-F238E27FC236}">
                  <a16:creationId xmlns:a16="http://schemas.microsoft.com/office/drawing/2014/main" id="{FC4F585E-01AF-4495-89A0-820295572147}"/>
                </a:ext>
              </a:extLst>
            </p:cNvPr>
            <p:cNvSpPr/>
            <p:nvPr/>
          </p:nvSpPr>
          <p:spPr>
            <a:xfrm>
              <a:off x="4947700" y="3720825"/>
              <a:ext cx="74100" cy="204500"/>
            </a:xfrm>
            <a:custGeom>
              <a:avLst/>
              <a:gdLst/>
              <a:ahLst/>
              <a:cxnLst/>
              <a:rect l="l" t="t" r="r" b="b"/>
              <a:pathLst>
                <a:path w="2964" h="8180" extrusionOk="0">
                  <a:moveTo>
                    <a:pt x="927" y="1"/>
                  </a:moveTo>
                  <a:cubicBezTo>
                    <a:pt x="402" y="1"/>
                    <a:pt x="1" y="402"/>
                    <a:pt x="1" y="896"/>
                  </a:cubicBezTo>
                  <a:lnTo>
                    <a:pt x="1" y="7284"/>
                  </a:lnTo>
                  <a:cubicBezTo>
                    <a:pt x="1" y="7778"/>
                    <a:pt x="402" y="8179"/>
                    <a:pt x="927" y="8179"/>
                  </a:cubicBezTo>
                  <a:lnTo>
                    <a:pt x="2038" y="8179"/>
                  </a:lnTo>
                  <a:cubicBezTo>
                    <a:pt x="2531" y="8179"/>
                    <a:pt x="2963" y="7778"/>
                    <a:pt x="2963" y="7284"/>
                  </a:cubicBezTo>
                  <a:lnTo>
                    <a:pt x="2963" y="2655"/>
                  </a:lnTo>
                  <a:cubicBezTo>
                    <a:pt x="2963" y="2516"/>
                    <a:pt x="2855" y="2446"/>
                    <a:pt x="2747" y="2446"/>
                  </a:cubicBezTo>
                  <a:cubicBezTo>
                    <a:pt x="2639" y="2446"/>
                    <a:pt x="2531" y="2516"/>
                    <a:pt x="2531" y="2655"/>
                  </a:cubicBezTo>
                  <a:lnTo>
                    <a:pt x="2531" y="7284"/>
                  </a:lnTo>
                  <a:cubicBezTo>
                    <a:pt x="2531" y="7531"/>
                    <a:pt x="2315" y="7747"/>
                    <a:pt x="2038" y="7747"/>
                  </a:cubicBezTo>
                  <a:lnTo>
                    <a:pt x="927" y="7747"/>
                  </a:lnTo>
                  <a:cubicBezTo>
                    <a:pt x="649" y="7747"/>
                    <a:pt x="433" y="7531"/>
                    <a:pt x="433" y="7284"/>
                  </a:cubicBezTo>
                  <a:lnTo>
                    <a:pt x="433" y="896"/>
                  </a:lnTo>
                  <a:cubicBezTo>
                    <a:pt x="433" y="649"/>
                    <a:pt x="649" y="433"/>
                    <a:pt x="927" y="433"/>
                  </a:cubicBezTo>
                  <a:lnTo>
                    <a:pt x="2038" y="433"/>
                  </a:lnTo>
                  <a:cubicBezTo>
                    <a:pt x="2315" y="433"/>
                    <a:pt x="2531" y="649"/>
                    <a:pt x="2531" y="896"/>
                  </a:cubicBezTo>
                  <a:lnTo>
                    <a:pt x="2531" y="1389"/>
                  </a:lnTo>
                  <a:cubicBezTo>
                    <a:pt x="2531" y="1528"/>
                    <a:pt x="2639" y="1598"/>
                    <a:pt x="2747" y="1598"/>
                  </a:cubicBezTo>
                  <a:cubicBezTo>
                    <a:pt x="2855" y="1598"/>
                    <a:pt x="2963" y="1528"/>
                    <a:pt x="2963" y="1389"/>
                  </a:cubicBezTo>
                  <a:lnTo>
                    <a:pt x="2963" y="896"/>
                  </a:lnTo>
                  <a:cubicBezTo>
                    <a:pt x="2963" y="402"/>
                    <a:pt x="2562" y="1"/>
                    <a:pt x="20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62;p86">
              <a:extLst>
                <a:ext uri="{FF2B5EF4-FFF2-40B4-BE49-F238E27FC236}">
                  <a16:creationId xmlns:a16="http://schemas.microsoft.com/office/drawing/2014/main" id="{34652225-F4C4-456B-B7D5-EC38562C0920}"/>
                </a:ext>
              </a:extLst>
            </p:cNvPr>
            <p:cNvSpPr/>
            <p:nvPr/>
          </p:nvSpPr>
          <p:spPr>
            <a:xfrm>
              <a:off x="5044150" y="3652150"/>
              <a:ext cx="73325" cy="273175"/>
            </a:xfrm>
            <a:custGeom>
              <a:avLst/>
              <a:gdLst/>
              <a:ahLst/>
              <a:cxnLst/>
              <a:rect l="l" t="t" r="r" b="b"/>
              <a:pathLst>
                <a:path w="2933" h="10927" extrusionOk="0">
                  <a:moveTo>
                    <a:pt x="2037" y="402"/>
                  </a:moveTo>
                  <a:cubicBezTo>
                    <a:pt x="2315" y="402"/>
                    <a:pt x="2531" y="618"/>
                    <a:pt x="2531" y="896"/>
                  </a:cubicBezTo>
                  <a:lnTo>
                    <a:pt x="2531" y="10031"/>
                  </a:lnTo>
                  <a:cubicBezTo>
                    <a:pt x="2531" y="10278"/>
                    <a:pt x="2315" y="10494"/>
                    <a:pt x="2037" y="10494"/>
                  </a:cubicBezTo>
                  <a:lnTo>
                    <a:pt x="895" y="10494"/>
                  </a:lnTo>
                  <a:cubicBezTo>
                    <a:pt x="618" y="10494"/>
                    <a:pt x="433" y="10278"/>
                    <a:pt x="433" y="10031"/>
                  </a:cubicBezTo>
                  <a:lnTo>
                    <a:pt x="433" y="896"/>
                  </a:lnTo>
                  <a:cubicBezTo>
                    <a:pt x="402" y="618"/>
                    <a:pt x="618" y="402"/>
                    <a:pt x="895" y="402"/>
                  </a:cubicBezTo>
                  <a:close/>
                  <a:moveTo>
                    <a:pt x="895" y="1"/>
                  </a:moveTo>
                  <a:cubicBezTo>
                    <a:pt x="402" y="1"/>
                    <a:pt x="0" y="402"/>
                    <a:pt x="0" y="896"/>
                  </a:cubicBezTo>
                  <a:lnTo>
                    <a:pt x="0" y="10031"/>
                  </a:lnTo>
                  <a:cubicBezTo>
                    <a:pt x="0" y="10525"/>
                    <a:pt x="402" y="10926"/>
                    <a:pt x="895" y="10926"/>
                  </a:cubicBezTo>
                  <a:lnTo>
                    <a:pt x="2037" y="10926"/>
                  </a:lnTo>
                  <a:cubicBezTo>
                    <a:pt x="2531" y="10926"/>
                    <a:pt x="2932" y="10525"/>
                    <a:pt x="2932" y="10031"/>
                  </a:cubicBezTo>
                  <a:lnTo>
                    <a:pt x="2932" y="896"/>
                  </a:lnTo>
                  <a:cubicBezTo>
                    <a:pt x="2932" y="402"/>
                    <a:pt x="2531" y="1"/>
                    <a:pt x="2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63;p86">
              <a:extLst>
                <a:ext uri="{FF2B5EF4-FFF2-40B4-BE49-F238E27FC236}">
                  <a16:creationId xmlns:a16="http://schemas.microsoft.com/office/drawing/2014/main" id="{A67A6CC3-9711-465F-8612-1792BB23C159}"/>
                </a:ext>
              </a:extLst>
            </p:cNvPr>
            <p:cNvSpPr/>
            <p:nvPr/>
          </p:nvSpPr>
          <p:spPr>
            <a:xfrm>
              <a:off x="4763300" y="3563025"/>
              <a:ext cx="347750" cy="197750"/>
            </a:xfrm>
            <a:custGeom>
              <a:avLst/>
              <a:gdLst/>
              <a:ahLst/>
              <a:cxnLst/>
              <a:rect l="l" t="t" r="r" b="b"/>
              <a:pathLst>
                <a:path w="13910" h="7910" extrusionOk="0">
                  <a:moveTo>
                    <a:pt x="12770" y="446"/>
                  </a:moveTo>
                  <a:cubicBezTo>
                    <a:pt x="13315" y="446"/>
                    <a:pt x="13315" y="1316"/>
                    <a:pt x="12770" y="1316"/>
                  </a:cubicBezTo>
                  <a:cubicBezTo>
                    <a:pt x="12753" y="1316"/>
                    <a:pt x="12735" y="1315"/>
                    <a:pt x="12716" y="1313"/>
                  </a:cubicBezTo>
                  <a:cubicBezTo>
                    <a:pt x="12469" y="1313"/>
                    <a:pt x="12253" y="1128"/>
                    <a:pt x="12253" y="881"/>
                  </a:cubicBezTo>
                  <a:cubicBezTo>
                    <a:pt x="12253" y="634"/>
                    <a:pt x="12469" y="449"/>
                    <a:pt x="12716" y="449"/>
                  </a:cubicBezTo>
                  <a:cubicBezTo>
                    <a:pt x="12735" y="447"/>
                    <a:pt x="12753" y="446"/>
                    <a:pt x="12770" y="446"/>
                  </a:cubicBezTo>
                  <a:close/>
                  <a:moveTo>
                    <a:pt x="1173" y="2640"/>
                  </a:moveTo>
                  <a:cubicBezTo>
                    <a:pt x="1575" y="2640"/>
                    <a:pt x="1760" y="3134"/>
                    <a:pt x="1482" y="3412"/>
                  </a:cubicBezTo>
                  <a:cubicBezTo>
                    <a:pt x="1396" y="3498"/>
                    <a:pt x="1291" y="3537"/>
                    <a:pt x="1188" y="3537"/>
                  </a:cubicBezTo>
                  <a:cubicBezTo>
                    <a:pt x="961" y="3537"/>
                    <a:pt x="741" y="3348"/>
                    <a:pt x="741" y="3072"/>
                  </a:cubicBezTo>
                  <a:cubicBezTo>
                    <a:pt x="711" y="2856"/>
                    <a:pt x="927" y="2640"/>
                    <a:pt x="1173" y="2640"/>
                  </a:cubicBezTo>
                  <a:close/>
                  <a:moveTo>
                    <a:pt x="8858" y="3535"/>
                  </a:moveTo>
                  <a:cubicBezTo>
                    <a:pt x="9455" y="3565"/>
                    <a:pt x="9388" y="4402"/>
                    <a:pt x="8853" y="4402"/>
                  </a:cubicBezTo>
                  <a:cubicBezTo>
                    <a:pt x="8835" y="4402"/>
                    <a:pt x="8816" y="4401"/>
                    <a:pt x="8796" y="4399"/>
                  </a:cubicBezTo>
                  <a:cubicBezTo>
                    <a:pt x="8673" y="4368"/>
                    <a:pt x="8549" y="4307"/>
                    <a:pt x="8488" y="4214"/>
                  </a:cubicBezTo>
                  <a:cubicBezTo>
                    <a:pt x="8426" y="4122"/>
                    <a:pt x="8395" y="3998"/>
                    <a:pt x="8426" y="3875"/>
                  </a:cubicBezTo>
                  <a:lnTo>
                    <a:pt x="8426" y="3875"/>
                  </a:lnTo>
                  <a:lnTo>
                    <a:pt x="8426" y="3905"/>
                  </a:lnTo>
                  <a:cubicBezTo>
                    <a:pt x="8457" y="3689"/>
                    <a:pt x="8642" y="3535"/>
                    <a:pt x="8858" y="3535"/>
                  </a:cubicBezTo>
                  <a:close/>
                  <a:moveTo>
                    <a:pt x="5167" y="6689"/>
                  </a:moveTo>
                  <a:cubicBezTo>
                    <a:pt x="5239" y="6689"/>
                    <a:pt x="5310" y="6723"/>
                    <a:pt x="5371" y="6806"/>
                  </a:cubicBezTo>
                  <a:cubicBezTo>
                    <a:pt x="5432" y="6899"/>
                    <a:pt x="5463" y="7023"/>
                    <a:pt x="5463" y="7115"/>
                  </a:cubicBezTo>
                  <a:cubicBezTo>
                    <a:pt x="5407" y="7341"/>
                    <a:pt x="5221" y="7489"/>
                    <a:pt x="5001" y="7489"/>
                  </a:cubicBezTo>
                  <a:cubicBezTo>
                    <a:pt x="4980" y="7489"/>
                    <a:pt x="4960" y="7488"/>
                    <a:pt x="4939" y="7485"/>
                  </a:cubicBezTo>
                  <a:cubicBezTo>
                    <a:pt x="4483" y="7409"/>
                    <a:pt x="4837" y="6689"/>
                    <a:pt x="5167" y="6689"/>
                  </a:cubicBezTo>
                  <a:close/>
                  <a:moveTo>
                    <a:pt x="12721" y="1"/>
                  </a:moveTo>
                  <a:cubicBezTo>
                    <a:pt x="12148" y="1"/>
                    <a:pt x="11645" y="611"/>
                    <a:pt x="11913" y="1220"/>
                  </a:cubicBezTo>
                  <a:lnTo>
                    <a:pt x="9383" y="3257"/>
                  </a:lnTo>
                  <a:cubicBezTo>
                    <a:pt x="9290" y="3196"/>
                    <a:pt x="9167" y="3134"/>
                    <a:pt x="9012" y="3103"/>
                  </a:cubicBezTo>
                  <a:cubicBezTo>
                    <a:pt x="8973" y="3098"/>
                    <a:pt x="8933" y="3095"/>
                    <a:pt x="8894" y="3095"/>
                  </a:cubicBezTo>
                  <a:cubicBezTo>
                    <a:pt x="8473" y="3095"/>
                    <a:pt x="8081" y="3390"/>
                    <a:pt x="8025" y="3813"/>
                  </a:cubicBezTo>
                  <a:cubicBezTo>
                    <a:pt x="7994" y="3998"/>
                    <a:pt x="8025" y="4152"/>
                    <a:pt x="8087" y="4307"/>
                  </a:cubicBezTo>
                  <a:lnTo>
                    <a:pt x="5556" y="6344"/>
                  </a:lnTo>
                  <a:cubicBezTo>
                    <a:pt x="5432" y="6251"/>
                    <a:pt x="5309" y="6220"/>
                    <a:pt x="5155" y="6189"/>
                  </a:cubicBezTo>
                  <a:cubicBezTo>
                    <a:pt x="5108" y="6182"/>
                    <a:pt x="5060" y="6178"/>
                    <a:pt x="5011" y="6178"/>
                  </a:cubicBezTo>
                  <a:cubicBezTo>
                    <a:pt x="4863" y="6178"/>
                    <a:pt x="4707" y="6212"/>
                    <a:pt x="4568" y="6282"/>
                  </a:cubicBezTo>
                  <a:lnTo>
                    <a:pt x="1914" y="3535"/>
                  </a:lnTo>
                  <a:cubicBezTo>
                    <a:pt x="2007" y="3381"/>
                    <a:pt x="2038" y="3227"/>
                    <a:pt x="2038" y="3072"/>
                  </a:cubicBezTo>
                  <a:cubicBezTo>
                    <a:pt x="2038" y="2549"/>
                    <a:pt x="1612" y="2196"/>
                    <a:pt x="1165" y="2196"/>
                  </a:cubicBezTo>
                  <a:cubicBezTo>
                    <a:pt x="953" y="2196"/>
                    <a:pt x="735" y="2276"/>
                    <a:pt x="556" y="2455"/>
                  </a:cubicBezTo>
                  <a:cubicBezTo>
                    <a:pt x="1" y="3010"/>
                    <a:pt x="402" y="3936"/>
                    <a:pt x="1173" y="3936"/>
                  </a:cubicBezTo>
                  <a:lnTo>
                    <a:pt x="1173" y="3967"/>
                  </a:lnTo>
                  <a:cubicBezTo>
                    <a:pt x="1328" y="3936"/>
                    <a:pt x="1482" y="3905"/>
                    <a:pt x="1606" y="3844"/>
                  </a:cubicBezTo>
                  <a:lnTo>
                    <a:pt x="4291" y="6590"/>
                  </a:lnTo>
                  <a:cubicBezTo>
                    <a:pt x="4229" y="6683"/>
                    <a:pt x="4167" y="6806"/>
                    <a:pt x="4167" y="6899"/>
                  </a:cubicBezTo>
                  <a:cubicBezTo>
                    <a:pt x="4105" y="7115"/>
                    <a:pt x="4167" y="7362"/>
                    <a:pt x="4321" y="7547"/>
                  </a:cubicBezTo>
                  <a:cubicBezTo>
                    <a:pt x="4445" y="7732"/>
                    <a:pt x="4630" y="7856"/>
                    <a:pt x="4877" y="7887"/>
                  </a:cubicBezTo>
                  <a:cubicBezTo>
                    <a:pt x="4892" y="7902"/>
                    <a:pt x="4915" y="7910"/>
                    <a:pt x="4939" y="7910"/>
                  </a:cubicBezTo>
                  <a:cubicBezTo>
                    <a:pt x="4962" y="7910"/>
                    <a:pt x="4985" y="7902"/>
                    <a:pt x="5000" y="7887"/>
                  </a:cubicBezTo>
                  <a:cubicBezTo>
                    <a:pt x="5432" y="7887"/>
                    <a:pt x="5803" y="7609"/>
                    <a:pt x="5864" y="7177"/>
                  </a:cubicBezTo>
                  <a:cubicBezTo>
                    <a:pt x="5895" y="7023"/>
                    <a:pt x="5864" y="6837"/>
                    <a:pt x="5803" y="6683"/>
                  </a:cubicBezTo>
                  <a:lnTo>
                    <a:pt x="8333" y="4646"/>
                  </a:lnTo>
                  <a:cubicBezTo>
                    <a:pt x="8488" y="4770"/>
                    <a:pt x="8673" y="4831"/>
                    <a:pt x="8858" y="4831"/>
                  </a:cubicBezTo>
                  <a:cubicBezTo>
                    <a:pt x="9290" y="4831"/>
                    <a:pt x="9630" y="4523"/>
                    <a:pt x="9722" y="4122"/>
                  </a:cubicBezTo>
                  <a:cubicBezTo>
                    <a:pt x="9753" y="3936"/>
                    <a:pt x="9722" y="3751"/>
                    <a:pt x="9630" y="3597"/>
                  </a:cubicBezTo>
                  <a:lnTo>
                    <a:pt x="12191" y="1560"/>
                  </a:lnTo>
                  <a:cubicBezTo>
                    <a:pt x="12315" y="1653"/>
                    <a:pt x="12500" y="1714"/>
                    <a:pt x="12685" y="1714"/>
                  </a:cubicBezTo>
                  <a:cubicBezTo>
                    <a:pt x="12696" y="1715"/>
                    <a:pt x="12708" y="1715"/>
                    <a:pt x="12719" y="1715"/>
                  </a:cubicBezTo>
                  <a:cubicBezTo>
                    <a:pt x="13559" y="1715"/>
                    <a:pt x="13910" y="597"/>
                    <a:pt x="13179" y="140"/>
                  </a:cubicBezTo>
                  <a:cubicBezTo>
                    <a:pt x="13030" y="43"/>
                    <a:pt x="12873" y="1"/>
                    <a:pt x="127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"/>
          <p:cNvSpPr txBox="1">
            <a:spLocks noGrp="1"/>
          </p:cNvSpPr>
          <p:nvPr>
            <p:ph type="title"/>
          </p:nvPr>
        </p:nvSpPr>
        <p:spPr>
          <a:xfrm>
            <a:off x="1005322" y="487191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Accuracy Comparison of the models</a:t>
            </a:r>
            <a:endParaRPr sz="2600" dirty="0"/>
          </a:p>
        </p:txBody>
      </p:sp>
      <p:cxnSp>
        <p:nvCxnSpPr>
          <p:cNvPr id="610" name="Google Shape;610;p59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2958;p86">
            <a:extLst>
              <a:ext uri="{FF2B5EF4-FFF2-40B4-BE49-F238E27FC236}">
                <a16:creationId xmlns:a16="http://schemas.microsoft.com/office/drawing/2014/main" id="{F8C9479F-FB02-4D40-9F18-30C40B8E1135}"/>
              </a:ext>
            </a:extLst>
          </p:cNvPr>
          <p:cNvGrpSpPr/>
          <p:nvPr/>
        </p:nvGrpSpPr>
        <p:grpSpPr>
          <a:xfrm>
            <a:off x="621097" y="199290"/>
            <a:ext cx="361875" cy="362300"/>
            <a:chOff x="4755600" y="3563025"/>
            <a:chExt cx="361875" cy="362300"/>
          </a:xfrm>
        </p:grpSpPr>
        <p:sp>
          <p:nvSpPr>
            <p:cNvPr id="19" name="Google Shape;12959;p86">
              <a:extLst>
                <a:ext uri="{FF2B5EF4-FFF2-40B4-BE49-F238E27FC236}">
                  <a16:creationId xmlns:a16="http://schemas.microsoft.com/office/drawing/2014/main" id="{6E88B546-0FF7-4F66-9606-3FAB124E8E78}"/>
                </a:ext>
              </a:extLst>
            </p:cNvPr>
            <p:cNvSpPr/>
            <p:nvPr/>
          </p:nvSpPr>
          <p:spPr>
            <a:xfrm>
              <a:off x="4755600" y="3700000"/>
              <a:ext cx="74075" cy="225325"/>
            </a:xfrm>
            <a:custGeom>
              <a:avLst/>
              <a:gdLst/>
              <a:ahLst/>
              <a:cxnLst/>
              <a:rect l="l" t="t" r="r" b="b"/>
              <a:pathLst>
                <a:path w="2963" h="9013" extrusionOk="0">
                  <a:moveTo>
                    <a:pt x="926" y="0"/>
                  </a:moveTo>
                  <a:cubicBezTo>
                    <a:pt x="401" y="0"/>
                    <a:pt x="0" y="402"/>
                    <a:pt x="0" y="926"/>
                  </a:cubicBezTo>
                  <a:lnTo>
                    <a:pt x="0" y="5988"/>
                  </a:lnTo>
                  <a:cubicBezTo>
                    <a:pt x="16" y="6111"/>
                    <a:pt x="116" y="6173"/>
                    <a:pt x="216" y="6173"/>
                  </a:cubicBezTo>
                  <a:cubicBezTo>
                    <a:pt x="316" y="6173"/>
                    <a:pt x="417" y="6111"/>
                    <a:pt x="432" y="5988"/>
                  </a:cubicBezTo>
                  <a:lnTo>
                    <a:pt x="432" y="926"/>
                  </a:lnTo>
                  <a:cubicBezTo>
                    <a:pt x="432" y="649"/>
                    <a:pt x="648" y="432"/>
                    <a:pt x="895" y="432"/>
                  </a:cubicBezTo>
                  <a:lnTo>
                    <a:pt x="2037" y="432"/>
                  </a:lnTo>
                  <a:cubicBezTo>
                    <a:pt x="2315" y="432"/>
                    <a:pt x="2531" y="649"/>
                    <a:pt x="2531" y="926"/>
                  </a:cubicBezTo>
                  <a:lnTo>
                    <a:pt x="2531" y="8117"/>
                  </a:lnTo>
                  <a:cubicBezTo>
                    <a:pt x="2531" y="8364"/>
                    <a:pt x="2315" y="8580"/>
                    <a:pt x="2037" y="8580"/>
                  </a:cubicBezTo>
                  <a:lnTo>
                    <a:pt x="926" y="8580"/>
                  </a:lnTo>
                  <a:cubicBezTo>
                    <a:pt x="648" y="8580"/>
                    <a:pt x="432" y="8364"/>
                    <a:pt x="432" y="8117"/>
                  </a:cubicBezTo>
                  <a:lnTo>
                    <a:pt x="432" y="7222"/>
                  </a:lnTo>
                  <a:cubicBezTo>
                    <a:pt x="417" y="7099"/>
                    <a:pt x="316" y="7037"/>
                    <a:pt x="216" y="7037"/>
                  </a:cubicBezTo>
                  <a:cubicBezTo>
                    <a:pt x="116" y="7037"/>
                    <a:pt x="16" y="7099"/>
                    <a:pt x="0" y="7222"/>
                  </a:cubicBezTo>
                  <a:lnTo>
                    <a:pt x="0" y="8117"/>
                  </a:lnTo>
                  <a:cubicBezTo>
                    <a:pt x="0" y="8611"/>
                    <a:pt x="401" y="9012"/>
                    <a:pt x="926" y="9012"/>
                  </a:cubicBezTo>
                  <a:lnTo>
                    <a:pt x="2037" y="9012"/>
                  </a:lnTo>
                  <a:cubicBezTo>
                    <a:pt x="2531" y="9012"/>
                    <a:pt x="2963" y="8611"/>
                    <a:pt x="2963" y="8117"/>
                  </a:cubicBezTo>
                  <a:lnTo>
                    <a:pt x="2963" y="926"/>
                  </a:lnTo>
                  <a:cubicBezTo>
                    <a:pt x="2963" y="402"/>
                    <a:pt x="2531" y="0"/>
                    <a:pt x="20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60;p86">
              <a:extLst>
                <a:ext uri="{FF2B5EF4-FFF2-40B4-BE49-F238E27FC236}">
                  <a16:creationId xmlns:a16="http://schemas.microsoft.com/office/drawing/2014/main" id="{6F269225-EBD1-4872-A3D4-CC19C24D9205}"/>
                </a:ext>
              </a:extLst>
            </p:cNvPr>
            <p:cNvSpPr/>
            <p:nvPr/>
          </p:nvSpPr>
          <p:spPr>
            <a:xfrm>
              <a:off x="4852025" y="3783325"/>
              <a:ext cx="73325" cy="142000"/>
            </a:xfrm>
            <a:custGeom>
              <a:avLst/>
              <a:gdLst/>
              <a:ahLst/>
              <a:cxnLst/>
              <a:rect l="l" t="t" r="r" b="b"/>
              <a:pathLst>
                <a:path w="2933" h="5680" extrusionOk="0">
                  <a:moveTo>
                    <a:pt x="2038" y="433"/>
                  </a:moveTo>
                  <a:cubicBezTo>
                    <a:pt x="2315" y="433"/>
                    <a:pt x="2532" y="649"/>
                    <a:pt x="2532" y="926"/>
                  </a:cubicBezTo>
                  <a:lnTo>
                    <a:pt x="2532" y="4784"/>
                  </a:lnTo>
                  <a:cubicBezTo>
                    <a:pt x="2532" y="5031"/>
                    <a:pt x="2315" y="5247"/>
                    <a:pt x="2038" y="5247"/>
                  </a:cubicBezTo>
                  <a:lnTo>
                    <a:pt x="927" y="5247"/>
                  </a:lnTo>
                  <a:cubicBezTo>
                    <a:pt x="649" y="5247"/>
                    <a:pt x="433" y="5031"/>
                    <a:pt x="433" y="4784"/>
                  </a:cubicBezTo>
                  <a:lnTo>
                    <a:pt x="433" y="926"/>
                  </a:lnTo>
                  <a:cubicBezTo>
                    <a:pt x="433" y="649"/>
                    <a:pt x="649" y="433"/>
                    <a:pt x="927" y="433"/>
                  </a:cubicBezTo>
                  <a:close/>
                  <a:moveTo>
                    <a:pt x="896" y="1"/>
                  </a:moveTo>
                  <a:cubicBezTo>
                    <a:pt x="402" y="1"/>
                    <a:pt x="1" y="402"/>
                    <a:pt x="1" y="926"/>
                  </a:cubicBezTo>
                  <a:lnTo>
                    <a:pt x="1" y="4784"/>
                  </a:lnTo>
                  <a:cubicBezTo>
                    <a:pt x="1" y="5278"/>
                    <a:pt x="402" y="5679"/>
                    <a:pt x="896" y="5679"/>
                  </a:cubicBezTo>
                  <a:lnTo>
                    <a:pt x="2038" y="5679"/>
                  </a:lnTo>
                  <a:cubicBezTo>
                    <a:pt x="2532" y="5679"/>
                    <a:pt x="2933" y="5278"/>
                    <a:pt x="2933" y="4784"/>
                  </a:cubicBezTo>
                  <a:lnTo>
                    <a:pt x="2933" y="926"/>
                  </a:lnTo>
                  <a:cubicBezTo>
                    <a:pt x="2933" y="402"/>
                    <a:pt x="2532" y="1"/>
                    <a:pt x="20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61;p86">
              <a:extLst>
                <a:ext uri="{FF2B5EF4-FFF2-40B4-BE49-F238E27FC236}">
                  <a16:creationId xmlns:a16="http://schemas.microsoft.com/office/drawing/2014/main" id="{30EC5BDE-D8C4-44D8-8F71-4073F40A9B75}"/>
                </a:ext>
              </a:extLst>
            </p:cNvPr>
            <p:cNvSpPr/>
            <p:nvPr/>
          </p:nvSpPr>
          <p:spPr>
            <a:xfrm>
              <a:off x="4947700" y="3720825"/>
              <a:ext cx="74100" cy="204500"/>
            </a:xfrm>
            <a:custGeom>
              <a:avLst/>
              <a:gdLst/>
              <a:ahLst/>
              <a:cxnLst/>
              <a:rect l="l" t="t" r="r" b="b"/>
              <a:pathLst>
                <a:path w="2964" h="8180" extrusionOk="0">
                  <a:moveTo>
                    <a:pt x="927" y="1"/>
                  </a:moveTo>
                  <a:cubicBezTo>
                    <a:pt x="402" y="1"/>
                    <a:pt x="1" y="402"/>
                    <a:pt x="1" y="896"/>
                  </a:cubicBezTo>
                  <a:lnTo>
                    <a:pt x="1" y="7284"/>
                  </a:lnTo>
                  <a:cubicBezTo>
                    <a:pt x="1" y="7778"/>
                    <a:pt x="402" y="8179"/>
                    <a:pt x="927" y="8179"/>
                  </a:cubicBezTo>
                  <a:lnTo>
                    <a:pt x="2038" y="8179"/>
                  </a:lnTo>
                  <a:cubicBezTo>
                    <a:pt x="2531" y="8179"/>
                    <a:pt x="2963" y="7778"/>
                    <a:pt x="2963" y="7284"/>
                  </a:cubicBezTo>
                  <a:lnTo>
                    <a:pt x="2963" y="2655"/>
                  </a:lnTo>
                  <a:cubicBezTo>
                    <a:pt x="2963" y="2516"/>
                    <a:pt x="2855" y="2446"/>
                    <a:pt x="2747" y="2446"/>
                  </a:cubicBezTo>
                  <a:cubicBezTo>
                    <a:pt x="2639" y="2446"/>
                    <a:pt x="2531" y="2516"/>
                    <a:pt x="2531" y="2655"/>
                  </a:cubicBezTo>
                  <a:lnTo>
                    <a:pt x="2531" y="7284"/>
                  </a:lnTo>
                  <a:cubicBezTo>
                    <a:pt x="2531" y="7531"/>
                    <a:pt x="2315" y="7747"/>
                    <a:pt x="2038" y="7747"/>
                  </a:cubicBezTo>
                  <a:lnTo>
                    <a:pt x="927" y="7747"/>
                  </a:lnTo>
                  <a:cubicBezTo>
                    <a:pt x="649" y="7747"/>
                    <a:pt x="433" y="7531"/>
                    <a:pt x="433" y="7284"/>
                  </a:cubicBezTo>
                  <a:lnTo>
                    <a:pt x="433" y="896"/>
                  </a:lnTo>
                  <a:cubicBezTo>
                    <a:pt x="433" y="649"/>
                    <a:pt x="649" y="433"/>
                    <a:pt x="927" y="433"/>
                  </a:cubicBezTo>
                  <a:lnTo>
                    <a:pt x="2038" y="433"/>
                  </a:lnTo>
                  <a:cubicBezTo>
                    <a:pt x="2315" y="433"/>
                    <a:pt x="2531" y="649"/>
                    <a:pt x="2531" y="896"/>
                  </a:cubicBezTo>
                  <a:lnTo>
                    <a:pt x="2531" y="1389"/>
                  </a:lnTo>
                  <a:cubicBezTo>
                    <a:pt x="2531" y="1528"/>
                    <a:pt x="2639" y="1598"/>
                    <a:pt x="2747" y="1598"/>
                  </a:cubicBezTo>
                  <a:cubicBezTo>
                    <a:pt x="2855" y="1598"/>
                    <a:pt x="2963" y="1528"/>
                    <a:pt x="2963" y="1389"/>
                  </a:cubicBezTo>
                  <a:lnTo>
                    <a:pt x="2963" y="896"/>
                  </a:lnTo>
                  <a:cubicBezTo>
                    <a:pt x="2963" y="402"/>
                    <a:pt x="2562" y="1"/>
                    <a:pt x="20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62;p86">
              <a:extLst>
                <a:ext uri="{FF2B5EF4-FFF2-40B4-BE49-F238E27FC236}">
                  <a16:creationId xmlns:a16="http://schemas.microsoft.com/office/drawing/2014/main" id="{3A2C0B12-3DEB-4874-952C-1DBB12629B52}"/>
                </a:ext>
              </a:extLst>
            </p:cNvPr>
            <p:cNvSpPr/>
            <p:nvPr/>
          </p:nvSpPr>
          <p:spPr>
            <a:xfrm>
              <a:off x="5044150" y="3652150"/>
              <a:ext cx="73325" cy="273175"/>
            </a:xfrm>
            <a:custGeom>
              <a:avLst/>
              <a:gdLst/>
              <a:ahLst/>
              <a:cxnLst/>
              <a:rect l="l" t="t" r="r" b="b"/>
              <a:pathLst>
                <a:path w="2933" h="10927" extrusionOk="0">
                  <a:moveTo>
                    <a:pt x="2037" y="402"/>
                  </a:moveTo>
                  <a:cubicBezTo>
                    <a:pt x="2315" y="402"/>
                    <a:pt x="2531" y="618"/>
                    <a:pt x="2531" y="896"/>
                  </a:cubicBezTo>
                  <a:lnTo>
                    <a:pt x="2531" y="10031"/>
                  </a:lnTo>
                  <a:cubicBezTo>
                    <a:pt x="2531" y="10278"/>
                    <a:pt x="2315" y="10494"/>
                    <a:pt x="2037" y="10494"/>
                  </a:cubicBezTo>
                  <a:lnTo>
                    <a:pt x="895" y="10494"/>
                  </a:lnTo>
                  <a:cubicBezTo>
                    <a:pt x="618" y="10494"/>
                    <a:pt x="433" y="10278"/>
                    <a:pt x="433" y="10031"/>
                  </a:cubicBezTo>
                  <a:lnTo>
                    <a:pt x="433" y="896"/>
                  </a:lnTo>
                  <a:cubicBezTo>
                    <a:pt x="402" y="618"/>
                    <a:pt x="618" y="402"/>
                    <a:pt x="895" y="402"/>
                  </a:cubicBezTo>
                  <a:close/>
                  <a:moveTo>
                    <a:pt x="895" y="1"/>
                  </a:moveTo>
                  <a:cubicBezTo>
                    <a:pt x="402" y="1"/>
                    <a:pt x="0" y="402"/>
                    <a:pt x="0" y="896"/>
                  </a:cubicBezTo>
                  <a:lnTo>
                    <a:pt x="0" y="10031"/>
                  </a:lnTo>
                  <a:cubicBezTo>
                    <a:pt x="0" y="10525"/>
                    <a:pt x="402" y="10926"/>
                    <a:pt x="895" y="10926"/>
                  </a:cubicBezTo>
                  <a:lnTo>
                    <a:pt x="2037" y="10926"/>
                  </a:lnTo>
                  <a:cubicBezTo>
                    <a:pt x="2531" y="10926"/>
                    <a:pt x="2932" y="10525"/>
                    <a:pt x="2932" y="10031"/>
                  </a:cubicBezTo>
                  <a:lnTo>
                    <a:pt x="2932" y="896"/>
                  </a:lnTo>
                  <a:cubicBezTo>
                    <a:pt x="2932" y="402"/>
                    <a:pt x="2531" y="1"/>
                    <a:pt x="2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63;p86">
              <a:extLst>
                <a:ext uri="{FF2B5EF4-FFF2-40B4-BE49-F238E27FC236}">
                  <a16:creationId xmlns:a16="http://schemas.microsoft.com/office/drawing/2014/main" id="{0A7489E9-F1F9-435E-96C5-7F2470BFAFC0}"/>
                </a:ext>
              </a:extLst>
            </p:cNvPr>
            <p:cNvSpPr/>
            <p:nvPr/>
          </p:nvSpPr>
          <p:spPr>
            <a:xfrm>
              <a:off x="4763300" y="3563025"/>
              <a:ext cx="347750" cy="197750"/>
            </a:xfrm>
            <a:custGeom>
              <a:avLst/>
              <a:gdLst/>
              <a:ahLst/>
              <a:cxnLst/>
              <a:rect l="l" t="t" r="r" b="b"/>
              <a:pathLst>
                <a:path w="13910" h="7910" extrusionOk="0">
                  <a:moveTo>
                    <a:pt x="12770" y="446"/>
                  </a:moveTo>
                  <a:cubicBezTo>
                    <a:pt x="13315" y="446"/>
                    <a:pt x="13315" y="1316"/>
                    <a:pt x="12770" y="1316"/>
                  </a:cubicBezTo>
                  <a:cubicBezTo>
                    <a:pt x="12753" y="1316"/>
                    <a:pt x="12735" y="1315"/>
                    <a:pt x="12716" y="1313"/>
                  </a:cubicBezTo>
                  <a:cubicBezTo>
                    <a:pt x="12469" y="1313"/>
                    <a:pt x="12253" y="1128"/>
                    <a:pt x="12253" y="881"/>
                  </a:cubicBezTo>
                  <a:cubicBezTo>
                    <a:pt x="12253" y="634"/>
                    <a:pt x="12469" y="449"/>
                    <a:pt x="12716" y="449"/>
                  </a:cubicBezTo>
                  <a:cubicBezTo>
                    <a:pt x="12735" y="447"/>
                    <a:pt x="12753" y="446"/>
                    <a:pt x="12770" y="446"/>
                  </a:cubicBezTo>
                  <a:close/>
                  <a:moveTo>
                    <a:pt x="1173" y="2640"/>
                  </a:moveTo>
                  <a:cubicBezTo>
                    <a:pt x="1575" y="2640"/>
                    <a:pt x="1760" y="3134"/>
                    <a:pt x="1482" y="3412"/>
                  </a:cubicBezTo>
                  <a:cubicBezTo>
                    <a:pt x="1396" y="3498"/>
                    <a:pt x="1291" y="3537"/>
                    <a:pt x="1188" y="3537"/>
                  </a:cubicBezTo>
                  <a:cubicBezTo>
                    <a:pt x="961" y="3537"/>
                    <a:pt x="741" y="3348"/>
                    <a:pt x="741" y="3072"/>
                  </a:cubicBezTo>
                  <a:cubicBezTo>
                    <a:pt x="711" y="2856"/>
                    <a:pt x="927" y="2640"/>
                    <a:pt x="1173" y="2640"/>
                  </a:cubicBezTo>
                  <a:close/>
                  <a:moveTo>
                    <a:pt x="8858" y="3535"/>
                  </a:moveTo>
                  <a:cubicBezTo>
                    <a:pt x="9455" y="3565"/>
                    <a:pt x="9388" y="4402"/>
                    <a:pt x="8853" y="4402"/>
                  </a:cubicBezTo>
                  <a:cubicBezTo>
                    <a:pt x="8835" y="4402"/>
                    <a:pt x="8816" y="4401"/>
                    <a:pt x="8796" y="4399"/>
                  </a:cubicBezTo>
                  <a:cubicBezTo>
                    <a:pt x="8673" y="4368"/>
                    <a:pt x="8549" y="4307"/>
                    <a:pt x="8488" y="4214"/>
                  </a:cubicBezTo>
                  <a:cubicBezTo>
                    <a:pt x="8426" y="4122"/>
                    <a:pt x="8395" y="3998"/>
                    <a:pt x="8426" y="3875"/>
                  </a:cubicBezTo>
                  <a:lnTo>
                    <a:pt x="8426" y="3875"/>
                  </a:lnTo>
                  <a:lnTo>
                    <a:pt x="8426" y="3905"/>
                  </a:lnTo>
                  <a:cubicBezTo>
                    <a:pt x="8457" y="3689"/>
                    <a:pt x="8642" y="3535"/>
                    <a:pt x="8858" y="3535"/>
                  </a:cubicBezTo>
                  <a:close/>
                  <a:moveTo>
                    <a:pt x="5167" y="6689"/>
                  </a:moveTo>
                  <a:cubicBezTo>
                    <a:pt x="5239" y="6689"/>
                    <a:pt x="5310" y="6723"/>
                    <a:pt x="5371" y="6806"/>
                  </a:cubicBezTo>
                  <a:cubicBezTo>
                    <a:pt x="5432" y="6899"/>
                    <a:pt x="5463" y="7023"/>
                    <a:pt x="5463" y="7115"/>
                  </a:cubicBezTo>
                  <a:cubicBezTo>
                    <a:pt x="5407" y="7341"/>
                    <a:pt x="5221" y="7489"/>
                    <a:pt x="5001" y="7489"/>
                  </a:cubicBezTo>
                  <a:cubicBezTo>
                    <a:pt x="4980" y="7489"/>
                    <a:pt x="4960" y="7488"/>
                    <a:pt x="4939" y="7485"/>
                  </a:cubicBezTo>
                  <a:cubicBezTo>
                    <a:pt x="4483" y="7409"/>
                    <a:pt x="4837" y="6689"/>
                    <a:pt x="5167" y="6689"/>
                  </a:cubicBezTo>
                  <a:close/>
                  <a:moveTo>
                    <a:pt x="12721" y="1"/>
                  </a:moveTo>
                  <a:cubicBezTo>
                    <a:pt x="12148" y="1"/>
                    <a:pt x="11645" y="611"/>
                    <a:pt x="11913" y="1220"/>
                  </a:cubicBezTo>
                  <a:lnTo>
                    <a:pt x="9383" y="3257"/>
                  </a:lnTo>
                  <a:cubicBezTo>
                    <a:pt x="9290" y="3196"/>
                    <a:pt x="9167" y="3134"/>
                    <a:pt x="9012" y="3103"/>
                  </a:cubicBezTo>
                  <a:cubicBezTo>
                    <a:pt x="8973" y="3098"/>
                    <a:pt x="8933" y="3095"/>
                    <a:pt x="8894" y="3095"/>
                  </a:cubicBezTo>
                  <a:cubicBezTo>
                    <a:pt x="8473" y="3095"/>
                    <a:pt x="8081" y="3390"/>
                    <a:pt x="8025" y="3813"/>
                  </a:cubicBezTo>
                  <a:cubicBezTo>
                    <a:pt x="7994" y="3998"/>
                    <a:pt x="8025" y="4152"/>
                    <a:pt x="8087" y="4307"/>
                  </a:cubicBezTo>
                  <a:lnTo>
                    <a:pt x="5556" y="6344"/>
                  </a:lnTo>
                  <a:cubicBezTo>
                    <a:pt x="5432" y="6251"/>
                    <a:pt x="5309" y="6220"/>
                    <a:pt x="5155" y="6189"/>
                  </a:cubicBezTo>
                  <a:cubicBezTo>
                    <a:pt x="5108" y="6182"/>
                    <a:pt x="5060" y="6178"/>
                    <a:pt x="5011" y="6178"/>
                  </a:cubicBezTo>
                  <a:cubicBezTo>
                    <a:pt x="4863" y="6178"/>
                    <a:pt x="4707" y="6212"/>
                    <a:pt x="4568" y="6282"/>
                  </a:cubicBezTo>
                  <a:lnTo>
                    <a:pt x="1914" y="3535"/>
                  </a:lnTo>
                  <a:cubicBezTo>
                    <a:pt x="2007" y="3381"/>
                    <a:pt x="2038" y="3227"/>
                    <a:pt x="2038" y="3072"/>
                  </a:cubicBezTo>
                  <a:cubicBezTo>
                    <a:pt x="2038" y="2549"/>
                    <a:pt x="1612" y="2196"/>
                    <a:pt x="1165" y="2196"/>
                  </a:cubicBezTo>
                  <a:cubicBezTo>
                    <a:pt x="953" y="2196"/>
                    <a:pt x="735" y="2276"/>
                    <a:pt x="556" y="2455"/>
                  </a:cubicBezTo>
                  <a:cubicBezTo>
                    <a:pt x="1" y="3010"/>
                    <a:pt x="402" y="3936"/>
                    <a:pt x="1173" y="3936"/>
                  </a:cubicBezTo>
                  <a:lnTo>
                    <a:pt x="1173" y="3967"/>
                  </a:lnTo>
                  <a:cubicBezTo>
                    <a:pt x="1328" y="3936"/>
                    <a:pt x="1482" y="3905"/>
                    <a:pt x="1606" y="3844"/>
                  </a:cubicBezTo>
                  <a:lnTo>
                    <a:pt x="4291" y="6590"/>
                  </a:lnTo>
                  <a:cubicBezTo>
                    <a:pt x="4229" y="6683"/>
                    <a:pt x="4167" y="6806"/>
                    <a:pt x="4167" y="6899"/>
                  </a:cubicBezTo>
                  <a:cubicBezTo>
                    <a:pt x="4105" y="7115"/>
                    <a:pt x="4167" y="7362"/>
                    <a:pt x="4321" y="7547"/>
                  </a:cubicBezTo>
                  <a:cubicBezTo>
                    <a:pt x="4445" y="7732"/>
                    <a:pt x="4630" y="7856"/>
                    <a:pt x="4877" y="7887"/>
                  </a:cubicBezTo>
                  <a:cubicBezTo>
                    <a:pt x="4892" y="7902"/>
                    <a:pt x="4915" y="7910"/>
                    <a:pt x="4939" y="7910"/>
                  </a:cubicBezTo>
                  <a:cubicBezTo>
                    <a:pt x="4962" y="7910"/>
                    <a:pt x="4985" y="7902"/>
                    <a:pt x="5000" y="7887"/>
                  </a:cubicBezTo>
                  <a:cubicBezTo>
                    <a:pt x="5432" y="7887"/>
                    <a:pt x="5803" y="7609"/>
                    <a:pt x="5864" y="7177"/>
                  </a:cubicBezTo>
                  <a:cubicBezTo>
                    <a:pt x="5895" y="7023"/>
                    <a:pt x="5864" y="6837"/>
                    <a:pt x="5803" y="6683"/>
                  </a:cubicBezTo>
                  <a:lnTo>
                    <a:pt x="8333" y="4646"/>
                  </a:lnTo>
                  <a:cubicBezTo>
                    <a:pt x="8488" y="4770"/>
                    <a:pt x="8673" y="4831"/>
                    <a:pt x="8858" y="4831"/>
                  </a:cubicBezTo>
                  <a:cubicBezTo>
                    <a:pt x="9290" y="4831"/>
                    <a:pt x="9630" y="4523"/>
                    <a:pt x="9722" y="4122"/>
                  </a:cubicBezTo>
                  <a:cubicBezTo>
                    <a:pt x="9753" y="3936"/>
                    <a:pt x="9722" y="3751"/>
                    <a:pt x="9630" y="3597"/>
                  </a:cubicBezTo>
                  <a:lnTo>
                    <a:pt x="12191" y="1560"/>
                  </a:lnTo>
                  <a:cubicBezTo>
                    <a:pt x="12315" y="1653"/>
                    <a:pt x="12500" y="1714"/>
                    <a:pt x="12685" y="1714"/>
                  </a:cubicBezTo>
                  <a:cubicBezTo>
                    <a:pt x="12696" y="1715"/>
                    <a:pt x="12708" y="1715"/>
                    <a:pt x="12719" y="1715"/>
                  </a:cubicBezTo>
                  <a:cubicBezTo>
                    <a:pt x="13559" y="1715"/>
                    <a:pt x="13910" y="597"/>
                    <a:pt x="13179" y="140"/>
                  </a:cubicBezTo>
                  <a:cubicBezTo>
                    <a:pt x="13030" y="43"/>
                    <a:pt x="12873" y="1"/>
                    <a:pt x="127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DDA0AE3-6600-48DB-960D-CC2435908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587" y="1374056"/>
            <a:ext cx="5401369" cy="31742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A6A1735-0180-4F8B-9468-6437C68E60A8}"/>
              </a:ext>
            </a:extLst>
          </p:cNvPr>
          <p:cNvSpPr txBox="1"/>
          <p:nvPr/>
        </p:nvSpPr>
        <p:spPr>
          <a:xfrm>
            <a:off x="1573227" y="4548285"/>
            <a:ext cx="6114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Comparison of different ML models where SVM gives the highest accuracy for the binary classification.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1B5CF6-8381-4B56-A24A-C975E03F7412}"/>
              </a:ext>
            </a:extLst>
          </p:cNvPr>
          <p:cNvSpPr/>
          <p:nvPr/>
        </p:nvSpPr>
        <p:spPr>
          <a:xfrm>
            <a:off x="840377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"/>
          <p:cNvSpPr txBox="1">
            <a:spLocks noGrp="1"/>
          </p:cNvSpPr>
          <p:nvPr>
            <p:ph type="title"/>
          </p:nvPr>
        </p:nvSpPr>
        <p:spPr>
          <a:xfrm>
            <a:off x="1005322" y="487191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F1-Score Comparison of the models</a:t>
            </a:r>
            <a:endParaRPr sz="2600" dirty="0"/>
          </a:p>
        </p:txBody>
      </p:sp>
      <p:cxnSp>
        <p:nvCxnSpPr>
          <p:cNvPr id="610" name="Google Shape;610;p59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2958;p86">
            <a:extLst>
              <a:ext uri="{FF2B5EF4-FFF2-40B4-BE49-F238E27FC236}">
                <a16:creationId xmlns:a16="http://schemas.microsoft.com/office/drawing/2014/main" id="{F8C9479F-FB02-4D40-9F18-30C40B8E1135}"/>
              </a:ext>
            </a:extLst>
          </p:cNvPr>
          <p:cNvGrpSpPr/>
          <p:nvPr/>
        </p:nvGrpSpPr>
        <p:grpSpPr>
          <a:xfrm>
            <a:off x="621097" y="199290"/>
            <a:ext cx="361875" cy="362300"/>
            <a:chOff x="4755600" y="3563025"/>
            <a:chExt cx="361875" cy="362300"/>
          </a:xfrm>
        </p:grpSpPr>
        <p:sp>
          <p:nvSpPr>
            <p:cNvPr id="19" name="Google Shape;12959;p86">
              <a:extLst>
                <a:ext uri="{FF2B5EF4-FFF2-40B4-BE49-F238E27FC236}">
                  <a16:creationId xmlns:a16="http://schemas.microsoft.com/office/drawing/2014/main" id="{6E88B546-0FF7-4F66-9606-3FAB124E8E78}"/>
                </a:ext>
              </a:extLst>
            </p:cNvPr>
            <p:cNvSpPr/>
            <p:nvPr/>
          </p:nvSpPr>
          <p:spPr>
            <a:xfrm>
              <a:off x="4755600" y="3700000"/>
              <a:ext cx="74075" cy="225325"/>
            </a:xfrm>
            <a:custGeom>
              <a:avLst/>
              <a:gdLst/>
              <a:ahLst/>
              <a:cxnLst/>
              <a:rect l="l" t="t" r="r" b="b"/>
              <a:pathLst>
                <a:path w="2963" h="9013" extrusionOk="0">
                  <a:moveTo>
                    <a:pt x="926" y="0"/>
                  </a:moveTo>
                  <a:cubicBezTo>
                    <a:pt x="401" y="0"/>
                    <a:pt x="0" y="402"/>
                    <a:pt x="0" y="926"/>
                  </a:cubicBezTo>
                  <a:lnTo>
                    <a:pt x="0" y="5988"/>
                  </a:lnTo>
                  <a:cubicBezTo>
                    <a:pt x="16" y="6111"/>
                    <a:pt x="116" y="6173"/>
                    <a:pt x="216" y="6173"/>
                  </a:cubicBezTo>
                  <a:cubicBezTo>
                    <a:pt x="316" y="6173"/>
                    <a:pt x="417" y="6111"/>
                    <a:pt x="432" y="5988"/>
                  </a:cubicBezTo>
                  <a:lnTo>
                    <a:pt x="432" y="926"/>
                  </a:lnTo>
                  <a:cubicBezTo>
                    <a:pt x="432" y="649"/>
                    <a:pt x="648" y="432"/>
                    <a:pt x="895" y="432"/>
                  </a:cubicBezTo>
                  <a:lnTo>
                    <a:pt x="2037" y="432"/>
                  </a:lnTo>
                  <a:cubicBezTo>
                    <a:pt x="2315" y="432"/>
                    <a:pt x="2531" y="649"/>
                    <a:pt x="2531" y="926"/>
                  </a:cubicBezTo>
                  <a:lnTo>
                    <a:pt x="2531" y="8117"/>
                  </a:lnTo>
                  <a:cubicBezTo>
                    <a:pt x="2531" y="8364"/>
                    <a:pt x="2315" y="8580"/>
                    <a:pt x="2037" y="8580"/>
                  </a:cubicBezTo>
                  <a:lnTo>
                    <a:pt x="926" y="8580"/>
                  </a:lnTo>
                  <a:cubicBezTo>
                    <a:pt x="648" y="8580"/>
                    <a:pt x="432" y="8364"/>
                    <a:pt x="432" y="8117"/>
                  </a:cubicBezTo>
                  <a:lnTo>
                    <a:pt x="432" y="7222"/>
                  </a:lnTo>
                  <a:cubicBezTo>
                    <a:pt x="417" y="7099"/>
                    <a:pt x="316" y="7037"/>
                    <a:pt x="216" y="7037"/>
                  </a:cubicBezTo>
                  <a:cubicBezTo>
                    <a:pt x="116" y="7037"/>
                    <a:pt x="16" y="7099"/>
                    <a:pt x="0" y="7222"/>
                  </a:cubicBezTo>
                  <a:lnTo>
                    <a:pt x="0" y="8117"/>
                  </a:lnTo>
                  <a:cubicBezTo>
                    <a:pt x="0" y="8611"/>
                    <a:pt x="401" y="9012"/>
                    <a:pt x="926" y="9012"/>
                  </a:cubicBezTo>
                  <a:lnTo>
                    <a:pt x="2037" y="9012"/>
                  </a:lnTo>
                  <a:cubicBezTo>
                    <a:pt x="2531" y="9012"/>
                    <a:pt x="2963" y="8611"/>
                    <a:pt x="2963" y="8117"/>
                  </a:cubicBezTo>
                  <a:lnTo>
                    <a:pt x="2963" y="926"/>
                  </a:lnTo>
                  <a:cubicBezTo>
                    <a:pt x="2963" y="402"/>
                    <a:pt x="2531" y="0"/>
                    <a:pt x="20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60;p86">
              <a:extLst>
                <a:ext uri="{FF2B5EF4-FFF2-40B4-BE49-F238E27FC236}">
                  <a16:creationId xmlns:a16="http://schemas.microsoft.com/office/drawing/2014/main" id="{6F269225-EBD1-4872-A3D4-CC19C24D9205}"/>
                </a:ext>
              </a:extLst>
            </p:cNvPr>
            <p:cNvSpPr/>
            <p:nvPr/>
          </p:nvSpPr>
          <p:spPr>
            <a:xfrm>
              <a:off x="4852025" y="3783325"/>
              <a:ext cx="73325" cy="142000"/>
            </a:xfrm>
            <a:custGeom>
              <a:avLst/>
              <a:gdLst/>
              <a:ahLst/>
              <a:cxnLst/>
              <a:rect l="l" t="t" r="r" b="b"/>
              <a:pathLst>
                <a:path w="2933" h="5680" extrusionOk="0">
                  <a:moveTo>
                    <a:pt x="2038" y="433"/>
                  </a:moveTo>
                  <a:cubicBezTo>
                    <a:pt x="2315" y="433"/>
                    <a:pt x="2532" y="649"/>
                    <a:pt x="2532" y="926"/>
                  </a:cubicBezTo>
                  <a:lnTo>
                    <a:pt x="2532" y="4784"/>
                  </a:lnTo>
                  <a:cubicBezTo>
                    <a:pt x="2532" y="5031"/>
                    <a:pt x="2315" y="5247"/>
                    <a:pt x="2038" y="5247"/>
                  </a:cubicBezTo>
                  <a:lnTo>
                    <a:pt x="927" y="5247"/>
                  </a:lnTo>
                  <a:cubicBezTo>
                    <a:pt x="649" y="5247"/>
                    <a:pt x="433" y="5031"/>
                    <a:pt x="433" y="4784"/>
                  </a:cubicBezTo>
                  <a:lnTo>
                    <a:pt x="433" y="926"/>
                  </a:lnTo>
                  <a:cubicBezTo>
                    <a:pt x="433" y="649"/>
                    <a:pt x="649" y="433"/>
                    <a:pt x="927" y="433"/>
                  </a:cubicBezTo>
                  <a:close/>
                  <a:moveTo>
                    <a:pt x="896" y="1"/>
                  </a:moveTo>
                  <a:cubicBezTo>
                    <a:pt x="402" y="1"/>
                    <a:pt x="1" y="402"/>
                    <a:pt x="1" y="926"/>
                  </a:cubicBezTo>
                  <a:lnTo>
                    <a:pt x="1" y="4784"/>
                  </a:lnTo>
                  <a:cubicBezTo>
                    <a:pt x="1" y="5278"/>
                    <a:pt x="402" y="5679"/>
                    <a:pt x="896" y="5679"/>
                  </a:cubicBezTo>
                  <a:lnTo>
                    <a:pt x="2038" y="5679"/>
                  </a:lnTo>
                  <a:cubicBezTo>
                    <a:pt x="2532" y="5679"/>
                    <a:pt x="2933" y="5278"/>
                    <a:pt x="2933" y="4784"/>
                  </a:cubicBezTo>
                  <a:lnTo>
                    <a:pt x="2933" y="926"/>
                  </a:lnTo>
                  <a:cubicBezTo>
                    <a:pt x="2933" y="402"/>
                    <a:pt x="2532" y="1"/>
                    <a:pt x="20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61;p86">
              <a:extLst>
                <a:ext uri="{FF2B5EF4-FFF2-40B4-BE49-F238E27FC236}">
                  <a16:creationId xmlns:a16="http://schemas.microsoft.com/office/drawing/2014/main" id="{30EC5BDE-D8C4-44D8-8F71-4073F40A9B75}"/>
                </a:ext>
              </a:extLst>
            </p:cNvPr>
            <p:cNvSpPr/>
            <p:nvPr/>
          </p:nvSpPr>
          <p:spPr>
            <a:xfrm>
              <a:off x="4947700" y="3720825"/>
              <a:ext cx="74100" cy="204500"/>
            </a:xfrm>
            <a:custGeom>
              <a:avLst/>
              <a:gdLst/>
              <a:ahLst/>
              <a:cxnLst/>
              <a:rect l="l" t="t" r="r" b="b"/>
              <a:pathLst>
                <a:path w="2964" h="8180" extrusionOk="0">
                  <a:moveTo>
                    <a:pt x="927" y="1"/>
                  </a:moveTo>
                  <a:cubicBezTo>
                    <a:pt x="402" y="1"/>
                    <a:pt x="1" y="402"/>
                    <a:pt x="1" y="896"/>
                  </a:cubicBezTo>
                  <a:lnTo>
                    <a:pt x="1" y="7284"/>
                  </a:lnTo>
                  <a:cubicBezTo>
                    <a:pt x="1" y="7778"/>
                    <a:pt x="402" y="8179"/>
                    <a:pt x="927" y="8179"/>
                  </a:cubicBezTo>
                  <a:lnTo>
                    <a:pt x="2038" y="8179"/>
                  </a:lnTo>
                  <a:cubicBezTo>
                    <a:pt x="2531" y="8179"/>
                    <a:pt x="2963" y="7778"/>
                    <a:pt x="2963" y="7284"/>
                  </a:cubicBezTo>
                  <a:lnTo>
                    <a:pt x="2963" y="2655"/>
                  </a:lnTo>
                  <a:cubicBezTo>
                    <a:pt x="2963" y="2516"/>
                    <a:pt x="2855" y="2446"/>
                    <a:pt x="2747" y="2446"/>
                  </a:cubicBezTo>
                  <a:cubicBezTo>
                    <a:pt x="2639" y="2446"/>
                    <a:pt x="2531" y="2516"/>
                    <a:pt x="2531" y="2655"/>
                  </a:cubicBezTo>
                  <a:lnTo>
                    <a:pt x="2531" y="7284"/>
                  </a:lnTo>
                  <a:cubicBezTo>
                    <a:pt x="2531" y="7531"/>
                    <a:pt x="2315" y="7747"/>
                    <a:pt x="2038" y="7747"/>
                  </a:cubicBezTo>
                  <a:lnTo>
                    <a:pt x="927" y="7747"/>
                  </a:lnTo>
                  <a:cubicBezTo>
                    <a:pt x="649" y="7747"/>
                    <a:pt x="433" y="7531"/>
                    <a:pt x="433" y="7284"/>
                  </a:cubicBezTo>
                  <a:lnTo>
                    <a:pt x="433" y="896"/>
                  </a:lnTo>
                  <a:cubicBezTo>
                    <a:pt x="433" y="649"/>
                    <a:pt x="649" y="433"/>
                    <a:pt x="927" y="433"/>
                  </a:cubicBezTo>
                  <a:lnTo>
                    <a:pt x="2038" y="433"/>
                  </a:lnTo>
                  <a:cubicBezTo>
                    <a:pt x="2315" y="433"/>
                    <a:pt x="2531" y="649"/>
                    <a:pt x="2531" y="896"/>
                  </a:cubicBezTo>
                  <a:lnTo>
                    <a:pt x="2531" y="1389"/>
                  </a:lnTo>
                  <a:cubicBezTo>
                    <a:pt x="2531" y="1528"/>
                    <a:pt x="2639" y="1598"/>
                    <a:pt x="2747" y="1598"/>
                  </a:cubicBezTo>
                  <a:cubicBezTo>
                    <a:pt x="2855" y="1598"/>
                    <a:pt x="2963" y="1528"/>
                    <a:pt x="2963" y="1389"/>
                  </a:cubicBezTo>
                  <a:lnTo>
                    <a:pt x="2963" y="896"/>
                  </a:lnTo>
                  <a:cubicBezTo>
                    <a:pt x="2963" y="402"/>
                    <a:pt x="2562" y="1"/>
                    <a:pt x="20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62;p86">
              <a:extLst>
                <a:ext uri="{FF2B5EF4-FFF2-40B4-BE49-F238E27FC236}">
                  <a16:creationId xmlns:a16="http://schemas.microsoft.com/office/drawing/2014/main" id="{3A2C0B12-3DEB-4874-952C-1DBB12629B52}"/>
                </a:ext>
              </a:extLst>
            </p:cNvPr>
            <p:cNvSpPr/>
            <p:nvPr/>
          </p:nvSpPr>
          <p:spPr>
            <a:xfrm>
              <a:off x="5044150" y="3652150"/>
              <a:ext cx="73325" cy="273175"/>
            </a:xfrm>
            <a:custGeom>
              <a:avLst/>
              <a:gdLst/>
              <a:ahLst/>
              <a:cxnLst/>
              <a:rect l="l" t="t" r="r" b="b"/>
              <a:pathLst>
                <a:path w="2933" h="10927" extrusionOk="0">
                  <a:moveTo>
                    <a:pt x="2037" y="402"/>
                  </a:moveTo>
                  <a:cubicBezTo>
                    <a:pt x="2315" y="402"/>
                    <a:pt x="2531" y="618"/>
                    <a:pt x="2531" y="896"/>
                  </a:cubicBezTo>
                  <a:lnTo>
                    <a:pt x="2531" y="10031"/>
                  </a:lnTo>
                  <a:cubicBezTo>
                    <a:pt x="2531" y="10278"/>
                    <a:pt x="2315" y="10494"/>
                    <a:pt x="2037" y="10494"/>
                  </a:cubicBezTo>
                  <a:lnTo>
                    <a:pt x="895" y="10494"/>
                  </a:lnTo>
                  <a:cubicBezTo>
                    <a:pt x="618" y="10494"/>
                    <a:pt x="433" y="10278"/>
                    <a:pt x="433" y="10031"/>
                  </a:cubicBezTo>
                  <a:lnTo>
                    <a:pt x="433" y="896"/>
                  </a:lnTo>
                  <a:cubicBezTo>
                    <a:pt x="402" y="618"/>
                    <a:pt x="618" y="402"/>
                    <a:pt x="895" y="402"/>
                  </a:cubicBezTo>
                  <a:close/>
                  <a:moveTo>
                    <a:pt x="895" y="1"/>
                  </a:moveTo>
                  <a:cubicBezTo>
                    <a:pt x="402" y="1"/>
                    <a:pt x="0" y="402"/>
                    <a:pt x="0" y="896"/>
                  </a:cubicBezTo>
                  <a:lnTo>
                    <a:pt x="0" y="10031"/>
                  </a:lnTo>
                  <a:cubicBezTo>
                    <a:pt x="0" y="10525"/>
                    <a:pt x="402" y="10926"/>
                    <a:pt x="895" y="10926"/>
                  </a:cubicBezTo>
                  <a:lnTo>
                    <a:pt x="2037" y="10926"/>
                  </a:lnTo>
                  <a:cubicBezTo>
                    <a:pt x="2531" y="10926"/>
                    <a:pt x="2932" y="10525"/>
                    <a:pt x="2932" y="10031"/>
                  </a:cubicBezTo>
                  <a:lnTo>
                    <a:pt x="2932" y="896"/>
                  </a:lnTo>
                  <a:cubicBezTo>
                    <a:pt x="2932" y="402"/>
                    <a:pt x="2531" y="1"/>
                    <a:pt x="2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63;p86">
              <a:extLst>
                <a:ext uri="{FF2B5EF4-FFF2-40B4-BE49-F238E27FC236}">
                  <a16:creationId xmlns:a16="http://schemas.microsoft.com/office/drawing/2014/main" id="{0A7489E9-F1F9-435E-96C5-7F2470BFAFC0}"/>
                </a:ext>
              </a:extLst>
            </p:cNvPr>
            <p:cNvSpPr/>
            <p:nvPr/>
          </p:nvSpPr>
          <p:spPr>
            <a:xfrm>
              <a:off x="4763300" y="3563025"/>
              <a:ext cx="347750" cy="197750"/>
            </a:xfrm>
            <a:custGeom>
              <a:avLst/>
              <a:gdLst/>
              <a:ahLst/>
              <a:cxnLst/>
              <a:rect l="l" t="t" r="r" b="b"/>
              <a:pathLst>
                <a:path w="13910" h="7910" extrusionOk="0">
                  <a:moveTo>
                    <a:pt x="12770" y="446"/>
                  </a:moveTo>
                  <a:cubicBezTo>
                    <a:pt x="13315" y="446"/>
                    <a:pt x="13315" y="1316"/>
                    <a:pt x="12770" y="1316"/>
                  </a:cubicBezTo>
                  <a:cubicBezTo>
                    <a:pt x="12753" y="1316"/>
                    <a:pt x="12735" y="1315"/>
                    <a:pt x="12716" y="1313"/>
                  </a:cubicBezTo>
                  <a:cubicBezTo>
                    <a:pt x="12469" y="1313"/>
                    <a:pt x="12253" y="1128"/>
                    <a:pt x="12253" y="881"/>
                  </a:cubicBezTo>
                  <a:cubicBezTo>
                    <a:pt x="12253" y="634"/>
                    <a:pt x="12469" y="449"/>
                    <a:pt x="12716" y="449"/>
                  </a:cubicBezTo>
                  <a:cubicBezTo>
                    <a:pt x="12735" y="447"/>
                    <a:pt x="12753" y="446"/>
                    <a:pt x="12770" y="446"/>
                  </a:cubicBezTo>
                  <a:close/>
                  <a:moveTo>
                    <a:pt x="1173" y="2640"/>
                  </a:moveTo>
                  <a:cubicBezTo>
                    <a:pt x="1575" y="2640"/>
                    <a:pt x="1760" y="3134"/>
                    <a:pt x="1482" y="3412"/>
                  </a:cubicBezTo>
                  <a:cubicBezTo>
                    <a:pt x="1396" y="3498"/>
                    <a:pt x="1291" y="3537"/>
                    <a:pt x="1188" y="3537"/>
                  </a:cubicBezTo>
                  <a:cubicBezTo>
                    <a:pt x="961" y="3537"/>
                    <a:pt x="741" y="3348"/>
                    <a:pt x="741" y="3072"/>
                  </a:cubicBezTo>
                  <a:cubicBezTo>
                    <a:pt x="711" y="2856"/>
                    <a:pt x="927" y="2640"/>
                    <a:pt x="1173" y="2640"/>
                  </a:cubicBezTo>
                  <a:close/>
                  <a:moveTo>
                    <a:pt x="8858" y="3535"/>
                  </a:moveTo>
                  <a:cubicBezTo>
                    <a:pt x="9455" y="3565"/>
                    <a:pt x="9388" y="4402"/>
                    <a:pt x="8853" y="4402"/>
                  </a:cubicBezTo>
                  <a:cubicBezTo>
                    <a:pt x="8835" y="4402"/>
                    <a:pt x="8816" y="4401"/>
                    <a:pt x="8796" y="4399"/>
                  </a:cubicBezTo>
                  <a:cubicBezTo>
                    <a:pt x="8673" y="4368"/>
                    <a:pt x="8549" y="4307"/>
                    <a:pt x="8488" y="4214"/>
                  </a:cubicBezTo>
                  <a:cubicBezTo>
                    <a:pt x="8426" y="4122"/>
                    <a:pt x="8395" y="3998"/>
                    <a:pt x="8426" y="3875"/>
                  </a:cubicBezTo>
                  <a:lnTo>
                    <a:pt x="8426" y="3875"/>
                  </a:lnTo>
                  <a:lnTo>
                    <a:pt x="8426" y="3905"/>
                  </a:lnTo>
                  <a:cubicBezTo>
                    <a:pt x="8457" y="3689"/>
                    <a:pt x="8642" y="3535"/>
                    <a:pt x="8858" y="3535"/>
                  </a:cubicBezTo>
                  <a:close/>
                  <a:moveTo>
                    <a:pt x="5167" y="6689"/>
                  </a:moveTo>
                  <a:cubicBezTo>
                    <a:pt x="5239" y="6689"/>
                    <a:pt x="5310" y="6723"/>
                    <a:pt x="5371" y="6806"/>
                  </a:cubicBezTo>
                  <a:cubicBezTo>
                    <a:pt x="5432" y="6899"/>
                    <a:pt x="5463" y="7023"/>
                    <a:pt x="5463" y="7115"/>
                  </a:cubicBezTo>
                  <a:cubicBezTo>
                    <a:pt x="5407" y="7341"/>
                    <a:pt x="5221" y="7489"/>
                    <a:pt x="5001" y="7489"/>
                  </a:cubicBezTo>
                  <a:cubicBezTo>
                    <a:pt x="4980" y="7489"/>
                    <a:pt x="4960" y="7488"/>
                    <a:pt x="4939" y="7485"/>
                  </a:cubicBezTo>
                  <a:cubicBezTo>
                    <a:pt x="4483" y="7409"/>
                    <a:pt x="4837" y="6689"/>
                    <a:pt x="5167" y="6689"/>
                  </a:cubicBezTo>
                  <a:close/>
                  <a:moveTo>
                    <a:pt x="12721" y="1"/>
                  </a:moveTo>
                  <a:cubicBezTo>
                    <a:pt x="12148" y="1"/>
                    <a:pt x="11645" y="611"/>
                    <a:pt x="11913" y="1220"/>
                  </a:cubicBezTo>
                  <a:lnTo>
                    <a:pt x="9383" y="3257"/>
                  </a:lnTo>
                  <a:cubicBezTo>
                    <a:pt x="9290" y="3196"/>
                    <a:pt x="9167" y="3134"/>
                    <a:pt x="9012" y="3103"/>
                  </a:cubicBezTo>
                  <a:cubicBezTo>
                    <a:pt x="8973" y="3098"/>
                    <a:pt x="8933" y="3095"/>
                    <a:pt x="8894" y="3095"/>
                  </a:cubicBezTo>
                  <a:cubicBezTo>
                    <a:pt x="8473" y="3095"/>
                    <a:pt x="8081" y="3390"/>
                    <a:pt x="8025" y="3813"/>
                  </a:cubicBezTo>
                  <a:cubicBezTo>
                    <a:pt x="7994" y="3998"/>
                    <a:pt x="8025" y="4152"/>
                    <a:pt x="8087" y="4307"/>
                  </a:cubicBezTo>
                  <a:lnTo>
                    <a:pt x="5556" y="6344"/>
                  </a:lnTo>
                  <a:cubicBezTo>
                    <a:pt x="5432" y="6251"/>
                    <a:pt x="5309" y="6220"/>
                    <a:pt x="5155" y="6189"/>
                  </a:cubicBezTo>
                  <a:cubicBezTo>
                    <a:pt x="5108" y="6182"/>
                    <a:pt x="5060" y="6178"/>
                    <a:pt x="5011" y="6178"/>
                  </a:cubicBezTo>
                  <a:cubicBezTo>
                    <a:pt x="4863" y="6178"/>
                    <a:pt x="4707" y="6212"/>
                    <a:pt x="4568" y="6282"/>
                  </a:cubicBezTo>
                  <a:lnTo>
                    <a:pt x="1914" y="3535"/>
                  </a:lnTo>
                  <a:cubicBezTo>
                    <a:pt x="2007" y="3381"/>
                    <a:pt x="2038" y="3227"/>
                    <a:pt x="2038" y="3072"/>
                  </a:cubicBezTo>
                  <a:cubicBezTo>
                    <a:pt x="2038" y="2549"/>
                    <a:pt x="1612" y="2196"/>
                    <a:pt x="1165" y="2196"/>
                  </a:cubicBezTo>
                  <a:cubicBezTo>
                    <a:pt x="953" y="2196"/>
                    <a:pt x="735" y="2276"/>
                    <a:pt x="556" y="2455"/>
                  </a:cubicBezTo>
                  <a:cubicBezTo>
                    <a:pt x="1" y="3010"/>
                    <a:pt x="402" y="3936"/>
                    <a:pt x="1173" y="3936"/>
                  </a:cubicBezTo>
                  <a:lnTo>
                    <a:pt x="1173" y="3967"/>
                  </a:lnTo>
                  <a:cubicBezTo>
                    <a:pt x="1328" y="3936"/>
                    <a:pt x="1482" y="3905"/>
                    <a:pt x="1606" y="3844"/>
                  </a:cubicBezTo>
                  <a:lnTo>
                    <a:pt x="4291" y="6590"/>
                  </a:lnTo>
                  <a:cubicBezTo>
                    <a:pt x="4229" y="6683"/>
                    <a:pt x="4167" y="6806"/>
                    <a:pt x="4167" y="6899"/>
                  </a:cubicBezTo>
                  <a:cubicBezTo>
                    <a:pt x="4105" y="7115"/>
                    <a:pt x="4167" y="7362"/>
                    <a:pt x="4321" y="7547"/>
                  </a:cubicBezTo>
                  <a:cubicBezTo>
                    <a:pt x="4445" y="7732"/>
                    <a:pt x="4630" y="7856"/>
                    <a:pt x="4877" y="7887"/>
                  </a:cubicBezTo>
                  <a:cubicBezTo>
                    <a:pt x="4892" y="7902"/>
                    <a:pt x="4915" y="7910"/>
                    <a:pt x="4939" y="7910"/>
                  </a:cubicBezTo>
                  <a:cubicBezTo>
                    <a:pt x="4962" y="7910"/>
                    <a:pt x="4985" y="7902"/>
                    <a:pt x="5000" y="7887"/>
                  </a:cubicBezTo>
                  <a:cubicBezTo>
                    <a:pt x="5432" y="7887"/>
                    <a:pt x="5803" y="7609"/>
                    <a:pt x="5864" y="7177"/>
                  </a:cubicBezTo>
                  <a:cubicBezTo>
                    <a:pt x="5895" y="7023"/>
                    <a:pt x="5864" y="6837"/>
                    <a:pt x="5803" y="6683"/>
                  </a:cubicBezTo>
                  <a:lnTo>
                    <a:pt x="8333" y="4646"/>
                  </a:lnTo>
                  <a:cubicBezTo>
                    <a:pt x="8488" y="4770"/>
                    <a:pt x="8673" y="4831"/>
                    <a:pt x="8858" y="4831"/>
                  </a:cubicBezTo>
                  <a:cubicBezTo>
                    <a:pt x="9290" y="4831"/>
                    <a:pt x="9630" y="4523"/>
                    <a:pt x="9722" y="4122"/>
                  </a:cubicBezTo>
                  <a:cubicBezTo>
                    <a:pt x="9753" y="3936"/>
                    <a:pt x="9722" y="3751"/>
                    <a:pt x="9630" y="3597"/>
                  </a:cubicBezTo>
                  <a:lnTo>
                    <a:pt x="12191" y="1560"/>
                  </a:lnTo>
                  <a:cubicBezTo>
                    <a:pt x="12315" y="1653"/>
                    <a:pt x="12500" y="1714"/>
                    <a:pt x="12685" y="1714"/>
                  </a:cubicBezTo>
                  <a:cubicBezTo>
                    <a:pt x="12696" y="1715"/>
                    <a:pt x="12708" y="1715"/>
                    <a:pt x="12719" y="1715"/>
                  </a:cubicBezTo>
                  <a:cubicBezTo>
                    <a:pt x="13559" y="1715"/>
                    <a:pt x="13910" y="597"/>
                    <a:pt x="13179" y="140"/>
                  </a:cubicBezTo>
                  <a:cubicBezTo>
                    <a:pt x="13030" y="43"/>
                    <a:pt x="12873" y="1"/>
                    <a:pt x="127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6A1735-0180-4F8B-9468-6437C68E60A8}"/>
              </a:ext>
            </a:extLst>
          </p:cNvPr>
          <p:cNvSpPr txBox="1"/>
          <p:nvPr/>
        </p:nvSpPr>
        <p:spPr>
          <a:xfrm>
            <a:off x="1573227" y="4548285"/>
            <a:ext cx="6114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Comparison of different ML models where SVM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the highest f1-score for the binary classification.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F99FD-6FE8-4614-89E7-4CFC6600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459" y="1172416"/>
            <a:ext cx="5563082" cy="327688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0FEA38-290D-4802-B3A4-A4414E4515E4}"/>
              </a:ext>
            </a:extLst>
          </p:cNvPr>
          <p:cNvSpPr/>
          <p:nvPr/>
        </p:nvSpPr>
        <p:spPr>
          <a:xfrm>
            <a:off x="840377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195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Overview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42" name="Google Shape;242;p38"/>
          <p:cNvSpPr txBox="1">
            <a:spLocks noGrp="1"/>
          </p:cNvSpPr>
          <p:nvPr>
            <p:ph type="title" idx="5"/>
          </p:nvPr>
        </p:nvSpPr>
        <p:spPr>
          <a:xfrm>
            <a:off x="5690649" y="819362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Introduction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5690649" y="131003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Problem Statement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2"/>
          </p:nvPr>
        </p:nvSpPr>
        <p:spPr>
          <a:xfrm>
            <a:off x="4810771" y="857923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3"/>
          </p:nvPr>
        </p:nvSpPr>
        <p:spPr>
          <a:xfrm>
            <a:off x="4810771" y="1351223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6"/>
          </p:nvPr>
        </p:nvSpPr>
        <p:spPr>
          <a:xfrm>
            <a:off x="5690649" y="1836251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Literature Review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4"/>
          </p:nvPr>
        </p:nvSpPr>
        <p:spPr>
          <a:xfrm>
            <a:off x="5690649" y="2324052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Strategy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title" idx="7"/>
          </p:nvPr>
        </p:nvSpPr>
        <p:spPr>
          <a:xfrm>
            <a:off x="4810771" y="1844523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8"/>
          </p:nvPr>
        </p:nvSpPr>
        <p:spPr>
          <a:xfrm>
            <a:off x="4810771" y="2341452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53" name="Google Shape;253;p38"/>
          <p:cNvCxnSpPr/>
          <p:nvPr/>
        </p:nvCxnSpPr>
        <p:spPr>
          <a:xfrm>
            <a:off x="819525" y="277911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52;p38">
            <a:extLst>
              <a:ext uri="{FF2B5EF4-FFF2-40B4-BE49-F238E27FC236}">
                <a16:creationId xmlns:a16="http://schemas.microsoft.com/office/drawing/2014/main" id="{B3FFDD79-813A-42F1-AEC7-BD726C3A0E81}"/>
              </a:ext>
            </a:extLst>
          </p:cNvPr>
          <p:cNvSpPr txBox="1">
            <a:spLocks/>
          </p:cNvSpPr>
          <p:nvPr/>
        </p:nvSpPr>
        <p:spPr>
          <a:xfrm>
            <a:off x="4810771" y="2834752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5" name="Google Shape;252;p38">
            <a:extLst>
              <a:ext uri="{FF2B5EF4-FFF2-40B4-BE49-F238E27FC236}">
                <a16:creationId xmlns:a16="http://schemas.microsoft.com/office/drawing/2014/main" id="{F1377028-F467-4041-A935-40BC52621D84}"/>
              </a:ext>
            </a:extLst>
          </p:cNvPr>
          <p:cNvSpPr txBox="1">
            <a:spLocks/>
          </p:cNvSpPr>
          <p:nvPr/>
        </p:nvSpPr>
        <p:spPr>
          <a:xfrm>
            <a:off x="4810771" y="3321155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6" name="Google Shape;252;p38">
            <a:extLst>
              <a:ext uri="{FF2B5EF4-FFF2-40B4-BE49-F238E27FC236}">
                <a16:creationId xmlns:a16="http://schemas.microsoft.com/office/drawing/2014/main" id="{3D41C990-5DE5-4F57-AA42-72A8C098A21A}"/>
              </a:ext>
            </a:extLst>
          </p:cNvPr>
          <p:cNvSpPr txBox="1">
            <a:spLocks/>
          </p:cNvSpPr>
          <p:nvPr/>
        </p:nvSpPr>
        <p:spPr>
          <a:xfrm>
            <a:off x="4810771" y="3823647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27" name="Google Shape;249;p38">
            <a:extLst>
              <a:ext uri="{FF2B5EF4-FFF2-40B4-BE49-F238E27FC236}">
                <a16:creationId xmlns:a16="http://schemas.microsoft.com/office/drawing/2014/main" id="{1BD6483A-8780-4994-867D-F6144F2DCDA0}"/>
              </a:ext>
            </a:extLst>
          </p:cNvPr>
          <p:cNvSpPr txBox="1">
            <a:spLocks/>
          </p:cNvSpPr>
          <p:nvPr/>
        </p:nvSpPr>
        <p:spPr>
          <a:xfrm>
            <a:off x="5690649" y="2818477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Experimental Process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Google Shape;249;p38">
            <a:extLst>
              <a:ext uri="{FF2B5EF4-FFF2-40B4-BE49-F238E27FC236}">
                <a16:creationId xmlns:a16="http://schemas.microsoft.com/office/drawing/2014/main" id="{9865EED2-362E-4F73-94EC-32B52217DE9E}"/>
              </a:ext>
            </a:extLst>
          </p:cNvPr>
          <p:cNvSpPr txBox="1">
            <a:spLocks/>
          </p:cNvSpPr>
          <p:nvPr/>
        </p:nvSpPr>
        <p:spPr>
          <a:xfrm>
            <a:off x="5690649" y="331267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dirty="0"/>
              <a:t>Result Analysis</a:t>
            </a:r>
          </a:p>
        </p:txBody>
      </p:sp>
      <p:sp>
        <p:nvSpPr>
          <p:cNvPr id="29" name="Google Shape;249;p38">
            <a:extLst>
              <a:ext uri="{FF2B5EF4-FFF2-40B4-BE49-F238E27FC236}">
                <a16:creationId xmlns:a16="http://schemas.microsoft.com/office/drawing/2014/main" id="{6C9FD177-4A8B-4A46-B86E-BA39464D7DC8}"/>
              </a:ext>
            </a:extLst>
          </p:cNvPr>
          <p:cNvSpPr txBox="1">
            <a:spLocks/>
          </p:cNvSpPr>
          <p:nvPr/>
        </p:nvSpPr>
        <p:spPr>
          <a:xfrm>
            <a:off x="5690649" y="3806247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FD016B-696E-41DE-AA86-5D02005DE2A6}"/>
              </a:ext>
            </a:extLst>
          </p:cNvPr>
          <p:cNvSpPr/>
          <p:nvPr/>
        </p:nvSpPr>
        <p:spPr>
          <a:xfrm>
            <a:off x="8435162" y="4642884"/>
            <a:ext cx="449287" cy="375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1" name="Google Shape;14402;p90">
            <a:extLst>
              <a:ext uri="{FF2B5EF4-FFF2-40B4-BE49-F238E27FC236}">
                <a16:creationId xmlns:a16="http://schemas.microsoft.com/office/drawing/2014/main" id="{2C90F12C-5462-4FDA-9F1F-F139395A2158}"/>
              </a:ext>
            </a:extLst>
          </p:cNvPr>
          <p:cNvSpPr/>
          <p:nvPr/>
        </p:nvSpPr>
        <p:spPr>
          <a:xfrm>
            <a:off x="1591364" y="1756444"/>
            <a:ext cx="362447" cy="354614"/>
          </a:xfrm>
          <a:custGeom>
            <a:avLst/>
            <a:gdLst/>
            <a:ahLst/>
            <a:cxnLst/>
            <a:rect l="l" t="t" r="r" b="b"/>
            <a:pathLst>
              <a:path w="12123" h="11861" extrusionOk="0">
                <a:moveTo>
                  <a:pt x="5740" y="334"/>
                </a:moveTo>
                <a:lnTo>
                  <a:pt x="5740" y="1596"/>
                </a:lnTo>
                <a:cubicBezTo>
                  <a:pt x="5621" y="1596"/>
                  <a:pt x="5502" y="1596"/>
                  <a:pt x="5383" y="1644"/>
                </a:cubicBezTo>
                <a:cubicBezTo>
                  <a:pt x="4382" y="1763"/>
                  <a:pt x="3478" y="2192"/>
                  <a:pt x="2811" y="2906"/>
                </a:cubicBezTo>
                <a:lnTo>
                  <a:pt x="2644" y="3073"/>
                </a:lnTo>
                <a:lnTo>
                  <a:pt x="1668" y="2263"/>
                </a:lnTo>
                <a:cubicBezTo>
                  <a:pt x="1668" y="2263"/>
                  <a:pt x="1930" y="1953"/>
                  <a:pt x="1977" y="1953"/>
                </a:cubicBezTo>
                <a:cubicBezTo>
                  <a:pt x="2858" y="1072"/>
                  <a:pt x="4001" y="501"/>
                  <a:pt x="5240" y="358"/>
                </a:cubicBezTo>
                <a:cubicBezTo>
                  <a:pt x="5383" y="334"/>
                  <a:pt x="5549" y="334"/>
                  <a:pt x="5692" y="334"/>
                </a:cubicBezTo>
                <a:close/>
                <a:moveTo>
                  <a:pt x="6073" y="382"/>
                </a:moveTo>
                <a:cubicBezTo>
                  <a:pt x="7502" y="405"/>
                  <a:pt x="8836" y="1001"/>
                  <a:pt x="9860" y="2025"/>
                </a:cubicBezTo>
                <a:cubicBezTo>
                  <a:pt x="10860" y="3025"/>
                  <a:pt x="11432" y="4382"/>
                  <a:pt x="11479" y="5811"/>
                </a:cubicBezTo>
                <a:lnTo>
                  <a:pt x="10217" y="5811"/>
                </a:lnTo>
                <a:cubicBezTo>
                  <a:pt x="10146" y="4406"/>
                  <a:pt x="9431" y="3144"/>
                  <a:pt x="8264" y="2382"/>
                </a:cubicBezTo>
                <a:cubicBezTo>
                  <a:pt x="8239" y="2357"/>
                  <a:pt x="8212" y="2347"/>
                  <a:pt x="8183" y="2347"/>
                </a:cubicBezTo>
                <a:cubicBezTo>
                  <a:pt x="8129" y="2347"/>
                  <a:pt x="8073" y="2383"/>
                  <a:pt x="8026" y="2430"/>
                </a:cubicBezTo>
                <a:cubicBezTo>
                  <a:pt x="7978" y="2525"/>
                  <a:pt x="8002" y="2620"/>
                  <a:pt x="8098" y="2668"/>
                </a:cubicBezTo>
                <a:cubicBezTo>
                  <a:pt x="9217" y="3430"/>
                  <a:pt x="9884" y="4644"/>
                  <a:pt x="9884" y="5978"/>
                </a:cubicBezTo>
                <a:cubicBezTo>
                  <a:pt x="9884" y="8098"/>
                  <a:pt x="8098" y="9884"/>
                  <a:pt x="5930" y="9884"/>
                </a:cubicBezTo>
                <a:cubicBezTo>
                  <a:pt x="3763" y="9884"/>
                  <a:pt x="1977" y="8098"/>
                  <a:pt x="1977" y="5930"/>
                </a:cubicBezTo>
                <a:cubicBezTo>
                  <a:pt x="1977" y="5049"/>
                  <a:pt x="2263" y="4192"/>
                  <a:pt x="2763" y="3501"/>
                </a:cubicBezTo>
                <a:cubicBezTo>
                  <a:pt x="3263" y="2835"/>
                  <a:pt x="4025" y="2311"/>
                  <a:pt x="4835" y="2120"/>
                </a:cubicBezTo>
                <a:cubicBezTo>
                  <a:pt x="5168" y="2025"/>
                  <a:pt x="5549" y="1953"/>
                  <a:pt x="5930" y="1953"/>
                </a:cubicBezTo>
                <a:cubicBezTo>
                  <a:pt x="6431" y="1953"/>
                  <a:pt x="6931" y="2049"/>
                  <a:pt x="7407" y="2263"/>
                </a:cubicBezTo>
                <a:cubicBezTo>
                  <a:pt x="7423" y="2267"/>
                  <a:pt x="7440" y="2269"/>
                  <a:pt x="7457" y="2269"/>
                </a:cubicBezTo>
                <a:cubicBezTo>
                  <a:pt x="7540" y="2269"/>
                  <a:pt x="7625" y="2223"/>
                  <a:pt x="7645" y="2144"/>
                </a:cubicBezTo>
                <a:cubicBezTo>
                  <a:pt x="7645" y="2049"/>
                  <a:pt x="7621" y="2001"/>
                  <a:pt x="7526" y="1953"/>
                </a:cubicBezTo>
                <a:cubicBezTo>
                  <a:pt x="7050" y="1787"/>
                  <a:pt x="6573" y="1668"/>
                  <a:pt x="6073" y="1668"/>
                </a:cubicBezTo>
                <a:lnTo>
                  <a:pt x="6073" y="382"/>
                </a:lnTo>
                <a:close/>
                <a:moveTo>
                  <a:pt x="5502" y="1"/>
                </a:moveTo>
                <a:cubicBezTo>
                  <a:pt x="5264" y="24"/>
                  <a:pt x="5002" y="48"/>
                  <a:pt x="4764" y="96"/>
                </a:cubicBezTo>
                <a:cubicBezTo>
                  <a:pt x="4478" y="144"/>
                  <a:pt x="4144" y="239"/>
                  <a:pt x="3835" y="358"/>
                </a:cubicBezTo>
                <a:cubicBezTo>
                  <a:pt x="3073" y="644"/>
                  <a:pt x="2334" y="1120"/>
                  <a:pt x="1739" y="1715"/>
                </a:cubicBezTo>
                <a:cubicBezTo>
                  <a:pt x="596" y="2858"/>
                  <a:pt x="1" y="4335"/>
                  <a:pt x="1" y="5930"/>
                </a:cubicBezTo>
                <a:cubicBezTo>
                  <a:pt x="1" y="7431"/>
                  <a:pt x="572" y="8860"/>
                  <a:pt x="1572" y="9979"/>
                </a:cubicBezTo>
                <a:cubicBezTo>
                  <a:pt x="1612" y="10005"/>
                  <a:pt x="1665" y="10024"/>
                  <a:pt x="1713" y="10024"/>
                </a:cubicBezTo>
                <a:cubicBezTo>
                  <a:pt x="1753" y="10024"/>
                  <a:pt x="1789" y="10011"/>
                  <a:pt x="1811" y="9979"/>
                </a:cubicBezTo>
                <a:cubicBezTo>
                  <a:pt x="1882" y="9907"/>
                  <a:pt x="1906" y="9788"/>
                  <a:pt x="1811" y="9717"/>
                </a:cubicBezTo>
                <a:cubicBezTo>
                  <a:pt x="858" y="8693"/>
                  <a:pt x="334" y="7335"/>
                  <a:pt x="334" y="5907"/>
                </a:cubicBezTo>
                <a:cubicBezTo>
                  <a:pt x="334" y="4692"/>
                  <a:pt x="715" y="3501"/>
                  <a:pt x="1453" y="2549"/>
                </a:cubicBezTo>
                <a:lnTo>
                  <a:pt x="2477" y="3358"/>
                </a:lnTo>
                <a:cubicBezTo>
                  <a:pt x="1930" y="4097"/>
                  <a:pt x="1620" y="5025"/>
                  <a:pt x="1620" y="6002"/>
                </a:cubicBezTo>
                <a:cubicBezTo>
                  <a:pt x="1644" y="8336"/>
                  <a:pt x="3549" y="10193"/>
                  <a:pt x="5859" y="10241"/>
                </a:cubicBezTo>
                <a:cubicBezTo>
                  <a:pt x="5874" y="10241"/>
                  <a:pt x="5889" y="10241"/>
                  <a:pt x="5904" y="10241"/>
                </a:cubicBezTo>
                <a:cubicBezTo>
                  <a:pt x="8241" y="10241"/>
                  <a:pt x="10146" y="8392"/>
                  <a:pt x="10241" y="6097"/>
                </a:cubicBezTo>
                <a:lnTo>
                  <a:pt x="11527" y="6097"/>
                </a:lnTo>
                <a:cubicBezTo>
                  <a:pt x="11503" y="7526"/>
                  <a:pt x="10908" y="8860"/>
                  <a:pt x="9884" y="9884"/>
                </a:cubicBezTo>
                <a:cubicBezTo>
                  <a:pt x="8836" y="10908"/>
                  <a:pt x="7407" y="11503"/>
                  <a:pt x="5930" y="11503"/>
                </a:cubicBezTo>
                <a:cubicBezTo>
                  <a:pt x="4644" y="11503"/>
                  <a:pt x="3406" y="11074"/>
                  <a:pt x="2382" y="10265"/>
                </a:cubicBezTo>
                <a:cubicBezTo>
                  <a:pt x="2338" y="10231"/>
                  <a:pt x="2299" y="10214"/>
                  <a:pt x="2262" y="10214"/>
                </a:cubicBezTo>
                <a:cubicBezTo>
                  <a:pt x="2220" y="10214"/>
                  <a:pt x="2182" y="10237"/>
                  <a:pt x="2144" y="10288"/>
                </a:cubicBezTo>
                <a:cubicBezTo>
                  <a:pt x="2096" y="10384"/>
                  <a:pt x="2096" y="10479"/>
                  <a:pt x="2168" y="10527"/>
                </a:cubicBezTo>
                <a:cubicBezTo>
                  <a:pt x="3216" y="11384"/>
                  <a:pt x="4549" y="11860"/>
                  <a:pt x="5930" y="11860"/>
                </a:cubicBezTo>
                <a:cubicBezTo>
                  <a:pt x="7931" y="11860"/>
                  <a:pt x="9741" y="10908"/>
                  <a:pt x="10908" y="9193"/>
                </a:cubicBezTo>
                <a:cubicBezTo>
                  <a:pt x="11312" y="8574"/>
                  <a:pt x="11622" y="7859"/>
                  <a:pt x="11765" y="7097"/>
                </a:cubicBezTo>
                <a:cubicBezTo>
                  <a:pt x="12122" y="5097"/>
                  <a:pt x="11527" y="3120"/>
                  <a:pt x="10122" y="1715"/>
                </a:cubicBezTo>
                <a:cubicBezTo>
                  <a:pt x="9002" y="596"/>
                  <a:pt x="7502" y="1"/>
                  <a:pt x="593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49;p38">
            <a:extLst>
              <a:ext uri="{FF2B5EF4-FFF2-40B4-BE49-F238E27FC236}">
                <a16:creationId xmlns:a16="http://schemas.microsoft.com/office/drawing/2014/main" id="{30EC0C60-5BF3-447B-9A36-D4AAE3F67E7D}"/>
              </a:ext>
            </a:extLst>
          </p:cNvPr>
          <p:cNvSpPr txBox="1">
            <a:spLocks/>
          </p:cNvSpPr>
          <p:nvPr/>
        </p:nvSpPr>
        <p:spPr>
          <a:xfrm>
            <a:off x="5690649" y="4299824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dirty="0"/>
              <a:t>Reference</a:t>
            </a:r>
          </a:p>
        </p:txBody>
      </p:sp>
      <p:sp>
        <p:nvSpPr>
          <p:cNvPr id="33" name="Google Shape;252;p38">
            <a:extLst>
              <a:ext uri="{FF2B5EF4-FFF2-40B4-BE49-F238E27FC236}">
                <a16:creationId xmlns:a16="http://schemas.microsoft.com/office/drawing/2014/main" id="{1BF594D0-F5C4-4900-8406-40741E383C07}"/>
              </a:ext>
            </a:extLst>
          </p:cNvPr>
          <p:cNvSpPr txBox="1">
            <a:spLocks/>
          </p:cNvSpPr>
          <p:nvPr/>
        </p:nvSpPr>
        <p:spPr>
          <a:xfrm>
            <a:off x="4810771" y="432413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"/>
          <p:cNvSpPr txBox="1">
            <a:spLocks noGrp="1"/>
          </p:cNvSpPr>
          <p:nvPr>
            <p:ph type="title"/>
          </p:nvPr>
        </p:nvSpPr>
        <p:spPr>
          <a:xfrm>
            <a:off x="1005322" y="487191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Overall Model Performance</a:t>
            </a:r>
            <a:endParaRPr sz="2600" dirty="0"/>
          </a:p>
        </p:txBody>
      </p:sp>
      <p:cxnSp>
        <p:nvCxnSpPr>
          <p:cNvPr id="610" name="Google Shape;610;p59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2958;p86">
            <a:extLst>
              <a:ext uri="{FF2B5EF4-FFF2-40B4-BE49-F238E27FC236}">
                <a16:creationId xmlns:a16="http://schemas.microsoft.com/office/drawing/2014/main" id="{F8C9479F-FB02-4D40-9F18-30C40B8E1135}"/>
              </a:ext>
            </a:extLst>
          </p:cNvPr>
          <p:cNvGrpSpPr/>
          <p:nvPr/>
        </p:nvGrpSpPr>
        <p:grpSpPr>
          <a:xfrm>
            <a:off x="621097" y="199290"/>
            <a:ext cx="361875" cy="362300"/>
            <a:chOff x="4755600" y="3563025"/>
            <a:chExt cx="361875" cy="362300"/>
          </a:xfrm>
        </p:grpSpPr>
        <p:sp>
          <p:nvSpPr>
            <p:cNvPr id="19" name="Google Shape;12959;p86">
              <a:extLst>
                <a:ext uri="{FF2B5EF4-FFF2-40B4-BE49-F238E27FC236}">
                  <a16:creationId xmlns:a16="http://schemas.microsoft.com/office/drawing/2014/main" id="{6E88B546-0FF7-4F66-9606-3FAB124E8E78}"/>
                </a:ext>
              </a:extLst>
            </p:cNvPr>
            <p:cNvSpPr/>
            <p:nvPr/>
          </p:nvSpPr>
          <p:spPr>
            <a:xfrm>
              <a:off x="4755600" y="3700000"/>
              <a:ext cx="74075" cy="225325"/>
            </a:xfrm>
            <a:custGeom>
              <a:avLst/>
              <a:gdLst/>
              <a:ahLst/>
              <a:cxnLst/>
              <a:rect l="l" t="t" r="r" b="b"/>
              <a:pathLst>
                <a:path w="2963" h="9013" extrusionOk="0">
                  <a:moveTo>
                    <a:pt x="926" y="0"/>
                  </a:moveTo>
                  <a:cubicBezTo>
                    <a:pt x="401" y="0"/>
                    <a:pt x="0" y="402"/>
                    <a:pt x="0" y="926"/>
                  </a:cubicBezTo>
                  <a:lnTo>
                    <a:pt x="0" y="5988"/>
                  </a:lnTo>
                  <a:cubicBezTo>
                    <a:pt x="16" y="6111"/>
                    <a:pt x="116" y="6173"/>
                    <a:pt x="216" y="6173"/>
                  </a:cubicBezTo>
                  <a:cubicBezTo>
                    <a:pt x="316" y="6173"/>
                    <a:pt x="417" y="6111"/>
                    <a:pt x="432" y="5988"/>
                  </a:cubicBezTo>
                  <a:lnTo>
                    <a:pt x="432" y="926"/>
                  </a:lnTo>
                  <a:cubicBezTo>
                    <a:pt x="432" y="649"/>
                    <a:pt x="648" y="432"/>
                    <a:pt x="895" y="432"/>
                  </a:cubicBezTo>
                  <a:lnTo>
                    <a:pt x="2037" y="432"/>
                  </a:lnTo>
                  <a:cubicBezTo>
                    <a:pt x="2315" y="432"/>
                    <a:pt x="2531" y="649"/>
                    <a:pt x="2531" y="926"/>
                  </a:cubicBezTo>
                  <a:lnTo>
                    <a:pt x="2531" y="8117"/>
                  </a:lnTo>
                  <a:cubicBezTo>
                    <a:pt x="2531" y="8364"/>
                    <a:pt x="2315" y="8580"/>
                    <a:pt x="2037" y="8580"/>
                  </a:cubicBezTo>
                  <a:lnTo>
                    <a:pt x="926" y="8580"/>
                  </a:lnTo>
                  <a:cubicBezTo>
                    <a:pt x="648" y="8580"/>
                    <a:pt x="432" y="8364"/>
                    <a:pt x="432" y="8117"/>
                  </a:cubicBezTo>
                  <a:lnTo>
                    <a:pt x="432" y="7222"/>
                  </a:lnTo>
                  <a:cubicBezTo>
                    <a:pt x="417" y="7099"/>
                    <a:pt x="316" y="7037"/>
                    <a:pt x="216" y="7037"/>
                  </a:cubicBezTo>
                  <a:cubicBezTo>
                    <a:pt x="116" y="7037"/>
                    <a:pt x="16" y="7099"/>
                    <a:pt x="0" y="7222"/>
                  </a:cubicBezTo>
                  <a:lnTo>
                    <a:pt x="0" y="8117"/>
                  </a:lnTo>
                  <a:cubicBezTo>
                    <a:pt x="0" y="8611"/>
                    <a:pt x="401" y="9012"/>
                    <a:pt x="926" y="9012"/>
                  </a:cubicBezTo>
                  <a:lnTo>
                    <a:pt x="2037" y="9012"/>
                  </a:lnTo>
                  <a:cubicBezTo>
                    <a:pt x="2531" y="9012"/>
                    <a:pt x="2963" y="8611"/>
                    <a:pt x="2963" y="8117"/>
                  </a:cubicBezTo>
                  <a:lnTo>
                    <a:pt x="2963" y="926"/>
                  </a:lnTo>
                  <a:cubicBezTo>
                    <a:pt x="2963" y="402"/>
                    <a:pt x="2531" y="0"/>
                    <a:pt x="20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60;p86">
              <a:extLst>
                <a:ext uri="{FF2B5EF4-FFF2-40B4-BE49-F238E27FC236}">
                  <a16:creationId xmlns:a16="http://schemas.microsoft.com/office/drawing/2014/main" id="{6F269225-EBD1-4872-A3D4-CC19C24D9205}"/>
                </a:ext>
              </a:extLst>
            </p:cNvPr>
            <p:cNvSpPr/>
            <p:nvPr/>
          </p:nvSpPr>
          <p:spPr>
            <a:xfrm>
              <a:off x="4852025" y="3783325"/>
              <a:ext cx="73325" cy="142000"/>
            </a:xfrm>
            <a:custGeom>
              <a:avLst/>
              <a:gdLst/>
              <a:ahLst/>
              <a:cxnLst/>
              <a:rect l="l" t="t" r="r" b="b"/>
              <a:pathLst>
                <a:path w="2933" h="5680" extrusionOk="0">
                  <a:moveTo>
                    <a:pt x="2038" y="433"/>
                  </a:moveTo>
                  <a:cubicBezTo>
                    <a:pt x="2315" y="433"/>
                    <a:pt x="2532" y="649"/>
                    <a:pt x="2532" y="926"/>
                  </a:cubicBezTo>
                  <a:lnTo>
                    <a:pt x="2532" y="4784"/>
                  </a:lnTo>
                  <a:cubicBezTo>
                    <a:pt x="2532" y="5031"/>
                    <a:pt x="2315" y="5247"/>
                    <a:pt x="2038" y="5247"/>
                  </a:cubicBezTo>
                  <a:lnTo>
                    <a:pt x="927" y="5247"/>
                  </a:lnTo>
                  <a:cubicBezTo>
                    <a:pt x="649" y="5247"/>
                    <a:pt x="433" y="5031"/>
                    <a:pt x="433" y="4784"/>
                  </a:cubicBezTo>
                  <a:lnTo>
                    <a:pt x="433" y="926"/>
                  </a:lnTo>
                  <a:cubicBezTo>
                    <a:pt x="433" y="649"/>
                    <a:pt x="649" y="433"/>
                    <a:pt x="927" y="433"/>
                  </a:cubicBezTo>
                  <a:close/>
                  <a:moveTo>
                    <a:pt x="896" y="1"/>
                  </a:moveTo>
                  <a:cubicBezTo>
                    <a:pt x="402" y="1"/>
                    <a:pt x="1" y="402"/>
                    <a:pt x="1" y="926"/>
                  </a:cubicBezTo>
                  <a:lnTo>
                    <a:pt x="1" y="4784"/>
                  </a:lnTo>
                  <a:cubicBezTo>
                    <a:pt x="1" y="5278"/>
                    <a:pt x="402" y="5679"/>
                    <a:pt x="896" y="5679"/>
                  </a:cubicBezTo>
                  <a:lnTo>
                    <a:pt x="2038" y="5679"/>
                  </a:lnTo>
                  <a:cubicBezTo>
                    <a:pt x="2532" y="5679"/>
                    <a:pt x="2933" y="5278"/>
                    <a:pt x="2933" y="4784"/>
                  </a:cubicBezTo>
                  <a:lnTo>
                    <a:pt x="2933" y="926"/>
                  </a:lnTo>
                  <a:cubicBezTo>
                    <a:pt x="2933" y="402"/>
                    <a:pt x="2532" y="1"/>
                    <a:pt x="20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61;p86">
              <a:extLst>
                <a:ext uri="{FF2B5EF4-FFF2-40B4-BE49-F238E27FC236}">
                  <a16:creationId xmlns:a16="http://schemas.microsoft.com/office/drawing/2014/main" id="{30EC5BDE-D8C4-44D8-8F71-4073F40A9B75}"/>
                </a:ext>
              </a:extLst>
            </p:cNvPr>
            <p:cNvSpPr/>
            <p:nvPr/>
          </p:nvSpPr>
          <p:spPr>
            <a:xfrm>
              <a:off x="4947700" y="3720825"/>
              <a:ext cx="74100" cy="204500"/>
            </a:xfrm>
            <a:custGeom>
              <a:avLst/>
              <a:gdLst/>
              <a:ahLst/>
              <a:cxnLst/>
              <a:rect l="l" t="t" r="r" b="b"/>
              <a:pathLst>
                <a:path w="2964" h="8180" extrusionOk="0">
                  <a:moveTo>
                    <a:pt x="927" y="1"/>
                  </a:moveTo>
                  <a:cubicBezTo>
                    <a:pt x="402" y="1"/>
                    <a:pt x="1" y="402"/>
                    <a:pt x="1" y="896"/>
                  </a:cubicBezTo>
                  <a:lnTo>
                    <a:pt x="1" y="7284"/>
                  </a:lnTo>
                  <a:cubicBezTo>
                    <a:pt x="1" y="7778"/>
                    <a:pt x="402" y="8179"/>
                    <a:pt x="927" y="8179"/>
                  </a:cubicBezTo>
                  <a:lnTo>
                    <a:pt x="2038" y="8179"/>
                  </a:lnTo>
                  <a:cubicBezTo>
                    <a:pt x="2531" y="8179"/>
                    <a:pt x="2963" y="7778"/>
                    <a:pt x="2963" y="7284"/>
                  </a:cubicBezTo>
                  <a:lnTo>
                    <a:pt x="2963" y="2655"/>
                  </a:lnTo>
                  <a:cubicBezTo>
                    <a:pt x="2963" y="2516"/>
                    <a:pt x="2855" y="2446"/>
                    <a:pt x="2747" y="2446"/>
                  </a:cubicBezTo>
                  <a:cubicBezTo>
                    <a:pt x="2639" y="2446"/>
                    <a:pt x="2531" y="2516"/>
                    <a:pt x="2531" y="2655"/>
                  </a:cubicBezTo>
                  <a:lnTo>
                    <a:pt x="2531" y="7284"/>
                  </a:lnTo>
                  <a:cubicBezTo>
                    <a:pt x="2531" y="7531"/>
                    <a:pt x="2315" y="7747"/>
                    <a:pt x="2038" y="7747"/>
                  </a:cubicBezTo>
                  <a:lnTo>
                    <a:pt x="927" y="7747"/>
                  </a:lnTo>
                  <a:cubicBezTo>
                    <a:pt x="649" y="7747"/>
                    <a:pt x="433" y="7531"/>
                    <a:pt x="433" y="7284"/>
                  </a:cubicBezTo>
                  <a:lnTo>
                    <a:pt x="433" y="896"/>
                  </a:lnTo>
                  <a:cubicBezTo>
                    <a:pt x="433" y="649"/>
                    <a:pt x="649" y="433"/>
                    <a:pt x="927" y="433"/>
                  </a:cubicBezTo>
                  <a:lnTo>
                    <a:pt x="2038" y="433"/>
                  </a:lnTo>
                  <a:cubicBezTo>
                    <a:pt x="2315" y="433"/>
                    <a:pt x="2531" y="649"/>
                    <a:pt x="2531" y="896"/>
                  </a:cubicBezTo>
                  <a:lnTo>
                    <a:pt x="2531" y="1389"/>
                  </a:lnTo>
                  <a:cubicBezTo>
                    <a:pt x="2531" y="1528"/>
                    <a:pt x="2639" y="1598"/>
                    <a:pt x="2747" y="1598"/>
                  </a:cubicBezTo>
                  <a:cubicBezTo>
                    <a:pt x="2855" y="1598"/>
                    <a:pt x="2963" y="1528"/>
                    <a:pt x="2963" y="1389"/>
                  </a:cubicBezTo>
                  <a:lnTo>
                    <a:pt x="2963" y="896"/>
                  </a:lnTo>
                  <a:cubicBezTo>
                    <a:pt x="2963" y="402"/>
                    <a:pt x="2562" y="1"/>
                    <a:pt x="20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62;p86">
              <a:extLst>
                <a:ext uri="{FF2B5EF4-FFF2-40B4-BE49-F238E27FC236}">
                  <a16:creationId xmlns:a16="http://schemas.microsoft.com/office/drawing/2014/main" id="{3A2C0B12-3DEB-4874-952C-1DBB12629B52}"/>
                </a:ext>
              </a:extLst>
            </p:cNvPr>
            <p:cNvSpPr/>
            <p:nvPr/>
          </p:nvSpPr>
          <p:spPr>
            <a:xfrm>
              <a:off x="5044150" y="3652150"/>
              <a:ext cx="73325" cy="273175"/>
            </a:xfrm>
            <a:custGeom>
              <a:avLst/>
              <a:gdLst/>
              <a:ahLst/>
              <a:cxnLst/>
              <a:rect l="l" t="t" r="r" b="b"/>
              <a:pathLst>
                <a:path w="2933" h="10927" extrusionOk="0">
                  <a:moveTo>
                    <a:pt x="2037" y="402"/>
                  </a:moveTo>
                  <a:cubicBezTo>
                    <a:pt x="2315" y="402"/>
                    <a:pt x="2531" y="618"/>
                    <a:pt x="2531" y="896"/>
                  </a:cubicBezTo>
                  <a:lnTo>
                    <a:pt x="2531" y="10031"/>
                  </a:lnTo>
                  <a:cubicBezTo>
                    <a:pt x="2531" y="10278"/>
                    <a:pt x="2315" y="10494"/>
                    <a:pt x="2037" y="10494"/>
                  </a:cubicBezTo>
                  <a:lnTo>
                    <a:pt x="895" y="10494"/>
                  </a:lnTo>
                  <a:cubicBezTo>
                    <a:pt x="618" y="10494"/>
                    <a:pt x="433" y="10278"/>
                    <a:pt x="433" y="10031"/>
                  </a:cubicBezTo>
                  <a:lnTo>
                    <a:pt x="433" y="896"/>
                  </a:lnTo>
                  <a:cubicBezTo>
                    <a:pt x="402" y="618"/>
                    <a:pt x="618" y="402"/>
                    <a:pt x="895" y="402"/>
                  </a:cubicBezTo>
                  <a:close/>
                  <a:moveTo>
                    <a:pt x="895" y="1"/>
                  </a:moveTo>
                  <a:cubicBezTo>
                    <a:pt x="402" y="1"/>
                    <a:pt x="0" y="402"/>
                    <a:pt x="0" y="896"/>
                  </a:cubicBezTo>
                  <a:lnTo>
                    <a:pt x="0" y="10031"/>
                  </a:lnTo>
                  <a:cubicBezTo>
                    <a:pt x="0" y="10525"/>
                    <a:pt x="402" y="10926"/>
                    <a:pt x="895" y="10926"/>
                  </a:cubicBezTo>
                  <a:lnTo>
                    <a:pt x="2037" y="10926"/>
                  </a:lnTo>
                  <a:cubicBezTo>
                    <a:pt x="2531" y="10926"/>
                    <a:pt x="2932" y="10525"/>
                    <a:pt x="2932" y="10031"/>
                  </a:cubicBezTo>
                  <a:lnTo>
                    <a:pt x="2932" y="896"/>
                  </a:lnTo>
                  <a:cubicBezTo>
                    <a:pt x="2932" y="402"/>
                    <a:pt x="2531" y="1"/>
                    <a:pt x="2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63;p86">
              <a:extLst>
                <a:ext uri="{FF2B5EF4-FFF2-40B4-BE49-F238E27FC236}">
                  <a16:creationId xmlns:a16="http://schemas.microsoft.com/office/drawing/2014/main" id="{0A7489E9-F1F9-435E-96C5-7F2470BFAFC0}"/>
                </a:ext>
              </a:extLst>
            </p:cNvPr>
            <p:cNvSpPr/>
            <p:nvPr/>
          </p:nvSpPr>
          <p:spPr>
            <a:xfrm>
              <a:off x="4763300" y="3563025"/>
              <a:ext cx="347750" cy="197750"/>
            </a:xfrm>
            <a:custGeom>
              <a:avLst/>
              <a:gdLst/>
              <a:ahLst/>
              <a:cxnLst/>
              <a:rect l="l" t="t" r="r" b="b"/>
              <a:pathLst>
                <a:path w="13910" h="7910" extrusionOk="0">
                  <a:moveTo>
                    <a:pt x="12770" y="446"/>
                  </a:moveTo>
                  <a:cubicBezTo>
                    <a:pt x="13315" y="446"/>
                    <a:pt x="13315" y="1316"/>
                    <a:pt x="12770" y="1316"/>
                  </a:cubicBezTo>
                  <a:cubicBezTo>
                    <a:pt x="12753" y="1316"/>
                    <a:pt x="12735" y="1315"/>
                    <a:pt x="12716" y="1313"/>
                  </a:cubicBezTo>
                  <a:cubicBezTo>
                    <a:pt x="12469" y="1313"/>
                    <a:pt x="12253" y="1128"/>
                    <a:pt x="12253" y="881"/>
                  </a:cubicBezTo>
                  <a:cubicBezTo>
                    <a:pt x="12253" y="634"/>
                    <a:pt x="12469" y="449"/>
                    <a:pt x="12716" y="449"/>
                  </a:cubicBezTo>
                  <a:cubicBezTo>
                    <a:pt x="12735" y="447"/>
                    <a:pt x="12753" y="446"/>
                    <a:pt x="12770" y="446"/>
                  </a:cubicBezTo>
                  <a:close/>
                  <a:moveTo>
                    <a:pt x="1173" y="2640"/>
                  </a:moveTo>
                  <a:cubicBezTo>
                    <a:pt x="1575" y="2640"/>
                    <a:pt x="1760" y="3134"/>
                    <a:pt x="1482" y="3412"/>
                  </a:cubicBezTo>
                  <a:cubicBezTo>
                    <a:pt x="1396" y="3498"/>
                    <a:pt x="1291" y="3537"/>
                    <a:pt x="1188" y="3537"/>
                  </a:cubicBezTo>
                  <a:cubicBezTo>
                    <a:pt x="961" y="3537"/>
                    <a:pt x="741" y="3348"/>
                    <a:pt x="741" y="3072"/>
                  </a:cubicBezTo>
                  <a:cubicBezTo>
                    <a:pt x="711" y="2856"/>
                    <a:pt x="927" y="2640"/>
                    <a:pt x="1173" y="2640"/>
                  </a:cubicBezTo>
                  <a:close/>
                  <a:moveTo>
                    <a:pt x="8858" y="3535"/>
                  </a:moveTo>
                  <a:cubicBezTo>
                    <a:pt x="9455" y="3565"/>
                    <a:pt x="9388" y="4402"/>
                    <a:pt x="8853" y="4402"/>
                  </a:cubicBezTo>
                  <a:cubicBezTo>
                    <a:pt x="8835" y="4402"/>
                    <a:pt x="8816" y="4401"/>
                    <a:pt x="8796" y="4399"/>
                  </a:cubicBezTo>
                  <a:cubicBezTo>
                    <a:pt x="8673" y="4368"/>
                    <a:pt x="8549" y="4307"/>
                    <a:pt x="8488" y="4214"/>
                  </a:cubicBezTo>
                  <a:cubicBezTo>
                    <a:pt x="8426" y="4122"/>
                    <a:pt x="8395" y="3998"/>
                    <a:pt x="8426" y="3875"/>
                  </a:cubicBezTo>
                  <a:lnTo>
                    <a:pt x="8426" y="3875"/>
                  </a:lnTo>
                  <a:lnTo>
                    <a:pt x="8426" y="3905"/>
                  </a:lnTo>
                  <a:cubicBezTo>
                    <a:pt x="8457" y="3689"/>
                    <a:pt x="8642" y="3535"/>
                    <a:pt x="8858" y="3535"/>
                  </a:cubicBezTo>
                  <a:close/>
                  <a:moveTo>
                    <a:pt x="5167" y="6689"/>
                  </a:moveTo>
                  <a:cubicBezTo>
                    <a:pt x="5239" y="6689"/>
                    <a:pt x="5310" y="6723"/>
                    <a:pt x="5371" y="6806"/>
                  </a:cubicBezTo>
                  <a:cubicBezTo>
                    <a:pt x="5432" y="6899"/>
                    <a:pt x="5463" y="7023"/>
                    <a:pt x="5463" y="7115"/>
                  </a:cubicBezTo>
                  <a:cubicBezTo>
                    <a:pt x="5407" y="7341"/>
                    <a:pt x="5221" y="7489"/>
                    <a:pt x="5001" y="7489"/>
                  </a:cubicBezTo>
                  <a:cubicBezTo>
                    <a:pt x="4980" y="7489"/>
                    <a:pt x="4960" y="7488"/>
                    <a:pt x="4939" y="7485"/>
                  </a:cubicBezTo>
                  <a:cubicBezTo>
                    <a:pt x="4483" y="7409"/>
                    <a:pt x="4837" y="6689"/>
                    <a:pt x="5167" y="6689"/>
                  </a:cubicBezTo>
                  <a:close/>
                  <a:moveTo>
                    <a:pt x="12721" y="1"/>
                  </a:moveTo>
                  <a:cubicBezTo>
                    <a:pt x="12148" y="1"/>
                    <a:pt x="11645" y="611"/>
                    <a:pt x="11913" y="1220"/>
                  </a:cubicBezTo>
                  <a:lnTo>
                    <a:pt x="9383" y="3257"/>
                  </a:lnTo>
                  <a:cubicBezTo>
                    <a:pt x="9290" y="3196"/>
                    <a:pt x="9167" y="3134"/>
                    <a:pt x="9012" y="3103"/>
                  </a:cubicBezTo>
                  <a:cubicBezTo>
                    <a:pt x="8973" y="3098"/>
                    <a:pt x="8933" y="3095"/>
                    <a:pt x="8894" y="3095"/>
                  </a:cubicBezTo>
                  <a:cubicBezTo>
                    <a:pt x="8473" y="3095"/>
                    <a:pt x="8081" y="3390"/>
                    <a:pt x="8025" y="3813"/>
                  </a:cubicBezTo>
                  <a:cubicBezTo>
                    <a:pt x="7994" y="3998"/>
                    <a:pt x="8025" y="4152"/>
                    <a:pt x="8087" y="4307"/>
                  </a:cubicBezTo>
                  <a:lnTo>
                    <a:pt x="5556" y="6344"/>
                  </a:lnTo>
                  <a:cubicBezTo>
                    <a:pt x="5432" y="6251"/>
                    <a:pt x="5309" y="6220"/>
                    <a:pt x="5155" y="6189"/>
                  </a:cubicBezTo>
                  <a:cubicBezTo>
                    <a:pt x="5108" y="6182"/>
                    <a:pt x="5060" y="6178"/>
                    <a:pt x="5011" y="6178"/>
                  </a:cubicBezTo>
                  <a:cubicBezTo>
                    <a:pt x="4863" y="6178"/>
                    <a:pt x="4707" y="6212"/>
                    <a:pt x="4568" y="6282"/>
                  </a:cubicBezTo>
                  <a:lnTo>
                    <a:pt x="1914" y="3535"/>
                  </a:lnTo>
                  <a:cubicBezTo>
                    <a:pt x="2007" y="3381"/>
                    <a:pt x="2038" y="3227"/>
                    <a:pt x="2038" y="3072"/>
                  </a:cubicBezTo>
                  <a:cubicBezTo>
                    <a:pt x="2038" y="2549"/>
                    <a:pt x="1612" y="2196"/>
                    <a:pt x="1165" y="2196"/>
                  </a:cubicBezTo>
                  <a:cubicBezTo>
                    <a:pt x="953" y="2196"/>
                    <a:pt x="735" y="2276"/>
                    <a:pt x="556" y="2455"/>
                  </a:cubicBezTo>
                  <a:cubicBezTo>
                    <a:pt x="1" y="3010"/>
                    <a:pt x="402" y="3936"/>
                    <a:pt x="1173" y="3936"/>
                  </a:cubicBezTo>
                  <a:lnTo>
                    <a:pt x="1173" y="3967"/>
                  </a:lnTo>
                  <a:cubicBezTo>
                    <a:pt x="1328" y="3936"/>
                    <a:pt x="1482" y="3905"/>
                    <a:pt x="1606" y="3844"/>
                  </a:cubicBezTo>
                  <a:lnTo>
                    <a:pt x="4291" y="6590"/>
                  </a:lnTo>
                  <a:cubicBezTo>
                    <a:pt x="4229" y="6683"/>
                    <a:pt x="4167" y="6806"/>
                    <a:pt x="4167" y="6899"/>
                  </a:cubicBezTo>
                  <a:cubicBezTo>
                    <a:pt x="4105" y="7115"/>
                    <a:pt x="4167" y="7362"/>
                    <a:pt x="4321" y="7547"/>
                  </a:cubicBezTo>
                  <a:cubicBezTo>
                    <a:pt x="4445" y="7732"/>
                    <a:pt x="4630" y="7856"/>
                    <a:pt x="4877" y="7887"/>
                  </a:cubicBezTo>
                  <a:cubicBezTo>
                    <a:pt x="4892" y="7902"/>
                    <a:pt x="4915" y="7910"/>
                    <a:pt x="4939" y="7910"/>
                  </a:cubicBezTo>
                  <a:cubicBezTo>
                    <a:pt x="4962" y="7910"/>
                    <a:pt x="4985" y="7902"/>
                    <a:pt x="5000" y="7887"/>
                  </a:cubicBezTo>
                  <a:cubicBezTo>
                    <a:pt x="5432" y="7887"/>
                    <a:pt x="5803" y="7609"/>
                    <a:pt x="5864" y="7177"/>
                  </a:cubicBezTo>
                  <a:cubicBezTo>
                    <a:pt x="5895" y="7023"/>
                    <a:pt x="5864" y="6837"/>
                    <a:pt x="5803" y="6683"/>
                  </a:cubicBezTo>
                  <a:lnTo>
                    <a:pt x="8333" y="4646"/>
                  </a:lnTo>
                  <a:cubicBezTo>
                    <a:pt x="8488" y="4770"/>
                    <a:pt x="8673" y="4831"/>
                    <a:pt x="8858" y="4831"/>
                  </a:cubicBezTo>
                  <a:cubicBezTo>
                    <a:pt x="9290" y="4831"/>
                    <a:pt x="9630" y="4523"/>
                    <a:pt x="9722" y="4122"/>
                  </a:cubicBezTo>
                  <a:cubicBezTo>
                    <a:pt x="9753" y="3936"/>
                    <a:pt x="9722" y="3751"/>
                    <a:pt x="9630" y="3597"/>
                  </a:cubicBezTo>
                  <a:lnTo>
                    <a:pt x="12191" y="1560"/>
                  </a:lnTo>
                  <a:cubicBezTo>
                    <a:pt x="12315" y="1653"/>
                    <a:pt x="12500" y="1714"/>
                    <a:pt x="12685" y="1714"/>
                  </a:cubicBezTo>
                  <a:cubicBezTo>
                    <a:pt x="12696" y="1715"/>
                    <a:pt x="12708" y="1715"/>
                    <a:pt x="12719" y="1715"/>
                  </a:cubicBezTo>
                  <a:cubicBezTo>
                    <a:pt x="13559" y="1715"/>
                    <a:pt x="13910" y="597"/>
                    <a:pt x="13179" y="140"/>
                  </a:cubicBezTo>
                  <a:cubicBezTo>
                    <a:pt x="13030" y="43"/>
                    <a:pt x="12873" y="1"/>
                    <a:pt x="127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4B3C53-EF13-47DE-8B2B-D9CC44D97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513263"/>
              </p:ext>
            </p:extLst>
          </p:nvPr>
        </p:nvGraphicFramePr>
        <p:xfrm>
          <a:off x="1763319" y="1655000"/>
          <a:ext cx="5843905" cy="2225040"/>
        </p:xfrm>
        <a:graphic>
          <a:graphicData uri="http://schemas.openxmlformats.org/drawingml/2006/table">
            <a:tbl>
              <a:tblPr firstRow="1" bandRow="1">
                <a:tableStyleId>{316F79C9-1C9E-490F-9B5C-153DC2C24CE1}</a:tableStyleId>
              </a:tblPr>
              <a:tblGrid>
                <a:gridCol w="1779905">
                  <a:extLst>
                    <a:ext uri="{9D8B030D-6E8A-4147-A177-3AD203B41FA5}">
                      <a16:colId xmlns:a16="http://schemas.microsoft.com/office/drawing/2014/main" val="22370867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160356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88109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764514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22119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7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SVC (RBF)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83.099%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83.099%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88.997%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5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75.005%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95.416%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75.005%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83.489%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04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79.086%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96.013%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79.086%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86.154%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8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76.112%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96.049%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76.112%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82.793%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63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79.135%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79.135%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86.463%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90478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EA2C482F-28B5-427C-AF4E-ADE5A4CE4259}"/>
              </a:ext>
            </a:extLst>
          </p:cNvPr>
          <p:cNvSpPr/>
          <p:nvPr/>
        </p:nvSpPr>
        <p:spPr>
          <a:xfrm>
            <a:off x="840377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36962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DA62-039D-45F5-8971-7EC3CDAF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SVM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45D5D-9916-4EE6-ABF2-D1BC9610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02" y="1335891"/>
            <a:ext cx="5563082" cy="3276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73E8C-5E2D-4E8E-8B9C-0C49E59FCBF4}"/>
              </a:ext>
            </a:extLst>
          </p:cNvPr>
          <p:cNvSpPr txBox="1"/>
          <p:nvPr/>
        </p:nvSpPr>
        <p:spPr>
          <a:xfrm>
            <a:off x="1842408" y="4627731"/>
            <a:ext cx="5676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Graphical representation of the percentages of Accuracy, Precision,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F1-score, and Recall for Long Short-term Memory.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8AEC4F-3981-4BDC-9DCB-D356C4851C48}"/>
              </a:ext>
            </a:extLst>
          </p:cNvPr>
          <p:cNvSpPr/>
          <p:nvPr/>
        </p:nvSpPr>
        <p:spPr>
          <a:xfrm>
            <a:off x="840377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21</a:t>
            </a:r>
          </a:p>
        </p:txBody>
      </p:sp>
      <p:grpSp>
        <p:nvGrpSpPr>
          <p:cNvPr id="8" name="Google Shape;12958;p86">
            <a:extLst>
              <a:ext uri="{FF2B5EF4-FFF2-40B4-BE49-F238E27FC236}">
                <a16:creationId xmlns:a16="http://schemas.microsoft.com/office/drawing/2014/main" id="{6DDAB602-E0D9-4AE6-BA19-9F8A3C083AC4}"/>
              </a:ext>
            </a:extLst>
          </p:cNvPr>
          <p:cNvGrpSpPr/>
          <p:nvPr/>
        </p:nvGrpSpPr>
        <p:grpSpPr>
          <a:xfrm>
            <a:off x="621097" y="199290"/>
            <a:ext cx="361875" cy="362300"/>
            <a:chOff x="4755600" y="3563025"/>
            <a:chExt cx="361875" cy="362300"/>
          </a:xfrm>
        </p:grpSpPr>
        <p:sp>
          <p:nvSpPr>
            <p:cNvPr id="9" name="Google Shape;12959;p86">
              <a:extLst>
                <a:ext uri="{FF2B5EF4-FFF2-40B4-BE49-F238E27FC236}">
                  <a16:creationId xmlns:a16="http://schemas.microsoft.com/office/drawing/2014/main" id="{29E26BF1-ABD2-437F-A4A4-E9C02D7F5A77}"/>
                </a:ext>
              </a:extLst>
            </p:cNvPr>
            <p:cNvSpPr/>
            <p:nvPr/>
          </p:nvSpPr>
          <p:spPr>
            <a:xfrm>
              <a:off x="4755600" y="3700000"/>
              <a:ext cx="74075" cy="225325"/>
            </a:xfrm>
            <a:custGeom>
              <a:avLst/>
              <a:gdLst/>
              <a:ahLst/>
              <a:cxnLst/>
              <a:rect l="l" t="t" r="r" b="b"/>
              <a:pathLst>
                <a:path w="2963" h="9013" extrusionOk="0">
                  <a:moveTo>
                    <a:pt x="926" y="0"/>
                  </a:moveTo>
                  <a:cubicBezTo>
                    <a:pt x="401" y="0"/>
                    <a:pt x="0" y="402"/>
                    <a:pt x="0" y="926"/>
                  </a:cubicBezTo>
                  <a:lnTo>
                    <a:pt x="0" y="5988"/>
                  </a:lnTo>
                  <a:cubicBezTo>
                    <a:pt x="16" y="6111"/>
                    <a:pt x="116" y="6173"/>
                    <a:pt x="216" y="6173"/>
                  </a:cubicBezTo>
                  <a:cubicBezTo>
                    <a:pt x="316" y="6173"/>
                    <a:pt x="417" y="6111"/>
                    <a:pt x="432" y="5988"/>
                  </a:cubicBezTo>
                  <a:lnTo>
                    <a:pt x="432" y="926"/>
                  </a:lnTo>
                  <a:cubicBezTo>
                    <a:pt x="432" y="649"/>
                    <a:pt x="648" y="432"/>
                    <a:pt x="895" y="432"/>
                  </a:cubicBezTo>
                  <a:lnTo>
                    <a:pt x="2037" y="432"/>
                  </a:lnTo>
                  <a:cubicBezTo>
                    <a:pt x="2315" y="432"/>
                    <a:pt x="2531" y="649"/>
                    <a:pt x="2531" y="926"/>
                  </a:cubicBezTo>
                  <a:lnTo>
                    <a:pt x="2531" y="8117"/>
                  </a:lnTo>
                  <a:cubicBezTo>
                    <a:pt x="2531" y="8364"/>
                    <a:pt x="2315" y="8580"/>
                    <a:pt x="2037" y="8580"/>
                  </a:cubicBezTo>
                  <a:lnTo>
                    <a:pt x="926" y="8580"/>
                  </a:lnTo>
                  <a:cubicBezTo>
                    <a:pt x="648" y="8580"/>
                    <a:pt x="432" y="8364"/>
                    <a:pt x="432" y="8117"/>
                  </a:cubicBezTo>
                  <a:lnTo>
                    <a:pt x="432" y="7222"/>
                  </a:lnTo>
                  <a:cubicBezTo>
                    <a:pt x="417" y="7099"/>
                    <a:pt x="316" y="7037"/>
                    <a:pt x="216" y="7037"/>
                  </a:cubicBezTo>
                  <a:cubicBezTo>
                    <a:pt x="116" y="7037"/>
                    <a:pt x="16" y="7099"/>
                    <a:pt x="0" y="7222"/>
                  </a:cubicBezTo>
                  <a:lnTo>
                    <a:pt x="0" y="8117"/>
                  </a:lnTo>
                  <a:cubicBezTo>
                    <a:pt x="0" y="8611"/>
                    <a:pt x="401" y="9012"/>
                    <a:pt x="926" y="9012"/>
                  </a:cubicBezTo>
                  <a:lnTo>
                    <a:pt x="2037" y="9012"/>
                  </a:lnTo>
                  <a:cubicBezTo>
                    <a:pt x="2531" y="9012"/>
                    <a:pt x="2963" y="8611"/>
                    <a:pt x="2963" y="8117"/>
                  </a:cubicBezTo>
                  <a:lnTo>
                    <a:pt x="2963" y="926"/>
                  </a:lnTo>
                  <a:cubicBezTo>
                    <a:pt x="2963" y="402"/>
                    <a:pt x="2531" y="0"/>
                    <a:pt x="20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60;p86">
              <a:extLst>
                <a:ext uri="{FF2B5EF4-FFF2-40B4-BE49-F238E27FC236}">
                  <a16:creationId xmlns:a16="http://schemas.microsoft.com/office/drawing/2014/main" id="{0629015A-10BD-4B29-B9C8-9EC434709848}"/>
                </a:ext>
              </a:extLst>
            </p:cNvPr>
            <p:cNvSpPr/>
            <p:nvPr/>
          </p:nvSpPr>
          <p:spPr>
            <a:xfrm>
              <a:off x="4852025" y="3783325"/>
              <a:ext cx="73325" cy="142000"/>
            </a:xfrm>
            <a:custGeom>
              <a:avLst/>
              <a:gdLst/>
              <a:ahLst/>
              <a:cxnLst/>
              <a:rect l="l" t="t" r="r" b="b"/>
              <a:pathLst>
                <a:path w="2933" h="5680" extrusionOk="0">
                  <a:moveTo>
                    <a:pt x="2038" y="433"/>
                  </a:moveTo>
                  <a:cubicBezTo>
                    <a:pt x="2315" y="433"/>
                    <a:pt x="2532" y="649"/>
                    <a:pt x="2532" y="926"/>
                  </a:cubicBezTo>
                  <a:lnTo>
                    <a:pt x="2532" y="4784"/>
                  </a:lnTo>
                  <a:cubicBezTo>
                    <a:pt x="2532" y="5031"/>
                    <a:pt x="2315" y="5247"/>
                    <a:pt x="2038" y="5247"/>
                  </a:cubicBezTo>
                  <a:lnTo>
                    <a:pt x="927" y="5247"/>
                  </a:lnTo>
                  <a:cubicBezTo>
                    <a:pt x="649" y="5247"/>
                    <a:pt x="433" y="5031"/>
                    <a:pt x="433" y="4784"/>
                  </a:cubicBezTo>
                  <a:lnTo>
                    <a:pt x="433" y="926"/>
                  </a:lnTo>
                  <a:cubicBezTo>
                    <a:pt x="433" y="649"/>
                    <a:pt x="649" y="433"/>
                    <a:pt x="927" y="433"/>
                  </a:cubicBezTo>
                  <a:close/>
                  <a:moveTo>
                    <a:pt x="896" y="1"/>
                  </a:moveTo>
                  <a:cubicBezTo>
                    <a:pt x="402" y="1"/>
                    <a:pt x="1" y="402"/>
                    <a:pt x="1" y="926"/>
                  </a:cubicBezTo>
                  <a:lnTo>
                    <a:pt x="1" y="4784"/>
                  </a:lnTo>
                  <a:cubicBezTo>
                    <a:pt x="1" y="5278"/>
                    <a:pt x="402" y="5679"/>
                    <a:pt x="896" y="5679"/>
                  </a:cubicBezTo>
                  <a:lnTo>
                    <a:pt x="2038" y="5679"/>
                  </a:lnTo>
                  <a:cubicBezTo>
                    <a:pt x="2532" y="5679"/>
                    <a:pt x="2933" y="5278"/>
                    <a:pt x="2933" y="4784"/>
                  </a:cubicBezTo>
                  <a:lnTo>
                    <a:pt x="2933" y="926"/>
                  </a:lnTo>
                  <a:cubicBezTo>
                    <a:pt x="2933" y="402"/>
                    <a:pt x="2532" y="1"/>
                    <a:pt x="20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61;p86">
              <a:extLst>
                <a:ext uri="{FF2B5EF4-FFF2-40B4-BE49-F238E27FC236}">
                  <a16:creationId xmlns:a16="http://schemas.microsoft.com/office/drawing/2014/main" id="{EDBBAFE5-A87A-44FB-8027-502A091D761F}"/>
                </a:ext>
              </a:extLst>
            </p:cNvPr>
            <p:cNvSpPr/>
            <p:nvPr/>
          </p:nvSpPr>
          <p:spPr>
            <a:xfrm>
              <a:off x="4947700" y="3720825"/>
              <a:ext cx="74100" cy="204500"/>
            </a:xfrm>
            <a:custGeom>
              <a:avLst/>
              <a:gdLst/>
              <a:ahLst/>
              <a:cxnLst/>
              <a:rect l="l" t="t" r="r" b="b"/>
              <a:pathLst>
                <a:path w="2964" h="8180" extrusionOk="0">
                  <a:moveTo>
                    <a:pt x="927" y="1"/>
                  </a:moveTo>
                  <a:cubicBezTo>
                    <a:pt x="402" y="1"/>
                    <a:pt x="1" y="402"/>
                    <a:pt x="1" y="896"/>
                  </a:cubicBezTo>
                  <a:lnTo>
                    <a:pt x="1" y="7284"/>
                  </a:lnTo>
                  <a:cubicBezTo>
                    <a:pt x="1" y="7778"/>
                    <a:pt x="402" y="8179"/>
                    <a:pt x="927" y="8179"/>
                  </a:cubicBezTo>
                  <a:lnTo>
                    <a:pt x="2038" y="8179"/>
                  </a:lnTo>
                  <a:cubicBezTo>
                    <a:pt x="2531" y="8179"/>
                    <a:pt x="2963" y="7778"/>
                    <a:pt x="2963" y="7284"/>
                  </a:cubicBezTo>
                  <a:lnTo>
                    <a:pt x="2963" y="2655"/>
                  </a:lnTo>
                  <a:cubicBezTo>
                    <a:pt x="2963" y="2516"/>
                    <a:pt x="2855" y="2446"/>
                    <a:pt x="2747" y="2446"/>
                  </a:cubicBezTo>
                  <a:cubicBezTo>
                    <a:pt x="2639" y="2446"/>
                    <a:pt x="2531" y="2516"/>
                    <a:pt x="2531" y="2655"/>
                  </a:cubicBezTo>
                  <a:lnTo>
                    <a:pt x="2531" y="7284"/>
                  </a:lnTo>
                  <a:cubicBezTo>
                    <a:pt x="2531" y="7531"/>
                    <a:pt x="2315" y="7747"/>
                    <a:pt x="2038" y="7747"/>
                  </a:cubicBezTo>
                  <a:lnTo>
                    <a:pt x="927" y="7747"/>
                  </a:lnTo>
                  <a:cubicBezTo>
                    <a:pt x="649" y="7747"/>
                    <a:pt x="433" y="7531"/>
                    <a:pt x="433" y="7284"/>
                  </a:cubicBezTo>
                  <a:lnTo>
                    <a:pt x="433" y="896"/>
                  </a:lnTo>
                  <a:cubicBezTo>
                    <a:pt x="433" y="649"/>
                    <a:pt x="649" y="433"/>
                    <a:pt x="927" y="433"/>
                  </a:cubicBezTo>
                  <a:lnTo>
                    <a:pt x="2038" y="433"/>
                  </a:lnTo>
                  <a:cubicBezTo>
                    <a:pt x="2315" y="433"/>
                    <a:pt x="2531" y="649"/>
                    <a:pt x="2531" y="896"/>
                  </a:cubicBezTo>
                  <a:lnTo>
                    <a:pt x="2531" y="1389"/>
                  </a:lnTo>
                  <a:cubicBezTo>
                    <a:pt x="2531" y="1528"/>
                    <a:pt x="2639" y="1598"/>
                    <a:pt x="2747" y="1598"/>
                  </a:cubicBezTo>
                  <a:cubicBezTo>
                    <a:pt x="2855" y="1598"/>
                    <a:pt x="2963" y="1528"/>
                    <a:pt x="2963" y="1389"/>
                  </a:cubicBezTo>
                  <a:lnTo>
                    <a:pt x="2963" y="896"/>
                  </a:lnTo>
                  <a:cubicBezTo>
                    <a:pt x="2963" y="402"/>
                    <a:pt x="2562" y="1"/>
                    <a:pt x="20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62;p86">
              <a:extLst>
                <a:ext uri="{FF2B5EF4-FFF2-40B4-BE49-F238E27FC236}">
                  <a16:creationId xmlns:a16="http://schemas.microsoft.com/office/drawing/2014/main" id="{7397AC3D-7A28-48BB-A453-83F7653B2E1D}"/>
                </a:ext>
              </a:extLst>
            </p:cNvPr>
            <p:cNvSpPr/>
            <p:nvPr/>
          </p:nvSpPr>
          <p:spPr>
            <a:xfrm>
              <a:off x="5044150" y="3652150"/>
              <a:ext cx="73325" cy="273175"/>
            </a:xfrm>
            <a:custGeom>
              <a:avLst/>
              <a:gdLst/>
              <a:ahLst/>
              <a:cxnLst/>
              <a:rect l="l" t="t" r="r" b="b"/>
              <a:pathLst>
                <a:path w="2933" h="10927" extrusionOk="0">
                  <a:moveTo>
                    <a:pt x="2037" y="402"/>
                  </a:moveTo>
                  <a:cubicBezTo>
                    <a:pt x="2315" y="402"/>
                    <a:pt x="2531" y="618"/>
                    <a:pt x="2531" y="896"/>
                  </a:cubicBezTo>
                  <a:lnTo>
                    <a:pt x="2531" y="10031"/>
                  </a:lnTo>
                  <a:cubicBezTo>
                    <a:pt x="2531" y="10278"/>
                    <a:pt x="2315" y="10494"/>
                    <a:pt x="2037" y="10494"/>
                  </a:cubicBezTo>
                  <a:lnTo>
                    <a:pt x="895" y="10494"/>
                  </a:lnTo>
                  <a:cubicBezTo>
                    <a:pt x="618" y="10494"/>
                    <a:pt x="433" y="10278"/>
                    <a:pt x="433" y="10031"/>
                  </a:cubicBezTo>
                  <a:lnTo>
                    <a:pt x="433" y="896"/>
                  </a:lnTo>
                  <a:cubicBezTo>
                    <a:pt x="402" y="618"/>
                    <a:pt x="618" y="402"/>
                    <a:pt x="895" y="402"/>
                  </a:cubicBezTo>
                  <a:close/>
                  <a:moveTo>
                    <a:pt x="895" y="1"/>
                  </a:moveTo>
                  <a:cubicBezTo>
                    <a:pt x="402" y="1"/>
                    <a:pt x="0" y="402"/>
                    <a:pt x="0" y="896"/>
                  </a:cubicBezTo>
                  <a:lnTo>
                    <a:pt x="0" y="10031"/>
                  </a:lnTo>
                  <a:cubicBezTo>
                    <a:pt x="0" y="10525"/>
                    <a:pt x="402" y="10926"/>
                    <a:pt x="895" y="10926"/>
                  </a:cubicBezTo>
                  <a:lnTo>
                    <a:pt x="2037" y="10926"/>
                  </a:lnTo>
                  <a:cubicBezTo>
                    <a:pt x="2531" y="10926"/>
                    <a:pt x="2932" y="10525"/>
                    <a:pt x="2932" y="10031"/>
                  </a:cubicBezTo>
                  <a:lnTo>
                    <a:pt x="2932" y="896"/>
                  </a:lnTo>
                  <a:cubicBezTo>
                    <a:pt x="2932" y="402"/>
                    <a:pt x="2531" y="1"/>
                    <a:pt x="2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63;p86">
              <a:extLst>
                <a:ext uri="{FF2B5EF4-FFF2-40B4-BE49-F238E27FC236}">
                  <a16:creationId xmlns:a16="http://schemas.microsoft.com/office/drawing/2014/main" id="{50D0EB7C-ED16-42F4-9D38-42832910F4FA}"/>
                </a:ext>
              </a:extLst>
            </p:cNvPr>
            <p:cNvSpPr/>
            <p:nvPr/>
          </p:nvSpPr>
          <p:spPr>
            <a:xfrm>
              <a:off x="4763300" y="3563025"/>
              <a:ext cx="347750" cy="197750"/>
            </a:xfrm>
            <a:custGeom>
              <a:avLst/>
              <a:gdLst/>
              <a:ahLst/>
              <a:cxnLst/>
              <a:rect l="l" t="t" r="r" b="b"/>
              <a:pathLst>
                <a:path w="13910" h="7910" extrusionOk="0">
                  <a:moveTo>
                    <a:pt x="12770" y="446"/>
                  </a:moveTo>
                  <a:cubicBezTo>
                    <a:pt x="13315" y="446"/>
                    <a:pt x="13315" y="1316"/>
                    <a:pt x="12770" y="1316"/>
                  </a:cubicBezTo>
                  <a:cubicBezTo>
                    <a:pt x="12753" y="1316"/>
                    <a:pt x="12735" y="1315"/>
                    <a:pt x="12716" y="1313"/>
                  </a:cubicBezTo>
                  <a:cubicBezTo>
                    <a:pt x="12469" y="1313"/>
                    <a:pt x="12253" y="1128"/>
                    <a:pt x="12253" y="881"/>
                  </a:cubicBezTo>
                  <a:cubicBezTo>
                    <a:pt x="12253" y="634"/>
                    <a:pt x="12469" y="449"/>
                    <a:pt x="12716" y="449"/>
                  </a:cubicBezTo>
                  <a:cubicBezTo>
                    <a:pt x="12735" y="447"/>
                    <a:pt x="12753" y="446"/>
                    <a:pt x="12770" y="446"/>
                  </a:cubicBezTo>
                  <a:close/>
                  <a:moveTo>
                    <a:pt x="1173" y="2640"/>
                  </a:moveTo>
                  <a:cubicBezTo>
                    <a:pt x="1575" y="2640"/>
                    <a:pt x="1760" y="3134"/>
                    <a:pt x="1482" y="3412"/>
                  </a:cubicBezTo>
                  <a:cubicBezTo>
                    <a:pt x="1396" y="3498"/>
                    <a:pt x="1291" y="3537"/>
                    <a:pt x="1188" y="3537"/>
                  </a:cubicBezTo>
                  <a:cubicBezTo>
                    <a:pt x="961" y="3537"/>
                    <a:pt x="741" y="3348"/>
                    <a:pt x="741" y="3072"/>
                  </a:cubicBezTo>
                  <a:cubicBezTo>
                    <a:pt x="711" y="2856"/>
                    <a:pt x="927" y="2640"/>
                    <a:pt x="1173" y="2640"/>
                  </a:cubicBezTo>
                  <a:close/>
                  <a:moveTo>
                    <a:pt x="8858" y="3535"/>
                  </a:moveTo>
                  <a:cubicBezTo>
                    <a:pt x="9455" y="3565"/>
                    <a:pt x="9388" y="4402"/>
                    <a:pt x="8853" y="4402"/>
                  </a:cubicBezTo>
                  <a:cubicBezTo>
                    <a:pt x="8835" y="4402"/>
                    <a:pt x="8816" y="4401"/>
                    <a:pt x="8796" y="4399"/>
                  </a:cubicBezTo>
                  <a:cubicBezTo>
                    <a:pt x="8673" y="4368"/>
                    <a:pt x="8549" y="4307"/>
                    <a:pt x="8488" y="4214"/>
                  </a:cubicBezTo>
                  <a:cubicBezTo>
                    <a:pt x="8426" y="4122"/>
                    <a:pt x="8395" y="3998"/>
                    <a:pt x="8426" y="3875"/>
                  </a:cubicBezTo>
                  <a:lnTo>
                    <a:pt x="8426" y="3875"/>
                  </a:lnTo>
                  <a:lnTo>
                    <a:pt x="8426" y="3905"/>
                  </a:lnTo>
                  <a:cubicBezTo>
                    <a:pt x="8457" y="3689"/>
                    <a:pt x="8642" y="3535"/>
                    <a:pt x="8858" y="3535"/>
                  </a:cubicBezTo>
                  <a:close/>
                  <a:moveTo>
                    <a:pt x="5167" y="6689"/>
                  </a:moveTo>
                  <a:cubicBezTo>
                    <a:pt x="5239" y="6689"/>
                    <a:pt x="5310" y="6723"/>
                    <a:pt x="5371" y="6806"/>
                  </a:cubicBezTo>
                  <a:cubicBezTo>
                    <a:pt x="5432" y="6899"/>
                    <a:pt x="5463" y="7023"/>
                    <a:pt x="5463" y="7115"/>
                  </a:cubicBezTo>
                  <a:cubicBezTo>
                    <a:pt x="5407" y="7341"/>
                    <a:pt x="5221" y="7489"/>
                    <a:pt x="5001" y="7489"/>
                  </a:cubicBezTo>
                  <a:cubicBezTo>
                    <a:pt x="4980" y="7489"/>
                    <a:pt x="4960" y="7488"/>
                    <a:pt x="4939" y="7485"/>
                  </a:cubicBezTo>
                  <a:cubicBezTo>
                    <a:pt x="4483" y="7409"/>
                    <a:pt x="4837" y="6689"/>
                    <a:pt x="5167" y="6689"/>
                  </a:cubicBezTo>
                  <a:close/>
                  <a:moveTo>
                    <a:pt x="12721" y="1"/>
                  </a:moveTo>
                  <a:cubicBezTo>
                    <a:pt x="12148" y="1"/>
                    <a:pt x="11645" y="611"/>
                    <a:pt x="11913" y="1220"/>
                  </a:cubicBezTo>
                  <a:lnTo>
                    <a:pt x="9383" y="3257"/>
                  </a:lnTo>
                  <a:cubicBezTo>
                    <a:pt x="9290" y="3196"/>
                    <a:pt x="9167" y="3134"/>
                    <a:pt x="9012" y="3103"/>
                  </a:cubicBezTo>
                  <a:cubicBezTo>
                    <a:pt x="8973" y="3098"/>
                    <a:pt x="8933" y="3095"/>
                    <a:pt x="8894" y="3095"/>
                  </a:cubicBezTo>
                  <a:cubicBezTo>
                    <a:pt x="8473" y="3095"/>
                    <a:pt x="8081" y="3390"/>
                    <a:pt x="8025" y="3813"/>
                  </a:cubicBezTo>
                  <a:cubicBezTo>
                    <a:pt x="7994" y="3998"/>
                    <a:pt x="8025" y="4152"/>
                    <a:pt x="8087" y="4307"/>
                  </a:cubicBezTo>
                  <a:lnTo>
                    <a:pt x="5556" y="6344"/>
                  </a:lnTo>
                  <a:cubicBezTo>
                    <a:pt x="5432" y="6251"/>
                    <a:pt x="5309" y="6220"/>
                    <a:pt x="5155" y="6189"/>
                  </a:cubicBezTo>
                  <a:cubicBezTo>
                    <a:pt x="5108" y="6182"/>
                    <a:pt x="5060" y="6178"/>
                    <a:pt x="5011" y="6178"/>
                  </a:cubicBezTo>
                  <a:cubicBezTo>
                    <a:pt x="4863" y="6178"/>
                    <a:pt x="4707" y="6212"/>
                    <a:pt x="4568" y="6282"/>
                  </a:cubicBezTo>
                  <a:lnTo>
                    <a:pt x="1914" y="3535"/>
                  </a:lnTo>
                  <a:cubicBezTo>
                    <a:pt x="2007" y="3381"/>
                    <a:pt x="2038" y="3227"/>
                    <a:pt x="2038" y="3072"/>
                  </a:cubicBezTo>
                  <a:cubicBezTo>
                    <a:pt x="2038" y="2549"/>
                    <a:pt x="1612" y="2196"/>
                    <a:pt x="1165" y="2196"/>
                  </a:cubicBezTo>
                  <a:cubicBezTo>
                    <a:pt x="953" y="2196"/>
                    <a:pt x="735" y="2276"/>
                    <a:pt x="556" y="2455"/>
                  </a:cubicBezTo>
                  <a:cubicBezTo>
                    <a:pt x="1" y="3010"/>
                    <a:pt x="402" y="3936"/>
                    <a:pt x="1173" y="3936"/>
                  </a:cubicBezTo>
                  <a:lnTo>
                    <a:pt x="1173" y="3967"/>
                  </a:lnTo>
                  <a:cubicBezTo>
                    <a:pt x="1328" y="3936"/>
                    <a:pt x="1482" y="3905"/>
                    <a:pt x="1606" y="3844"/>
                  </a:cubicBezTo>
                  <a:lnTo>
                    <a:pt x="4291" y="6590"/>
                  </a:lnTo>
                  <a:cubicBezTo>
                    <a:pt x="4229" y="6683"/>
                    <a:pt x="4167" y="6806"/>
                    <a:pt x="4167" y="6899"/>
                  </a:cubicBezTo>
                  <a:cubicBezTo>
                    <a:pt x="4105" y="7115"/>
                    <a:pt x="4167" y="7362"/>
                    <a:pt x="4321" y="7547"/>
                  </a:cubicBezTo>
                  <a:cubicBezTo>
                    <a:pt x="4445" y="7732"/>
                    <a:pt x="4630" y="7856"/>
                    <a:pt x="4877" y="7887"/>
                  </a:cubicBezTo>
                  <a:cubicBezTo>
                    <a:pt x="4892" y="7902"/>
                    <a:pt x="4915" y="7910"/>
                    <a:pt x="4939" y="7910"/>
                  </a:cubicBezTo>
                  <a:cubicBezTo>
                    <a:pt x="4962" y="7910"/>
                    <a:pt x="4985" y="7902"/>
                    <a:pt x="5000" y="7887"/>
                  </a:cubicBezTo>
                  <a:cubicBezTo>
                    <a:pt x="5432" y="7887"/>
                    <a:pt x="5803" y="7609"/>
                    <a:pt x="5864" y="7177"/>
                  </a:cubicBezTo>
                  <a:cubicBezTo>
                    <a:pt x="5895" y="7023"/>
                    <a:pt x="5864" y="6837"/>
                    <a:pt x="5803" y="6683"/>
                  </a:cubicBezTo>
                  <a:lnTo>
                    <a:pt x="8333" y="4646"/>
                  </a:lnTo>
                  <a:cubicBezTo>
                    <a:pt x="8488" y="4770"/>
                    <a:pt x="8673" y="4831"/>
                    <a:pt x="8858" y="4831"/>
                  </a:cubicBezTo>
                  <a:cubicBezTo>
                    <a:pt x="9290" y="4831"/>
                    <a:pt x="9630" y="4523"/>
                    <a:pt x="9722" y="4122"/>
                  </a:cubicBezTo>
                  <a:cubicBezTo>
                    <a:pt x="9753" y="3936"/>
                    <a:pt x="9722" y="3751"/>
                    <a:pt x="9630" y="3597"/>
                  </a:cubicBezTo>
                  <a:lnTo>
                    <a:pt x="12191" y="1560"/>
                  </a:lnTo>
                  <a:cubicBezTo>
                    <a:pt x="12315" y="1653"/>
                    <a:pt x="12500" y="1714"/>
                    <a:pt x="12685" y="1714"/>
                  </a:cubicBezTo>
                  <a:cubicBezTo>
                    <a:pt x="12696" y="1715"/>
                    <a:pt x="12708" y="1715"/>
                    <a:pt x="12719" y="1715"/>
                  </a:cubicBezTo>
                  <a:cubicBezTo>
                    <a:pt x="13559" y="1715"/>
                    <a:pt x="13910" y="597"/>
                    <a:pt x="13179" y="140"/>
                  </a:cubicBezTo>
                  <a:cubicBezTo>
                    <a:pt x="13030" y="43"/>
                    <a:pt x="12873" y="1"/>
                    <a:pt x="127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3636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DA62-039D-45F5-8971-7EC3CDAF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of SVM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820896-ACEB-4DB4-AAF9-3F1D8870C169}"/>
              </a:ext>
            </a:extLst>
          </p:cNvPr>
          <p:cNvSpPr/>
          <p:nvPr/>
        </p:nvSpPr>
        <p:spPr>
          <a:xfrm>
            <a:off x="840377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22</a:t>
            </a:r>
          </a:p>
        </p:txBody>
      </p:sp>
      <p:grpSp>
        <p:nvGrpSpPr>
          <p:cNvPr id="8" name="Google Shape;12958;p86">
            <a:extLst>
              <a:ext uri="{FF2B5EF4-FFF2-40B4-BE49-F238E27FC236}">
                <a16:creationId xmlns:a16="http://schemas.microsoft.com/office/drawing/2014/main" id="{B75A882D-B7F1-47C5-9875-13875533510F}"/>
              </a:ext>
            </a:extLst>
          </p:cNvPr>
          <p:cNvGrpSpPr/>
          <p:nvPr/>
        </p:nvGrpSpPr>
        <p:grpSpPr>
          <a:xfrm>
            <a:off x="621097" y="199290"/>
            <a:ext cx="361875" cy="362300"/>
            <a:chOff x="4755600" y="3563025"/>
            <a:chExt cx="361875" cy="362300"/>
          </a:xfrm>
        </p:grpSpPr>
        <p:sp>
          <p:nvSpPr>
            <p:cNvPr id="9" name="Google Shape;12959;p86">
              <a:extLst>
                <a:ext uri="{FF2B5EF4-FFF2-40B4-BE49-F238E27FC236}">
                  <a16:creationId xmlns:a16="http://schemas.microsoft.com/office/drawing/2014/main" id="{ECDE1523-2DC0-4E60-BC12-84B1B989286D}"/>
                </a:ext>
              </a:extLst>
            </p:cNvPr>
            <p:cNvSpPr/>
            <p:nvPr/>
          </p:nvSpPr>
          <p:spPr>
            <a:xfrm>
              <a:off x="4755600" y="3700000"/>
              <a:ext cx="74075" cy="225325"/>
            </a:xfrm>
            <a:custGeom>
              <a:avLst/>
              <a:gdLst/>
              <a:ahLst/>
              <a:cxnLst/>
              <a:rect l="l" t="t" r="r" b="b"/>
              <a:pathLst>
                <a:path w="2963" h="9013" extrusionOk="0">
                  <a:moveTo>
                    <a:pt x="926" y="0"/>
                  </a:moveTo>
                  <a:cubicBezTo>
                    <a:pt x="401" y="0"/>
                    <a:pt x="0" y="402"/>
                    <a:pt x="0" y="926"/>
                  </a:cubicBezTo>
                  <a:lnTo>
                    <a:pt x="0" y="5988"/>
                  </a:lnTo>
                  <a:cubicBezTo>
                    <a:pt x="16" y="6111"/>
                    <a:pt x="116" y="6173"/>
                    <a:pt x="216" y="6173"/>
                  </a:cubicBezTo>
                  <a:cubicBezTo>
                    <a:pt x="316" y="6173"/>
                    <a:pt x="417" y="6111"/>
                    <a:pt x="432" y="5988"/>
                  </a:cubicBezTo>
                  <a:lnTo>
                    <a:pt x="432" y="926"/>
                  </a:lnTo>
                  <a:cubicBezTo>
                    <a:pt x="432" y="649"/>
                    <a:pt x="648" y="432"/>
                    <a:pt x="895" y="432"/>
                  </a:cubicBezTo>
                  <a:lnTo>
                    <a:pt x="2037" y="432"/>
                  </a:lnTo>
                  <a:cubicBezTo>
                    <a:pt x="2315" y="432"/>
                    <a:pt x="2531" y="649"/>
                    <a:pt x="2531" y="926"/>
                  </a:cubicBezTo>
                  <a:lnTo>
                    <a:pt x="2531" y="8117"/>
                  </a:lnTo>
                  <a:cubicBezTo>
                    <a:pt x="2531" y="8364"/>
                    <a:pt x="2315" y="8580"/>
                    <a:pt x="2037" y="8580"/>
                  </a:cubicBezTo>
                  <a:lnTo>
                    <a:pt x="926" y="8580"/>
                  </a:lnTo>
                  <a:cubicBezTo>
                    <a:pt x="648" y="8580"/>
                    <a:pt x="432" y="8364"/>
                    <a:pt x="432" y="8117"/>
                  </a:cubicBezTo>
                  <a:lnTo>
                    <a:pt x="432" y="7222"/>
                  </a:lnTo>
                  <a:cubicBezTo>
                    <a:pt x="417" y="7099"/>
                    <a:pt x="316" y="7037"/>
                    <a:pt x="216" y="7037"/>
                  </a:cubicBezTo>
                  <a:cubicBezTo>
                    <a:pt x="116" y="7037"/>
                    <a:pt x="16" y="7099"/>
                    <a:pt x="0" y="7222"/>
                  </a:cubicBezTo>
                  <a:lnTo>
                    <a:pt x="0" y="8117"/>
                  </a:lnTo>
                  <a:cubicBezTo>
                    <a:pt x="0" y="8611"/>
                    <a:pt x="401" y="9012"/>
                    <a:pt x="926" y="9012"/>
                  </a:cubicBezTo>
                  <a:lnTo>
                    <a:pt x="2037" y="9012"/>
                  </a:lnTo>
                  <a:cubicBezTo>
                    <a:pt x="2531" y="9012"/>
                    <a:pt x="2963" y="8611"/>
                    <a:pt x="2963" y="8117"/>
                  </a:cubicBezTo>
                  <a:lnTo>
                    <a:pt x="2963" y="926"/>
                  </a:lnTo>
                  <a:cubicBezTo>
                    <a:pt x="2963" y="402"/>
                    <a:pt x="2531" y="0"/>
                    <a:pt x="20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60;p86">
              <a:extLst>
                <a:ext uri="{FF2B5EF4-FFF2-40B4-BE49-F238E27FC236}">
                  <a16:creationId xmlns:a16="http://schemas.microsoft.com/office/drawing/2014/main" id="{1833CFFF-B571-4272-844B-F03D8197A198}"/>
                </a:ext>
              </a:extLst>
            </p:cNvPr>
            <p:cNvSpPr/>
            <p:nvPr/>
          </p:nvSpPr>
          <p:spPr>
            <a:xfrm>
              <a:off x="4852025" y="3783325"/>
              <a:ext cx="73325" cy="142000"/>
            </a:xfrm>
            <a:custGeom>
              <a:avLst/>
              <a:gdLst/>
              <a:ahLst/>
              <a:cxnLst/>
              <a:rect l="l" t="t" r="r" b="b"/>
              <a:pathLst>
                <a:path w="2933" h="5680" extrusionOk="0">
                  <a:moveTo>
                    <a:pt x="2038" y="433"/>
                  </a:moveTo>
                  <a:cubicBezTo>
                    <a:pt x="2315" y="433"/>
                    <a:pt x="2532" y="649"/>
                    <a:pt x="2532" y="926"/>
                  </a:cubicBezTo>
                  <a:lnTo>
                    <a:pt x="2532" y="4784"/>
                  </a:lnTo>
                  <a:cubicBezTo>
                    <a:pt x="2532" y="5031"/>
                    <a:pt x="2315" y="5247"/>
                    <a:pt x="2038" y="5247"/>
                  </a:cubicBezTo>
                  <a:lnTo>
                    <a:pt x="927" y="5247"/>
                  </a:lnTo>
                  <a:cubicBezTo>
                    <a:pt x="649" y="5247"/>
                    <a:pt x="433" y="5031"/>
                    <a:pt x="433" y="4784"/>
                  </a:cubicBezTo>
                  <a:lnTo>
                    <a:pt x="433" y="926"/>
                  </a:lnTo>
                  <a:cubicBezTo>
                    <a:pt x="433" y="649"/>
                    <a:pt x="649" y="433"/>
                    <a:pt x="927" y="433"/>
                  </a:cubicBezTo>
                  <a:close/>
                  <a:moveTo>
                    <a:pt x="896" y="1"/>
                  </a:moveTo>
                  <a:cubicBezTo>
                    <a:pt x="402" y="1"/>
                    <a:pt x="1" y="402"/>
                    <a:pt x="1" y="926"/>
                  </a:cubicBezTo>
                  <a:lnTo>
                    <a:pt x="1" y="4784"/>
                  </a:lnTo>
                  <a:cubicBezTo>
                    <a:pt x="1" y="5278"/>
                    <a:pt x="402" y="5679"/>
                    <a:pt x="896" y="5679"/>
                  </a:cubicBezTo>
                  <a:lnTo>
                    <a:pt x="2038" y="5679"/>
                  </a:lnTo>
                  <a:cubicBezTo>
                    <a:pt x="2532" y="5679"/>
                    <a:pt x="2933" y="5278"/>
                    <a:pt x="2933" y="4784"/>
                  </a:cubicBezTo>
                  <a:lnTo>
                    <a:pt x="2933" y="926"/>
                  </a:lnTo>
                  <a:cubicBezTo>
                    <a:pt x="2933" y="402"/>
                    <a:pt x="2532" y="1"/>
                    <a:pt x="20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61;p86">
              <a:extLst>
                <a:ext uri="{FF2B5EF4-FFF2-40B4-BE49-F238E27FC236}">
                  <a16:creationId xmlns:a16="http://schemas.microsoft.com/office/drawing/2014/main" id="{91362C0C-97D1-4C5E-83CF-06815FB96934}"/>
                </a:ext>
              </a:extLst>
            </p:cNvPr>
            <p:cNvSpPr/>
            <p:nvPr/>
          </p:nvSpPr>
          <p:spPr>
            <a:xfrm>
              <a:off x="4947700" y="3720825"/>
              <a:ext cx="74100" cy="204500"/>
            </a:xfrm>
            <a:custGeom>
              <a:avLst/>
              <a:gdLst/>
              <a:ahLst/>
              <a:cxnLst/>
              <a:rect l="l" t="t" r="r" b="b"/>
              <a:pathLst>
                <a:path w="2964" h="8180" extrusionOk="0">
                  <a:moveTo>
                    <a:pt x="927" y="1"/>
                  </a:moveTo>
                  <a:cubicBezTo>
                    <a:pt x="402" y="1"/>
                    <a:pt x="1" y="402"/>
                    <a:pt x="1" y="896"/>
                  </a:cubicBezTo>
                  <a:lnTo>
                    <a:pt x="1" y="7284"/>
                  </a:lnTo>
                  <a:cubicBezTo>
                    <a:pt x="1" y="7778"/>
                    <a:pt x="402" y="8179"/>
                    <a:pt x="927" y="8179"/>
                  </a:cubicBezTo>
                  <a:lnTo>
                    <a:pt x="2038" y="8179"/>
                  </a:lnTo>
                  <a:cubicBezTo>
                    <a:pt x="2531" y="8179"/>
                    <a:pt x="2963" y="7778"/>
                    <a:pt x="2963" y="7284"/>
                  </a:cubicBezTo>
                  <a:lnTo>
                    <a:pt x="2963" y="2655"/>
                  </a:lnTo>
                  <a:cubicBezTo>
                    <a:pt x="2963" y="2516"/>
                    <a:pt x="2855" y="2446"/>
                    <a:pt x="2747" y="2446"/>
                  </a:cubicBezTo>
                  <a:cubicBezTo>
                    <a:pt x="2639" y="2446"/>
                    <a:pt x="2531" y="2516"/>
                    <a:pt x="2531" y="2655"/>
                  </a:cubicBezTo>
                  <a:lnTo>
                    <a:pt x="2531" y="7284"/>
                  </a:lnTo>
                  <a:cubicBezTo>
                    <a:pt x="2531" y="7531"/>
                    <a:pt x="2315" y="7747"/>
                    <a:pt x="2038" y="7747"/>
                  </a:cubicBezTo>
                  <a:lnTo>
                    <a:pt x="927" y="7747"/>
                  </a:lnTo>
                  <a:cubicBezTo>
                    <a:pt x="649" y="7747"/>
                    <a:pt x="433" y="7531"/>
                    <a:pt x="433" y="7284"/>
                  </a:cubicBezTo>
                  <a:lnTo>
                    <a:pt x="433" y="896"/>
                  </a:lnTo>
                  <a:cubicBezTo>
                    <a:pt x="433" y="649"/>
                    <a:pt x="649" y="433"/>
                    <a:pt x="927" y="433"/>
                  </a:cubicBezTo>
                  <a:lnTo>
                    <a:pt x="2038" y="433"/>
                  </a:lnTo>
                  <a:cubicBezTo>
                    <a:pt x="2315" y="433"/>
                    <a:pt x="2531" y="649"/>
                    <a:pt x="2531" y="896"/>
                  </a:cubicBezTo>
                  <a:lnTo>
                    <a:pt x="2531" y="1389"/>
                  </a:lnTo>
                  <a:cubicBezTo>
                    <a:pt x="2531" y="1528"/>
                    <a:pt x="2639" y="1598"/>
                    <a:pt x="2747" y="1598"/>
                  </a:cubicBezTo>
                  <a:cubicBezTo>
                    <a:pt x="2855" y="1598"/>
                    <a:pt x="2963" y="1528"/>
                    <a:pt x="2963" y="1389"/>
                  </a:cubicBezTo>
                  <a:lnTo>
                    <a:pt x="2963" y="896"/>
                  </a:lnTo>
                  <a:cubicBezTo>
                    <a:pt x="2963" y="402"/>
                    <a:pt x="2562" y="1"/>
                    <a:pt x="20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62;p86">
              <a:extLst>
                <a:ext uri="{FF2B5EF4-FFF2-40B4-BE49-F238E27FC236}">
                  <a16:creationId xmlns:a16="http://schemas.microsoft.com/office/drawing/2014/main" id="{0009F380-604B-4E94-9E00-FF0CFA003BF4}"/>
                </a:ext>
              </a:extLst>
            </p:cNvPr>
            <p:cNvSpPr/>
            <p:nvPr/>
          </p:nvSpPr>
          <p:spPr>
            <a:xfrm>
              <a:off x="5044150" y="3652150"/>
              <a:ext cx="73325" cy="273175"/>
            </a:xfrm>
            <a:custGeom>
              <a:avLst/>
              <a:gdLst/>
              <a:ahLst/>
              <a:cxnLst/>
              <a:rect l="l" t="t" r="r" b="b"/>
              <a:pathLst>
                <a:path w="2933" h="10927" extrusionOk="0">
                  <a:moveTo>
                    <a:pt x="2037" y="402"/>
                  </a:moveTo>
                  <a:cubicBezTo>
                    <a:pt x="2315" y="402"/>
                    <a:pt x="2531" y="618"/>
                    <a:pt x="2531" y="896"/>
                  </a:cubicBezTo>
                  <a:lnTo>
                    <a:pt x="2531" y="10031"/>
                  </a:lnTo>
                  <a:cubicBezTo>
                    <a:pt x="2531" y="10278"/>
                    <a:pt x="2315" y="10494"/>
                    <a:pt x="2037" y="10494"/>
                  </a:cubicBezTo>
                  <a:lnTo>
                    <a:pt x="895" y="10494"/>
                  </a:lnTo>
                  <a:cubicBezTo>
                    <a:pt x="618" y="10494"/>
                    <a:pt x="433" y="10278"/>
                    <a:pt x="433" y="10031"/>
                  </a:cubicBezTo>
                  <a:lnTo>
                    <a:pt x="433" y="896"/>
                  </a:lnTo>
                  <a:cubicBezTo>
                    <a:pt x="402" y="618"/>
                    <a:pt x="618" y="402"/>
                    <a:pt x="895" y="402"/>
                  </a:cubicBezTo>
                  <a:close/>
                  <a:moveTo>
                    <a:pt x="895" y="1"/>
                  </a:moveTo>
                  <a:cubicBezTo>
                    <a:pt x="402" y="1"/>
                    <a:pt x="0" y="402"/>
                    <a:pt x="0" y="896"/>
                  </a:cubicBezTo>
                  <a:lnTo>
                    <a:pt x="0" y="10031"/>
                  </a:lnTo>
                  <a:cubicBezTo>
                    <a:pt x="0" y="10525"/>
                    <a:pt x="402" y="10926"/>
                    <a:pt x="895" y="10926"/>
                  </a:cubicBezTo>
                  <a:lnTo>
                    <a:pt x="2037" y="10926"/>
                  </a:lnTo>
                  <a:cubicBezTo>
                    <a:pt x="2531" y="10926"/>
                    <a:pt x="2932" y="10525"/>
                    <a:pt x="2932" y="10031"/>
                  </a:cubicBezTo>
                  <a:lnTo>
                    <a:pt x="2932" y="896"/>
                  </a:lnTo>
                  <a:cubicBezTo>
                    <a:pt x="2932" y="402"/>
                    <a:pt x="2531" y="1"/>
                    <a:pt x="2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63;p86">
              <a:extLst>
                <a:ext uri="{FF2B5EF4-FFF2-40B4-BE49-F238E27FC236}">
                  <a16:creationId xmlns:a16="http://schemas.microsoft.com/office/drawing/2014/main" id="{BD23AE5C-BFD5-416A-A22A-202103DEECED}"/>
                </a:ext>
              </a:extLst>
            </p:cNvPr>
            <p:cNvSpPr/>
            <p:nvPr/>
          </p:nvSpPr>
          <p:spPr>
            <a:xfrm>
              <a:off x="4763300" y="3563025"/>
              <a:ext cx="347750" cy="197750"/>
            </a:xfrm>
            <a:custGeom>
              <a:avLst/>
              <a:gdLst/>
              <a:ahLst/>
              <a:cxnLst/>
              <a:rect l="l" t="t" r="r" b="b"/>
              <a:pathLst>
                <a:path w="13910" h="7910" extrusionOk="0">
                  <a:moveTo>
                    <a:pt x="12770" y="446"/>
                  </a:moveTo>
                  <a:cubicBezTo>
                    <a:pt x="13315" y="446"/>
                    <a:pt x="13315" y="1316"/>
                    <a:pt x="12770" y="1316"/>
                  </a:cubicBezTo>
                  <a:cubicBezTo>
                    <a:pt x="12753" y="1316"/>
                    <a:pt x="12735" y="1315"/>
                    <a:pt x="12716" y="1313"/>
                  </a:cubicBezTo>
                  <a:cubicBezTo>
                    <a:pt x="12469" y="1313"/>
                    <a:pt x="12253" y="1128"/>
                    <a:pt x="12253" y="881"/>
                  </a:cubicBezTo>
                  <a:cubicBezTo>
                    <a:pt x="12253" y="634"/>
                    <a:pt x="12469" y="449"/>
                    <a:pt x="12716" y="449"/>
                  </a:cubicBezTo>
                  <a:cubicBezTo>
                    <a:pt x="12735" y="447"/>
                    <a:pt x="12753" y="446"/>
                    <a:pt x="12770" y="446"/>
                  </a:cubicBezTo>
                  <a:close/>
                  <a:moveTo>
                    <a:pt x="1173" y="2640"/>
                  </a:moveTo>
                  <a:cubicBezTo>
                    <a:pt x="1575" y="2640"/>
                    <a:pt x="1760" y="3134"/>
                    <a:pt x="1482" y="3412"/>
                  </a:cubicBezTo>
                  <a:cubicBezTo>
                    <a:pt x="1396" y="3498"/>
                    <a:pt x="1291" y="3537"/>
                    <a:pt x="1188" y="3537"/>
                  </a:cubicBezTo>
                  <a:cubicBezTo>
                    <a:pt x="961" y="3537"/>
                    <a:pt x="741" y="3348"/>
                    <a:pt x="741" y="3072"/>
                  </a:cubicBezTo>
                  <a:cubicBezTo>
                    <a:pt x="711" y="2856"/>
                    <a:pt x="927" y="2640"/>
                    <a:pt x="1173" y="2640"/>
                  </a:cubicBezTo>
                  <a:close/>
                  <a:moveTo>
                    <a:pt x="8858" y="3535"/>
                  </a:moveTo>
                  <a:cubicBezTo>
                    <a:pt x="9455" y="3565"/>
                    <a:pt x="9388" y="4402"/>
                    <a:pt x="8853" y="4402"/>
                  </a:cubicBezTo>
                  <a:cubicBezTo>
                    <a:pt x="8835" y="4402"/>
                    <a:pt x="8816" y="4401"/>
                    <a:pt x="8796" y="4399"/>
                  </a:cubicBezTo>
                  <a:cubicBezTo>
                    <a:pt x="8673" y="4368"/>
                    <a:pt x="8549" y="4307"/>
                    <a:pt x="8488" y="4214"/>
                  </a:cubicBezTo>
                  <a:cubicBezTo>
                    <a:pt x="8426" y="4122"/>
                    <a:pt x="8395" y="3998"/>
                    <a:pt x="8426" y="3875"/>
                  </a:cubicBezTo>
                  <a:lnTo>
                    <a:pt x="8426" y="3875"/>
                  </a:lnTo>
                  <a:lnTo>
                    <a:pt x="8426" y="3905"/>
                  </a:lnTo>
                  <a:cubicBezTo>
                    <a:pt x="8457" y="3689"/>
                    <a:pt x="8642" y="3535"/>
                    <a:pt x="8858" y="3535"/>
                  </a:cubicBezTo>
                  <a:close/>
                  <a:moveTo>
                    <a:pt x="5167" y="6689"/>
                  </a:moveTo>
                  <a:cubicBezTo>
                    <a:pt x="5239" y="6689"/>
                    <a:pt x="5310" y="6723"/>
                    <a:pt x="5371" y="6806"/>
                  </a:cubicBezTo>
                  <a:cubicBezTo>
                    <a:pt x="5432" y="6899"/>
                    <a:pt x="5463" y="7023"/>
                    <a:pt x="5463" y="7115"/>
                  </a:cubicBezTo>
                  <a:cubicBezTo>
                    <a:pt x="5407" y="7341"/>
                    <a:pt x="5221" y="7489"/>
                    <a:pt x="5001" y="7489"/>
                  </a:cubicBezTo>
                  <a:cubicBezTo>
                    <a:pt x="4980" y="7489"/>
                    <a:pt x="4960" y="7488"/>
                    <a:pt x="4939" y="7485"/>
                  </a:cubicBezTo>
                  <a:cubicBezTo>
                    <a:pt x="4483" y="7409"/>
                    <a:pt x="4837" y="6689"/>
                    <a:pt x="5167" y="6689"/>
                  </a:cubicBezTo>
                  <a:close/>
                  <a:moveTo>
                    <a:pt x="12721" y="1"/>
                  </a:moveTo>
                  <a:cubicBezTo>
                    <a:pt x="12148" y="1"/>
                    <a:pt x="11645" y="611"/>
                    <a:pt x="11913" y="1220"/>
                  </a:cubicBezTo>
                  <a:lnTo>
                    <a:pt x="9383" y="3257"/>
                  </a:lnTo>
                  <a:cubicBezTo>
                    <a:pt x="9290" y="3196"/>
                    <a:pt x="9167" y="3134"/>
                    <a:pt x="9012" y="3103"/>
                  </a:cubicBezTo>
                  <a:cubicBezTo>
                    <a:pt x="8973" y="3098"/>
                    <a:pt x="8933" y="3095"/>
                    <a:pt x="8894" y="3095"/>
                  </a:cubicBezTo>
                  <a:cubicBezTo>
                    <a:pt x="8473" y="3095"/>
                    <a:pt x="8081" y="3390"/>
                    <a:pt x="8025" y="3813"/>
                  </a:cubicBezTo>
                  <a:cubicBezTo>
                    <a:pt x="7994" y="3998"/>
                    <a:pt x="8025" y="4152"/>
                    <a:pt x="8087" y="4307"/>
                  </a:cubicBezTo>
                  <a:lnTo>
                    <a:pt x="5556" y="6344"/>
                  </a:lnTo>
                  <a:cubicBezTo>
                    <a:pt x="5432" y="6251"/>
                    <a:pt x="5309" y="6220"/>
                    <a:pt x="5155" y="6189"/>
                  </a:cubicBezTo>
                  <a:cubicBezTo>
                    <a:pt x="5108" y="6182"/>
                    <a:pt x="5060" y="6178"/>
                    <a:pt x="5011" y="6178"/>
                  </a:cubicBezTo>
                  <a:cubicBezTo>
                    <a:pt x="4863" y="6178"/>
                    <a:pt x="4707" y="6212"/>
                    <a:pt x="4568" y="6282"/>
                  </a:cubicBezTo>
                  <a:lnTo>
                    <a:pt x="1914" y="3535"/>
                  </a:lnTo>
                  <a:cubicBezTo>
                    <a:pt x="2007" y="3381"/>
                    <a:pt x="2038" y="3227"/>
                    <a:pt x="2038" y="3072"/>
                  </a:cubicBezTo>
                  <a:cubicBezTo>
                    <a:pt x="2038" y="2549"/>
                    <a:pt x="1612" y="2196"/>
                    <a:pt x="1165" y="2196"/>
                  </a:cubicBezTo>
                  <a:cubicBezTo>
                    <a:pt x="953" y="2196"/>
                    <a:pt x="735" y="2276"/>
                    <a:pt x="556" y="2455"/>
                  </a:cubicBezTo>
                  <a:cubicBezTo>
                    <a:pt x="1" y="3010"/>
                    <a:pt x="402" y="3936"/>
                    <a:pt x="1173" y="3936"/>
                  </a:cubicBezTo>
                  <a:lnTo>
                    <a:pt x="1173" y="3967"/>
                  </a:lnTo>
                  <a:cubicBezTo>
                    <a:pt x="1328" y="3936"/>
                    <a:pt x="1482" y="3905"/>
                    <a:pt x="1606" y="3844"/>
                  </a:cubicBezTo>
                  <a:lnTo>
                    <a:pt x="4291" y="6590"/>
                  </a:lnTo>
                  <a:cubicBezTo>
                    <a:pt x="4229" y="6683"/>
                    <a:pt x="4167" y="6806"/>
                    <a:pt x="4167" y="6899"/>
                  </a:cubicBezTo>
                  <a:cubicBezTo>
                    <a:pt x="4105" y="7115"/>
                    <a:pt x="4167" y="7362"/>
                    <a:pt x="4321" y="7547"/>
                  </a:cubicBezTo>
                  <a:cubicBezTo>
                    <a:pt x="4445" y="7732"/>
                    <a:pt x="4630" y="7856"/>
                    <a:pt x="4877" y="7887"/>
                  </a:cubicBezTo>
                  <a:cubicBezTo>
                    <a:pt x="4892" y="7902"/>
                    <a:pt x="4915" y="7910"/>
                    <a:pt x="4939" y="7910"/>
                  </a:cubicBezTo>
                  <a:cubicBezTo>
                    <a:pt x="4962" y="7910"/>
                    <a:pt x="4985" y="7902"/>
                    <a:pt x="5000" y="7887"/>
                  </a:cubicBezTo>
                  <a:cubicBezTo>
                    <a:pt x="5432" y="7887"/>
                    <a:pt x="5803" y="7609"/>
                    <a:pt x="5864" y="7177"/>
                  </a:cubicBezTo>
                  <a:cubicBezTo>
                    <a:pt x="5895" y="7023"/>
                    <a:pt x="5864" y="6837"/>
                    <a:pt x="5803" y="6683"/>
                  </a:cubicBezTo>
                  <a:lnTo>
                    <a:pt x="8333" y="4646"/>
                  </a:lnTo>
                  <a:cubicBezTo>
                    <a:pt x="8488" y="4770"/>
                    <a:pt x="8673" y="4831"/>
                    <a:pt x="8858" y="4831"/>
                  </a:cubicBezTo>
                  <a:cubicBezTo>
                    <a:pt x="9290" y="4831"/>
                    <a:pt x="9630" y="4523"/>
                    <a:pt x="9722" y="4122"/>
                  </a:cubicBezTo>
                  <a:cubicBezTo>
                    <a:pt x="9753" y="3936"/>
                    <a:pt x="9722" y="3751"/>
                    <a:pt x="9630" y="3597"/>
                  </a:cubicBezTo>
                  <a:lnTo>
                    <a:pt x="12191" y="1560"/>
                  </a:lnTo>
                  <a:cubicBezTo>
                    <a:pt x="12315" y="1653"/>
                    <a:pt x="12500" y="1714"/>
                    <a:pt x="12685" y="1714"/>
                  </a:cubicBezTo>
                  <a:cubicBezTo>
                    <a:pt x="12696" y="1715"/>
                    <a:pt x="12708" y="1715"/>
                    <a:pt x="12719" y="1715"/>
                  </a:cubicBezTo>
                  <a:cubicBezTo>
                    <a:pt x="13559" y="1715"/>
                    <a:pt x="13910" y="597"/>
                    <a:pt x="13179" y="140"/>
                  </a:cubicBezTo>
                  <a:cubicBezTo>
                    <a:pt x="13030" y="43"/>
                    <a:pt x="12873" y="1"/>
                    <a:pt x="127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FA36801-5F32-4CFB-A9BE-4878FB5C3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47" y="1301635"/>
            <a:ext cx="40195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5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Future Work</a:t>
            </a:r>
            <a:endParaRPr b="1" dirty="0"/>
          </a:p>
        </p:txBody>
      </p:sp>
      <p:cxnSp>
        <p:nvCxnSpPr>
          <p:cNvPr id="372" name="Google Shape;372;p4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335C1BC-F3EC-4166-839E-B407435C4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6" y="1614649"/>
            <a:ext cx="3107911" cy="3115005"/>
          </a:xfrm>
          <a:prstGeom prst="rect">
            <a:avLst/>
          </a:prstGeom>
        </p:spPr>
      </p:pic>
      <p:grpSp>
        <p:nvGrpSpPr>
          <p:cNvPr id="21" name="Google Shape;450;p28">
            <a:extLst>
              <a:ext uri="{FF2B5EF4-FFF2-40B4-BE49-F238E27FC236}">
                <a16:creationId xmlns:a16="http://schemas.microsoft.com/office/drawing/2014/main" id="{E8A23B4C-7E31-4A31-80D3-9368956B756D}"/>
              </a:ext>
            </a:extLst>
          </p:cNvPr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22" name="Google Shape;451;p28">
              <a:extLst>
                <a:ext uri="{FF2B5EF4-FFF2-40B4-BE49-F238E27FC236}">
                  <a16:creationId xmlns:a16="http://schemas.microsoft.com/office/drawing/2014/main" id="{A3915FAC-CDA5-4A75-B392-1BB77046D7BC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2;p28">
              <a:extLst>
                <a:ext uri="{FF2B5EF4-FFF2-40B4-BE49-F238E27FC236}">
                  <a16:creationId xmlns:a16="http://schemas.microsoft.com/office/drawing/2014/main" id="{98F834FC-FE4A-4216-A1A6-895CD6A710A6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3;p28">
              <a:extLst>
                <a:ext uri="{FF2B5EF4-FFF2-40B4-BE49-F238E27FC236}">
                  <a16:creationId xmlns:a16="http://schemas.microsoft.com/office/drawing/2014/main" id="{20E90760-F963-4BAA-B680-226C197B7C97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4;p28">
              <a:extLst>
                <a:ext uri="{FF2B5EF4-FFF2-40B4-BE49-F238E27FC236}">
                  <a16:creationId xmlns:a16="http://schemas.microsoft.com/office/drawing/2014/main" id="{6C827C51-27E7-48A4-9B41-3B0A299BDD26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5;p28">
              <a:extLst>
                <a:ext uri="{FF2B5EF4-FFF2-40B4-BE49-F238E27FC236}">
                  <a16:creationId xmlns:a16="http://schemas.microsoft.com/office/drawing/2014/main" id="{1D18CBAB-0F2A-48DD-93C5-2DEEE2A3505E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6;p28">
              <a:extLst>
                <a:ext uri="{FF2B5EF4-FFF2-40B4-BE49-F238E27FC236}">
                  <a16:creationId xmlns:a16="http://schemas.microsoft.com/office/drawing/2014/main" id="{0F73818D-EAC6-4570-A33C-CB73F18BE4C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7;p28">
              <a:extLst>
                <a:ext uri="{FF2B5EF4-FFF2-40B4-BE49-F238E27FC236}">
                  <a16:creationId xmlns:a16="http://schemas.microsoft.com/office/drawing/2014/main" id="{DAFF0CA4-0348-45B5-B699-C9B19A2D7E3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F8FDFE1-3EF9-429C-A76F-352862599ABE}"/>
              </a:ext>
            </a:extLst>
          </p:cNvPr>
          <p:cNvSpPr txBox="1"/>
          <p:nvPr/>
        </p:nvSpPr>
        <p:spPr>
          <a:xfrm>
            <a:off x="3834277" y="1809059"/>
            <a:ext cx="345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Applying multiclass classification.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E1A6D0-C6DF-4740-87E6-5D50C009B936}"/>
              </a:ext>
            </a:extLst>
          </p:cNvPr>
          <p:cNvSpPr txBox="1"/>
          <p:nvPr/>
        </p:nvSpPr>
        <p:spPr>
          <a:xfrm>
            <a:off x="3834277" y="2690558"/>
            <a:ext cx="3141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Also, we are pointing our target to severity measurement for offensive comments.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608C88-BE9C-41E4-B28F-2537C63003C2}"/>
              </a:ext>
            </a:extLst>
          </p:cNvPr>
          <p:cNvSpPr txBox="1"/>
          <p:nvPr/>
        </p:nvSpPr>
        <p:spPr>
          <a:xfrm>
            <a:off x="3834277" y="3764108"/>
            <a:ext cx="2791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the high performing model, we would try to develop an application.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EEE1CB-571B-40F9-8C6E-E6CF2FEBF7AF}"/>
              </a:ext>
            </a:extLst>
          </p:cNvPr>
          <p:cNvSpPr/>
          <p:nvPr/>
        </p:nvSpPr>
        <p:spPr>
          <a:xfrm>
            <a:off x="840377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endParaRPr dirty="0"/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>
            <a:off x="635252" y="2220769"/>
            <a:ext cx="379498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Classification of offensive Bangla comments can help to categorize the bullying occurrence and monitor the process to prevent cyberbullying.</a:t>
            </a:r>
          </a:p>
        </p:txBody>
      </p:sp>
      <p:cxnSp>
        <p:nvCxnSpPr>
          <p:cNvPr id="272" name="Google Shape;272;p40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" name="Google Shape;194;p12">
            <a:extLst>
              <a:ext uri="{FF2B5EF4-FFF2-40B4-BE49-F238E27FC236}">
                <a16:creationId xmlns:a16="http://schemas.microsoft.com/office/drawing/2014/main" id="{6B0384F9-AF8F-4B12-BC69-0225BC7696F8}"/>
              </a:ext>
            </a:extLst>
          </p:cNvPr>
          <p:cNvGrpSpPr/>
          <p:nvPr/>
        </p:nvGrpSpPr>
        <p:grpSpPr>
          <a:xfrm>
            <a:off x="903284" y="932359"/>
            <a:ext cx="294652" cy="386080"/>
            <a:chOff x="590250" y="244200"/>
            <a:chExt cx="407975" cy="532175"/>
          </a:xfrm>
        </p:grpSpPr>
        <p:sp>
          <p:nvSpPr>
            <p:cNvPr id="8" name="Google Shape;195;p12">
              <a:extLst>
                <a:ext uri="{FF2B5EF4-FFF2-40B4-BE49-F238E27FC236}">
                  <a16:creationId xmlns:a16="http://schemas.microsoft.com/office/drawing/2014/main" id="{DB7AEE35-1287-4FC9-A205-5ED2000E04F4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6;p12">
              <a:extLst>
                <a:ext uri="{FF2B5EF4-FFF2-40B4-BE49-F238E27FC236}">
                  <a16:creationId xmlns:a16="http://schemas.microsoft.com/office/drawing/2014/main" id="{C74934EC-96E0-4E0E-8C6B-E8762C1F420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97;p12">
              <a:extLst>
                <a:ext uri="{FF2B5EF4-FFF2-40B4-BE49-F238E27FC236}">
                  <a16:creationId xmlns:a16="http://schemas.microsoft.com/office/drawing/2014/main" id="{09292405-F97C-4547-9118-4EB412975C75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8;p12">
              <a:extLst>
                <a:ext uri="{FF2B5EF4-FFF2-40B4-BE49-F238E27FC236}">
                  <a16:creationId xmlns:a16="http://schemas.microsoft.com/office/drawing/2014/main" id="{0C1905D7-2D97-4C26-9423-6D066DE7FC25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9;p12">
              <a:extLst>
                <a:ext uri="{FF2B5EF4-FFF2-40B4-BE49-F238E27FC236}">
                  <a16:creationId xmlns:a16="http://schemas.microsoft.com/office/drawing/2014/main" id="{10901BD6-A70A-4541-B732-F1A23F2701BD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0;p12">
              <a:extLst>
                <a:ext uri="{FF2B5EF4-FFF2-40B4-BE49-F238E27FC236}">
                  <a16:creationId xmlns:a16="http://schemas.microsoft.com/office/drawing/2014/main" id="{FAD1CB44-ED05-4AF9-AE5A-25C5CD35FB5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1;p12">
              <a:extLst>
                <a:ext uri="{FF2B5EF4-FFF2-40B4-BE49-F238E27FC236}">
                  <a16:creationId xmlns:a16="http://schemas.microsoft.com/office/drawing/2014/main" id="{EDA2C4AD-95A5-44C4-BDF3-2B04A943E5BA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2;p12">
              <a:extLst>
                <a:ext uri="{FF2B5EF4-FFF2-40B4-BE49-F238E27FC236}">
                  <a16:creationId xmlns:a16="http://schemas.microsoft.com/office/drawing/2014/main" id="{EE499E70-6F41-403B-8392-8A729794E665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3;p12">
              <a:extLst>
                <a:ext uri="{FF2B5EF4-FFF2-40B4-BE49-F238E27FC236}">
                  <a16:creationId xmlns:a16="http://schemas.microsoft.com/office/drawing/2014/main" id="{A5D23AEA-C9C4-41B2-A13A-27D7302A8270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4;p12">
              <a:extLst>
                <a:ext uri="{FF2B5EF4-FFF2-40B4-BE49-F238E27FC236}">
                  <a16:creationId xmlns:a16="http://schemas.microsoft.com/office/drawing/2014/main" id="{0CB4F53D-9860-4FD8-B28C-0B1E26CD5A47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5;p12">
              <a:extLst>
                <a:ext uri="{FF2B5EF4-FFF2-40B4-BE49-F238E27FC236}">
                  <a16:creationId xmlns:a16="http://schemas.microsoft.com/office/drawing/2014/main" id="{AB778A21-86C1-4106-BBDA-6488214DD517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;p12">
              <a:extLst>
                <a:ext uri="{FF2B5EF4-FFF2-40B4-BE49-F238E27FC236}">
                  <a16:creationId xmlns:a16="http://schemas.microsoft.com/office/drawing/2014/main" id="{BD87DB9F-4AD4-42DF-AAF5-1B8E5E27A260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7;p12">
              <a:extLst>
                <a:ext uri="{FF2B5EF4-FFF2-40B4-BE49-F238E27FC236}">
                  <a16:creationId xmlns:a16="http://schemas.microsoft.com/office/drawing/2014/main" id="{902C3678-DB60-4A0A-83BE-45220E975FD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8;p12">
              <a:extLst>
                <a:ext uri="{FF2B5EF4-FFF2-40B4-BE49-F238E27FC236}">
                  <a16:creationId xmlns:a16="http://schemas.microsoft.com/office/drawing/2014/main" id="{07C04D5C-1F44-419F-8947-C1C65DA04495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EBF8C29-ED4C-499D-A26B-D501C90E7939}"/>
              </a:ext>
            </a:extLst>
          </p:cNvPr>
          <p:cNvSpPr/>
          <p:nvPr/>
        </p:nvSpPr>
        <p:spPr>
          <a:xfrm>
            <a:off x="838360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5"/>
          <p:cNvSpPr txBox="1">
            <a:spLocks noGrp="1"/>
          </p:cNvSpPr>
          <p:nvPr>
            <p:ph type="body" idx="1"/>
          </p:nvPr>
        </p:nvSpPr>
        <p:spPr>
          <a:xfrm>
            <a:off x="713225" y="1356914"/>
            <a:ext cx="6075000" cy="3383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4800" indent="-228600" algn="just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AKHTER, S., ET AL. Social media bullying detection using machine learning on bangla text. In 2018 10th International Conference on Electrical and Computer Engineering(ICECE) (2018), IEEE, pp. 385–388.</a:t>
            </a:r>
          </a:p>
          <a:p>
            <a:pPr marL="304800" indent="-228600" algn="just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ESHAN, S. C., AND HASAN, M. S. An application of machine learning to detect abusive bengali text. In 2017 20th International Conference of Computer and Information Technology (ICCIT) (2017), IEEE, pp. 1–6.</a:t>
            </a:r>
          </a:p>
          <a:p>
            <a:pPr marL="304800" indent="-228600" algn="just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ISHMAM, A. M., AND SHARMIN, S. Hateful speech detection in public </a:t>
            </a:r>
            <a:r>
              <a:rPr lang="en-US" sz="1200" dirty="0" err="1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1200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pages for the bengali language. In 2019 18th IEEE International Conference On Machine Learning and Applications (ICMLA) (2019), IEEE, pp. 555–560.</a:t>
            </a:r>
          </a:p>
          <a:p>
            <a:pPr marL="304800" indent="-228600" algn="just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ISA, S. M., ASHIANTI, L., ET AL. Cyberbullying classification using text mining. In 2017 1st International Conference on Informatics and Computational Sciences (</a:t>
            </a:r>
            <a:r>
              <a:rPr lang="en-US" sz="1200" dirty="0" err="1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ICICoS</a:t>
            </a:r>
            <a:r>
              <a:rPr lang="en-US" sz="1200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(2017), IEEE, pp. 241–246.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References</a:t>
            </a:r>
            <a:endParaRPr dirty="0"/>
          </a:p>
        </p:txBody>
      </p:sp>
      <p:cxnSp>
        <p:nvCxnSpPr>
          <p:cNvPr id="688" name="Google Shape;688;p65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oogle Shape;14144;p89">
            <a:extLst>
              <a:ext uri="{FF2B5EF4-FFF2-40B4-BE49-F238E27FC236}">
                <a16:creationId xmlns:a16="http://schemas.microsoft.com/office/drawing/2014/main" id="{2A937FE4-4A78-497D-850E-9893AEF9E35C}"/>
              </a:ext>
            </a:extLst>
          </p:cNvPr>
          <p:cNvGrpSpPr/>
          <p:nvPr/>
        </p:nvGrpSpPr>
        <p:grpSpPr>
          <a:xfrm>
            <a:off x="762184" y="636066"/>
            <a:ext cx="363425" cy="364700"/>
            <a:chOff x="7724500" y="2485750"/>
            <a:chExt cx="363425" cy="364700"/>
          </a:xfrm>
        </p:grpSpPr>
        <p:sp>
          <p:nvSpPr>
            <p:cNvPr id="6" name="Google Shape;14145;p89">
              <a:extLst>
                <a:ext uri="{FF2B5EF4-FFF2-40B4-BE49-F238E27FC236}">
                  <a16:creationId xmlns:a16="http://schemas.microsoft.com/office/drawing/2014/main" id="{1CA7A1D8-8C01-4769-8097-926520DFA711}"/>
                </a:ext>
              </a:extLst>
            </p:cNvPr>
            <p:cNvSpPr/>
            <p:nvPr/>
          </p:nvSpPr>
          <p:spPr>
            <a:xfrm>
              <a:off x="7724500" y="2485750"/>
              <a:ext cx="363425" cy="363425"/>
            </a:xfrm>
            <a:custGeom>
              <a:avLst/>
              <a:gdLst/>
              <a:ahLst/>
              <a:cxnLst/>
              <a:rect l="l" t="t" r="r" b="b"/>
              <a:pathLst>
                <a:path w="14537" h="14537" extrusionOk="0">
                  <a:moveTo>
                    <a:pt x="10401" y="556"/>
                  </a:moveTo>
                  <a:lnTo>
                    <a:pt x="10401" y="1698"/>
                  </a:lnTo>
                  <a:lnTo>
                    <a:pt x="2439" y="1698"/>
                  </a:lnTo>
                  <a:lnTo>
                    <a:pt x="2439" y="865"/>
                  </a:lnTo>
                  <a:cubicBezTo>
                    <a:pt x="2439" y="710"/>
                    <a:pt x="2562" y="556"/>
                    <a:pt x="2717" y="556"/>
                  </a:cubicBezTo>
                  <a:close/>
                  <a:moveTo>
                    <a:pt x="11821" y="556"/>
                  </a:moveTo>
                  <a:cubicBezTo>
                    <a:pt x="11975" y="556"/>
                    <a:pt x="12099" y="710"/>
                    <a:pt x="12099" y="865"/>
                  </a:cubicBezTo>
                  <a:lnTo>
                    <a:pt x="12099" y="1698"/>
                  </a:lnTo>
                  <a:lnTo>
                    <a:pt x="10957" y="1698"/>
                  </a:lnTo>
                  <a:lnTo>
                    <a:pt x="10957" y="556"/>
                  </a:lnTo>
                  <a:close/>
                  <a:moveTo>
                    <a:pt x="12654" y="5648"/>
                  </a:moveTo>
                  <a:lnTo>
                    <a:pt x="13734" y="6265"/>
                  </a:lnTo>
                  <a:lnTo>
                    <a:pt x="12654" y="7037"/>
                  </a:lnTo>
                  <a:lnTo>
                    <a:pt x="12654" y="5648"/>
                  </a:lnTo>
                  <a:close/>
                  <a:moveTo>
                    <a:pt x="1883" y="5679"/>
                  </a:moveTo>
                  <a:lnTo>
                    <a:pt x="1883" y="7068"/>
                  </a:lnTo>
                  <a:lnTo>
                    <a:pt x="803" y="6296"/>
                  </a:lnTo>
                  <a:lnTo>
                    <a:pt x="1883" y="5679"/>
                  </a:lnTo>
                  <a:close/>
                  <a:moveTo>
                    <a:pt x="12099" y="2284"/>
                  </a:moveTo>
                  <a:lnTo>
                    <a:pt x="12099" y="7469"/>
                  </a:lnTo>
                  <a:lnTo>
                    <a:pt x="7284" y="11018"/>
                  </a:lnTo>
                  <a:lnTo>
                    <a:pt x="2470" y="7469"/>
                  </a:lnTo>
                  <a:lnTo>
                    <a:pt x="2470" y="2284"/>
                  </a:lnTo>
                  <a:close/>
                  <a:moveTo>
                    <a:pt x="2717" y="1"/>
                  </a:moveTo>
                  <a:cubicBezTo>
                    <a:pt x="2254" y="1"/>
                    <a:pt x="1883" y="371"/>
                    <a:pt x="1883" y="865"/>
                  </a:cubicBezTo>
                  <a:lnTo>
                    <a:pt x="1883" y="5031"/>
                  </a:lnTo>
                  <a:lnTo>
                    <a:pt x="155" y="5988"/>
                  </a:lnTo>
                  <a:cubicBezTo>
                    <a:pt x="62" y="6049"/>
                    <a:pt x="1" y="6142"/>
                    <a:pt x="1" y="6235"/>
                  </a:cubicBezTo>
                  <a:lnTo>
                    <a:pt x="1" y="14259"/>
                  </a:lnTo>
                  <a:cubicBezTo>
                    <a:pt x="1" y="14413"/>
                    <a:pt x="124" y="14536"/>
                    <a:pt x="278" y="14536"/>
                  </a:cubicBezTo>
                  <a:lnTo>
                    <a:pt x="5988" y="14536"/>
                  </a:lnTo>
                  <a:cubicBezTo>
                    <a:pt x="6142" y="14536"/>
                    <a:pt x="6266" y="14413"/>
                    <a:pt x="6266" y="14259"/>
                  </a:cubicBezTo>
                  <a:cubicBezTo>
                    <a:pt x="6266" y="14118"/>
                    <a:pt x="6163" y="13977"/>
                    <a:pt x="6028" y="13977"/>
                  </a:cubicBezTo>
                  <a:cubicBezTo>
                    <a:pt x="6015" y="13977"/>
                    <a:pt x="6001" y="13978"/>
                    <a:pt x="5988" y="13981"/>
                  </a:cubicBezTo>
                  <a:lnTo>
                    <a:pt x="587" y="13981"/>
                  </a:lnTo>
                  <a:lnTo>
                    <a:pt x="587" y="6790"/>
                  </a:lnTo>
                  <a:lnTo>
                    <a:pt x="5093" y="10092"/>
                  </a:lnTo>
                  <a:lnTo>
                    <a:pt x="2562" y="11975"/>
                  </a:lnTo>
                  <a:cubicBezTo>
                    <a:pt x="2356" y="12181"/>
                    <a:pt x="2538" y="12474"/>
                    <a:pt x="2784" y="12474"/>
                  </a:cubicBezTo>
                  <a:cubicBezTo>
                    <a:pt x="2832" y="12474"/>
                    <a:pt x="2882" y="12463"/>
                    <a:pt x="2933" y="12438"/>
                  </a:cubicBezTo>
                  <a:lnTo>
                    <a:pt x="5556" y="10432"/>
                  </a:lnTo>
                  <a:lnTo>
                    <a:pt x="7099" y="11605"/>
                  </a:lnTo>
                  <a:cubicBezTo>
                    <a:pt x="7161" y="11635"/>
                    <a:pt x="7222" y="11666"/>
                    <a:pt x="7284" y="11666"/>
                  </a:cubicBezTo>
                  <a:cubicBezTo>
                    <a:pt x="7346" y="11666"/>
                    <a:pt x="7408" y="11635"/>
                    <a:pt x="7438" y="11605"/>
                  </a:cubicBezTo>
                  <a:lnTo>
                    <a:pt x="8982" y="10432"/>
                  </a:lnTo>
                  <a:lnTo>
                    <a:pt x="11636" y="12438"/>
                  </a:lnTo>
                  <a:cubicBezTo>
                    <a:pt x="11698" y="12494"/>
                    <a:pt x="11764" y="12517"/>
                    <a:pt x="11826" y="12517"/>
                  </a:cubicBezTo>
                  <a:cubicBezTo>
                    <a:pt x="12074" y="12517"/>
                    <a:pt x="12271" y="12148"/>
                    <a:pt x="11975" y="11975"/>
                  </a:cubicBezTo>
                  <a:lnTo>
                    <a:pt x="9475" y="10092"/>
                  </a:lnTo>
                  <a:lnTo>
                    <a:pt x="13981" y="6790"/>
                  </a:lnTo>
                  <a:lnTo>
                    <a:pt x="13981" y="13981"/>
                  </a:lnTo>
                  <a:lnTo>
                    <a:pt x="8549" y="13981"/>
                  </a:lnTo>
                  <a:cubicBezTo>
                    <a:pt x="8536" y="13978"/>
                    <a:pt x="8523" y="13977"/>
                    <a:pt x="8510" y="13977"/>
                  </a:cubicBezTo>
                  <a:cubicBezTo>
                    <a:pt x="8375" y="13977"/>
                    <a:pt x="8272" y="14118"/>
                    <a:pt x="8272" y="14259"/>
                  </a:cubicBezTo>
                  <a:cubicBezTo>
                    <a:pt x="8272" y="14413"/>
                    <a:pt x="8395" y="14536"/>
                    <a:pt x="8549" y="14536"/>
                  </a:cubicBezTo>
                  <a:lnTo>
                    <a:pt x="14259" y="14536"/>
                  </a:lnTo>
                  <a:cubicBezTo>
                    <a:pt x="14413" y="14536"/>
                    <a:pt x="14537" y="14413"/>
                    <a:pt x="14537" y="14259"/>
                  </a:cubicBezTo>
                  <a:lnTo>
                    <a:pt x="14537" y="6235"/>
                  </a:lnTo>
                  <a:cubicBezTo>
                    <a:pt x="14537" y="6142"/>
                    <a:pt x="14475" y="6049"/>
                    <a:pt x="14382" y="5988"/>
                  </a:cubicBezTo>
                  <a:lnTo>
                    <a:pt x="12654" y="5031"/>
                  </a:lnTo>
                  <a:lnTo>
                    <a:pt x="12654" y="865"/>
                  </a:lnTo>
                  <a:cubicBezTo>
                    <a:pt x="12654" y="371"/>
                    <a:pt x="12284" y="1"/>
                    <a:pt x="118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146;p89">
              <a:extLst>
                <a:ext uri="{FF2B5EF4-FFF2-40B4-BE49-F238E27FC236}">
                  <a16:creationId xmlns:a16="http://schemas.microsoft.com/office/drawing/2014/main" id="{8C35D903-9F20-40AA-931A-C3FBD4D059CC}"/>
                </a:ext>
              </a:extLst>
            </p:cNvPr>
            <p:cNvSpPr/>
            <p:nvPr/>
          </p:nvSpPr>
          <p:spPr>
            <a:xfrm>
              <a:off x="7834075" y="2656250"/>
              <a:ext cx="145075" cy="13925"/>
            </a:xfrm>
            <a:custGeom>
              <a:avLst/>
              <a:gdLst/>
              <a:ahLst/>
              <a:cxnLst/>
              <a:rect l="l" t="t" r="r" b="b"/>
              <a:pathLst>
                <a:path w="5803" h="557" extrusionOk="0">
                  <a:moveTo>
                    <a:pt x="340" y="1"/>
                  </a:moveTo>
                  <a:cubicBezTo>
                    <a:pt x="0" y="32"/>
                    <a:pt x="0" y="526"/>
                    <a:pt x="340" y="557"/>
                  </a:cubicBezTo>
                  <a:lnTo>
                    <a:pt x="5463" y="557"/>
                  </a:lnTo>
                  <a:cubicBezTo>
                    <a:pt x="5802" y="526"/>
                    <a:pt x="5802" y="32"/>
                    <a:pt x="54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147;p89">
              <a:extLst>
                <a:ext uri="{FF2B5EF4-FFF2-40B4-BE49-F238E27FC236}">
                  <a16:creationId xmlns:a16="http://schemas.microsoft.com/office/drawing/2014/main" id="{1A09D89C-42B8-44EA-92EE-15A9235F77C9}"/>
                </a:ext>
              </a:extLst>
            </p:cNvPr>
            <p:cNvSpPr/>
            <p:nvPr/>
          </p:nvSpPr>
          <p:spPr>
            <a:xfrm>
              <a:off x="7810400" y="2613725"/>
              <a:ext cx="191625" cy="14050"/>
            </a:xfrm>
            <a:custGeom>
              <a:avLst/>
              <a:gdLst/>
              <a:ahLst/>
              <a:cxnLst/>
              <a:rect l="l" t="t" r="r" b="b"/>
              <a:pathLst>
                <a:path w="7665" h="562" extrusionOk="0">
                  <a:moveTo>
                    <a:pt x="366" y="0"/>
                  </a:moveTo>
                  <a:cubicBezTo>
                    <a:pt x="0" y="0"/>
                    <a:pt x="9" y="561"/>
                    <a:pt x="393" y="561"/>
                  </a:cubicBezTo>
                  <a:cubicBezTo>
                    <a:pt x="403" y="561"/>
                    <a:pt x="412" y="561"/>
                    <a:pt x="422" y="560"/>
                  </a:cubicBezTo>
                  <a:lnTo>
                    <a:pt x="7243" y="560"/>
                  </a:lnTo>
                  <a:cubicBezTo>
                    <a:pt x="7253" y="561"/>
                    <a:pt x="7263" y="561"/>
                    <a:pt x="7272" y="561"/>
                  </a:cubicBezTo>
                  <a:cubicBezTo>
                    <a:pt x="7656" y="561"/>
                    <a:pt x="7665" y="0"/>
                    <a:pt x="7299" y="0"/>
                  </a:cubicBezTo>
                  <a:cubicBezTo>
                    <a:pt x="7281" y="0"/>
                    <a:pt x="7263" y="2"/>
                    <a:pt x="7243" y="5"/>
                  </a:cubicBezTo>
                  <a:lnTo>
                    <a:pt x="422" y="5"/>
                  </a:lnTo>
                  <a:cubicBezTo>
                    <a:pt x="403" y="2"/>
                    <a:pt x="384" y="0"/>
                    <a:pt x="3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148;p89">
              <a:extLst>
                <a:ext uri="{FF2B5EF4-FFF2-40B4-BE49-F238E27FC236}">
                  <a16:creationId xmlns:a16="http://schemas.microsoft.com/office/drawing/2014/main" id="{006BC6D0-0162-41A9-B55D-CEA09D7DF6CC}"/>
                </a:ext>
              </a:extLst>
            </p:cNvPr>
            <p:cNvSpPr/>
            <p:nvPr/>
          </p:nvSpPr>
          <p:spPr>
            <a:xfrm>
              <a:off x="7810400" y="2570600"/>
              <a:ext cx="191650" cy="14725"/>
            </a:xfrm>
            <a:custGeom>
              <a:avLst/>
              <a:gdLst/>
              <a:ahLst/>
              <a:cxnLst/>
              <a:rect l="l" t="t" r="r" b="b"/>
              <a:pathLst>
                <a:path w="7666" h="589" extrusionOk="0">
                  <a:moveTo>
                    <a:pt x="393" y="0"/>
                  </a:moveTo>
                  <a:cubicBezTo>
                    <a:pt x="0" y="0"/>
                    <a:pt x="0" y="589"/>
                    <a:pt x="393" y="589"/>
                  </a:cubicBezTo>
                  <a:cubicBezTo>
                    <a:pt x="403" y="589"/>
                    <a:pt x="412" y="588"/>
                    <a:pt x="422" y="588"/>
                  </a:cubicBezTo>
                  <a:lnTo>
                    <a:pt x="7243" y="588"/>
                  </a:lnTo>
                  <a:cubicBezTo>
                    <a:pt x="7253" y="588"/>
                    <a:pt x="7263" y="589"/>
                    <a:pt x="7272" y="589"/>
                  </a:cubicBezTo>
                  <a:cubicBezTo>
                    <a:pt x="7665" y="589"/>
                    <a:pt x="7665" y="0"/>
                    <a:pt x="7272" y="0"/>
                  </a:cubicBezTo>
                  <a:cubicBezTo>
                    <a:pt x="7263" y="0"/>
                    <a:pt x="7253" y="1"/>
                    <a:pt x="7243" y="1"/>
                  </a:cubicBezTo>
                  <a:lnTo>
                    <a:pt x="422" y="1"/>
                  </a:lnTo>
                  <a:cubicBezTo>
                    <a:pt x="412" y="1"/>
                    <a:pt x="403" y="0"/>
                    <a:pt x="3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149;p89">
              <a:extLst>
                <a:ext uri="{FF2B5EF4-FFF2-40B4-BE49-F238E27FC236}">
                  <a16:creationId xmlns:a16="http://schemas.microsoft.com/office/drawing/2014/main" id="{A0C6A7CE-39A6-4667-A802-63F2B28C4577}"/>
                </a:ext>
              </a:extLst>
            </p:cNvPr>
            <p:cNvSpPr/>
            <p:nvPr/>
          </p:nvSpPr>
          <p:spPr>
            <a:xfrm>
              <a:off x="7874625" y="2698600"/>
              <a:ext cx="63175" cy="14100"/>
            </a:xfrm>
            <a:custGeom>
              <a:avLst/>
              <a:gdLst/>
              <a:ahLst/>
              <a:cxnLst/>
              <a:rect l="l" t="t" r="r" b="b"/>
              <a:pathLst>
                <a:path w="2527" h="564" extrusionOk="0">
                  <a:moveTo>
                    <a:pt x="361" y="0"/>
                  </a:moveTo>
                  <a:cubicBezTo>
                    <a:pt x="1" y="0"/>
                    <a:pt x="1" y="564"/>
                    <a:pt x="361" y="564"/>
                  </a:cubicBezTo>
                  <a:cubicBezTo>
                    <a:pt x="378" y="564"/>
                    <a:pt x="396" y="563"/>
                    <a:pt x="415" y="560"/>
                  </a:cubicBezTo>
                  <a:lnTo>
                    <a:pt x="2112" y="560"/>
                  </a:lnTo>
                  <a:cubicBezTo>
                    <a:pt x="2131" y="563"/>
                    <a:pt x="2149" y="564"/>
                    <a:pt x="2166" y="564"/>
                  </a:cubicBezTo>
                  <a:cubicBezTo>
                    <a:pt x="2526" y="564"/>
                    <a:pt x="2526" y="0"/>
                    <a:pt x="2166" y="0"/>
                  </a:cubicBezTo>
                  <a:cubicBezTo>
                    <a:pt x="2149" y="0"/>
                    <a:pt x="2131" y="2"/>
                    <a:pt x="2112" y="4"/>
                  </a:cubicBezTo>
                  <a:lnTo>
                    <a:pt x="415" y="4"/>
                  </a:lnTo>
                  <a:cubicBezTo>
                    <a:pt x="396" y="2"/>
                    <a:pt x="378" y="0"/>
                    <a:pt x="3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150;p89">
              <a:extLst>
                <a:ext uri="{FF2B5EF4-FFF2-40B4-BE49-F238E27FC236}">
                  <a16:creationId xmlns:a16="http://schemas.microsoft.com/office/drawing/2014/main" id="{935398A8-8C03-44FB-9EF8-E014D1A4AF9F}"/>
                </a:ext>
              </a:extLst>
            </p:cNvPr>
            <p:cNvSpPr/>
            <p:nvPr/>
          </p:nvSpPr>
          <p:spPr>
            <a:xfrm>
              <a:off x="7896200" y="2835100"/>
              <a:ext cx="18125" cy="15350"/>
            </a:xfrm>
            <a:custGeom>
              <a:avLst/>
              <a:gdLst/>
              <a:ahLst/>
              <a:cxnLst/>
              <a:rect l="l" t="t" r="r" b="b"/>
              <a:pathLst>
                <a:path w="725" h="614" extrusionOk="0">
                  <a:moveTo>
                    <a:pt x="408" y="1"/>
                  </a:moveTo>
                  <a:cubicBezTo>
                    <a:pt x="293" y="1"/>
                    <a:pt x="183" y="80"/>
                    <a:pt x="138" y="192"/>
                  </a:cubicBezTo>
                  <a:cubicBezTo>
                    <a:pt x="1" y="428"/>
                    <a:pt x="201" y="614"/>
                    <a:pt x="397" y="614"/>
                  </a:cubicBezTo>
                  <a:cubicBezTo>
                    <a:pt x="508" y="614"/>
                    <a:pt x="618" y="554"/>
                    <a:pt x="663" y="408"/>
                  </a:cubicBezTo>
                  <a:cubicBezTo>
                    <a:pt x="725" y="254"/>
                    <a:pt x="663" y="69"/>
                    <a:pt x="509" y="7"/>
                  </a:cubicBezTo>
                  <a:lnTo>
                    <a:pt x="509" y="7"/>
                  </a:lnTo>
                  <a:lnTo>
                    <a:pt x="540" y="38"/>
                  </a:lnTo>
                  <a:cubicBezTo>
                    <a:pt x="497" y="12"/>
                    <a:pt x="452" y="1"/>
                    <a:pt x="4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ED67EF8D-5225-4CF4-8B43-10B33E3A209B}"/>
              </a:ext>
            </a:extLst>
          </p:cNvPr>
          <p:cNvSpPr/>
          <p:nvPr/>
        </p:nvSpPr>
        <p:spPr>
          <a:xfrm>
            <a:off x="838360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5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4800" indent="-228600" algn="just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en-US" sz="1200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HUSSAIN, M. G., AL MAHMUD, T., AND AKTHAR, W. An approach to detect abusive bangla text. In 2018 International Conference on Innovation in Engineering and Technology (ICIET) (2018), IEEE, pp. 1–5.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04800" indent="-228600" algn="just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DAS, A. K., AL ASIF, A., PAUL, A., AND HOSSAIN, M. N. Bangla hate speech detection on social media using attention-based recurrent neural network. Journal of Intelligent Systems 30, 1 (2021), 578–591.</a:t>
            </a:r>
          </a:p>
          <a:p>
            <a:pPr marL="304800" indent="-228600" algn="just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GitHub-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aimansnigdha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/Bangla-Abusive-Comment-Dataset.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.com/aimansnigdha/Bangla-Abusive-Comment-Dataset. Accessed: Feb 22, 2021.</a:t>
            </a:r>
          </a:p>
          <a:p>
            <a:pPr marL="76200" indent="0" algn="just">
              <a:buClr>
                <a:schemeClr val="tx1"/>
              </a:buClr>
              <a:buSzPct val="100000"/>
              <a:buNone/>
            </a:pPr>
            <a:endParaRPr lang="en-US" sz="1200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800" indent="-228600" algn="just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1400" dirty="0">
              <a:solidFill>
                <a:schemeClr val="accent4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References</a:t>
            </a:r>
            <a:endParaRPr dirty="0"/>
          </a:p>
        </p:txBody>
      </p:sp>
      <p:cxnSp>
        <p:nvCxnSpPr>
          <p:cNvPr id="688" name="Google Shape;688;p65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oogle Shape;14144;p89">
            <a:extLst>
              <a:ext uri="{FF2B5EF4-FFF2-40B4-BE49-F238E27FC236}">
                <a16:creationId xmlns:a16="http://schemas.microsoft.com/office/drawing/2014/main" id="{2A937FE4-4A78-497D-850E-9893AEF9E35C}"/>
              </a:ext>
            </a:extLst>
          </p:cNvPr>
          <p:cNvGrpSpPr/>
          <p:nvPr/>
        </p:nvGrpSpPr>
        <p:grpSpPr>
          <a:xfrm>
            <a:off x="762184" y="636066"/>
            <a:ext cx="363425" cy="364700"/>
            <a:chOff x="7724500" y="2485750"/>
            <a:chExt cx="363425" cy="364700"/>
          </a:xfrm>
        </p:grpSpPr>
        <p:sp>
          <p:nvSpPr>
            <p:cNvPr id="6" name="Google Shape;14145;p89">
              <a:extLst>
                <a:ext uri="{FF2B5EF4-FFF2-40B4-BE49-F238E27FC236}">
                  <a16:creationId xmlns:a16="http://schemas.microsoft.com/office/drawing/2014/main" id="{1CA7A1D8-8C01-4769-8097-926520DFA711}"/>
                </a:ext>
              </a:extLst>
            </p:cNvPr>
            <p:cNvSpPr/>
            <p:nvPr/>
          </p:nvSpPr>
          <p:spPr>
            <a:xfrm>
              <a:off x="7724500" y="2485750"/>
              <a:ext cx="363425" cy="363425"/>
            </a:xfrm>
            <a:custGeom>
              <a:avLst/>
              <a:gdLst/>
              <a:ahLst/>
              <a:cxnLst/>
              <a:rect l="l" t="t" r="r" b="b"/>
              <a:pathLst>
                <a:path w="14537" h="14537" extrusionOk="0">
                  <a:moveTo>
                    <a:pt x="10401" y="556"/>
                  </a:moveTo>
                  <a:lnTo>
                    <a:pt x="10401" y="1698"/>
                  </a:lnTo>
                  <a:lnTo>
                    <a:pt x="2439" y="1698"/>
                  </a:lnTo>
                  <a:lnTo>
                    <a:pt x="2439" y="865"/>
                  </a:lnTo>
                  <a:cubicBezTo>
                    <a:pt x="2439" y="710"/>
                    <a:pt x="2562" y="556"/>
                    <a:pt x="2717" y="556"/>
                  </a:cubicBezTo>
                  <a:close/>
                  <a:moveTo>
                    <a:pt x="11821" y="556"/>
                  </a:moveTo>
                  <a:cubicBezTo>
                    <a:pt x="11975" y="556"/>
                    <a:pt x="12099" y="710"/>
                    <a:pt x="12099" y="865"/>
                  </a:cubicBezTo>
                  <a:lnTo>
                    <a:pt x="12099" y="1698"/>
                  </a:lnTo>
                  <a:lnTo>
                    <a:pt x="10957" y="1698"/>
                  </a:lnTo>
                  <a:lnTo>
                    <a:pt x="10957" y="556"/>
                  </a:lnTo>
                  <a:close/>
                  <a:moveTo>
                    <a:pt x="12654" y="5648"/>
                  </a:moveTo>
                  <a:lnTo>
                    <a:pt x="13734" y="6265"/>
                  </a:lnTo>
                  <a:lnTo>
                    <a:pt x="12654" y="7037"/>
                  </a:lnTo>
                  <a:lnTo>
                    <a:pt x="12654" y="5648"/>
                  </a:lnTo>
                  <a:close/>
                  <a:moveTo>
                    <a:pt x="1883" y="5679"/>
                  </a:moveTo>
                  <a:lnTo>
                    <a:pt x="1883" y="7068"/>
                  </a:lnTo>
                  <a:lnTo>
                    <a:pt x="803" y="6296"/>
                  </a:lnTo>
                  <a:lnTo>
                    <a:pt x="1883" y="5679"/>
                  </a:lnTo>
                  <a:close/>
                  <a:moveTo>
                    <a:pt x="12099" y="2284"/>
                  </a:moveTo>
                  <a:lnTo>
                    <a:pt x="12099" y="7469"/>
                  </a:lnTo>
                  <a:lnTo>
                    <a:pt x="7284" y="11018"/>
                  </a:lnTo>
                  <a:lnTo>
                    <a:pt x="2470" y="7469"/>
                  </a:lnTo>
                  <a:lnTo>
                    <a:pt x="2470" y="2284"/>
                  </a:lnTo>
                  <a:close/>
                  <a:moveTo>
                    <a:pt x="2717" y="1"/>
                  </a:moveTo>
                  <a:cubicBezTo>
                    <a:pt x="2254" y="1"/>
                    <a:pt x="1883" y="371"/>
                    <a:pt x="1883" y="865"/>
                  </a:cubicBezTo>
                  <a:lnTo>
                    <a:pt x="1883" y="5031"/>
                  </a:lnTo>
                  <a:lnTo>
                    <a:pt x="155" y="5988"/>
                  </a:lnTo>
                  <a:cubicBezTo>
                    <a:pt x="62" y="6049"/>
                    <a:pt x="1" y="6142"/>
                    <a:pt x="1" y="6235"/>
                  </a:cubicBezTo>
                  <a:lnTo>
                    <a:pt x="1" y="14259"/>
                  </a:lnTo>
                  <a:cubicBezTo>
                    <a:pt x="1" y="14413"/>
                    <a:pt x="124" y="14536"/>
                    <a:pt x="278" y="14536"/>
                  </a:cubicBezTo>
                  <a:lnTo>
                    <a:pt x="5988" y="14536"/>
                  </a:lnTo>
                  <a:cubicBezTo>
                    <a:pt x="6142" y="14536"/>
                    <a:pt x="6266" y="14413"/>
                    <a:pt x="6266" y="14259"/>
                  </a:cubicBezTo>
                  <a:cubicBezTo>
                    <a:pt x="6266" y="14118"/>
                    <a:pt x="6163" y="13977"/>
                    <a:pt x="6028" y="13977"/>
                  </a:cubicBezTo>
                  <a:cubicBezTo>
                    <a:pt x="6015" y="13977"/>
                    <a:pt x="6001" y="13978"/>
                    <a:pt x="5988" y="13981"/>
                  </a:cubicBezTo>
                  <a:lnTo>
                    <a:pt x="587" y="13981"/>
                  </a:lnTo>
                  <a:lnTo>
                    <a:pt x="587" y="6790"/>
                  </a:lnTo>
                  <a:lnTo>
                    <a:pt x="5093" y="10092"/>
                  </a:lnTo>
                  <a:lnTo>
                    <a:pt x="2562" y="11975"/>
                  </a:lnTo>
                  <a:cubicBezTo>
                    <a:pt x="2356" y="12181"/>
                    <a:pt x="2538" y="12474"/>
                    <a:pt x="2784" y="12474"/>
                  </a:cubicBezTo>
                  <a:cubicBezTo>
                    <a:pt x="2832" y="12474"/>
                    <a:pt x="2882" y="12463"/>
                    <a:pt x="2933" y="12438"/>
                  </a:cubicBezTo>
                  <a:lnTo>
                    <a:pt x="5556" y="10432"/>
                  </a:lnTo>
                  <a:lnTo>
                    <a:pt x="7099" y="11605"/>
                  </a:lnTo>
                  <a:cubicBezTo>
                    <a:pt x="7161" y="11635"/>
                    <a:pt x="7222" y="11666"/>
                    <a:pt x="7284" y="11666"/>
                  </a:cubicBezTo>
                  <a:cubicBezTo>
                    <a:pt x="7346" y="11666"/>
                    <a:pt x="7408" y="11635"/>
                    <a:pt x="7438" y="11605"/>
                  </a:cubicBezTo>
                  <a:lnTo>
                    <a:pt x="8982" y="10432"/>
                  </a:lnTo>
                  <a:lnTo>
                    <a:pt x="11636" y="12438"/>
                  </a:lnTo>
                  <a:cubicBezTo>
                    <a:pt x="11698" y="12494"/>
                    <a:pt x="11764" y="12517"/>
                    <a:pt x="11826" y="12517"/>
                  </a:cubicBezTo>
                  <a:cubicBezTo>
                    <a:pt x="12074" y="12517"/>
                    <a:pt x="12271" y="12148"/>
                    <a:pt x="11975" y="11975"/>
                  </a:cubicBezTo>
                  <a:lnTo>
                    <a:pt x="9475" y="10092"/>
                  </a:lnTo>
                  <a:lnTo>
                    <a:pt x="13981" y="6790"/>
                  </a:lnTo>
                  <a:lnTo>
                    <a:pt x="13981" y="13981"/>
                  </a:lnTo>
                  <a:lnTo>
                    <a:pt x="8549" y="13981"/>
                  </a:lnTo>
                  <a:cubicBezTo>
                    <a:pt x="8536" y="13978"/>
                    <a:pt x="8523" y="13977"/>
                    <a:pt x="8510" y="13977"/>
                  </a:cubicBezTo>
                  <a:cubicBezTo>
                    <a:pt x="8375" y="13977"/>
                    <a:pt x="8272" y="14118"/>
                    <a:pt x="8272" y="14259"/>
                  </a:cubicBezTo>
                  <a:cubicBezTo>
                    <a:pt x="8272" y="14413"/>
                    <a:pt x="8395" y="14536"/>
                    <a:pt x="8549" y="14536"/>
                  </a:cubicBezTo>
                  <a:lnTo>
                    <a:pt x="14259" y="14536"/>
                  </a:lnTo>
                  <a:cubicBezTo>
                    <a:pt x="14413" y="14536"/>
                    <a:pt x="14537" y="14413"/>
                    <a:pt x="14537" y="14259"/>
                  </a:cubicBezTo>
                  <a:lnTo>
                    <a:pt x="14537" y="6235"/>
                  </a:lnTo>
                  <a:cubicBezTo>
                    <a:pt x="14537" y="6142"/>
                    <a:pt x="14475" y="6049"/>
                    <a:pt x="14382" y="5988"/>
                  </a:cubicBezTo>
                  <a:lnTo>
                    <a:pt x="12654" y="5031"/>
                  </a:lnTo>
                  <a:lnTo>
                    <a:pt x="12654" y="865"/>
                  </a:lnTo>
                  <a:cubicBezTo>
                    <a:pt x="12654" y="371"/>
                    <a:pt x="12284" y="1"/>
                    <a:pt x="118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146;p89">
              <a:extLst>
                <a:ext uri="{FF2B5EF4-FFF2-40B4-BE49-F238E27FC236}">
                  <a16:creationId xmlns:a16="http://schemas.microsoft.com/office/drawing/2014/main" id="{8C35D903-9F20-40AA-931A-C3FBD4D059CC}"/>
                </a:ext>
              </a:extLst>
            </p:cNvPr>
            <p:cNvSpPr/>
            <p:nvPr/>
          </p:nvSpPr>
          <p:spPr>
            <a:xfrm>
              <a:off x="7834075" y="2656250"/>
              <a:ext cx="145075" cy="13925"/>
            </a:xfrm>
            <a:custGeom>
              <a:avLst/>
              <a:gdLst/>
              <a:ahLst/>
              <a:cxnLst/>
              <a:rect l="l" t="t" r="r" b="b"/>
              <a:pathLst>
                <a:path w="5803" h="557" extrusionOk="0">
                  <a:moveTo>
                    <a:pt x="340" y="1"/>
                  </a:moveTo>
                  <a:cubicBezTo>
                    <a:pt x="0" y="32"/>
                    <a:pt x="0" y="526"/>
                    <a:pt x="340" y="557"/>
                  </a:cubicBezTo>
                  <a:lnTo>
                    <a:pt x="5463" y="557"/>
                  </a:lnTo>
                  <a:cubicBezTo>
                    <a:pt x="5802" y="526"/>
                    <a:pt x="5802" y="32"/>
                    <a:pt x="54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147;p89">
              <a:extLst>
                <a:ext uri="{FF2B5EF4-FFF2-40B4-BE49-F238E27FC236}">
                  <a16:creationId xmlns:a16="http://schemas.microsoft.com/office/drawing/2014/main" id="{1A09D89C-42B8-44EA-92EE-15A9235F77C9}"/>
                </a:ext>
              </a:extLst>
            </p:cNvPr>
            <p:cNvSpPr/>
            <p:nvPr/>
          </p:nvSpPr>
          <p:spPr>
            <a:xfrm>
              <a:off x="7810400" y="2613725"/>
              <a:ext cx="191625" cy="14050"/>
            </a:xfrm>
            <a:custGeom>
              <a:avLst/>
              <a:gdLst/>
              <a:ahLst/>
              <a:cxnLst/>
              <a:rect l="l" t="t" r="r" b="b"/>
              <a:pathLst>
                <a:path w="7665" h="562" extrusionOk="0">
                  <a:moveTo>
                    <a:pt x="366" y="0"/>
                  </a:moveTo>
                  <a:cubicBezTo>
                    <a:pt x="0" y="0"/>
                    <a:pt x="9" y="561"/>
                    <a:pt x="393" y="561"/>
                  </a:cubicBezTo>
                  <a:cubicBezTo>
                    <a:pt x="403" y="561"/>
                    <a:pt x="412" y="561"/>
                    <a:pt x="422" y="560"/>
                  </a:cubicBezTo>
                  <a:lnTo>
                    <a:pt x="7243" y="560"/>
                  </a:lnTo>
                  <a:cubicBezTo>
                    <a:pt x="7253" y="561"/>
                    <a:pt x="7263" y="561"/>
                    <a:pt x="7272" y="561"/>
                  </a:cubicBezTo>
                  <a:cubicBezTo>
                    <a:pt x="7656" y="561"/>
                    <a:pt x="7665" y="0"/>
                    <a:pt x="7299" y="0"/>
                  </a:cubicBezTo>
                  <a:cubicBezTo>
                    <a:pt x="7281" y="0"/>
                    <a:pt x="7263" y="2"/>
                    <a:pt x="7243" y="5"/>
                  </a:cubicBezTo>
                  <a:lnTo>
                    <a:pt x="422" y="5"/>
                  </a:lnTo>
                  <a:cubicBezTo>
                    <a:pt x="403" y="2"/>
                    <a:pt x="384" y="0"/>
                    <a:pt x="3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148;p89">
              <a:extLst>
                <a:ext uri="{FF2B5EF4-FFF2-40B4-BE49-F238E27FC236}">
                  <a16:creationId xmlns:a16="http://schemas.microsoft.com/office/drawing/2014/main" id="{006BC6D0-0162-41A9-B55D-CEA09D7DF6CC}"/>
                </a:ext>
              </a:extLst>
            </p:cNvPr>
            <p:cNvSpPr/>
            <p:nvPr/>
          </p:nvSpPr>
          <p:spPr>
            <a:xfrm>
              <a:off x="7810400" y="2570600"/>
              <a:ext cx="191650" cy="14725"/>
            </a:xfrm>
            <a:custGeom>
              <a:avLst/>
              <a:gdLst/>
              <a:ahLst/>
              <a:cxnLst/>
              <a:rect l="l" t="t" r="r" b="b"/>
              <a:pathLst>
                <a:path w="7666" h="589" extrusionOk="0">
                  <a:moveTo>
                    <a:pt x="393" y="0"/>
                  </a:moveTo>
                  <a:cubicBezTo>
                    <a:pt x="0" y="0"/>
                    <a:pt x="0" y="589"/>
                    <a:pt x="393" y="589"/>
                  </a:cubicBezTo>
                  <a:cubicBezTo>
                    <a:pt x="403" y="589"/>
                    <a:pt x="412" y="588"/>
                    <a:pt x="422" y="588"/>
                  </a:cubicBezTo>
                  <a:lnTo>
                    <a:pt x="7243" y="588"/>
                  </a:lnTo>
                  <a:cubicBezTo>
                    <a:pt x="7253" y="588"/>
                    <a:pt x="7263" y="589"/>
                    <a:pt x="7272" y="589"/>
                  </a:cubicBezTo>
                  <a:cubicBezTo>
                    <a:pt x="7665" y="589"/>
                    <a:pt x="7665" y="0"/>
                    <a:pt x="7272" y="0"/>
                  </a:cubicBezTo>
                  <a:cubicBezTo>
                    <a:pt x="7263" y="0"/>
                    <a:pt x="7253" y="1"/>
                    <a:pt x="7243" y="1"/>
                  </a:cubicBezTo>
                  <a:lnTo>
                    <a:pt x="422" y="1"/>
                  </a:lnTo>
                  <a:cubicBezTo>
                    <a:pt x="412" y="1"/>
                    <a:pt x="403" y="0"/>
                    <a:pt x="3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149;p89">
              <a:extLst>
                <a:ext uri="{FF2B5EF4-FFF2-40B4-BE49-F238E27FC236}">
                  <a16:creationId xmlns:a16="http://schemas.microsoft.com/office/drawing/2014/main" id="{A0C6A7CE-39A6-4667-A802-63F2B28C4577}"/>
                </a:ext>
              </a:extLst>
            </p:cNvPr>
            <p:cNvSpPr/>
            <p:nvPr/>
          </p:nvSpPr>
          <p:spPr>
            <a:xfrm>
              <a:off x="7874625" y="2698600"/>
              <a:ext cx="63175" cy="14100"/>
            </a:xfrm>
            <a:custGeom>
              <a:avLst/>
              <a:gdLst/>
              <a:ahLst/>
              <a:cxnLst/>
              <a:rect l="l" t="t" r="r" b="b"/>
              <a:pathLst>
                <a:path w="2527" h="564" extrusionOk="0">
                  <a:moveTo>
                    <a:pt x="361" y="0"/>
                  </a:moveTo>
                  <a:cubicBezTo>
                    <a:pt x="1" y="0"/>
                    <a:pt x="1" y="564"/>
                    <a:pt x="361" y="564"/>
                  </a:cubicBezTo>
                  <a:cubicBezTo>
                    <a:pt x="378" y="564"/>
                    <a:pt x="396" y="563"/>
                    <a:pt x="415" y="560"/>
                  </a:cubicBezTo>
                  <a:lnTo>
                    <a:pt x="2112" y="560"/>
                  </a:lnTo>
                  <a:cubicBezTo>
                    <a:pt x="2131" y="563"/>
                    <a:pt x="2149" y="564"/>
                    <a:pt x="2166" y="564"/>
                  </a:cubicBezTo>
                  <a:cubicBezTo>
                    <a:pt x="2526" y="564"/>
                    <a:pt x="2526" y="0"/>
                    <a:pt x="2166" y="0"/>
                  </a:cubicBezTo>
                  <a:cubicBezTo>
                    <a:pt x="2149" y="0"/>
                    <a:pt x="2131" y="2"/>
                    <a:pt x="2112" y="4"/>
                  </a:cubicBezTo>
                  <a:lnTo>
                    <a:pt x="415" y="4"/>
                  </a:lnTo>
                  <a:cubicBezTo>
                    <a:pt x="396" y="2"/>
                    <a:pt x="378" y="0"/>
                    <a:pt x="3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150;p89">
              <a:extLst>
                <a:ext uri="{FF2B5EF4-FFF2-40B4-BE49-F238E27FC236}">
                  <a16:creationId xmlns:a16="http://schemas.microsoft.com/office/drawing/2014/main" id="{935398A8-8C03-44FB-9EF8-E014D1A4AF9F}"/>
                </a:ext>
              </a:extLst>
            </p:cNvPr>
            <p:cNvSpPr/>
            <p:nvPr/>
          </p:nvSpPr>
          <p:spPr>
            <a:xfrm>
              <a:off x="7896200" y="2835100"/>
              <a:ext cx="18125" cy="15350"/>
            </a:xfrm>
            <a:custGeom>
              <a:avLst/>
              <a:gdLst/>
              <a:ahLst/>
              <a:cxnLst/>
              <a:rect l="l" t="t" r="r" b="b"/>
              <a:pathLst>
                <a:path w="725" h="614" extrusionOk="0">
                  <a:moveTo>
                    <a:pt x="408" y="1"/>
                  </a:moveTo>
                  <a:cubicBezTo>
                    <a:pt x="293" y="1"/>
                    <a:pt x="183" y="80"/>
                    <a:pt x="138" y="192"/>
                  </a:cubicBezTo>
                  <a:cubicBezTo>
                    <a:pt x="1" y="428"/>
                    <a:pt x="201" y="614"/>
                    <a:pt x="397" y="614"/>
                  </a:cubicBezTo>
                  <a:cubicBezTo>
                    <a:pt x="508" y="614"/>
                    <a:pt x="618" y="554"/>
                    <a:pt x="663" y="408"/>
                  </a:cubicBezTo>
                  <a:cubicBezTo>
                    <a:pt x="725" y="254"/>
                    <a:pt x="663" y="69"/>
                    <a:pt x="509" y="7"/>
                  </a:cubicBezTo>
                  <a:lnTo>
                    <a:pt x="509" y="7"/>
                  </a:lnTo>
                  <a:lnTo>
                    <a:pt x="540" y="38"/>
                  </a:lnTo>
                  <a:cubicBezTo>
                    <a:pt x="497" y="12"/>
                    <a:pt x="452" y="1"/>
                    <a:pt x="4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78181EBB-CB6B-4179-8D4B-987B9EDC1CA7}"/>
              </a:ext>
            </a:extLst>
          </p:cNvPr>
          <p:cNvSpPr/>
          <p:nvPr/>
        </p:nvSpPr>
        <p:spPr>
          <a:xfrm>
            <a:off x="8383601" y="4630058"/>
            <a:ext cx="500743" cy="388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254672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cxnSp>
        <p:nvCxnSpPr>
          <p:cNvPr id="337" name="Google Shape;337;p47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1950405" y="2304172"/>
            <a:ext cx="5378972" cy="1866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Offensive comments in Social Media take place by attacking people based on their region, race, disability, gender, and so on.</a:t>
            </a:r>
          </a:p>
          <a:p>
            <a:pPr algn="just" fontAlgn="base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Classifying the offensive comments can help out in detecting this bullying and monitor the whole process in preventing cyberbullying.</a:t>
            </a:r>
          </a:p>
          <a:p>
            <a:pPr algn="just" fontAlgn="base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Our proposed approach is to build a classification model where the comments will be categorized by which proper action can be taken accordingly. </a:t>
            </a:r>
          </a:p>
        </p:txBody>
      </p:sp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b="1" dirty="0"/>
          </a:p>
        </p:txBody>
      </p:sp>
      <p:cxnSp>
        <p:nvCxnSpPr>
          <p:cNvPr id="279" name="Google Shape;279;p41"/>
          <p:cNvCxnSpPr/>
          <p:nvPr/>
        </p:nvCxnSpPr>
        <p:spPr>
          <a:xfrm>
            <a:off x="4248450" y="217704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7A603C6-5713-48D3-B87E-09F28C9ECE84}"/>
              </a:ext>
            </a:extLst>
          </p:cNvPr>
          <p:cNvSpPr/>
          <p:nvPr/>
        </p:nvSpPr>
        <p:spPr>
          <a:xfrm>
            <a:off x="8435162" y="4642884"/>
            <a:ext cx="449287" cy="375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grpSp>
        <p:nvGrpSpPr>
          <p:cNvPr id="6" name="Google Shape;9619;p79">
            <a:extLst>
              <a:ext uri="{FF2B5EF4-FFF2-40B4-BE49-F238E27FC236}">
                <a16:creationId xmlns:a16="http://schemas.microsoft.com/office/drawing/2014/main" id="{780CDF88-F489-4350-AC30-70929E94AAC1}"/>
              </a:ext>
            </a:extLst>
          </p:cNvPr>
          <p:cNvGrpSpPr/>
          <p:nvPr/>
        </p:nvGrpSpPr>
        <p:grpSpPr>
          <a:xfrm>
            <a:off x="4446170" y="452045"/>
            <a:ext cx="251660" cy="350166"/>
            <a:chOff x="910723" y="1508212"/>
            <a:chExt cx="251660" cy="350166"/>
          </a:xfrm>
        </p:grpSpPr>
        <p:sp>
          <p:nvSpPr>
            <p:cNvPr id="7" name="Google Shape;9620;p79">
              <a:extLst>
                <a:ext uri="{FF2B5EF4-FFF2-40B4-BE49-F238E27FC236}">
                  <a16:creationId xmlns:a16="http://schemas.microsoft.com/office/drawing/2014/main" id="{4EB6056F-2681-4463-84D5-D0C8703D6C93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21;p79">
              <a:extLst>
                <a:ext uri="{FF2B5EF4-FFF2-40B4-BE49-F238E27FC236}">
                  <a16:creationId xmlns:a16="http://schemas.microsoft.com/office/drawing/2014/main" id="{1F3461C1-0944-4806-A096-C6F614C0027E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22;p79">
              <a:extLst>
                <a:ext uri="{FF2B5EF4-FFF2-40B4-BE49-F238E27FC236}">
                  <a16:creationId xmlns:a16="http://schemas.microsoft.com/office/drawing/2014/main" id="{D9C4A6E0-2AF5-41EF-B2BB-E3E2D10906CC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623;p79">
              <a:extLst>
                <a:ext uri="{FF2B5EF4-FFF2-40B4-BE49-F238E27FC236}">
                  <a16:creationId xmlns:a16="http://schemas.microsoft.com/office/drawing/2014/main" id="{344AC180-54A3-45C6-95EB-5C632D6530AA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624;p79">
              <a:extLst>
                <a:ext uri="{FF2B5EF4-FFF2-40B4-BE49-F238E27FC236}">
                  <a16:creationId xmlns:a16="http://schemas.microsoft.com/office/drawing/2014/main" id="{333237C5-B7DA-41AA-99F3-935ED3B2BBAC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625;p79">
              <a:extLst>
                <a:ext uri="{FF2B5EF4-FFF2-40B4-BE49-F238E27FC236}">
                  <a16:creationId xmlns:a16="http://schemas.microsoft.com/office/drawing/2014/main" id="{8DE4D4F2-27F7-45D8-A5AD-A309BE5BAD4F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626;p79">
              <a:extLst>
                <a:ext uri="{FF2B5EF4-FFF2-40B4-BE49-F238E27FC236}">
                  <a16:creationId xmlns:a16="http://schemas.microsoft.com/office/drawing/2014/main" id="{1C3343CC-AB98-4A4B-9C56-CE1C4921F901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627;p79">
              <a:extLst>
                <a:ext uri="{FF2B5EF4-FFF2-40B4-BE49-F238E27FC236}">
                  <a16:creationId xmlns:a16="http://schemas.microsoft.com/office/drawing/2014/main" id="{1F4C0A74-40C8-42CB-970F-6D9EE0CDC0BF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628;p79">
              <a:extLst>
                <a:ext uri="{FF2B5EF4-FFF2-40B4-BE49-F238E27FC236}">
                  <a16:creationId xmlns:a16="http://schemas.microsoft.com/office/drawing/2014/main" id="{783FE14B-543F-457A-BDDE-DE028C5D87E6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29;p79">
              <a:extLst>
                <a:ext uri="{FF2B5EF4-FFF2-40B4-BE49-F238E27FC236}">
                  <a16:creationId xmlns:a16="http://schemas.microsoft.com/office/drawing/2014/main" id="{66BA8D5A-0548-4E29-A9D9-71D722C305D9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630;p79">
              <a:extLst>
                <a:ext uri="{FF2B5EF4-FFF2-40B4-BE49-F238E27FC236}">
                  <a16:creationId xmlns:a16="http://schemas.microsoft.com/office/drawing/2014/main" id="{84F6E358-48A9-475D-83F0-C427631E43FC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31;p79">
              <a:extLst>
                <a:ext uri="{FF2B5EF4-FFF2-40B4-BE49-F238E27FC236}">
                  <a16:creationId xmlns:a16="http://schemas.microsoft.com/office/drawing/2014/main" id="{3EF492D8-795F-4D4D-BAED-19051FCACD9E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32;p79">
              <a:extLst>
                <a:ext uri="{FF2B5EF4-FFF2-40B4-BE49-F238E27FC236}">
                  <a16:creationId xmlns:a16="http://schemas.microsoft.com/office/drawing/2014/main" id="{4D7606AB-8849-4839-83A5-C6530B9BE879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633;p79">
              <a:extLst>
                <a:ext uri="{FF2B5EF4-FFF2-40B4-BE49-F238E27FC236}">
                  <a16:creationId xmlns:a16="http://schemas.microsoft.com/office/drawing/2014/main" id="{C7798524-BD70-4899-8E74-F08D39C4AB3B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34;p79">
              <a:extLst>
                <a:ext uri="{FF2B5EF4-FFF2-40B4-BE49-F238E27FC236}">
                  <a16:creationId xmlns:a16="http://schemas.microsoft.com/office/drawing/2014/main" id="{A028D55D-F367-4191-ACFA-058132E75F5E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635;p79">
              <a:extLst>
                <a:ext uri="{FF2B5EF4-FFF2-40B4-BE49-F238E27FC236}">
                  <a16:creationId xmlns:a16="http://schemas.microsoft.com/office/drawing/2014/main" id="{4ECDC98F-9C24-429D-ADF2-ABDF7F9ADC06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36;p79">
              <a:extLst>
                <a:ext uri="{FF2B5EF4-FFF2-40B4-BE49-F238E27FC236}">
                  <a16:creationId xmlns:a16="http://schemas.microsoft.com/office/drawing/2014/main" id="{6C024675-8D89-44CE-9F9E-C3850DBE97EB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ctrTitle"/>
          </p:nvPr>
        </p:nvSpPr>
        <p:spPr>
          <a:xfrm>
            <a:off x="1690725" y="2326623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303" name="Google Shape;303;p43"/>
          <p:cNvSpPr txBox="1">
            <a:spLocks noGrp="1"/>
          </p:cNvSpPr>
          <p:nvPr>
            <p:ph type="subTitle" idx="1"/>
          </p:nvPr>
        </p:nvSpPr>
        <p:spPr>
          <a:xfrm>
            <a:off x="2218725" y="3227977"/>
            <a:ext cx="4706400" cy="1499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just">
              <a:buClr>
                <a:schemeClr val="tx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unfortunate consequences of Cyberbullying are enormous. So, it has to be prevented before the spreading of any kind of bullying is occurred.</a:t>
            </a:r>
          </a:p>
          <a:p>
            <a:pPr marL="3619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5450" indent="-285750" algn="just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algorithm would enable us to develop effective detection of cyberbullying.</a:t>
            </a:r>
          </a:p>
        </p:txBody>
      </p:sp>
      <p:cxnSp>
        <p:nvCxnSpPr>
          <p:cNvPr id="304" name="Google Shape;304;p43"/>
          <p:cNvCxnSpPr/>
          <p:nvPr/>
        </p:nvCxnSpPr>
        <p:spPr>
          <a:xfrm>
            <a:off x="4219490" y="302652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14365;p89">
            <a:extLst>
              <a:ext uri="{FF2B5EF4-FFF2-40B4-BE49-F238E27FC236}">
                <a16:creationId xmlns:a16="http://schemas.microsoft.com/office/drawing/2014/main" id="{391CB1C1-8EFC-4B92-955E-8B4F1471AFA0}"/>
              </a:ext>
            </a:extLst>
          </p:cNvPr>
          <p:cNvGrpSpPr/>
          <p:nvPr/>
        </p:nvGrpSpPr>
        <p:grpSpPr>
          <a:xfrm>
            <a:off x="4327390" y="1880053"/>
            <a:ext cx="327650" cy="364375"/>
            <a:chOff x="992000" y="3602375"/>
            <a:chExt cx="327650" cy="364375"/>
          </a:xfrm>
        </p:grpSpPr>
        <p:sp>
          <p:nvSpPr>
            <p:cNvPr id="7" name="Google Shape;14366;p89">
              <a:extLst>
                <a:ext uri="{FF2B5EF4-FFF2-40B4-BE49-F238E27FC236}">
                  <a16:creationId xmlns:a16="http://schemas.microsoft.com/office/drawing/2014/main" id="{B7300C1C-6F5D-4D8C-A589-A320FC5E9DA9}"/>
                </a:ext>
              </a:extLst>
            </p:cNvPr>
            <p:cNvSpPr/>
            <p:nvPr/>
          </p:nvSpPr>
          <p:spPr>
            <a:xfrm>
              <a:off x="992000" y="3602375"/>
              <a:ext cx="327650" cy="359200"/>
            </a:xfrm>
            <a:custGeom>
              <a:avLst/>
              <a:gdLst/>
              <a:ahLst/>
              <a:cxnLst/>
              <a:rect l="l" t="t" r="r" b="b"/>
              <a:pathLst>
                <a:path w="13106" h="14368" extrusionOk="0">
                  <a:moveTo>
                    <a:pt x="6613" y="579"/>
                  </a:moveTo>
                  <a:cubicBezTo>
                    <a:pt x="6610" y="579"/>
                    <a:pt x="6607" y="579"/>
                    <a:pt x="6605" y="579"/>
                  </a:cubicBezTo>
                  <a:lnTo>
                    <a:pt x="6635" y="579"/>
                  </a:lnTo>
                  <a:cubicBezTo>
                    <a:pt x="6628" y="579"/>
                    <a:pt x="6620" y="579"/>
                    <a:pt x="6613" y="579"/>
                  </a:cubicBezTo>
                  <a:close/>
                  <a:moveTo>
                    <a:pt x="11728" y="579"/>
                  </a:moveTo>
                  <a:cubicBezTo>
                    <a:pt x="12221" y="579"/>
                    <a:pt x="12468" y="1196"/>
                    <a:pt x="12129" y="1536"/>
                  </a:cubicBezTo>
                  <a:cubicBezTo>
                    <a:pt x="12007" y="1658"/>
                    <a:pt x="11861" y="1713"/>
                    <a:pt x="11721" y="1713"/>
                  </a:cubicBezTo>
                  <a:cubicBezTo>
                    <a:pt x="11435" y="1713"/>
                    <a:pt x="11172" y="1486"/>
                    <a:pt x="11172" y="1134"/>
                  </a:cubicBezTo>
                  <a:cubicBezTo>
                    <a:pt x="11141" y="826"/>
                    <a:pt x="11419" y="579"/>
                    <a:pt x="11728" y="579"/>
                  </a:cubicBezTo>
                  <a:close/>
                  <a:moveTo>
                    <a:pt x="1492" y="576"/>
                  </a:moveTo>
                  <a:cubicBezTo>
                    <a:pt x="1782" y="576"/>
                    <a:pt x="2068" y="798"/>
                    <a:pt x="2068" y="1134"/>
                  </a:cubicBezTo>
                  <a:cubicBezTo>
                    <a:pt x="2068" y="1443"/>
                    <a:pt x="1821" y="1721"/>
                    <a:pt x="1512" y="1721"/>
                  </a:cubicBezTo>
                  <a:cubicBezTo>
                    <a:pt x="1019" y="1721"/>
                    <a:pt x="741" y="1104"/>
                    <a:pt x="1111" y="733"/>
                  </a:cubicBezTo>
                  <a:cubicBezTo>
                    <a:pt x="1219" y="625"/>
                    <a:pt x="1356" y="576"/>
                    <a:pt x="1492" y="576"/>
                  </a:cubicBezTo>
                  <a:close/>
                  <a:moveTo>
                    <a:pt x="6673" y="578"/>
                  </a:moveTo>
                  <a:cubicBezTo>
                    <a:pt x="8997" y="578"/>
                    <a:pt x="9794" y="3676"/>
                    <a:pt x="7777" y="4807"/>
                  </a:cubicBezTo>
                  <a:lnTo>
                    <a:pt x="7777" y="2863"/>
                  </a:lnTo>
                  <a:cubicBezTo>
                    <a:pt x="7824" y="2060"/>
                    <a:pt x="7229" y="1659"/>
                    <a:pt x="6635" y="1659"/>
                  </a:cubicBezTo>
                  <a:cubicBezTo>
                    <a:pt x="6041" y="1659"/>
                    <a:pt x="5447" y="2060"/>
                    <a:pt x="5494" y="2863"/>
                  </a:cubicBezTo>
                  <a:lnTo>
                    <a:pt x="5494" y="4807"/>
                  </a:lnTo>
                  <a:cubicBezTo>
                    <a:pt x="3467" y="3671"/>
                    <a:pt x="4282" y="579"/>
                    <a:pt x="6601" y="579"/>
                  </a:cubicBezTo>
                  <a:cubicBezTo>
                    <a:pt x="6605" y="579"/>
                    <a:pt x="6609" y="579"/>
                    <a:pt x="6613" y="579"/>
                  </a:cubicBezTo>
                  <a:lnTo>
                    <a:pt x="6613" y="579"/>
                  </a:lnTo>
                  <a:cubicBezTo>
                    <a:pt x="6633" y="578"/>
                    <a:pt x="6653" y="578"/>
                    <a:pt x="6673" y="578"/>
                  </a:cubicBezTo>
                  <a:close/>
                  <a:moveTo>
                    <a:pt x="1506" y="3982"/>
                  </a:moveTo>
                  <a:cubicBezTo>
                    <a:pt x="1791" y="3982"/>
                    <a:pt x="2068" y="4209"/>
                    <a:pt x="2068" y="4560"/>
                  </a:cubicBezTo>
                  <a:cubicBezTo>
                    <a:pt x="2068" y="4869"/>
                    <a:pt x="1821" y="5116"/>
                    <a:pt x="1512" y="5116"/>
                  </a:cubicBezTo>
                  <a:cubicBezTo>
                    <a:pt x="1019" y="5116"/>
                    <a:pt x="741" y="4498"/>
                    <a:pt x="1111" y="4159"/>
                  </a:cubicBezTo>
                  <a:cubicBezTo>
                    <a:pt x="1223" y="4037"/>
                    <a:pt x="1365" y="3982"/>
                    <a:pt x="1506" y="3982"/>
                  </a:cubicBezTo>
                  <a:close/>
                  <a:moveTo>
                    <a:pt x="11728" y="3974"/>
                  </a:moveTo>
                  <a:cubicBezTo>
                    <a:pt x="12221" y="3974"/>
                    <a:pt x="12468" y="4591"/>
                    <a:pt x="12129" y="4961"/>
                  </a:cubicBezTo>
                  <a:cubicBezTo>
                    <a:pt x="12011" y="5070"/>
                    <a:pt x="11871" y="5118"/>
                    <a:pt x="11735" y="5118"/>
                  </a:cubicBezTo>
                  <a:cubicBezTo>
                    <a:pt x="11444" y="5118"/>
                    <a:pt x="11172" y="4896"/>
                    <a:pt x="11172" y="4560"/>
                  </a:cubicBezTo>
                  <a:cubicBezTo>
                    <a:pt x="11141" y="4221"/>
                    <a:pt x="11419" y="3974"/>
                    <a:pt x="11728" y="3974"/>
                  </a:cubicBezTo>
                  <a:close/>
                  <a:moveTo>
                    <a:pt x="6616" y="0"/>
                  </a:moveTo>
                  <a:cubicBezTo>
                    <a:pt x="5571" y="0"/>
                    <a:pt x="4521" y="564"/>
                    <a:pt x="4012" y="1690"/>
                  </a:cubicBezTo>
                  <a:lnTo>
                    <a:pt x="2623" y="1227"/>
                  </a:lnTo>
                  <a:lnTo>
                    <a:pt x="2623" y="1134"/>
                  </a:lnTo>
                  <a:cubicBezTo>
                    <a:pt x="2623" y="413"/>
                    <a:pt x="2050" y="7"/>
                    <a:pt x="1477" y="7"/>
                  </a:cubicBezTo>
                  <a:cubicBezTo>
                    <a:pt x="1021" y="7"/>
                    <a:pt x="566" y="265"/>
                    <a:pt x="401" y="826"/>
                  </a:cubicBezTo>
                  <a:cubicBezTo>
                    <a:pt x="156" y="1665"/>
                    <a:pt x="819" y="2287"/>
                    <a:pt x="1510" y="2287"/>
                  </a:cubicBezTo>
                  <a:cubicBezTo>
                    <a:pt x="1861" y="2287"/>
                    <a:pt x="2219" y="2126"/>
                    <a:pt x="2469" y="1752"/>
                  </a:cubicBezTo>
                  <a:lnTo>
                    <a:pt x="3858" y="2215"/>
                  </a:lnTo>
                  <a:cubicBezTo>
                    <a:pt x="3796" y="2431"/>
                    <a:pt x="3765" y="2647"/>
                    <a:pt x="3765" y="2863"/>
                  </a:cubicBezTo>
                  <a:cubicBezTo>
                    <a:pt x="3765" y="3048"/>
                    <a:pt x="3796" y="3264"/>
                    <a:pt x="3858" y="3480"/>
                  </a:cubicBezTo>
                  <a:lnTo>
                    <a:pt x="2469" y="3943"/>
                  </a:lnTo>
                  <a:cubicBezTo>
                    <a:pt x="2253" y="3603"/>
                    <a:pt x="1883" y="3418"/>
                    <a:pt x="1512" y="3418"/>
                  </a:cubicBezTo>
                  <a:cubicBezTo>
                    <a:pt x="494" y="3418"/>
                    <a:pt x="0" y="4622"/>
                    <a:pt x="710" y="5363"/>
                  </a:cubicBezTo>
                  <a:cubicBezTo>
                    <a:pt x="937" y="5589"/>
                    <a:pt x="1217" y="5690"/>
                    <a:pt x="1493" y="5690"/>
                  </a:cubicBezTo>
                  <a:cubicBezTo>
                    <a:pt x="2082" y="5690"/>
                    <a:pt x="2654" y="5232"/>
                    <a:pt x="2654" y="4560"/>
                  </a:cubicBezTo>
                  <a:lnTo>
                    <a:pt x="2654" y="4468"/>
                  </a:lnTo>
                  <a:lnTo>
                    <a:pt x="4043" y="4005"/>
                  </a:lnTo>
                  <a:cubicBezTo>
                    <a:pt x="4321" y="4653"/>
                    <a:pt x="4845" y="5177"/>
                    <a:pt x="5494" y="5455"/>
                  </a:cubicBezTo>
                  <a:lnTo>
                    <a:pt x="5494" y="8017"/>
                  </a:lnTo>
                  <a:lnTo>
                    <a:pt x="4907" y="8017"/>
                  </a:lnTo>
                  <a:cubicBezTo>
                    <a:pt x="4290" y="8017"/>
                    <a:pt x="3796" y="8510"/>
                    <a:pt x="3796" y="9159"/>
                  </a:cubicBezTo>
                  <a:lnTo>
                    <a:pt x="3796" y="9992"/>
                  </a:lnTo>
                  <a:cubicBezTo>
                    <a:pt x="3765" y="11998"/>
                    <a:pt x="5061" y="13757"/>
                    <a:pt x="6975" y="14343"/>
                  </a:cubicBezTo>
                  <a:cubicBezTo>
                    <a:pt x="7016" y="14360"/>
                    <a:pt x="7055" y="14368"/>
                    <a:pt x="7091" y="14368"/>
                  </a:cubicBezTo>
                  <a:cubicBezTo>
                    <a:pt x="7385" y="14368"/>
                    <a:pt x="7514" y="13870"/>
                    <a:pt x="7129" y="13788"/>
                  </a:cubicBezTo>
                  <a:cubicBezTo>
                    <a:pt x="5494" y="13263"/>
                    <a:pt x="4352" y="11751"/>
                    <a:pt x="4382" y="9992"/>
                  </a:cubicBezTo>
                  <a:lnTo>
                    <a:pt x="4382" y="9159"/>
                  </a:lnTo>
                  <a:cubicBezTo>
                    <a:pt x="4382" y="8819"/>
                    <a:pt x="4629" y="8572"/>
                    <a:pt x="4938" y="8572"/>
                  </a:cubicBezTo>
                  <a:lnTo>
                    <a:pt x="5494" y="8572"/>
                  </a:lnTo>
                  <a:lnTo>
                    <a:pt x="5494" y="9992"/>
                  </a:lnTo>
                  <a:cubicBezTo>
                    <a:pt x="5524" y="10162"/>
                    <a:pt x="5656" y="10246"/>
                    <a:pt x="5787" y="10246"/>
                  </a:cubicBezTo>
                  <a:cubicBezTo>
                    <a:pt x="5918" y="10246"/>
                    <a:pt x="6049" y="10162"/>
                    <a:pt x="6080" y="9992"/>
                  </a:cubicBezTo>
                  <a:lnTo>
                    <a:pt x="6080" y="2863"/>
                  </a:lnTo>
                  <a:cubicBezTo>
                    <a:pt x="6080" y="2477"/>
                    <a:pt x="6358" y="2284"/>
                    <a:pt x="6635" y="2284"/>
                  </a:cubicBezTo>
                  <a:cubicBezTo>
                    <a:pt x="6913" y="2284"/>
                    <a:pt x="7191" y="2477"/>
                    <a:pt x="7191" y="2863"/>
                  </a:cubicBezTo>
                  <a:lnTo>
                    <a:pt x="7191" y="8294"/>
                  </a:lnTo>
                  <a:cubicBezTo>
                    <a:pt x="7191" y="8480"/>
                    <a:pt x="7338" y="8572"/>
                    <a:pt x="7484" y="8572"/>
                  </a:cubicBezTo>
                  <a:cubicBezTo>
                    <a:pt x="7631" y="8572"/>
                    <a:pt x="7777" y="8480"/>
                    <a:pt x="7777" y="8294"/>
                  </a:cubicBezTo>
                  <a:lnTo>
                    <a:pt x="7777" y="6535"/>
                  </a:lnTo>
                  <a:cubicBezTo>
                    <a:pt x="7777" y="6165"/>
                    <a:pt x="8063" y="5980"/>
                    <a:pt x="8348" y="5980"/>
                  </a:cubicBezTo>
                  <a:cubicBezTo>
                    <a:pt x="8634" y="5980"/>
                    <a:pt x="8919" y="6165"/>
                    <a:pt x="8919" y="6535"/>
                  </a:cubicBezTo>
                  <a:lnTo>
                    <a:pt x="8919" y="8294"/>
                  </a:lnTo>
                  <a:cubicBezTo>
                    <a:pt x="8888" y="8510"/>
                    <a:pt x="9043" y="8618"/>
                    <a:pt x="9197" y="8618"/>
                  </a:cubicBezTo>
                  <a:cubicBezTo>
                    <a:pt x="9351" y="8618"/>
                    <a:pt x="9506" y="8510"/>
                    <a:pt x="9475" y="8294"/>
                  </a:cubicBezTo>
                  <a:lnTo>
                    <a:pt x="9475" y="7091"/>
                  </a:lnTo>
                  <a:cubicBezTo>
                    <a:pt x="9475" y="6720"/>
                    <a:pt x="9760" y="6535"/>
                    <a:pt x="10046" y="6535"/>
                  </a:cubicBezTo>
                  <a:cubicBezTo>
                    <a:pt x="10331" y="6535"/>
                    <a:pt x="10617" y="6720"/>
                    <a:pt x="10617" y="7091"/>
                  </a:cubicBezTo>
                  <a:lnTo>
                    <a:pt x="10617" y="8294"/>
                  </a:lnTo>
                  <a:cubicBezTo>
                    <a:pt x="10586" y="8510"/>
                    <a:pt x="10740" y="8618"/>
                    <a:pt x="10894" y="8618"/>
                  </a:cubicBezTo>
                  <a:cubicBezTo>
                    <a:pt x="11049" y="8618"/>
                    <a:pt x="11203" y="8510"/>
                    <a:pt x="11172" y="8294"/>
                  </a:cubicBezTo>
                  <a:lnTo>
                    <a:pt x="11172" y="7677"/>
                  </a:lnTo>
                  <a:cubicBezTo>
                    <a:pt x="11203" y="7322"/>
                    <a:pt x="11473" y="7145"/>
                    <a:pt x="11743" y="7145"/>
                  </a:cubicBezTo>
                  <a:cubicBezTo>
                    <a:pt x="12013" y="7145"/>
                    <a:pt x="12283" y="7322"/>
                    <a:pt x="12314" y="7677"/>
                  </a:cubicBezTo>
                  <a:lnTo>
                    <a:pt x="12314" y="9992"/>
                  </a:lnTo>
                  <a:cubicBezTo>
                    <a:pt x="12314" y="11720"/>
                    <a:pt x="11172" y="13263"/>
                    <a:pt x="9506" y="13788"/>
                  </a:cubicBezTo>
                  <a:cubicBezTo>
                    <a:pt x="9223" y="13901"/>
                    <a:pt x="9328" y="14324"/>
                    <a:pt x="9609" y="14324"/>
                  </a:cubicBezTo>
                  <a:cubicBezTo>
                    <a:pt x="9634" y="14324"/>
                    <a:pt x="9662" y="14320"/>
                    <a:pt x="9691" y="14312"/>
                  </a:cubicBezTo>
                  <a:cubicBezTo>
                    <a:pt x="11573" y="13726"/>
                    <a:pt x="12839" y="11967"/>
                    <a:pt x="12869" y="9992"/>
                  </a:cubicBezTo>
                  <a:lnTo>
                    <a:pt x="12869" y="7677"/>
                  </a:lnTo>
                  <a:cubicBezTo>
                    <a:pt x="12869" y="7060"/>
                    <a:pt x="12345" y="6566"/>
                    <a:pt x="11728" y="6566"/>
                  </a:cubicBezTo>
                  <a:cubicBezTo>
                    <a:pt x="11695" y="6562"/>
                    <a:pt x="11663" y="6560"/>
                    <a:pt x="11632" y="6560"/>
                  </a:cubicBezTo>
                  <a:cubicBezTo>
                    <a:pt x="11424" y="6560"/>
                    <a:pt x="11240" y="6644"/>
                    <a:pt x="11080" y="6751"/>
                  </a:cubicBezTo>
                  <a:cubicBezTo>
                    <a:pt x="10925" y="6288"/>
                    <a:pt x="10493" y="5980"/>
                    <a:pt x="10030" y="5980"/>
                  </a:cubicBezTo>
                  <a:cubicBezTo>
                    <a:pt x="9783" y="5980"/>
                    <a:pt x="9567" y="6041"/>
                    <a:pt x="9382" y="6165"/>
                  </a:cubicBezTo>
                  <a:cubicBezTo>
                    <a:pt x="9207" y="5683"/>
                    <a:pt x="8767" y="5403"/>
                    <a:pt x="8305" y="5403"/>
                  </a:cubicBezTo>
                  <a:cubicBezTo>
                    <a:pt x="8117" y="5403"/>
                    <a:pt x="7925" y="5449"/>
                    <a:pt x="7746" y="5548"/>
                  </a:cubicBezTo>
                  <a:lnTo>
                    <a:pt x="7746" y="5455"/>
                  </a:lnTo>
                  <a:cubicBezTo>
                    <a:pt x="8395" y="5177"/>
                    <a:pt x="8919" y="4653"/>
                    <a:pt x="9197" y="4005"/>
                  </a:cubicBezTo>
                  <a:lnTo>
                    <a:pt x="10586" y="4468"/>
                  </a:lnTo>
                  <a:lnTo>
                    <a:pt x="10586" y="4560"/>
                  </a:lnTo>
                  <a:cubicBezTo>
                    <a:pt x="10586" y="5302"/>
                    <a:pt x="11174" y="5716"/>
                    <a:pt x="11757" y="5716"/>
                  </a:cubicBezTo>
                  <a:cubicBezTo>
                    <a:pt x="12218" y="5716"/>
                    <a:pt x="12675" y="5458"/>
                    <a:pt x="12839" y="4900"/>
                  </a:cubicBezTo>
                  <a:cubicBezTo>
                    <a:pt x="13105" y="4039"/>
                    <a:pt x="12432" y="3395"/>
                    <a:pt x="11733" y="3395"/>
                  </a:cubicBezTo>
                  <a:cubicBezTo>
                    <a:pt x="11379" y="3395"/>
                    <a:pt x="11020" y="3560"/>
                    <a:pt x="10771" y="3943"/>
                  </a:cubicBezTo>
                  <a:lnTo>
                    <a:pt x="9382" y="3480"/>
                  </a:lnTo>
                  <a:cubicBezTo>
                    <a:pt x="9444" y="3264"/>
                    <a:pt x="9444" y="3048"/>
                    <a:pt x="9444" y="2863"/>
                  </a:cubicBezTo>
                  <a:cubicBezTo>
                    <a:pt x="9444" y="2647"/>
                    <a:pt x="9444" y="2431"/>
                    <a:pt x="9382" y="2215"/>
                  </a:cubicBezTo>
                  <a:lnTo>
                    <a:pt x="10771" y="1752"/>
                  </a:lnTo>
                  <a:cubicBezTo>
                    <a:pt x="11007" y="2122"/>
                    <a:pt x="11354" y="2280"/>
                    <a:pt x="11697" y="2280"/>
                  </a:cubicBezTo>
                  <a:cubicBezTo>
                    <a:pt x="12383" y="2280"/>
                    <a:pt x="13055" y="1649"/>
                    <a:pt x="12808" y="826"/>
                  </a:cubicBezTo>
                  <a:cubicBezTo>
                    <a:pt x="12644" y="265"/>
                    <a:pt x="12188" y="7"/>
                    <a:pt x="11732" y="7"/>
                  </a:cubicBezTo>
                  <a:cubicBezTo>
                    <a:pt x="11159" y="7"/>
                    <a:pt x="10586" y="413"/>
                    <a:pt x="10586" y="1134"/>
                  </a:cubicBezTo>
                  <a:lnTo>
                    <a:pt x="10586" y="1227"/>
                  </a:lnTo>
                  <a:lnTo>
                    <a:pt x="9197" y="1690"/>
                  </a:lnTo>
                  <a:cubicBezTo>
                    <a:pt x="8703" y="564"/>
                    <a:pt x="7662" y="0"/>
                    <a:pt x="66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67;p89">
              <a:extLst>
                <a:ext uri="{FF2B5EF4-FFF2-40B4-BE49-F238E27FC236}">
                  <a16:creationId xmlns:a16="http://schemas.microsoft.com/office/drawing/2014/main" id="{4C000816-49CB-4707-AA59-FAFBC8573C17}"/>
                </a:ext>
              </a:extLst>
            </p:cNvPr>
            <p:cNvSpPr/>
            <p:nvPr/>
          </p:nvSpPr>
          <p:spPr>
            <a:xfrm>
              <a:off x="1192200" y="3952275"/>
              <a:ext cx="15450" cy="14475"/>
            </a:xfrm>
            <a:custGeom>
              <a:avLst/>
              <a:gdLst/>
              <a:ahLst/>
              <a:cxnLst/>
              <a:rect l="l" t="t" r="r" b="b"/>
              <a:pathLst>
                <a:path w="618" h="579" extrusionOk="0">
                  <a:moveTo>
                    <a:pt x="309" y="0"/>
                  </a:moveTo>
                  <a:cubicBezTo>
                    <a:pt x="178" y="0"/>
                    <a:pt x="47" y="85"/>
                    <a:pt x="16" y="255"/>
                  </a:cubicBezTo>
                  <a:cubicBezTo>
                    <a:pt x="1" y="471"/>
                    <a:pt x="155" y="579"/>
                    <a:pt x="309" y="579"/>
                  </a:cubicBezTo>
                  <a:cubicBezTo>
                    <a:pt x="464" y="579"/>
                    <a:pt x="618" y="471"/>
                    <a:pt x="603" y="255"/>
                  </a:cubicBezTo>
                  <a:cubicBezTo>
                    <a:pt x="572" y="85"/>
                    <a:pt x="441" y="0"/>
                    <a:pt x="3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DB1AE812-1954-4370-9C83-099C7552045D}"/>
              </a:ext>
            </a:extLst>
          </p:cNvPr>
          <p:cNvSpPr/>
          <p:nvPr/>
        </p:nvSpPr>
        <p:spPr>
          <a:xfrm>
            <a:off x="8361203" y="4718146"/>
            <a:ext cx="449287" cy="375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0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Literature Review</a:t>
            </a:r>
            <a:endParaRPr dirty="0"/>
          </a:p>
        </p:txBody>
      </p:sp>
      <p:graphicFrame>
        <p:nvGraphicFramePr>
          <p:cNvPr id="622" name="Google Shape;622;p60"/>
          <p:cNvGraphicFramePr/>
          <p:nvPr>
            <p:extLst>
              <p:ext uri="{D42A27DB-BD31-4B8C-83A1-F6EECF244321}">
                <p14:modId xmlns:p14="http://schemas.microsoft.com/office/powerpoint/2010/main" val="1612207657"/>
              </p:ext>
            </p:extLst>
          </p:nvPr>
        </p:nvGraphicFramePr>
        <p:xfrm>
          <a:off x="1162957" y="1402282"/>
          <a:ext cx="6979557" cy="3488261"/>
        </p:xfrm>
        <a:graphic>
          <a:graphicData uri="http://schemas.openxmlformats.org/drawingml/2006/table">
            <a:tbl>
              <a:tblPr>
                <a:noFill/>
                <a:tableStyleId>{316F79C9-1C9E-490F-9B5C-153DC2C24CE1}</a:tableStyleId>
              </a:tblPr>
              <a:tblGrid>
                <a:gridCol w="154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62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Reference Work</a:t>
                      </a:r>
                      <a:endParaRPr sz="14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Training Data</a:t>
                      </a:r>
                      <a:endParaRPr sz="14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Output Classes</a:t>
                      </a:r>
                      <a:endParaRPr sz="14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Classification Algorithm</a:t>
                      </a:r>
                      <a:endParaRPr sz="14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Performance/ Success</a:t>
                      </a:r>
                      <a:endParaRPr sz="14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519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Social Media Bullying detection using machine learning on Bangla text[1]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2400 Bangla text collected from Facebook and Twitter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Classes: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Bullied, non-bullied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algorithms: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SVM, NB, Decision Tree, KNN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accuracy :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97.27% (SVM)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85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application of Machine Learning to Detect Abusive Bengali Text[2]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2500 Facebook Comments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classes :</a:t>
                      </a: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abusive and non-abusive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Algorithms: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RF,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MNB,       SVM (Linear), SVM(Polynomial),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 (RBF),  SVM (Sigmoid)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TF-IDF Vectorizer features with SVM linear kernel performs the best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23" name="Google Shape;623;p60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08C44A3-B433-4D0E-A5E3-9B7A3F4B802E}"/>
              </a:ext>
            </a:extLst>
          </p:cNvPr>
          <p:cNvSpPr/>
          <p:nvPr/>
        </p:nvSpPr>
        <p:spPr>
          <a:xfrm>
            <a:off x="8435162" y="4642884"/>
            <a:ext cx="449287" cy="375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grpSp>
        <p:nvGrpSpPr>
          <p:cNvPr id="6" name="Google Shape;14428;p90">
            <a:extLst>
              <a:ext uri="{FF2B5EF4-FFF2-40B4-BE49-F238E27FC236}">
                <a16:creationId xmlns:a16="http://schemas.microsoft.com/office/drawing/2014/main" id="{0C174FC1-849F-4B4E-ADCB-FB7D547D31C9}"/>
              </a:ext>
            </a:extLst>
          </p:cNvPr>
          <p:cNvGrpSpPr/>
          <p:nvPr/>
        </p:nvGrpSpPr>
        <p:grpSpPr>
          <a:xfrm>
            <a:off x="377303" y="617374"/>
            <a:ext cx="342506" cy="355302"/>
            <a:chOff x="3676863" y="1930108"/>
            <a:chExt cx="286400" cy="297100"/>
          </a:xfrm>
        </p:grpSpPr>
        <p:sp>
          <p:nvSpPr>
            <p:cNvPr id="7" name="Google Shape;14429;p90">
              <a:extLst>
                <a:ext uri="{FF2B5EF4-FFF2-40B4-BE49-F238E27FC236}">
                  <a16:creationId xmlns:a16="http://schemas.microsoft.com/office/drawing/2014/main" id="{469461B0-7802-4E0D-B3FF-72BE73DBF50E}"/>
                </a:ext>
              </a:extLst>
            </p:cNvPr>
            <p:cNvSpPr/>
            <p:nvPr/>
          </p:nvSpPr>
          <p:spPr>
            <a:xfrm>
              <a:off x="3779863" y="1930108"/>
              <a:ext cx="79200" cy="79200"/>
            </a:xfrm>
            <a:custGeom>
              <a:avLst/>
              <a:gdLst/>
              <a:ahLst/>
              <a:cxnLst/>
              <a:rect l="l" t="t" r="r" b="b"/>
              <a:pathLst>
                <a:path w="3168" h="3168" extrusionOk="0">
                  <a:moveTo>
                    <a:pt x="1596" y="500"/>
                  </a:moveTo>
                  <a:lnTo>
                    <a:pt x="2763" y="2810"/>
                  </a:lnTo>
                  <a:lnTo>
                    <a:pt x="429" y="2810"/>
                  </a:lnTo>
                  <a:lnTo>
                    <a:pt x="1596" y="500"/>
                  </a:lnTo>
                  <a:close/>
                  <a:moveTo>
                    <a:pt x="1596" y="0"/>
                  </a:moveTo>
                  <a:cubicBezTo>
                    <a:pt x="1501" y="0"/>
                    <a:pt x="1406" y="71"/>
                    <a:pt x="1382" y="167"/>
                  </a:cubicBezTo>
                  <a:lnTo>
                    <a:pt x="48" y="2810"/>
                  </a:lnTo>
                  <a:cubicBezTo>
                    <a:pt x="1" y="2905"/>
                    <a:pt x="24" y="3024"/>
                    <a:pt x="120" y="3096"/>
                  </a:cubicBezTo>
                  <a:cubicBezTo>
                    <a:pt x="143" y="3144"/>
                    <a:pt x="191" y="3167"/>
                    <a:pt x="263" y="3167"/>
                  </a:cubicBezTo>
                  <a:lnTo>
                    <a:pt x="2906" y="3167"/>
                  </a:lnTo>
                  <a:cubicBezTo>
                    <a:pt x="3001" y="3167"/>
                    <a:pt x="3049" y="3144"/>
                    <a:pt x="3120" y="3072"/>
                  </a:cubicBezTo>
                  <a:cubicBezTo>
                    <a:pt x="3168" y="2977"/>
                    <a:pt x="3168" y="2905"/>
                    <a:pt x="3144" y="2810"/>
                  </a:cubicBezTo>
                  <a:lnTo>
                    <a:pt x="1810" y="167"/>
                  </a:lnTo>
                  <a:cubicBezTo>
                    <a:pt x="1763" y="71"/>
                    <a:pt x="1691" y="0"/>
                    <a:pt x="1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30;p90">
              <a:extLst>
                <a:ext uri="{FF2B5EF4-FFF2-40B4-BE49-F238E27FC236}">
                  <a16:creationId xmlns:a16="http://schemas.microsoft.com/office/drawing/2014/main" id="{85C92AE7-3C3F-402D-8D46-6277CA7ADC60}"/>
                </a:ext>
              </a:extLst>
            </p:cNvPr>
            <p:cNvSpPr/>
            <p:nvPr/>
          </p:nvSpPr>
          <p:spPr>
            <a:xfrm>
              <a:off x="3732838" y="2021183"/>
              <a:ext cx="175650" cy="92900"/>
            </a:xfrm>
            <a:custGeom>
              <a:avLst/>
              <a:gdLst/>
              <a:ahLst/>
              <a:cxnLst/>
              <a:rect l="l" t="t" r="r" b="b"/>
              <a:pathLst>
                <a:path w="7026" h="3716" extrusionOk="0">
                  <a:moveTo>
                    <a:pt x="1834" y="1"/>
                  </a:moveTo>
                  <a:cubicBezTo>
                    <a:pt x="1763" y="1"/>
                    <a:pt x="1667" y="48"/>
                    <a:pt x="1643" y="143"/>
                  </a:cubicBezTo>
                  <a:lnTo>
                    <a:pt x="24" y="3358"/>
                  </a:lnTo>
                  <a:cubicBezTo>
                    <a:pt x="0" y="3454"/>
                    <a:pt x="0" y="3549"/>
                    <a:pt x="24" y="3597"/>
                  </a:cubicBezTo>
                  <a:cubicBezTo>
                    <a:pt x="48" y="3692"/>
                    <a:pt x="143" y="3716"/>
                    <a:pt x="238" y="3716"/>
                  </a:cubicBezTo>
                  <a:lnTo>
                    <a:pt x="6764" y="3716"/>
                  </a:lnTo>
                  <a:cubicBezTo>
                    <a:pt x="6835" y="3716"/>
                    <a:pt x="6906" y="3692"/>
                    <a:pt x="6954" y="3644"/>
                  </a:cubicBezTo>
                  <a:cubicBezTo>
                    <a:pt x="7026" y="3549"/>
                    <a:pt x="7026" y="3454"/>
                    <a:pt x="7002" y="3358"/>
                  </a:cubicBezTo>
                  <a:lnTo>
                    <a:pt x="5382" y="143"/>
                  </a:lnTo>
                  <a:cubicBezTo>
                    <a:pt x="5358" y="48"/>
                    <a:pt x="5263" y="1"/>
                    <a:pt x="5168" y="1"/>
                  </a:cubicBezTo>
                  <a:lnTo>
                    <a:pt x="3334" y="1"/>
                  </a:lnTo>
                  <a:cubicBezTo>
                    <a:pt x="3239" y="1"/>
                    <a:pt x="3191" y="48"/>
                    <a:pt x="3144" y="143"/>
                  </a:cubicBezTo>
                  <a:cubicBezTo>
                    <a:pt x="3120" y="263"/>
                    <a:pt x="3215" y="358"/>
                    <a:pt x="3334" y="358"/>
                  </a:cubicBezTo>
                  <a:lnTo>
                    <a:pt x="5120" y="358"/>
                  </a:lnTo>
                  <a:lnTo>
                    <a:pt x="6644" y="3358"/>
                  </a:lnTo>
                  <a:lnTo>
                    <a:pt x="381" y="3358"/>
                  </a:lnTo>
                  <a:lnTo>
                    <a:pt x="1905" y="358"/>
                  </a:lnTo>
                  <a:lnTo>
                    <a:pt x="2477" y="358"/>
                  </a:lnTo>
                  <a:cubicBezTo>
                    <a:pt x="2548" y="358"/>
                    <a:pt x="2620" y="310"/>
                    <a:pt x="2644" y="215"/>
                  </a:cubicBezTo>
                  <a:cubicBezTo>
                    <a:pt x="2667" y="96"/>
                    <a:pt x="2596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31;p90">
              <a:extLst>
                <a:ext uri="{FF2B5EF4-FFF2-40B4-BE49-F238E27FC236}">
                  <a16:creationId xmlns:a16="http://schemas.microsoft.com/office/drawing/2014/main" id="{A42DAF68-7E0B-4A6D-A8E9-0B3D57423B5F}"/>
                </a:ext>
              </a:extLst>
            </p:cNvPr>
            <p:cNvSpPr/>
            <p:nvPr/>
          </p:nvSpPr>
          <p:spPr>
            <a:xfrm>
              <a:off x="3676863" y="2125383"/>
              <a:ext cx="286400" cy="101825"/>
            </a:xfrm>
            <a:custGeom>
              <a:avLst/>
              <a:gdLst/>
              <a:ahLst/>
              <a:cxnLst/>
              <a:rect l="l" t="t" r="r" b="b"/>
              <a:pathLst>
                <a:path w="11456" h="4073" extrusionOk="0">
                  <a:moveTo>
                    <a:pt x="2049" y="0"/>
                  </a:moveTo>
                  <a:cubicBezTo>
                    <a:pt x="1977" y="0"/>
                    <a:pt x="1882" y="72"/>
                    <a:pt x="1858" y="143"/>
                  </a:cubicBezTo>
                  <a:lnTo>
                    <a:pt x="72" y="3715"/>
                  </a:lnTo>
                  <a:cubicBezTo>
                    <a:pt x="1" y="3810"/>
                    <a:pt x="24" y="3929"/>
                    <a:pt x="96" y="4001"/>
                  </a:cubicBezTo>
                  <a:cubicBezTo>
                    <a:pt x="144" y="4049"/>
                    <a:pt x="215" y="4072"/>
                    <a:pt x="263" y="4072"/>
                  </a:cubicBezTo>
                  <a:lnTo>
                    <a:pt x="11170" y="4072"/>
                  </a:lnTo>
                  <a:cubicBezTo>
                    <a:pt x="11217" y="4072"/>
                    <a:pt x="11313" y="4049"/>
                    <a:pt x="11336" y="4001"/>
                  </a:cubicBezTo>
                  <a:cubicBezTo>
                    <a:pt x="11432" y="3929"/>
                    <a:pt x="11455" y="3810"/>
                    <a:pt x="11408" y="3715"/>
                  </a:cubicBezTo>
                  <a:lnTo>
                    <a:pt x="10384" y="1667"/>
                  </a:lnTo>
                  <a:cubicBezTo>
                    <a:pt x="10366" y="1594"/>
                    <a:pt x="10292" y="1563"/>
                    <a:pt x="10216" y="1563"/>
                  </a:cubicBezTo>
                  <a:cubicBezTo>
                    <a:pt x="10192" y="1563"/>
                    <a:pt x="10168" y="1566"/>
                    <a:pt x="10146" y="1572"/>
                  </a:cubicBezTo>
                  <a:cubicBezTo>
                    <a:pt x="10074" y="1620"/>
                    <a:pt x="10027" y="1739"/>
                    <a:pt x="10074" y="1810"/>
                  </a:cubicBezTo>
                  <a:lnTo>
                    <a:pt x="11027" y="3715"/>
                  </a:lnTo>
                  <a:lnTo>
                    <a:pt x="429" y="3715"/>
                  </a:lnTo>
                  <a:lnTo>
                    <a:pt x="2120" y="357"/>
                  </a:lnTo>
                  <a:lnTo>
                    <a:pt x="9312" y="357"/>
                  </a:lnTo>
                  <a:lnTo>
                    <a:pt x="9693" y="1096"/>
                  </a:lnTo>
                  <a:cubicBezTo>
                    <a:pt x="9730" y="1168"/>
                    <a:pt x="9808" y="1199"/>
                    <a:pt x="9885" y="1199"/>
                  </a:cubicBezTo>
                  <a:cubicBezTo>
                    <a:pt x="9909" y="1199"/>
                    <a:pt x="9933" y="1196"/>
                    <a:pt x="9955" y="1191"/>
                  </a:cubicBezTo>
                  <a:cubicBezTo>
                    <a:pt x="10027" y="1167"/>
                    <a:pt x="10050" y="1048"/>
                    <a:pt x="10027" y="953"/>
                  </a:cubicBezTo>
                  <a:lnTo>
                    <a:pt x="9622" y="143"/>
                  </a:lnTo>
                  <a:cubicBezTo>
                    <a:pt x="9598" y="72"/>
                    <a:pt x="9503" y="0"/>
                    <a:pt x="94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622;p60">
            <a:extLst>
              <a:ext uri="{FF2B5EF4-FFF2-40B4-BE49-F238E27FC236}">
                <a16:creationId xmlns:a16="http://schemas.microsoft.com/office/drawing/2014/main" id="{116AA2D3-018A-4CF1-95B2-E7AE1305A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385522"/>
              </p:ext>
            </p:extLst>
          </p:nvPr>
        </p:nvGraphicFramePr>
        <p:xfrm>
          <a:off x="1235529" y="1335315"/>
          <a:ext cx="6979557" cy="3599652"/>
        </p:xfrm>
        <a:graphic>
          <a:graphicData uri="http://schemas.openxmlformats.org/drawingml/2006/table">
            <a:tbl>
              <a:tblPr>
                <a:noFill/>
                <a:tableStyleId>{316F79C9-1C9E-490F-9B5C-153DC2C24CE1}</a:tableStyleId>
              </a:tblPr>
              <a:tblGrid>
                <a:gridCol w="1449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59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Reference Work</a:t>
                      </a:r>
                      <a:endParaRPr sz="14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Training Data</a:t>
                      </a:r>
                      <a:endParaRPr sz="14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Output Classes</a:t>
                      </a:r>
                      <a:endParaRPr sz="14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Classification Algorithm</a:t>
                      </a:r>
                      <a:endParaRPr sz="14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Performance/ Success</a:t>
                      </a:r>
                      <a:endParaRPr sz="14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197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Hateful Speech Detection in Public Facebook Pages for the Bengali Language [3]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5126 comments from Facebook pages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Classes :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slang, religious hatred, personal attack, politically violated, antifeminism, positive and neutral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algorithms:</a:t>
                      </a: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SVC, Linear SVC, NB, RF, Adaptive Boost, GRU Based Model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Accuracy:  70.10% with GRU based deep neural network.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8457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Cyberbullying Classification using Text Mining[4]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1600 conversation, and a total of 12,729 text data from www.kaggle.com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classes,               4 classes,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 classes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algorithms: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 , SVM Linear,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 Poly,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 RBF,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 Sigmoid,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2 classes: SVM-poly 99.41%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4 classes: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SVM-poly 97.81%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11 classes: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SVM-poly 94.12%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5C9C529F-1D91-4449-9813-88797805A3DF}"/>
              </a:ext>
            </a:extLst>
          </p:cNvPr>
          <p:cNvSpPr/>
          <p:nvPr/>
        </p:nvSpPr>
        <p:spPr>
          <a:xfrm>
            <a:off x="8435162" y="4642884"/>
            <a:ext cx="449287" cy="375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grpSp>
        <p:nvGrpSpPr>
          <p:cNvPr id="5" name="Google Shape;14428;p90">
            <a:extLst>
              <a:ext uri="{FF2B5EF4-FFF2-40B4-BE49-F238E27FC236}">
                <a16:creationId xmlns:a16="http://schemas.microsoft.com/office/drawing/2014/main" id="{D48D239C-081A-4F8C-98E9-576C903838C4}"/>
              </a:ext>
            </a:extLst>
          </p:cNvPr>
          <p:cNvGrpSpPr/>
          <p:nvPr/>
        </p:nvGrpSpPr>
        <p:grpSpPr>
          <a:xfrm>
            <a:off x="377303" y="617374"/>
            <a:ext cx="342506" cy="355302"/>
            <a:chOff x="3676863" y="1930108"/>
            <a:chExt cx="286400" cy="297100"/>
          </a:xfrm>
        </p:grpSpPr>
        <p:sp>
          <p:nvSpPr>
            <p:cNvPr id="6" name="Google Shape;14429;p90">
              <a:extLst>
                <a:ext uri="{FF2B5EF4-FFF2-40B4-BE49-F238E27FC236}">
                  <a16:creationId xmlns:a16="http://schemas.microsoft.com/office/drawing/2014/main" id="{153EA696-FB0F-42CB-ADC8-2918B79E24D2}"/>
                </a:ext>
              </a:extLst>
            </p:cNvPr>
            <p:cNvSpPr/>
            <p:nvPr/>
          </p:nvSpPr>
          <p:spPr>
            <a:xfrm>
              <a:off x="3779863" y="1930108"/>
              <a:ext cx="79200" cy="79200"/>
            </a:xfrm>
            <a:custGeom>
              <a:avLst/>
              <a:gdLst/>
              <a:ahLst/>
              <a:cxnLst/>
              <a:rect l="l" t="t" r="r" b="b"/>
              <a:pathLst>
                <a:path w="3168" h="3168" extrusionOk="0">
                  <a:moveTo>
                    <a:pt x="1596" y="500"/>
                  </a:moveTo>
                  <a:lnTo>
                    <a:pt x="2763" y="2810"/>
                  </a:lnTo>
                  <a:lnTo>
                    <a:pt x="429" y="2810"/>
                  </a:lnTo>
                  <a:lnTo>
                    <a:pt x="1596" y="500"/>
                  </a:lnTo>
                  <a:close/>
                  <a:moveTo>
                    <a:pt x="1596" y="0"/>
                  </a:moveTo>
                  <a:cubicBezTo>
                    <a:pt x="1501" y="0"/>
                    <a:pt x="1406" y="71"/>
                    <a:pt x="1382" y="167"/>
                  </a:cubicBezTo>
                  <a:lnTo>
                    <a:pt x="48" y="2810"/>
                  </a:lnTo>
                  <a:cubicBezTo>
                    <a:pt x="1" y="2905"/>
                    <a:pt x="24" y="3024"/>
                    <a:pt x="120" y="3096"/>
                  </a:cubicBezTo>
                  <a:cubicBezTo>
                    <a:pt x="143" y="3144"/>
                    <a:pt x="191" y="3167"/>
                    <a:pt x="263" y="3167"/>
                  </a:cubicBezTo>
                  <a:lnTo>
                    <a:pt x="2906" y="3167"/>
                  </a:lnTo>
                  <a:cubicBezTo>
                    <a:pt x="3001" y="3167"/>
                    <a:pt x="3049" y="3144"/>
                    <a:pt x="3120" y="3072"/>
                  </a:cubicBezTo>
                  <a:cubicBezTo>
                    <a:pt x="3168" y="2977"/>
                    <a:pt x="3168" y="2905"/>
                    <a:pt x="3144" y="2810"/>
                  </a:cubicBezTo>
                  <a:lnTo>
                    <a:pt x="1810" y="167"/>
                  </a:lnTo>
                  <a:cubicBezTo>
                    <a:pt x="1763" y="71"/>
                    <a:pt x="1691" y="0"/>
                    <a:pt x="1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430;p90">
              <a:extLst>
                <a:ext uri="{FF2B5EF4-FFF2-40B4-BE49-F238E27FC236}">
                  <a16:creationId xmlns:a16="http://schemas.microsoft.com/office/drawing/2014/main" id="{62C05D24-D2B0-4798-9D12-7B5547FF2084}"/>
                </a:ext>
              </a:extLst>
            </p:cNvPr>
            <p:cNvSpPr/>
            <p:nvPr/>
          </p:nvSpPr>
          <p:spPr>
            <a:xfrm>
              <a:off x="3732838" y="2021183"/>
              <a:ext cx="175650" cy="92900"/>
            </a:xfrm>
            <a:custGeom>
              <a:avLst/>
              <a:gdLst/>
              <a:ahLst/>
              <a:cxnLst/>
              <a:rect l="l" t="t" r="r" b="b"/>
              <a:pathLst>
                <a:path w="7026" h="3716" extrusionOk="0">
                  <a:moveTo>
                    <a:pt x="1834" y="1"/>
                  </a:moveTo>
                  <a:cubicBezTo>
                    <a:pt x="1763" y="1"/>
                    <a:pt x="1667" y="48"/>
                    <a:pt x="1643" y="143"/>
                  </a:cubicBezTo>
                  <a:lnTo>
                    <a:pt x="24" y="3358"/>
                  </a:lnTo>
                  <a:cubicBezTo>
                    <a:pt x="0" y="3454"/>
                    <a:pt x="0" y="3549"/>
                    <a:pt x="24" y="3597"/>
                  </a:cubicBezTo>
                  <a:cubicBezTo>
                    <a:pt x="48" y="3692"/>
                    <a:pt x="143" y="3716"/>
                    <a:pt x="238" y="3716"/>
                  </a:cubicBezTo>
                  <a:lnTo>
                    <a:pt x="6764" y="3716"/>
                  </a:lnTo>
                  <a:cubicBezTo>
                    <a:pt x="6835" y="3716"/>
                    <a:pt x="6906" y="3692"/>
                    <a:pt x="6954" y="3644"/>
                  </a:cubicBezTo>
                  <a:cubicBezTo>
                    <a:pt x="7026" y="3549"/>
                    <a:pt x="7026" y="3454"/>
                    <a:pt x="7002" y="3358"/>
                  </a:cubicBezTo>
                  <a:lnTo>
                    <a:pt x="5382" y="143"/>
                  </a:lnTo>
                  <a:cubicBezTo>
                    <a:pt x="5358" y="48"/>
                    <a:pt x="5263" y="1"/>
                    <a:pt x="5168" y="1"/>
                  </a:cubicBezTo>
                  <a:lnTo>
                    <a:pt x="3334" y="1"/>
                  </a:lnTo>
                  <a:cubicBezTo>
                    <a:pt x="3239" y="1"/>
                    <a:pt x="3191" y="48"/>
                    <a:pt x="3144" y="143"/>
                  </a:cubicBezTo>
                  <a:cubicBezTo>
                    <a:pt x="3120" y="263"/>
                    <a:pt x="3215" y="358"/>
                    <a:pt x="3334" y="358"/>
                  </a:cubicBezTo>
                  <a:lnTo>
                    <a:pt x="5120" y="358"/>
                  </a:lnTo>
                  <a:lnTo>
                    <a:pt x="6644" y="3358"/>
                  </a:lnTo>
                  <a:lnTo>
                    <a:pt x="381" y="3358"/>
                  </a:lnTo>
                  <a:lnTo>
                    <a:pt x="1905" y="358"/>
                  </a:lnTo>
                  <a:lnTo>
                    <a:pt x="2477" y="358"/>
                  </a:lnTo>
                  <a:cubicBezTo>
                    <a:pt x="2548" y="358"/>
                    <a:pt x="2620" y="310"/>
                    <a:pt x="2644" y="215"/>
                  </a:cubicBezTo>
                  <a:cubicBezTo>
                    <a:pt x="2667" y="96"/>
                    <a:pt x="2596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31;p90">
              <a:extLst>
                <a:ext uri="{FF2B5EF4-FFF2-40B4-BE49-F238E27FC236}">
                  <a16:creationId xmlns:a16="http://schemas.microsoft.com/office/drawing/2014/main" id="{01113020-0D11-49CE-ABB5-8CCB15A07343}"/>
                </a:ext>
              </a:extLst>
            </p:cNvPr>
            <p:cNvSpPr/>
            <p:nvPr/>
          </p:nvSpPr>
          <p:spPr>
            <a:xfrm>
              <a:off x="3676863" y="2125383"/>
              <a:ext cx="286400" cy="101825"/>
            </a:xfrm>
            <a:custGeom>
              <a:avLst/>
              <a:gdLst/>
              <a:ahLst/>
              <a:cxnLst/>
              <a:rect l="l" t="t" r="r" b="b"/>
              <a:pathLst>
                <a:path w="11456" h="4073" extrusionOk="0">
                  <a:moveTo>
                    <a:pt x="2049" y="0"/>
                  </a:moveTo>
                  <a:cubicBezTo>
                    <a:pt x="1977" y="0"/>
                    <a:pt x="1882" y="72"/>
                    <a:pt x="1858" y="143"/>
                  </a:cubicBezTo>
                  <a:lnTo>
                    <a:pt x="72" y="3715"/>
                  </a:lnTo>
                  <a:cubicBezTo>
                    <a:pt x="1" y="3810"/>
                    <a:pt x="24" y="3929"/>
                    <a:pt x="96" y="4001"/>
                  </a:cubicBezTo>
                  <a:cubicBezTo>
                    <a:pt x="144" y="4049"/>
                    <a:pt x="215" y="4072"/>
                    <a:pt x="263" y="4072"/>
                  </a:cubicBezTo>
                  <a:lnTo>
                    <a:pt x="11170" y="4072"/>
                  </a:lnTo>
                  <a:cubicBezTo>
                    <a:pt x="11217" y="4072"/>
                    <a:pt x="11313" y="4049"/>
                    <a:pt x="11336" y="4001"/>
                  </a:cubicBezTo>
                  <a:cubicBezTo>
                    <a:pt x="11432" y="3929"/>
                    <a:pt x="11455" y="3810"/>
                    <a:pt x="11408" y="3715"/>
                  </a:cubicBezTo>
                  <a:lnTo>
                    <a:pt x="10384" y="1667"/>
                  </a:lnTo>
                  <a:cubicBezTo>
                    <a:pt x="10366" y="1594"/>
                    <a:pt x="10292" y="1563"/>
                    <a:pt x="10216" y="1563"/>
                  </a:cubicBezTo>
                  <a:cubicBezTo>
                    <a:pt x="10192" y="1563"/>
                    <a:pt x="10168" y="1566"/>
                    <a:pt x="10146" y="1572"/>
                  </a:cubicBezTo>
                  <a:cubicBezTo>
                    <a:pt x="10074" y="1620"/>
                    <a:pt x="10027" y="1739"/>
                    <a:pt x="10074" y="1810"/>
                  </a:cubicBezTo>
                  <a:lnTo>
                    <a:pt x="11027" y="3715"/>
                  </a:lnTo>
                  <a:lnTo>
                    <a:pt x="429" y="3715"/>
                  </a:lnTo>
                  <a:lnTo>
                    <a:pt x="2120" y="357"/>
                  </a:lnTo>
                  <a:lnTo>
                    <a:pt x="9312" y="357"/>
                  </a:lnTo>
                  <a:lnTo>
                    <a:pt x="9693" y="1096"/>
                  </a:lnTo>
                  <a:cubicBezTo>
                    <a:pt x="9730" y="1168"/>
                    <a:pt x="9808" y="1199"/>
                    <a:pt x="9885" y="1199"/>
                  </a:cubicBezTo>
                  <a:cubicBezTo>
                    <a:pt x="9909" y="1199"/>
                    <a:pt x="9933" y="1196"/>
                    <a:pt x="9955" y="1191"/>
                  </a:cubicBezTo>
                  <a:cubicBezTo>
                    <a:pt x="10027" y="1167"/>
                    <a:pt x="10050" y="1048"/>
                    <a:pt x="10027" y="953"/>
                  </a:cubicBezTo>
                  <a:lnTo>
                    <a:pt x="9622" y="143"/>
                  </a:lnTo>
                  <a:cubicBezTo>
                    <a:pt x="9598" y="72"/>
                    <a:pt x="9503" y="0"/>
                    <a:pt x="94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273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622;p60">
            <a:extLst>
              <a:ext uri="{FF2B5EF4-FFF2-40B4-BE49-F238E27FC236}">
                <a16:creationId xmlns:a16="http://schemas.microsoft.com/office/drawing/2014/main" id="{116AA2D3-018A-4CF1-95B2-E7AE1305A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159066"/>
              </p:ext>
            </p:extLst>
          </p:nvPr>
        </p:nvGraphicFramePr>
        <p:xfrm>
          <a:off x="1235529" y="1335314"/>
          <a:ext cx="6979557" cy="3490686"/>
        </p:xfrm>
        <a:graphic>
          <a:graphicData uri="http://schemas.openxmlformats.org/drawingml/2006/table">
            <a:tbl>
              <a:tblPr>
                <a:noFill/>
                <a:tableStyleId>{316F79C9-1C9E-490F-9B5C-153DC2C24CE1}</a:tableStyleId>
              </a:tblPr>
              <a:tblGrid>
                <a:gridCol w="1449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32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Reference Work</a:t>
                      </a:r>
                      <a:endParaRPr sz="14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Training Data</a:t>
                      </a:r>
                      <a:endParaRPr sz="14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Output Classes</a:t>
                      </a:r>
                      <a:endParaRPr sz="14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Classification Algorithm</a:t>
                      </a:r>
                      <a:endParaRPr sz="14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Performance/ Success</a:t>
                      </a:r>
                      <a:endParaRPr sz="1400" b="1" dirty="0">
                        <a:solidFill>
                          <a:schemeClr val="lt1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658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Approach to Detect Abusive Bangla Text[5]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 comments from Facebook pages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classes:</a:t>
                      </a: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abusive and  not abusive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Root level algorithm (proposed)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 increases with data.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0844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Bangla hate speech detection on social media using attention-based recurrent neural network [6]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7425 Bengali comments from Facebook pages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Binary Class: abusive and non-abusive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/>
                      <a:b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Multiclass: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Five Classes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Three encoder–decoder-based models: LSTM, GRU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Maximum accuracy: 77%  with attention-based decoder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br>
                        <a:rPr lang="en-US" sz="1200" dirty="0"/>
                      </a:b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5C9C529F-1D91-4449-9813-88797805A3DF}"/>
              </a:ext>
            </a:extLst>
          </p:cNvPr>
          <p:cNvSpPr/>
          <p:nvPr/>
        </p:nvSpPr>
        <p:spPr>
          <a:xfrm>
            <a:off x="8435162" y="4642884"/>
            <a:ext cx="449287" cy="375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grpSp>
        <p:nvGrpSpPr>
          <p:cNvPr id="5" name="Google Shape;14428;p90">
            <a:extLst>
              <a:ext uri="{FF2B5EF4-FFF2-40B4-BE49-F238E27FC236}">
                <a16:creationId xmlns:a16="http://schemas.microsoft.com/office/drawing/2014/main" id="{88905A03-C169-436C-8C0C-906E080E2166}"/>
              </a:ext>
            </a:extLst>
          </p:cNvPr>
          <p:cNvGrpSpPr/>
          <p:nvPr/>
        </p:nvGrpSpPr>
        <p:grpSpPr>
          <a:xfrm>
            <a:off x="377303" y="617374"/>
            <a:ext cx="342506" cy="355302"/>
            <a:chOff x="3676863" y="1930108"/>
            <a:chExt cx="286400" cy="297100"/>
          </a:xfrm>
        </p:grpSpPr>
        <p:sp>
          <p:nvSpPr>
            <p:cNvPr id="6" name="Google Shape;14429;p90">
              <a:extLst>
                <a:ext uri="{FF2B5EF4-FFF2-40B4-BE49-F238E27FC236}">
                  <a16:creationId xmlns:a16="http://schemas.microsoft.com/office/drawing/2014/main" id="{D16E2E3D-0798-41CA-BAEC-F29E571717C1}"/>
                </a:ext>
              </a:extLst>
            </p:cNvPr>
            <p:cNvSpPr/>
            <p:nvPr/>
          </p:nvSpPr>
          <p:spPr>
            <a:xfrm>
              <a:off x="3779863" y="1930108"/>
              <a:ext cx="79200" cy="79200"/>
            </a:xfrm>
            <a:custGeom>
              <a:avLst/>
              <a:gdLst/>
              <a:ahLst/>
              <a:cxnLst/>
              <a:rect l="l" t="t" r="r" b="b"/>
              <a:pathLst>
                <a:path w="3168" h="3168" extrusionOk="0">
                  <a:moveTo>
                    <a:pt x="1596" y="500"/>
                  </a:moveTo>
                  <a:lnTo>
                    <a:pt x="2763" y="2810"/>
                  </a:lnTo>
                  <a:lnTo>
                    <a:pt x="429" y="2810"/>
                  </a:lnTo>
                  <a:lnTo>
                    <a:pt x="1596" y="500"/>
                  </a:lnTo>
                  <a:close/>
                  <a:moveTo>
                    <a:pt x="1596" y="0"/>
                  </a:moveTo>
                  <a:cubicBezTo>
                    <a:pt x="1501" y="0"/>
                    <a:pt x="1406" y="71"/>
                    <a:pt x="1382" y="167"/>
                  </a:cubicBezTo>
                  <a:lnTo>
                    <a:pt x="48" y="2810"/>
                  </a:lnTo>
                  <a:cubicBezTo>
                    <a:pt x="1" y="2905"/>
                    <a:pt x="24" y="3024"/>
                    <a:pt x="120" y="3096"/>
                  </a:cubicBezTo>
                  <a:cubicBezTo>
                    <a:pt x="143" y="3144"/>
                    <a:pt x="191" y="3167"/>
                    <a:pt x="263" y="3167"/>
                  </a:cubicBezTo>
                  <a:lnTo>
                    <a:pt x="2906" y="3167"/>
                  </a:lnTo>
                  <a:cubicBezTo>
                    <a:pt x="3001" y="3167"/>
                    <a:pt x="3049" y="3144"/>
                    <a:pt x="3120" y="3072"/>
                  </a:cubicBezTo>
                  <a:cubicBezTo>
                    <a:pt x="3168" y="2977"/>
                    <a:pt x="3168" y="2905"/>
                    <a:pt x="3144" y="2810"/>
                  </a:cubicBezTo>
                  <a:lnTo>
                    <a:pt x="1810" y="167"/>
                  </a:lnTo>
                  <a:cubicBezTo>
                    <a:pt x="1763" y="71"/>
                    <a:pt x="1691" y="0"/>
                    <a:pt x="1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430;p90">
              <a:extLst>
                <a:ext uri="{FF2B5EF4-FFF2-40B4-BE49-F238E27FC236}">
                  <a16:creationId xmlns:a16="http://schemas.microsoft.com/office/drawing/2014/main" id="{2E674809-9774-4DF3-915E-595336A23ADF}"/>
                </a:ext>
              </a:extLst>
            </p:cNvPr>
            <p:cNvSpPr/>
            <p:nvPr/>
          </p:nvSpPr>
          <p:spPr>
            <a:xfrm>
              <a:off x="3732838" y="2021183"/>
              <a:ext cx="175650" cy="92900"/>
            </a:xfrm>
            <a:custGeom>
              <a:avLst/>
              <a:gdLst/>
              <a:ahLst/>
              <a:cxnLst/>
              <a:rect l="l" t="t" r="r" b="b"/>
              <a:pathLst>
                <a:path w="7026" h="3716" extrusionOk="0">
                  <a:moveTo>
                    <a:pt x="1834" y="1"/>
                  </a:moveTo>
                  <a:cubicBezTo>
                    <a:pt x="1763" y="1"/>
                    <a:pt x="1667" y="48"/>
                    <a:pt x="1643" y="143"/>
                  </a:cubicBezTo>
                  <a:lnTo>
                    <a:pt x="24" y="3358"/>
                  </a:lnTo>
                  <a:cubicBezTo>
                    <a:pt x="0" y="3454"/>
                    <a:pt x="0" y="3549"/>
                    <a:pt x="24" y="3597"/>
                  </a:cubicBezTo>
                  <a:cubicBezTo>
                    <a:pt x="48" y="3692"/>
                    <a:pt x="143" y="3716"/>
                    <a:pt x="238" y="3716"/>
                  </a:cubicBezTo>
                  <a:lnTo>
                    <a:pt x="6764" y="3716"/>
                  </a:lnTo>
                  <a:cubicBezTo>
                    <a:pt x="6835" y="3716"/>
                    <a:pt x="6906" y="3692"/>
                    <a:pt x="6954" y="3644"/>
                  </a:cubicBezTo>
                  <a:cubicBezTo>
                    <a:pt x="7026" y="3549"/>
                    <a:pt x="7026" y="3454"/>
                    <a:pt x="7002" y="3358"/>
                  </a:cubicBezTo>
                  <a:lnTo>
                    <a:pt x="5382" y="143"/>
                  </a:lnTo>
                  <a:cubicBezTo>
                    <a:pt x="5358" y="48"/>
                    <a:pt x="5263" y="1"/>
                    <a:pt x="5168" y="1"/>
                  </a:cubicBezTo>
                  <a:lnTo>
                    <a:pt x="3334" y="1"/>
                  </a:lnTo>
                  <a:cubicBezTo>
                    <a:pt x="3239" y="1"/>
                    <a:pt x="3191" y="48"/>
                    <a:pt x="3144" y="143"/>
                  </a:cubicBezTo>
                  <a:cubicBezTo>
                    <a:pt x="3120" y="263"/>
                    <a:pt x="3215" y="358"/>
                    <a:pt x="3334" y="358"/>
                  </a:cubicBezTo>
                  <a:lnTo>
                    <a:pt x="5120" y="358"/>
                  </a:lnTo>
                  <a:lnTo>
                    <a:pt x="6644" y="3358"/>
                  </a:lnTo>
                  <a:lnTo>
                    <a:pt x="381" y="3358"/>
                  </a:lnTo>
                  <a:lnTo>
                    <a:pt x="1905" y="358"/>
                  </a:lnTo>
                  <a:lnTo>
                    <a:pt x="2477" y="358"/>
                  </a:lnTo>
                  <a:cubicBezTo>
                    <a:pt x="2548" y="358"/>
                    <a:pt x="2620" y="310"/>
                    <a:pt x="2644" y="215"/>
                  </a:cubicBezTo>
                  <a:cubicBezTo>
                    <a:pt x="2667" y="96"/>
                    <a:pt x="2596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31;p90">
              <a:extLst>
                <a:ext uri="{FF2B5EF4-FFF2-40B4-BE49-F238E27FC236}">
                  <a16:creationId xmlns:a16="http://schemas.microsoft.com/office/drawing/2014/main" id="{8DFEAC12-1E78-4A56-B06F-E13C630CBB85}"/>
                </a:ext>
              </a:extLst>
            </p:cNvPr>
            <p:cNvSpPr/>
            <p:nvPr/>
          </p:nvSpPr>
          <p:spPr>
            <a:xfrm>
              <a:off x="3676863" y="2125383"/>
              <a:ext cx="286400" cy="101825"/>
            </a:xfrm>
            <a:custGeom>
              <a:avLst/>
              <a:gdLst/>
              <a:ahLst/>
              <a:cxnLst/>
              <a:rect l="l" t="t" r="r" b="b"/>
              <a:pathLst>
                <a:path w="11456" h="4073" extrusionOk="0">
                  <a:moveTo>
                    <a:pt x="2049" y="0"/>
                  </a:moveTo>
                  <a:cubicBezTo>
                    <a:pt x="1977" y="0"/>
                    <a:pt x="1882" y="72"/>
                    <a:pt x="1858" y="143"/>
                  </a:cubicBezTo>
                  <a:lnTo>
                    <a:pt x="72" y="3715"/>
                  </a:lnTo>
                  <a:cubicBezTo>
                    <a:pt x="1" y="3810"/>
                    <a:pt x="24" y="3929"/>
                    <a:pt x="96" y="4001"/>
                  </a:cubicBezTo>
                  <a:cubicBezTo>
                    <a:pt x="144" y="4049"/>
                    <a:pt x="215" y="4072"/>
                    <a:pt x="263" y="4072"/>
                  </a:cubicBezTo>
                  <a:lnTo>
                    <a:pt x="11170" y="4072"/>
                  </a:lnTo>
                  <a:cubicBezTo>
                    <a:pt x="11217" y="4072"/>
                    <a:pt x="11313" y="4049"/>
                    <a:pt x="11336" y="4001"/>
                  </a:cubicBezTo>
                  <a:cubicBezTo>
                    <a:pt x="11432" y="3929"/>
                    <a:pt x="11455" y="3810"/>
                    <a:pt x="11408" y="3715"/>
                  </a:cubicBezTo>
                  <a:lnTo>
                    <a:pt x="10384" y="1667"/>
                  </a:lnTo>
                  <a:cubicBezTo>
                    <a:pt x="10366" y="1594"/>
                    <a:pt x="10292" y="1563"/>
                    <a:pt x="10216" y="1563"/>
                  </a:cubicBezTo>
                  <a:cubicBezTo>
                    <a:pt x="10192" y="1563"/>
                    <a:pt x="10168" y="1566"/>
                    <a:pt x="10146" y="1572"/>
                  </a:cubicBezTo>
                  <a:cubicBezTo>
                    <a:pt x="10074" y="1620"/>
                    <a:pt x="10027" y="1739"/>
                    <a:pt x="10074" y="1810"/>
                  </a:cubicBezTo>
                  <a:lnTo>
                    <a:pt x="11027" y="3715"/>
                  </a:lnTo>
                  <a:lnTo>
                    <a:pt x="429" y="3715"/>
                  </a:lnTo>
                  <a:lnTo>
                    <a:pt x="2120" y="357"/>
                  </a:lnTo>
                  <a:lnTo>
                    <a:pt x="9312" y="357"/>
                  </a:lnTo>
                  <a:lnTo>
                    <a:pt x="9693" y="1096"/>
                  </a:lnTo>
                  <a:cubicBezTo>
                    <a:pt x="9730" y="1168"/>
                    <a:pt x="9808" y="1199"/>
                    <a:pt x="9885" y="1199"/>
                  </a:cubicBezTo>
                  <a:cubicBezTo>
                    <a:pt x="9909" y="1199"/>
                    <a:pt x="9933" y="1196"/>
                    <a:pt x="9955" y="1191"/>
                  </a:cubicBezTo>
                  <a:cubicBezTo>
                    <a:pt x="10027" y="1167"/>
                    <a:pt x="10050" y="1048"/>
                    <a:pt x="10027" y="953"/>
                  </a:cubicBezTo>
                  <a:lnTo>
                    <a:pt x="9622" y="143"/>
                  </a:lnTo>
                  <a:cubicBezTo>
                    <a:pt x="9598" y="72"/>
                    <a:pt x="9503" y="0"/>
                    <a:pt x="94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564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239;p16">
            <a:extLst>
              <a:ext uri="{FF2B5EF4-FFF2-40B4-BE49-F238E27FC236}">
                <a16:creationId xmlns:a16="http://schemas.microsoft.com/office/drawing/2014/main" id="{05C7C166-B7AE-4C76-8278-C6952631E119}"/>
              </a:ext>
            </a:extLst>
          </p:cNvPr>
          <p:cNvGrpSpPr/>
          <p:nvPr/>
        </p:nvGrpSpPr>
        <p:grpSpPr>
          <a:xfrm>
            <a:off x="4387247" y="172704"/>
            <a:ext cx="369505" cy="369505"/>
            <a:chOff x="2594050" y="1631825"/>
            <a:chExt cx="439625" cy="439625"/>
          </a:xfrm>
        </p:grpSpPr>
        <p:sp>
          <p:nvSpPr>
            <p:cNvPr id="17" name="Google Shape;240;p16">
              <a:extLst>
                <a:ext uri="{FF2B5EF4-FFF2-40B4-BE49-F238E27FC236}">
                  <a16:creationId xmlns:a16="http://schemas.microsoft.com/office/drawing/2014/main" id="{1D0DC3B9-4F4B-48F3-8298-964239840F4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1;p16">
              <a:extLst>
                <a:ext uri="{FF2B5EF4-FFF2-40B4-BE49-F238E27FC236}">
                  <a16:creationId xmlns:a16="http://schemas.microsoft.com/office/drawing/2014/main" id="{40FA1660-80D1-43D4-AB41-5530F5EBF061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2;p16">
              <a:extLst>
                <a:ext uri="{FF2B5EF4-FFF2-40B4-BE49-F238E27FC236}">
                  <a16:creationId xmlns:a16="http://schemas.microsoft.com/office/drawing/2014/main" id="{5C176400-C080-445B-8B0A-A313E2507E9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3;p16">
              <a:extLst>
                <a:ext uri="{FF2B5EF4-FFF2-40B4-BE49-F238E27FC236}">
                  <a16:creationId xmlns:a16="http://schemas.microsoft.com/office/drawing/2014/main" id="{B0091B4A-34BE-4626-BAE3-A8BD3B317233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91;p51">
            <a:extLst>
              <a:ext uri="{FF2B5EF4-FFF2-40B4-BE49-F238E27FC236}">
                <a16:creationId xmlns:a16="http://schemas.microsoft.com/office/drawing/2014/main" id="{7CB2EFA1-8B98-4D59-97F5-47F4A8122D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797" y="778818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Strategy</a:t>
            </a:r>
            <a:endParaRPr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225EE0-07EB-4DAE-B29D-A6869D3D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19" y="1544027"/>
            <a:ext cx="5112612" cy="31766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AC053B7-7F32-4042-BC40-C4A5376C50AB}"/>
              </a:ext>
            </a:extLst>
          </p:cNvPr>
          <p:cNvSpPr txBox="1"/>
          <p:nvPr/>
        </p:nvSpPr>
        <p:spPr>
          <a:xfrm>
            <a:off x="3333781" y="4835723"/>
            <a:ext cx="2845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Figure: Work Flow Diagram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6B0BE3-D0BA-425A-BC3D-7D251FAD2EA7}"/>
              </a:ext>
            </a:extLst>
          </p:cNvPr>
          <p:cNvSpPr/>
          <p:nvPr/>
        </p:nvSpPr>
        <p:spPr>
          <a:xfrm>
            <a:off x="8435162" y="4642884"/>
            <a:ext cx="449287" cy="375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Dataset</a:t>
            </a:r>
            <a:endParaRPr b="1" dirty="0"/>
          </a:p>
        </p:txBody>
      </p:sp>
      <p:cxnSp>
        <p:nvCxnSpPr>
          <p:cNvPr id="415" name="Google Shape;415;p51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11C443-4EE3-4D7D-B363-36F2884A094A}"/>
              </a:ext>
            </a:extLst>
          </p:cNvPr>
          <p:cNvSpPr txBox="1"/>
          <p:nvPr/>
        </p:nvSpPr>
        <p:spPr>
          <a:xfrm>
            <a:off x="478083" y="1589512"/>
            <a:ext cx="3662326" cy="233910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Data Collection: </a:t>
            </a:r>
          </a:p>
          <a:p>
            <a:pPr algn="just">
              <a:buClr>
                <a:schemeClr val="tx1"/>
              </a:buClr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GitHub [7]</a:t>
            </a:r>
          </a:p>
          <a:p>
            <a:pPr algn="just">
              <a:buClr>
                <a:schemeClr val="tx1"/>
              </a:buClr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Data Labeling: </a:t>
            </a:r>
          </a:p>
          <a:p>
            <a:pPr algn="just">
              <a:buClr>
                <a:schemeClr val="tx1"/>
              </a:buClr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labeled 10219 comments </a:t>
            </a:r>
          </a:p>
          <a:p>
            <a:pPr algn="just">
              <a:buClr>
                <a:schemeClr val="tx1"/>
              </a:buClr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divided them into two classes</a:t>
            </a:r>
          </a:p>
          <a:p>
            <a:pPr algn="just">
              <a:buClr>
                <a:schemeClr val="tx1"/>
              </a:buClr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2 classes: abusive,       </a:t>
            </a:r>
          </a:p>
          <a:p>
            <a:pPr algn="just">
              <a:buClr>
                <a:schemeClr val="tx1"/>
              </a:buClr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and non-abusive</a:t>
            </a:r>
          </a:p>
          <a:p>
            <a:pPr algn="just">
              <a:buClr>
                <a:schemeClr val="tx1"/>
              </a:buClr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1904BAE-27CF-4409-83D6-AE645CFB8F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3708738"/>
              </p:ext>
            </p:extLst>
          </p:nvPr>
        </p:nvGraphicFramePr>
        <p:xfrm>
          <a:off x="4511832" y="1589512"/>
          <a:ext cx="4395862" cy="283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Google Shape;10304;p79">
            <a:extLst>
              <a:ext uri="{FF2B5EF4-FFF2-40B4-BE49-F238E27FC236}">
                <a16:creationId xmlns:a16="http://schemas.microsoft.com/office/drawing/2014/main" id="{B76A5A4E-DD7A-479A-B39A-FFCA731F2A65}"/>
              </a:ext>
            </a:extLst>
          </p:cNvPr>
          <p:cNvSpPr/>
          <p:nvPr/>
        </p:nvSpPr>
        <p:spPr>
          <a:xfrm>
            <a:off x="578537" y="170185"/>
            <a:ext cx="496166" cy="431940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6B05DC-3B0A-4A13-8F0B-6542150F203D}"/>
              </a:ext>
            </a:extLst>
          </p:cNvPr>
          <p:cNvSpPr/>
          <p:nvPr/>
        </p:nvSpPr>
        <p:spPr>
          <a:xfrm>
            <a:off x="8435162" y="4642884"/>
            <a:ext cx="449287" cy="375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1410</Words>
  <Application>Microsoft Office PowerPoint</Application>
  <PresentationFormat>On-screen Show (16:9)</PresentationFormat>
  <Paragraphs>231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Wingdings</vt:lpstr>
      <vt:lpstr>Montserrat</vt:lpstr>
      <vt:lpstr>Didact Gothic</vt:lpstr>
      <vt:lpstr>Courier New</vt:lpstr>
      <vt:lpstr>Calibri</vt:lpstr>
      <vt:lpstr>Questrial</vt:lpstr>
      <vt:lpstr>Arial</vt:lpstr>
      <vt:lpstr>Julius Sans One</vt:lpstr>
      <vt:lpstr>Minimalist Grayscale Pitch Deck by Slidesgo</vt:lpstr>
      <vt:lpstr>Offensive Comment Detection from Bangla Text</vt:lpstr>
      <vt:lpstr>Overview</vt:lpstr>
      <vt:lpstr>introduction </vt:lpstr>
      <vt:lpstr>Problem Statement</vt:lpstr>
      <vt:lpstr>Literature Review</vt:lpstr>
      <vt:lpstr>PowerPoint Presentation</vt:lpstr>
      <vt:lpstr>PowerPoint Presentation</vt:lpstr>
      <vt:lpstr>Strategy</vt:lpstr>
      <vt:lpstr>Dataset</vt:lpstr>
      <vt:lpstr>PowerPoint Presentation</vt:lpstr>
      <vt:lpstr>Experimental Process</vt:lpstr>
      <vt:lpstr>Support Vector Machine</vt:lpstr>
      <vt:lpstr>Decision tree</vt:lpstr>
      <vt:lpstr>Naïve Bayes</vt:lpstr>
      <vt:lpstr>Random Forest</vt:lpstr>
      <vt:lpstr>Logistic Regression</vt:lpstr>
      <vt:lpstr>Result Analysis</vt:lpstr>
      <vt:lpstr>Accuracy Comparison of the models</vt:lpstr>
      <vt:lpstr>F1-Score Comparison of the models</vt:lpstr>
      <vt:lpstr>Overall Model Performance</vt:lpstr>
      <vt:lpstr>Performance of SVM</vt:lpstr>
      <vt:lpstr>Confusion Matrix of SVM</vt:lpstr>
      <vt:lpstr>Future Work</vt:lpstr>
      <vt:lpstr>Conclusion </vt:lpstr>
      <vt:lpstr>    References</vt:lpstr>
      <vt:lpstr>   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Offensive Comment Detection from Bangla Text</dc:title>
  <dc:creator>USER</dc:creator>
  <cp:lastModifiedBy>Tasmiyah Tisha</cp:lastModifiedBy>
  <cp:revision>5</cp:revision>
  <dcterms:modified xsi:type="dcterms:W3CDTF">2021-09-30T05:16:04Z</dcterms:modified>
</cp:coreProperties>
</file>