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FD2175-9C71-43B0-AFC8-8A3638BDB8C6}">
  <a:tblStyle styleId="{D5FD2175-9C71-43B0-AFC8-8A3638BDB8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OpenSans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1745f8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1745f8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3677e6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83677e6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3677e60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83677e60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3677e60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83677e60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83677e60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83677e60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8687a502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8687a502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83677e6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83677e6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83677e60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83677e60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8687a502c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8687a502c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99e916723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99e91672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3677e60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83677e60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99e91672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99e91672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99e916723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99e916723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99e916723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99e916723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99e916723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99e916723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9e916723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99e916723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9c934e3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9c934e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9c10629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9c10629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88a84476e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88a84476e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88a8447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88a8447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99e91672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99e91672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3677e60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3677e60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9c10629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9c10629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9c10629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9c10629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9c10629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9c10629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9c10629b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9c10629b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9c10629b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09c10629b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9e91672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9e91672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099e91672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099e91672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9e916723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9e916723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99e916723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099e91672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88a84476e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88a84476e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1745f8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1745f8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88a84476e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88a84476e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09c10629b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09c10629b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88a84476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88a84476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088a84476e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088a84476e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88a84476e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88a84476e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099e916723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099e916723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99e916723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099e91672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099e916723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099e916723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099e91672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099e91672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09c10629b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09c10629b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3677e60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3677e60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09c10629b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09c10629b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09c7349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09c7349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09c934e35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09c934e35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687a502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687a502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1745f8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1745f8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1745f8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71745f8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3677e6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83677e6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google.com/url?sa=t&amp;rct=j&amp;q=&amp;esrc=s&amp;source=web&amp;cd=&amp;cad=rja&amp;uact=8&amp;ved=2ahUKEwjXk7eZ2fv0AhVDkNgFHRm3AmAQFnoECBIQAQ&amp;url=https%3A%2F%2Fwww.geeksforgeeks.org%2Fbiconnected-components%2F&amp;usg=AOvVaw3-3m4In4p0rwo_datJxY-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286975" y="469825"/>
            <a:ext cx="74775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Connected Components.</a:t>
            </a:r>
            <a:endParaRPr/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451000" y="2007675"/>
            <a:ext cx="75420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Mishkat Sultana             				Shahriar Rahman Anuvab	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ID:19201028							ID: 21101094	</a:t>
            </a:r>
            <a:endParaRPr sz="1900"/>
          </a:p>
        </p:txBody>
      </p:sp>
      <p:sp>
        <p:nvSpPr>
          <p:cNvPr id="56" name="Google Shape;56;p13"/>
          <p:cNvSpPr txBox="1"/>
          <p:nvPr/>
        </p:nvSpPr>
        <p:spPr>
          <a:xfrm>
            <a:off x="533950" y="3743450"/>
            <a:ext cx="46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Date :23-12-2021</a:t>
            </a:r>
            <a:endParaRPr sz="2400"/>
          </a:p>
        </p:txBody>
      </p:sp>
      <p:sp>
        <p:nvSpPr>
          <p:cNvPr id="57" name="Google Shape;57;p13"/>
          <p:cNvSpPr txBox="1"/>
          <p:nvPr/>
        </p:nvSpPr>
        <p:spPr>
          <a:xfrm>
            <a:off x="1131675" y="27920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5400918">
            <a:off x="7318295" y="674996"/>
            <a:ext cx="2246400" cy="8964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3736525" y="318200"/>
            <a:ext cx="644100" cy="697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sp>
        <p:nvSpPr>
          <p:cNvPr id="148" name="Google Shape;148;p22"/>
          <p:cNvSpPr/>
          <p:nvPr/>
        </p:nvSpPr>
        <p:spPr>
          <a:xfrm>
            <a:off x="2820650" y="1273550"/>
            <a:ext cx="644100" cy="62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149" name="Google Shape;149;p22"/>
          <p:cNvSpPr/>
          <p:nvPr/>
        </p:nvSpPr>
        <p:spPr>
          <a:xfrm>
            <a:off x="4572000" y="1365175"/>
            <a:ext cx="591000" cy="53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150" name="Google Shape;150;p22"/>
          <p:cNvSpPr/>
          <p:nvPr/>
        </p:nvSpPr>
        <p:spPr>
          <a:xfrm>
            <a:off x="3763075" y="1820600"/>
            <a:ext cx="591000" cy="62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151" name="Google Shape;151;p22"/>
          <p:cNvSpPr/>
          <p:nvPr/>
        </p:nvSpPr>
        <p:spPr>
          <a:xfrm>
            <a:off x="3032850" y="3084400"/>
            <a:ext cx="736800" cy="62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sp>
        <p:nvSpPr>
          <p:cNvPr id="152" name="Google Shape;152;p22"/>
          <p:cNvSpPr txBox="1"/>
          <p:nvPr/>
        </p:nvSpPr>
        <p:spPr>
          <a:xfrm>
            <a:off x="3784775" y="2540800"/>
            <a:ext cx="51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4294600" y="2464000"/>
            <a:ext cx="7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cxnSp>
        <p:nvCxnSpPr>
          <p:cNvPr id="154" name="Google Shape;154;p22"/>
          <p:cNvCxnSpPr>
            <a:stCxn id="147" idx="3"/>
            <a:endCxn id="148" idx="7"/>
          </p:cNvCxnSpPr>
          <p:nvPr/>
        </p:nvCxnSpPr>
        <p:spPr>
          <a:xfrm flipH="1">
            <a:off x="3370351" y="913297"/>
            <a:ext cx="460500" cy="4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>
            <a:stCxn id="147" idx="5"/>
            <a:endCxn id="149" idx="0"/>
          </p:cNvCxnSpPr>
          <p:nvPr/>
        </p:nvCxnSpPr>
        <p:spPr>
          <a:xfrm>
            <a:off x="4286299" y="913297"/>
            <a:ext cx="581100" cy="4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2"/>
          <p:cNvCxnSpPr>
            <a:stCxn id="148" idx="5"/>
            <a:endCxn id="150" idx="1"/>
          </p:cNvCxnSpPr>
          <p:nvPr/>
        </p:nvCxnSpPr>
        <p:spPr>
          <a:xfrm>
            <a:off x="3370424" y="1807192"/>
            <a:ext cx="479100" cy="10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>
            <a:stCxn id="150" idx="7"/>
            <a:endCxn id="149" idx="3"/>
          </p:cNvCxnSpPr>
          <p:nvPr/>
        </p:nvCxnSpPr>
        <p:spPr>
          <a:xfrm flipH="1" rot="10800000">
            <a:off x="4267525" y="1820658"/>
            <a:ext cx="390900" cy="9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>
            <a:stCxn id="150" idx="3"/>
            <a:endCxn id="151" idx="0"/>
          </p:cNvCxnSpPr>
          <p:nvPr/>
        </p:nvCxnSpPr>
        <p:spPr>
          <a:xfrm flipH="1">
            <a:off x="3401125" y="2354242"/>
            <a:ext cx="448500" cy="73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/>
          <p:nvPr/>
        </p:nvCxnSpPr>
        <p:spPr>
          <a:xfrm>
            <a:off x="4203675" y="2398525"/>
            <a:ext cx="591000" cy="85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2"/>
          <p:cNvSpPr/>
          <p:nvPr/>
        </p:nvSpPr>
        <p:spPr>
          <a:xfrm>
            <a:off x="4702050" y="3086800"/>
            <a:ext cx="479100" cy="697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</a:t>
            </a:r>
            <a:endParaRPr sz="2700"/>
          </a:p>
        </p:txBody>
      </p:sp>
      <p:cxnSp>
        <p:nvCxnSpPr>
          <p:cNvPr id="161" name="Google Shape;161;p22"/>
          <p:cNvCxnSpPr>
            <a:stCxn id="151" idx="6"/>
            <a:endCxn id="160" idx="2"/>
          </p:cNvCxnSpPr>
          <p:nvPr/>
        </p:nvCxnSpPr>
        <p:spPr>
          <a:xfrm>
            <a:off x="3769650" y="3397000"/>
            <a:ext cx="932400" cy="3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 txBox="1"/>
          <p:nvPr/>
        </p:nvSpPr>
        <p:spPr>
          <a:xfrm>
            <a:off x="780650" y="48589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87950" y="473495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an articulation point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0" y="-11500"/>
            <a:ext cx="420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: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6265475" y="1855850"/>
            <a:ext cx="71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3595075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172" name="Google Shape;172;p23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173" name="Google Shape;173;p23"/>
          <p:cNvSpPr/>
          <p:nvPr/>
        </p:nvSpPr>
        <p:spPr>
          <a:xfrm>
            <a:off x="4610525" y="1963550"/>
            <a:ext cx="508500" cy="40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174" name="Google Shape;174;p23"/>
          <p:cNvSpPr/>
          <p:nvPr/>
        </p:nvSpPr>
        <p:spPr>
          <a:xfrm>
            <a:off x="3579950" y="2490400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175" name="Google Shape;175;p23"/>
          <p:cNvSpPr/>
          <p:nvPr/>
        </p:nvSpPr>
        <p:spPr>
          <a:xfrm>
            <a:off x="3014150" y="3736000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sp>
        <p:nvSpPr>
          <p:cNvPr id="176" name="Google Shape;176;p23"/>
          <p:cNvSpPr txBox="1"/>
          <p:nvPr/>
        </p:nvSpPr>
        <p:spPr>
          <a:xfrm>
            <a:off x="3684525" y="3140500"/>
            <a:ext cx="51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5184200" y="2967400"/>
            <a:ext cx="604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Disjoint</a:t>
            </a:r>
            <a:endParaRPr b="1" sz="1900"/>
          </a:p>
        </p:txBody>
      </p:sp>
      <p:cxnSp>
        <p:nvCxnSpPr>
          <p:cNvPr id="178" name="Google Shape;178;p23"/>
          <p:cNvCxnSpPr>
            <a:stCxn id="171" idx="3"/>
            <a:endCxn id="172" idx="7"/>
          </p:cNvCxnSpPr>
          <p:nvPr/>
        </p:nvCxnSpPr>
        <p:spPr>
          <a:xfrm flipH="1">
            <a:off x="2972634" y="1521371"/>
            <a:ext cx="7053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stCxn id="171" idx="5"/>
            <a:endCxn id="173" idx="0"/>
          </p:cNvCxnSpPr>
          <p:nvPr/>
        </p:nvCxnSpPr>
        <p:spPr>
          <a:xfrm>
            <a:off x="4078016" y="1521371"/>
            <a:ext cx="786900" cy="4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>
            <a:stCxn id="172" idx="5"/>
            <a:endCxn id="174" idx="1"/>
          </p:cNvCxnSpPr>
          <p:nvPr/>
        </p:nvCxnSpPr>
        <p:spPr>
          <a:xfrm>
            <a:off x="2972524" y="2332295"/>
            <a:ext cx="681900" cy="22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3"/>
          <p:cNvCxnSpPr>
            <a:stCxn id="174" idx="7"/>
            <a:endCxn id="173" idx="3"/>
          </p:cNvCxnSpPr>
          <p:nvPr/>
        </p:nvCxnSpPr>
        <p:spPr>
          <a:xfrm flipH="1" rot="10800000">
            <a:off x="4013982" y="2305255"/>
            <a:ext cx="671100" cy="25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>
            <a:stCxn id="183" idx="3"/>
            <a:endCxn id="175" idx="0"/>
          </p:cNvCxnSpPr>
          <p:nvPr/>
        </p:nvCxnSpPr>
        <p:spPr>
          <a:xfrm flipH="1">
            <a:off x="3297118" y="2897545"/>
            <a:ext cx="357300" cy="83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3"/>
          <p:cNvCxnSpPr/>
          <p:nvPr/>
        </p:nvCxnSpPr>
        <p:spPr>
          <a:xfrm>
            <a:off x="3998875" y="2839600"/>
            <a:ext cx="1120200" cy="37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3"/>
          <p:cNvSpPr/>
          <p:nvPr/>
        </p:nvSpPr>
        <p:spPr>
          <a:xfrm>
            <a:off x="3579950" y="2490400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185" name="Google Shape;185;p23"/>
          <p:cNvSpPr txBox="1"/>
          <p:nvPr/>
        </p:nvSpPr>
        <p:spPr>
          <a:xfrm>
            <a:off x="5077850" y="2948050"/>
            <a:ext cx="33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4104900" y="2967400"/>
            <a:ext cx="7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cxnSp>
        <p:nvCxnSpPr>
          <p:cNvPr id="187" name="Google Shape;187;p23"/>
          <p:cNvCxnSpPr/>
          <p:nvPr/>
        </p:nvCxnSpPr>
        <p:spPr>
          <a:xfrm>
            <a:off x="4013975" y="2901925"/>
            <a:ext cx="591000" cy="85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3"/>
          <p:cNvSpPr/>
          <p:nvPr/>
        </p:nvSpPr>
        <p:spPr>
          <a:xfrm>
            <a:off x="4441775" y="3658600"/>
            <a:ext cx="508500" cy="631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</a:t>
            </a:r>
            <a:endParaRPr sz="3000"/>
          </a:p>
        </p:txBody>
      </p:sp>
      <p:cxnSp>
        <p:nvCxnSpPr>
          <p:cNvPr id="189" name="Google Shape;189;p23"/>
          <p:cNvCxnSpPr>
            <a:stCxn id="175" idx="6"/>
            <a:endCxn id="188" idx="2"/>
          </p:cNvCxnSpPr>
          <p:nvPr/>
        </p:nvCxnSpPr>
        <p:spPr>
          <a:xfrm>
            <a:off x="3579950" y="3974500"/>
            <a:ext cx="861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0" y="218700"/>
            <a:ext cx="71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: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3799350" y="992788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197" name="Google Shape;197;p24"/>
          <p:cNvSpPr/>
          <p:nvPr/>
        </p:nvSpPr>
        <p:spPr>
          <a:xfrm>
            <a:off x="2627025" y="1862863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198" name="Google Shape;198;p24"/>
          <p:cNvSpPr/>
          <p:nvPr/>
        </p:nvSpPr>
        <p:spPr>
          <a:xfrm>
            <a:off x="4814800" y="1901263"/>
            <a:ext cx="508500" cy="40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199" name="Google Shape;199;p24"/>
          <p:cNvSpPr/>
          <p:nvPr/>
        </p:nvSpPr>
        <p:spPr>
          <a:xfrm>
            <a:off x="3784225" y="2428113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</a:rPr>
              <a:t>d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3218425" y="3673713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sp>
        <p:nvSpPr>
          <p:cNvPr id="201" name="Google Shape;201;p24"/>
          <p:cNvSpPr txBox="1"/>
          <p:nvPr/>
        </p:nvSpPr>
        <p:spPr>
          <a:xfrm>
            <a:off x="3888800" y="3078213"/>
            <a:ext cx="51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4309175" y="2905113"/>
            <a:ext cx="7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cxnSp>
        <p:nvCxnSpPr>
          <p:cNvPr id="203" name="Google Shape;203;p24"/>
          <p:cNvCxnSpPr>
            <a:stCxn id="196" idx="3"/>
            <a:endCxn id="197" idx="7"/>
          </p:cNvCxnSpPr>
          <p:nvPr/>
        </p:nvCxnSpPr>
        <p:spPr>
          <a:xfrm flipH="1">
            <a:off x="3176909" y="1459084"/>
            <a:ext cx="7053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>
            <a:stCxn id="196" idx="5"/>
            <a:endCxn id="198" idx="0"/>
          </p:cNvCxnSpPr>
          <p:nvPr/>
        </p:nvCxnSpPr>
        <p:spPr>
          <a:xfrm>
            <a:off x="4282291" y="1459084"/>
            <a:ext cx="786900" cy="4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/>
        </p:nvSpPr>
        <p:spPr>
          <a:xfrm>
            <a:off x="3595075" y="3044200"/>
            <a:ext cx="51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4141375" y="2967400"/>
            <a:ext cx="7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07" name="Google Shape;207;p24"/>
          <p:cNvSpPr/>
          <p:nvPr/>
        </p:nvSpPr>
        <p:spPr>
          <a:xfrm>
            <a:off x="4615775" y="3525525"/>
            <a:ext cx="508500" cy="62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</a:t>
            </a:r>
            <a:endParaRPr sz="3000"/>
          </a:p>
        </p:txBody>
      </p:sp>
      <p:cxnSp>
        <p:nvCxnSpPr>
          <p:cNvPr id="208" name="Google Shape;208;p24"/>
          <p:cNvCxnSpPr>
            <a:stCxn id="200" idx="6"/>
          </p:cNvCxnSpPr>
          <p:nvPr/>
        </p:nvCxnSpPr>
        <p:spPr>
          <a:xfrm flipH="1" rot="10800000">
            <a:off x="3784225" y="3903813"/>
            <a:ext cx="831600" cy="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4"/>
          <p:cNvSpPr txBox="1"/>
          <p:nvPr/>
        </p:nvSpPr>
        <p:spPr>
          <a:xfrm>
            <a:off x="65650" y="72950"/>
            <a:ext cx="337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: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3595075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216" name="Google Shape;216;p25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217" name="Google Shape;217;p25"/>
          <p:cNvSpPr/>
          <p:nvPr/>
        </p:nvSpPr>
        <p:spPr>
          <a:xfrm>
            <a:off x="4610525" y="1963550"/>
            <a:ext cx="508500" cy="40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218" name="Google Shape;218;p25"/>
          <p:cNvSpPr/>
          <p:nvPr/>
        </p:nvSpPr>
        <p:spPr>
          <a:xfrm>
            <a:off x="3579950" y="2490400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219" name="Google Shape;219;p25"/>
          <p:cNvSpPr/>
          <p:nvPr/>
        </p:nvSpPr>
        <p:spPr>
          <a:xfrm>
            <a:off x="3014150" y="3736000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sp>
        <p:nvSpPr>
          <p:cNvPr id="220" name="Google Shape;220;p25"/>
          <p:cNvSpPr txBox="1"/>
          <p:nvPr/>
        </p:nvSpPr>
        <p:spPr>
          <a:xfrm>
            <a:off x="3595075" y="3044200"/>
            <a:ext cx="51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4104900" y="2967400"/>
            <a:ext cx="7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cxnSp>
        <p:nvCxnSpPr>
          <p:cNvPr id="222" name="Google Shape;222;p25"/>
          <p:cNvCxnSpPr>
            <a:stCxn id="215" idx="3"/>
            <a:endCxn id="216" idx="7"/>
          </p:cNvCxnSpPr>
          <p:nvPr/>
        </p:nvCxnSpPr>
        <p:spPr>
          <a:xfrm flipH="1">
            <a:off x="2972634" y="1521371"/>
            <a:ext cx="7053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5"/>
          <p:cNvCxnSpPr>
            <a:stCxn id="215" idx="5"/>
            <a:endCxn id="217" idx="0"/>
          </p:cNvCxnSpPr>
          <p:nvPr/>
        </p:nvCxnSpPr>
        <p:spPr>
          <a:xfrm>
            <a:off x="4078016" y="1521371"/>
            <a:ext cx="786900" cy="4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5"/>
          <p:cNvCxnSpPr>
            <a:stCxn id="216" idx="5"/>
            <a:endCxn id="218" idx="1"/>
          </p:cNvCxnSpPr>
          <p:nvPr/>
        </p:nvCxnSpPr>
        <p:spPr>
          <a:xfrm>
            <a:off x="2972524" y="2332295"/>
            <a:ext cx="681900" cy="22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5"/>
          <p:cNvCxnSpPr>
            <a:stCxn id="218" idx="7"/>
            <a:endCxn id="217" idx="3"/>
          </p:cNvCxnSpPr>
          <p:nvPr/>
        </p:nvCxnSpPr>
        <p:spPr>
          <a:xfrm flipH="1" rot="10800000">
            <a:off x="4013982" y="2305255"/>
            <a:ext cx="671100" cy="25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5"/>
          <p:cNvCxnSpPr/>
          <p:nvPr/>
        </p:nvCxnSpPr>
        <p:spPr>
          <a:xfrm flipH="1">
            <a:off x="3275150" y="2967400"/>
            <a:ext cx="537300" cy="76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5"/>
          <p:cNvCxnSpPr/>
          <p:nvPr/>
        </p:nvCxnSpPr>
        <p:spPr>
          <a:xfrm>
            <a:off x="4013975" y="2901925"/>
            <a:ext cx="591000" cy="85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5"/>
          <p:cNvSpPr/>
          <p:nvPr/>
        </p:nvSpPr>
        <p:spPr>
          <a:xfrm>
            <a:off x="4469850" y="3705675"/>
            <a:ext cx="508500" cy="62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</a:t>
            </a:r>
            <a:endParaRPr sz="3000"/>
          </a:p>
        </p:txBody>
      </p:sp>
      <p:cxnSp>
        <p:nvCxnSpPr>
          <p:cNvPr id="229" name="Google Shape;229;p25"/>
          <p:cNvCxnSpPr>
            <a:stCxn id="219" idx="6"/>
            <a:endCxn id="228" idx="2"/>
          </p:cNvCxnSpPr>
          <p:nvPr/>
        </p:nvCxnSpPr>
        <p:spPr>
          <a:xfrm>
            <a:off x="3579950" y="3974500"/>
            <a:ext cx="889800" cy="4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>
            <a:stCxn id="219" idx="1"/>
            <a:endCxn id="216" idx="4"/>
          </p:cNvCxnSpPr>
          <p:nvPr/>
        </p:nvCxnSpPr>
        <p:spPr>
          <a:xfrm rot="10800000">
            <a:off x="2744809" y="2402155"/>
            <a:ext cx="352200" cy="140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5"/>
          <p:cNvCxnSpPr>
            <a:stCxn id="217" idx="4"/>
            <a:endCxn id="228" idx="0"/>
          </p:cNvCxnSpPr>
          <p:nvPr/>
        </p:nvCxnSpPr>
        <p:spPr>
          <a:xfrm flipH="1">
            <a:off x="4724075" y="2363750"/>
            <a:ext cx="140700" cy="13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5"/>
          <p:cNvSpPr txBox="1"/>
          <p:nvPr/>
        </p:nvSpPr>
        <p:spPr>
          <a:xfrm>
            <a:off x="1254875" y="46619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Here,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not an articulation point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72950" y="109425"/>
            <a:ext cx="333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: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>
            <a:off x="3595075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240" name="Google Shape;240;p26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241" name="Google Shape;241;p26"/>
          <p:cNvSpPr/>
          <p:nvPr/>
        </p:nvSpPr>
        <p:spPr>
          <a:xfrm>
            <a:off x="4610525" y="1963550"/>
            <a:ext cx="508500" cy="40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242" name="Google Shape;242;p26"/>
          <p:cNvSpPr/>
          <p:nvPr/>
        </p:nvSpPr>
        <p:spPr>
          <a:xfrm>
            <a:off x="3579950" y="2490400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243" name="Google Shape;243;p26"/>
          <p:cNvSpPr/>
          <p:nvPr/>
        </p:nvSpPr>
        <p:spPr>
          <a:xfrm>
            <a:off x="3014150" y="3736000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sp>
        <p:nvSpPr>
          <p:cNvPr id="244" name="Google Shape;244;p26"/>
          <p:cNvSpPr txBox="1"/>
          <p:nvPr/>
        </p:nvSpPr>
        <p:spPr>
          <a:xfrm>
            <a:off x="3595075" y="3044200"/>
            <a:ext cx="51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4104900" y="2967400"/>
            <a:ext cx="7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cxnSp>
        <p:nvCxnSpPr>
          <p:cNvPr id="246" name="Google Shape;246;p26"/>
          <p:cNvCxnSpPr>
            <a:stCxn id="239" idx="3"/>
            <a:endCxn id="240" idx="7"/>
          </p:cNvCxnSpPr>
          <p:nvPr/>
        </p:nvCxnSpPr>
        <p:spPr>
          <a:xfrm flipH="1">
            <a:off x="2972634" y="1521371"/>
            <a:ext cx="7053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6"/>
          <p:cNvCxnSpPr>
            <a:stCxn id="239" idx="5"/>
            <a:endCxn id="241" idx="0"/>
          </p:cNvCxnSpPr>
          <p:nvPr/>
        </p:nvCxnSpPr>
        <p:spPr>
          <a:xfrm>
            <a:off x="4078016" y="1521371"/>
            <a:ext cx="786900" cy="4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6"/>
          <p:cNvCxnSpPr>
            <a:stCxn id="240" idx="5"/>
            <a:endCxn id="242" idx="1"/>
          </p:cNvCxnSpPr>
          <p:nvPr/>
        </p:nvCxnSpPr>
        <p:spPr>
          <a:xfrm>
            <a:off x="2972524" y="2332295"/>
            <a:ext cx="681900" cy="22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6"/>
          <p:cNvCxnSpPr>
            <a:stCxn id="242" idx="7"/>
            <a:endCxn id="241" idx="3"/>
          </p:cNvCxnSpPr>
          <p:nvPr/>
        </p:nvCxnSpPr>
        <p:spPr>
          <a:xfrm flipH="1" rot="10800000">
            <a:off x="4013982" y="2305255"/>
            <a:ext cx="671100" cy="25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6"/>
          <p:cNvCxnSpPr/>
          <p:nvPr/>
        </p:nvCxnSpPr>
        <p:spPr>
          <a:xfrm flipH="1">
            <a:off x="3275150" y="2967400"/>
            <a:ext cx="537300" cy="76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4013975" y="2901925"/>
            <a:ext cx="591000" cy="85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6"/>
          <p:cNvSpPr/>
          <p:nvPr/>
        </p:nvSpPr>
        <p:spPr>
          <a:xfrm>
            <a:off x="4469850" y="3705675"/>
            <a:ext cx="508500" cy="62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</a:t>
            </a:r>
            <a:endParaRPr sz="3000"/>
          </a:p>
        </p:txBody>
      </p:sp>
      <p:cxnSp>
        <p:nvCxnSpPr>
          <p:cNvPr id="253" name="Google Shape;253;p26"/>
          <p:cNvCxnSpPr>
            <a:stCxn id="243" idx="6"/>
            <a:endCxn id="252" idx="2"/>
          </p:cNvCxnSpPr>
          <p:nvPr/>
        </p:nvCxnSpPr>
        <p:spPr>
          <a:xfrm>
            <a:off x="3579950" y="3974500"/>
            <a:ext cx="889800" cy="4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>
            <a:stCxn id="243" idx="1"/>
            <a:endCxn id="240" idx="4"/>
          </p:cNvCxnSpPr>
          <p:nvPr/>
        </p:nvCxnSpPr>
        <p:spPr>
          <a:xfrm rot="10800000">
            <a:off x="2744809" y="2402155"/>
            <a:ext cx="352200" cy="140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>
            <a:stCxn id="241" idx="4"/>
            <a:endCxn id="252" idx="0"/>
          </p:cNvCxnSpPr>
          <p:nvPr/>
        </p:nvCxnSpPr>
        <p:spPr>
          <a:xfrm flipH="1">
            <a:off x="4724075" y="2363750"/>
            <a:ext cx="140700" cy="13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6"/>
          <p:cNvSpPr txBox="1"/>
          <p:nvPr/>
        </p:nvSpPr>
        <p:spPr>
          <a:xfrm>
            <a:off x="5690750" y="2644000"/>
            <a:ext cx="32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Disjoint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58375" y="36475"/>
            <a:ext cx="3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: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6"/>
          <p:cNvCxnSpPr>
            <a:stCxn id="242" idx="6"/>
          </p:cNvCxnSpPr>
          <p:nvPr/>
        </p:nvCxnSpPr>
        <p:spPr>
          <a:xfrm>
            <a:off x="4088450" y="2728900"/>
            <a:ext cx="1353000" cy="10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3595075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265" name="Google Shape;265;p27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266" name="Google Shape;266;p27"/>
          <p:cNvSpPr/>
          <p:nvPr/>
        </p:nvSpPr>
        <p:spPr>
          <a:xfrm>
            <a:off x="4610525" y="1963550"/>
            <a:ext cx="508500" cy="400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267" name="Google Shape;267;p27"/>
          <p:cNvSpPr/>
          <p:nvPr/>
        </p:nvSpPr>
        <p:spPr>
          <a:xfrm>
            <a:off x="3579950" y="2490400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0000"/>
                </a:solidFill>
              </a:rPr>
              <a:t>d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3014150" y="3736000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sp>
        <p:nvSpPr>
          <p:cNvPr id="269" name="Google Shape;269;p27"/>
          <p:cNvSpPr txBox="1"/>
          <p:nvPr/>
        </p:nvSpPr>
        <p:spPr>
          <a:xfrm>
            <a:off x="4104900" y="2967400"/>
            <a:ext cx="7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cxnSp>
        <p:nvCxnSpPr>
          <p:cNvPr id="270" name="Google Shape;270;p27"/>
          <p:cNvCxnSpPr>
            <a:stCxn id="264" idx="3"/>
            <a:endCxn id="265" idx="7"/>
          </p:cNvCxnSpPr>
          <p:nvPr/>
        </p:nvCxnSpPr>
        <p:spPr>
          <a:xfrm flipH="1">
            <a:off x="2972634" y="1521371"/>
            <a:ext cx="7053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7"/>
          <p:cNvCxnSpPr>
            <a:stCxn id="264" idx="5"/>
            <a:endCxn id="266" idx="0"/>
          </p:cNvCxnSpPr>
          <p:nvPr/>
        </p:nvCxnSpPr>
        <p:spPr>
          <a:xfrm>
            <a:off x="4078016" y="1521371"/>
            <a:ext cx="786900" cy="4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7"/>
          <p:cNvSpPr/>
          <p:nvPr/>
        </p:nvSpPr>
        <p:spPr>
          <a:xfrm>
            <a:off x="4469850" y="3705675"/>
            <a:ext cx="508500" cy="62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</a:t>
            </a:r>
            <a:endParaRPr sz="3000"/>
          </a:p>
        </p:txBody>
      </p:sp>
      <p:cxnSp>
        <p:nvCxnSpPr>
          <p:cNvPr id="273" name="Google Shape;273;p27"/>
          <p:cNvCxnSpPr>
            <a:stCxn id="268" idx="6"/>
            <a:endCxn id="272" idx="2"/>
          </p:cNvCxnSpPr>
          <p:nvPr/>
        </p:nvCxnSpPr>
        <p:spPr>
          <a:xfrm>
            <a:off x="3579950" y="3974500"/>
            <a:ext cx="889800" cy="4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7"/>
          <p:cNvCxnSpPr>
            <a:stCxn id="268" idx="1"/>
            <a:endCxn id="265" idx="4"/>
          </p:cNvCxnSpPr>
          <p:nvPr/>
        </p:nvCxnSpPr>
        <p:spPr>
          <a:xfrm rot="10800000">
            <a:off x="2744809" y="2402155"/>
            <a:ext cx="352200" cy="140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7"/>
          <p:cNvCxnSpPr>
            <a:stCxn id="266" idx="4"/>
            <a:endCxn id="272" idx="0"/>
          </p:cNvCxnSpPr>
          <p:nvPr/>
        </p:nvCxnSpPr>
        <p:spPr>
          <a:xfrm flipH="1">
            <a:off x="4724075" y="2363750"/>
            <a:ext cx="140700" cy="13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0" y="309100"/>
            <a:ext cx="71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: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50" y="803675"/>
            <a:ext cx="5254800" cy="3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/>
        </p:nvSpPr>
        <p:spPr>
          <a:xfrm>
            <a:off x="141575" y="884075"/>
            <a:ext cx="7335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To reach every vertex from every vertex,by a simple path.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Even after removing any vertex the graph remains connected 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/>
        </p:nvSpPr>
        <p:spPr>
          <a:xfrm>
            <a:off x="0" y="185475"/>
            <a:ext cx="71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It Works :</a:t>
            </a:r>
            <a:endParaRPr b="1"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/>
        </p:nvSpPr>
        <p:spPr>
          <a:xfrm>
            <a:off x="131300" y="138650"/>
            <a:ext cx="42024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rgbClr val="161E21"/>
                </a:solidFill>
                <a:highlight>
                  <a:srgbClr val="FFFFFF"/>
                </a:highlight>
              </a:rPr>
              <a:t>How to find articulation points?</a:t>
            </a:r>
            <a:endParaRPr b="1" i="1" sz="2100">
              <a:solidFill>
                <a:srgbClr val="16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5400" y="1121775"/>
            <a:ext cx="626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CFE2F3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100">
                <a:solidFill>
                  <a:srgbClr val="161E21"/>
                </a:solidFill>
                <a:highlight>
                  <a:srgbClr val="CFE2F3"/>
                </a:highlight>
              </a:rPr>
              <a:t>Tarjan's approach</a:t>
            </a:r>
            <a:endParaRPr sz="2100">
              <a:solidFill>
                <a:srgbClr val="161E21"/>
              </a:solidFill>
              <a:highlight>
                <a:srgbClr val="CFE2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100">
                <a:solidFill>
                  <a:srgbClr val="161E21"/>
                </a:solidFill>
                <a:highlight>
                  <a:srgbClr val="CFE2F3"/>
                </a:highlight>
              </a:rPr>
              <a:t>   </a:t>
            </a:r>
            <a:r>
              <a:rPr lang="en" sz="2100">
                <a:solidFill>
                  <a:srgbClr val="161E21"/>
                </a:solidFill>
                <a:highlight>
                  <a:srgbClr val="CFE2F3"/>
                </a:highlight>
              </a:rPr>
              <a:t>Naive approach</a:t>
            </a:r>
            <a:endParaRPr sz="2000">
              <a:solidFill>
                <a:srgbClr val="161E21"/>
              </a:solidFill>
              <a:highlight>
                <a:srgbClr val="CFE2F3"/>
              </a:highlight>
            </a:endParaRPr>
          </a:p>
        </p:txBody>
      </p:sp>
      <p:pic>
        <p:nvPicPr>
          <p:cNvPr id="297" name="Google Shape;2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0" y="0"/>
            <a:ext cx="44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61E21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481525" y="879550"/>
            <a:ext cx="693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vertex V in the graph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Remove V from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the number of connected components increases then V is an </a:t>
            </a:r>
            <a:r>
              <a:rPr lang="en"/>
              <a:t>articulation point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V back to G </a:t>
            </a:r>
            <a:r>
              <a:rPr lang="en"/>
              <a:t> </a:t>
            </a: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80250" y="92400"/>
            <a:ext cx="42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Naive Approach:</a:t>
            </a:r>
            <a:endParaRPr b="1" sz="1800" u="sng"/>
          </a:p>
        </p:txBody>
      </p:sp>
      <p:pic>
        <p:nvPicPr>
          <p:cNvPr id="305" name="Google Shape;3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73550" y="325625"/>
            <a:ext cx="733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Contents: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93475" y="1026225"/>
            <a:ext cx="712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                                                                                              Page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1.Background                                                                                        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2.Introduction                                                                                        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3.Examples                                                                                            5-7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4.Articulation Point                                                                                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5.Examples                                                                                            9-15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6.How it works                                                                                      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7.Introduction of Approach                                                                    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8.Background                                                                                       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9.Naive Approach                                                                                  20-26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10.Tarjan’s Approach                                                                             27-45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Case Study                                                                                      46-50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/>
          <p:nvPr/>
        </p:nvSpPr>
        <p:spPr>
          <a:xfrm>
            <a:off x="3545700" y="99140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1910650" y="99140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2837975" y="2347425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2857625" y="390045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4396100" y="390045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cxnSp>
        <p:nvCxnSpPr>
          <p:cNvPr id="315" name="Google Shape;315;p32"/>
          <p:cNvCxnSpPr>
            <a:stCxn id="311" idx="6"/>
            <a:endCxn id="310" idx="2"/>
          </p:cNvCxnSpPr>
          <p:nvPr/>
        </p:nvCxnSpPr>
        <p:spPr>
          <a:xfrm>
            <a:off x="2501650" y="1308800"/>
            <a:ext cx="104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2"/>
          <p:cNvCxnSpPr>
            <a:stCxn id="311" idx="5"/>
          </p:cNvCxnSpPr>
          <p:nvPr/>
        </p:nvCxnSpPr>
        <p:spPr>
          <a:xfrm>
            <a:off x="2415100" y="1533236"/>
            <a:ext cx="609000" cy="85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2"/>
          <p:cNvCxnSpPr>
            <a:stCxn id="310" idx="4"/>
            <a:endCxn id="312" idx="7"/>
          </p:cNvCxnSpPr>
          <p:nvPr/>
        </p:nvCxnSpPr>
        <p:spPr>
          <a:xfrm flipH="1">
            <a:off x="3342300" y="1626200"/>
            <a:ext cx="498900" cy="81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2"/>
          <p:cNvCxnSpPr>
            <a:stCxn id="312" idx="4"/>
            <a:endCxn id="313" idx="0"/>
          </p:cNvCxnSpPr>
          <p:nvPr/>
        </p:nvCxnSpPr>
        <p:spPr>
          <a:xfrm>
            <a:off x="3133475" y="2982225"/>
            <a:ext cx="19800" cy="9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2"/>
          <p:cNvCxnSpPr>
            <a:stCxn id="313" idx="6"/>
            <a:endCxn id="314" idx="2"/>
          </p:cNvCxnSpPr>
          <p:nvPr/>
        </p:nvCxnSpPr>
        <p:spPr>
          <a:xfrm>
            <a:off x="3448625" y="4217850"/>
            <a:ext cx="94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2"/>
          <p:cNvSpPr txBox="1"/>
          <p:nvPr/>
        </p:nvSpPr>
        <p:spPr>
          <a:xfrm>
            <a:off x="123650" y="210200"/>
            <a:ext cx="71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How it works :</a:t>
            </a:r>
            <a:endParaRPr/>
          </a:p>
        </p:txBody>
      </p:sp>
      <p:pic>
        <p:nvPicPr>
          <p:cNvPr id="321" name="Google Shape;3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3545700" y="99140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1691750" y="99140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2837975" y="2347425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2857625" y="390045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4396100" y="390045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cxnSp>
        <p:nvCxnSpPr>
          <p:cNvPr id="331" name="Google Shape;331;p33"/>
          <p:cNvCxnSpPr>
            <a:stCxn id="326" idx="4"/>
            <a:endCxn id="328" idx="7"/>
          </p:cNvCxnSpPr>
          <p:nvPr/>
        </p:nvCxnSpPr>
        <p:spPr>
          <a:xfrm flipH="1">
            <a:off x="3342300" y="1626200"/>
            <a:ext cx="498900" cy="81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3"/>
          <p:cNvCxnSpPr>
            <a:stCxn id="328" idx="4"/>
            <a:endCxn id="329" idx="0"/>
          </p:cNvCxnSpPr>
          <p:nvPr/>
        </p:nvCxnSpPr>
        <p:spPr>
          <a:xfrm>
            <a:off x="3133475" y="2982225"/>
            <a:ext cx="19800" cy="9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3"/>
          <p:cNvCxnSpPr>
            <a:stCxn id="329" idx="6"/>
            <a:endCxn id="330" idx="2"/>
          </p:cNvCxnSpPr>
          <p:nvPr/>
        </p:nvCxnSpPr>
        <p:spPr>
          <a:xfrm>
            <a:off x="3448625" y="4217850"/>
            <a:ext cx="94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3"/>
          <p:cNvSpPr txBox="1"/>
          <p:nvPr/>
        </p:nvSpPr>
        <p:spPr>
          <a:xfrm>
            <a:off x="259650" y="136000"/>
            <a:ext cx="71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How it works :</a:t>
            </a:r>
            <a:endParaRPr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/>
          <p:nvPr/>
        </p:nvSpPr>
        <p:spPr>
          <a:xfrm>
            <a:off x="3545700" y="99140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1910650" y="99140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2837975" y="2347425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2857625" y="390045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4396100" y="390045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cxnSp>
        <p:nvCxnSpPr>
          <p:cNvPr id="345" name="Google Shape;345;p34"/>
          <p:cNvCxnSpPr>
            <a:stCxn id="341" idx="5"/>
          </p:cNvCxnSpPr>
          <p:nvPr/>
        </p:nvCxnSpPr>
        <p:spPr>
          <a:xfrm>
            <a:off x="2415100" y="1533236"/>
            <a:ext cx="609000" cy="85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4"/>
          <p:cNvCxnSpPr>
            <a:stCxn id="342" idx="4"/>
            <a:endCxn id="343" idx="0"/>
          </p:cNvCxnSpPr>
          <p:nvPr/>
        </p:nvCxnSpPr>
        <p:spPr>
          <a:xfrm>
            <a:off x="3133475" y="2982225"/>
            <a:ext cx="19800" cy="9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4"/>
          <p:cNvCxnSpPr>
            <a:stCxn id="343" idx="6"/>
            <a:endCxn id="344" idx="2"/>
          </p:cNvCxnSpPr>
          <p:nvPr/>
        </p:nvCxnSpPr>
        <p:spPr>
          <a:xfrm>
            <a:off x="3448625" y="4217850"/>
            <a:ext cx="94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4"/>
          <p:cNvSpPr txBox="1"/>
          <p:nvPr/>
        </p:nvSpPr>
        <p:spPr>
          <a:xfrm>
            <a:off x="123625" y="123650"/>
            <a:ext cx="71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How it works :</a:t>
            </a:r>
            <a:endParaRPr/>
          </a:p>
        </p:txBody>
      </p:sp>
      <p:pic>
        <p:nvPicPr>
          <p:cNvPr id="349" name="Google Shape;3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/>
          <p:nvPr/>
        </p:nvSpPr>
        <p:spPr>
          <a:xfrm>
            <a:off x="3545700" y="99140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>
            <a:off x="1910650" y="99140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2837975" y="2347425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2857625" y="390045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4396100" y="3900450"/>
            <a:ext cx="5910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cxnSp>
        <p:nvCxnSpPr>
          <p:cNvPr id="359" name="Google Shape;359;p35"/>
          <p:cNvCxnSpPr>
            <a:stCxn id="355" idx="6"/>
            <a:endCxn id="354" idx="2"/>
          </p:cNvCxnSpPr>
          <p:nvPr/>
        </p:nvCxnSpPr>
        <p:spPr>
          <a:xfrm>
            <a:off x="2501650" y="1308800"/>
            <a:ext cx="104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5"/>
          <p:cNvCxnSpPr>
            <a:stCxn id="357" idx="6"/>
            <a:endCxn id="358" idx="2"/>
          </p:cNvCxnSpPr>
          <p:nvPr/>
        </p:nvCxnSpPr>
        <p:spPr>
          <a:xfrm>
            <a:off x="3448625" y="4217850"/>
            <a:ext cx="94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5"/>
          <p:cNvSpPr txBox="1"/>
          <p:nvPr/>
        </p:nvSpPr>
        <p:spPr>
          <a:xfrm>
            <a:off x="383300" y="309100"/>
            <a:ext cx="613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it works :</a:t>
            </a:r>
            <a:endParaRPr b="1" sz="3000"/>
          </a:p>
        </p:txBody>
      </p:sp>
      <p:pic>
        <p:nvPicPr>
          <p:cNvPr id="362" name="Google Shape;3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5"/>
          <p:cNvSpPr txBox="1"/>
          <p:nvPr/>
        </p:nvSpPr>
        <p:spPr>
          <a:xfrm>
            <a:off x="5990300" y="2814800"/>
            <a:ext cx="29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is an articulation point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/>
        </p:nvSpPr>
        <p:spPr>
          <a:xfrm flipH="1">
            <a:off x="96250" y="824425"/>
            <a:ext cx="6324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 every vertex we check, (V+E), we check every vertex so, time </a:t>
            </a:r>
            <a:r>
              <a:rPr lang="en" sz="2300"/>
              <a:t>complexity</a:t>
            </a:r>
            <a:r>
              <a:rPr lang="en" sz="2300"/>
              <a:t> is O(V*(V+E))</a:t>
            </a:r>
            <a:endParaRPr sz="2300"/>
          </a:p>
        </p:txBody>
      </p:sp>
      <p:sp>
        <p:nvSpPr>
          <p:cNvPr id="369" name="Google Shape;369;p36"/>
          <p:cNvSpPr txBox="1"/>
          <p:nvPr/>
        </p:nvSpPr>
        <p:spPr>
          <a:xfrm>
            <a:off x="0" y="0"/>
            <a:ext cx="7335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Time complexity : 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 </a:t>
            </a:r>
            <a:endParaRPr b="1" sz="2500"/>
          </a:p>
        </p:txBody>
      </p:sp>
      <p:sp>
        <p:nvSpPr>
          <p:cNvPr id="370" name="Google Shape;370;p36"/>
          <p:cNvSpPr txBox="1"/>
          <p:nvPr/>
        </p:nvSpPr>
        <p:spPr>
          <a:xfrm>
            <a:off x="151125" y="2571750"/>
            <a:ext cx="7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/>
        </p:nvSpPr>
        <p:spPr>
          <a:xfrm>
            <a:off x="284375" y="358550"/>
            <a:ext cx="7121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Pros 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Performance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solve multi-class prediction problems.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/>
        </p:nvSpPr>
        <p:spPr>
          <a:xfrm>
            <a:off x="683550" y="762375"/>
            <a:ext cx="7776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Cons:</a:t>
            </a:r>
            <a:endParaRPr b="1" sz="3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Higher time </a:t>
            </a:r>
            <a:r>
              <a:rPr lang="en" sz="1900"/>
              <a:t>complexity</a:t>
            </a:r>
            <a:r>
              <a:rPr lang="en" sz="1900"/>
              <a:t> than Tarjan’s </a:t>
            </a:r>
            <a:r>
              <a:rPr lang="en" sz="1900"/>
              <a:t>Approach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</a:t>
            </a:r>
            <a:r>
              <a:rPr lang="en" sz="1900"/>
              <a:t>o not </a:t>
            </a:r>
            <a:r>
              <a:rPr lang="en" sz="1900"/>
              <a:t>consider</a:t>
            </a:r>
            <a:r>
              <a:rPr lang="en" sz="1900"/>
              <a:t> any possible casual relationship</a:t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/>
        </p:nvSpPr>
        <p:spPr>
          <a:xfrm>
            <a:off x="247275" y="173100"/>
            <a:ext cx="71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Tarjan’s Approach History :</a:t>
            </a:r>
            <a:endParaRPr b="1" sz="3000"/>
          </a:p>
        </p:txBody>
      </p:sp>
      <p:pic>
        <p:nvPicPr>
          <p:cNvPr id="387" name="Google Shape;3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 txBox="1"/>
          <p:nvPr/>
        </p:nvSpPr>
        <p:spPr>
          <a:xfrm>
            <a:off x="766050" y="1152725"/>
            <a:ext cx="4341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John Hopcroft and Robert Terjan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In 1973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/>
        </p:nvSpPr>
        <p:spPr>
          <a:xfrm>
            <a:off x="544025" y="0"/>
            <a:ext cx="71217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Tarjan’s Approach [pseudocode]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def articulation point(v,time) 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Visit[v]           True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Disc[v]            time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Low[v]          </a:t>
            </a:r>
            <a:r>
              <a:rPr lang="en" sz="1700"/>
              <a:t>t</a:t>
            </a:r>
            <a:r>
              <a:rPr lang="en" sz="1700"/>
              <a:t>ime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Child             0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for each descendant u of vertex v: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If u is visited 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   low[v]          min(low[v],low[u])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else: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  Articulation point(u,time+1)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  child             child+1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  Low[v]           min(low[v],low[u])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  If disc[v]&lt;=low[u] 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       v is an Articulation point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If v is root and children&gt;1 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v is an Articulation point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cxnSp>
        <p:nvCxnSpPr>
          <p:cNvPr id="394" name="Google Shape;394;p40"/>
          <p:cNvCxnSpPr/>
          <p:nvPr/>
        </p:nvCxnSpPr>
        <p:spPr>
          <a:xfrm flipH="1">
            <a:off x="1460025" y="1311550"/>
            <a:ext cx="3999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40"/>
          <p:cNvCxnSpPr/>
          <p:nvPr/>
        </p:nvCxnSpPr>
        <p:spPr>
          <a:xfrm flipH="1">
            <a:off x="1460025" y="1763375"/>
            <a:ext cx="3999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0"/>
          <p:cNvCxnSpPr/>
          <p:nvPr/>
        </p:nvCxnSpPr>
        <p:spPr>
          <a:xfrm flipH="1">
            <a:off x="1923375" y="2608875"/>
            <a:ext cx="3999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0"/>
          <p:cNvCxnSpPr/>
          <p:nvPr/>
        </p:nvCxnSpPr>
        <p:spPr>
          <a:xfrm flipH="1">
            <a:off x="1923375" y="3266100"/>
            <a:ext cx="3999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0"/>
          <p:cNvCxnSpPr/>
          <p:nvPr/>
        </p:nvCxnSpPr>
        <p:spPr>
          <a:xfrm flipH="1">
            <a:off x="1996325" y="3458225"/>
            <a:ext cx="3999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40"/>
          <p:cNvSpPr txBox="1"/>
          <p:nvPr/>
        </p:nvSpPr>
        <p:spPr>
          <a:xfrm>
            <a:off x="4254100" y="2821838"/>
            <a:ext cx="11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0"/>
          <p:cNvCxnSpPr/>
          <p:nvPr/>
        </p:nvCxnSpPr>
        <p:spPr>
          <a:xfrm flipH="1">
            <a:off x="1460025" y="1973600"/>
            <a:ext cx="3999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0"/>
          <p:cNvCxnSpPr/>
          <p:nvPr/>
        </p:nvCxnSpPr>
        <p:spPr>
          <a:xfrm flipH="1">
            <a:off x="1473975" y="1558238"/>
            <a:ext cx="3720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Simulation</a:t>
            </a:r>
            <a:r>
              <a:rPr b="1" lang="en" sz="2000" u="sng">
                <a:solidFill>
                  <a:schemeClr val="dk1"/>
                </a:solidFill>
              </a:rPr>
              <a:t> :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               </a:t>
            </a:r>
            <a:endParaRPr b="1" u="sng"/>
          </a:p>
        </p:txBody>
      </p:sp>
      <p:sp>
        <p:nvSpPr>
          <p:cNvPr id="408" name="Google Shape;408;p41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409" name="Google Shape;409;p41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410" name="Google Shape;410;p41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411" name="Google Shape;411;p41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412" name="Google Shape;412;p41"/>
          <p:cNvSpPr/>
          <p:nvPr/>
        </p:nvSpPr>
        <p:spPr>
          <a:xfrm>
            <a:off x="3774250" y="433157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413" name="Google Shape;413;p41"/>
          <p:cNvCxnSpPr>
            <a:stCxn id="408" idx="3"/>
            <a:endCxn id="409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1"/>
          <p:cNvCxnSpPr>
            <a:stCxn id="408" idx="4"/>
            <a:endCxn id="410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1"/>
          <p:cNvCxnSpPr>
            <a:stCxn id="409" idx="5"/>
            <a:endCxn id="410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1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1"/>
          <p:cNvCxnSpPr>
            <a:stCxn id="411" idx="4"/>
            <a:endCxn id="412" idx="0"/>
          </p:cNvCxnSpPr>
          <p:nvPr/>
        </p:nvCxnSpPr>
        <p:spPr>
          <a:xfrm>
            <a:off x="4057150" y="3810425"/>
            <a:ext cx="0" cy="52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18" name="Google Shape;418;p41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9" name="Google Shape;4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1"/>
          <p:cNvSpPr txBox="1"/>
          <p:nvPr/>
        </p:nvSpPr>
        <p:spPr>
          <a:xfrm>
            <a:off x="5049025" y="39240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90775" y="742450"/>
            <a:ext cx="733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Background 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Based on Depth first search 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Sequential</a:t>
            </a:r>
            <a:r>
              <a:rPr lang="en" sz="2000"/>
              <a:t> Algorithm 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426" name="Google Shape;426;p42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427" name="Google Shape;427;p42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428" name="Google Shape;428;p42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429" name="Google Shape;429;p42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430" name="Google Shape;430;p42"/>
          <p:cNvSpPr/>
          <p:nvPr/>
        </p:nvSpPr>
        <p:spPr>
          <a:xfrm>
            <a:off x="3774250" y="433157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431" name="Google Shape;431;p42"/>
          <p:cNvCxnSpPr>
            <a:stCxn id="426" idx="3"/>
            <a:endCxn id="427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2"/>
          <p:cNvCxnSpPr>
            <a:stCxn id="426" idx="4"/>
            <a:endCxn id="428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42"/>
          <p:cNvCxnSpPr>
            <a:stCxn id="427" idx="5"/>
            <a:endCxn id="428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42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42"/>
          <p:cNvCxnSpPr>
            <a:stCxn id="429" idx="4"/>
            <a:endCxn id="430" idx="0"/>
          </p:cNvCxnSpPr>
          <p:nvPr/>
        </p:nvCxnSpPr>
        <p:spPr>
          <a:xfrm>
            <a:off x="4057150" y="3810425"/>
            <a:ext cx="0" cy="52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36" name="Google Shape;436;p42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7" name="Google Shape;4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42"/>
          <p:cNvCxnSpPr/>
          <p:nvPr/>
        </p:nvCxnSpPr>
        <p:spPr>
          <a:xfrm flipH="1">
            <a:off x="2874500" y="1305950"/>
            <a:ext cx="707700" cy="49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445" name="Google Shape;445;p43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446" name="Google Shape;446;p43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447" name="Google Shape;447;p43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448" name="Google Shape;448;p43"/>
          <p:cNvSpPr/>
          <p:nvPr/>
        </p:nvSpPr>
        <p:spPr>
          <a:xfrm>
            <a:off x="3774250" y="433157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449" name="Google Shape;449;p43"/>
          <p:cNvCxnSpPr>
            <a:stCxn id="444" idx="3"/>
            <a:endCxn id="445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3"/>
          <p:cNvCxnSpPr>
            <a:stCxn id="444" idx="4"/>
            <a:endCxn id="446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3"/>
          <p:cNvCxnSpPr>
            <a:stCxn id="445" idx="5"/>
            <a:endCxn id="446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3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3"/>
          <p:cNvCxnSpPr>
            <a:stCxn id="447" idx="4"/>
            <a:endCxn id="448" idx="0"/>
          </p:cNvCxnSpPr>
          <p:nvPr/>
        </p:nvCxnSpPr>
        <p:spPr>
          <a:xfrm>
            <a:off x="4057150" y="3810425"/>
            <a:ext cx="0" cy="52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54" name="Google Shape;454;p43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55" name="Google Shape;4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43"/>
          <p:cNvCxnSpPr/>
          <p:nvPr/>
        </p:nvCxnSpPr>
        <p:spPr>
          <a:xfrm>
            <a:off x="2921450" y="2566000"/>
            <a:ext cx="675300" cy="8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462" name="Google Shape;462;p44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463" name="Google Shape;463;p44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464" name="Google Shape;464;p44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465" name="Google Shape;465;p44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466" name="Google Shape;466;p44"/>
          <p:cNvSpPr/>
          <p:nvPr/>
        </p:nvSpPr>
        <p:spPr>
          <a:xfrm>
            <a:off x="3774250" y="433157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467" name="Google Shape;467;p44"/>
          <p:cNvCxnSpPr>
            <a:stCxn id="462" idx="3"/>
            <a:endCxn id="463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4"/>
          <p:cNvCxnSpPr>
            <a:stCxn id="462" idx="4"/>
            <a:endCxn id="464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44"/>
          <p:cNvCxnSpPr>
            <a:stCxn id="463" idx="5"/>
            <a:endCxn id="464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4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4"/>
          <p:cNvCxnSpPr>
            <a:stCxn id="465" idx="4"/>
            <a:endCxn id="466" idx="0"/>
          </p:cNvCxnSpPr>
          <p:nvPr/>
        </p:nvCxnSpPr>
        <p:spPr>
          <a:xfrm>
            <a:off x="4057150" y="3810425"/>
            <a:ext cx="0" cy="52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72" name="Google Shape;472;p44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73" name="Google Shape;4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44"/>
          <p:cNvCxnSpPr/>
          <p:nvPr/>
        </p:nvCxnSpPr>
        <p:spPr>
          <a:xfrm flipH="1">
            <a:off x="3698875" y="2850550"/>
            <a:ext cx="2700" cy="71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480" name="Google Shape;480;p45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481" name="Google Shape;481;p45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482" name="Google Shape;482;p45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483" name="Google Shape;483;p45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484" name="Google Shape;484;p45"/>
          <p:cNvSpPr/>
          <p:nvPr/>
        </p:nvSpPr>
        <p:spPr>
          <a:xfrm>
            <a:off x="3774250" y="433157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485" name="Google Shape;485;p45"/>
          <p:cNvCxnSpPr>
            <a:stCxn id="480" idx="3"/>
            <a:endCxn id="481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5"/>
          <p:cNvCxnSpPr>
            <a:stCxn id="480" idx="4"/>
            <a:endCxn id="482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5"/>
          <p:cNvCxnSpPr>
            <a:stCxn id="481" idx="5"/>
            <a:endCxn id="482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5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5"/>
          <p:cNvCxnSpPr>
            <a:stCxn id="483" idx="4"/>
            <a:endCxn id="484" idx="0"/>
          </p:cNvCxnSpPr>
          <p:nvPr/>
        </p:nvCxnSpPr>
        <p:spPr>
          <a:xfrm>
            <a:off x="4057150" y="3810425"/>
            <a:ext cx="0" cy="521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90" name="Google Shape;490;p45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4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91" name="Google Shape;4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45"/>
          <p:cNvCxnSpPr/>
          <p:nvPr/>
        </p:nvCxnSpPr>
        <p:spPr>
          <a:xfrm flipH="1">
            <a:off x="3741000" y="3754625"/>
            <a:ext cx="22200" cy="63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498" name="Google Shape;498;p46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499" name="Google Shape;499;p46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500" name="Google Shape;500;p46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501" name="Google Shape;501;p46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502" name="Google Shape;502;p46"/>
          <p:cNvSpPr/>
          <p:nvPr/>
        </p:nvSpPr>
        <p:spPr>
          <a:xfrm>
            <a:off x="3774250" y="433157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503" name="Google Shape;503;p46"/>
          <p:cNvCxnSpPr>
            <a:stCxn id="498" idx="3"/>
            <a:endCxn id="499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6"/>
          <p:cNvCxnSpPr>
            <a:stCxn id="498" idx="4"/>
            <a:endCxn id="500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6"/>
          <p:cNvCxnSpPr>
            <a:stCxn id="499" idx="5"/>
            <a:endCxn id="500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6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6"/>
          <p:cNvCxnSpPr>
            <a:stCxn id="501" idx="4"/>
            <a:endCxn id="502" idx="0"/>
          </p:cNvCxnSpPr>
          <p:nvPr/>
        </p:nvCxnSpPr>
        <p:spPr>
          <a:xfrm>
            <a:off x="4057150" y="3810425"/>
            <a:ext cx="0" cy="521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08" name="Google Shape;508;p46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4 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09" name="Google Shape;5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6"/>
          <p:cNvSpPr txBox="1"/>
          <p:nvPr/>
        </p:nvSpPr>
        <p:spPr>
          <a:xfrm>
            <a:off x="4902750" y="1247550"/>
            <a:ext cx="17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516" name="Google Shape;516;p47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517" name="Google Shape;517;p47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518" name="Google Shape;518;p47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519" name="Google Shape;519;p47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520" name="Google Shape;520;p47"/>
          <p:cNvSpPr/>
          <p:nvPr/>
        </p:nvSpPr>
        <p:spPr>
          <a:xfrm>
            <a:off x="3778900" y="433157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521" name="Google Shape;521;p47"/>
          <p:cNvCxnSpPr>
            <a:stCxn id="516" idx="3"/>
            <a:endCxn id="517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47"/>
          <p:cNvCxnSpPr>
            <a:stCxn id="516" idx="4"/>
            <a:endCxn id="518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7"/>
          <p:cNvCxnSpPr>
            <a:stCxn id="517" idx="5"/>
            <a:endCxn id="518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7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7"/>
          <p:cNvCxnSpPr>
            <a:endCxn id="520" idx="0"/>
          </p:cNvCxnSpPr>
          <p:nvPr/>
        </p:nvCxnSpPr>
        <p:spPr>
          <a:xfrm>
            <a:off x="4052500" y="3810475"/>
            <a:ext cx="9300" cy="52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26" name="Google Shape;526;p47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7" name="Google Shape;527;p47"/>
          <p:cNvSpPr txBox="1"/>
          <p:nvPr/>
        </p:nvSpPr>
        <p:spPr>
          <a:xfrm>
            <a:off x="5209150" y="3998075"/>
            <a:ext cx="34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534" name="Google Shape;534;p48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535" name="Google Shape;535;p48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536" name="Google Shape;536;p48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537" name="Google Shape;537;p48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538" name="Google Shape;538;p48"/>
          <p:cNvSpPr/>
          <p:nvPr/>
        </p:nvSpPr>
        <p:spPr>
          <a:xfrm>
            <a:off x="3774250" y="433157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539" name="Google Shape;539;p48"/>
          <p:cNvCxnSpPr>
            <a:stCxn id="534" idx="3"/>
            <a:endCxn id="535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8"/>
          <p:cNvCxnSpPr>
            <a:stCxn id="534" idx="4"/>
            <a:endCxn id="536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8"/>
          <p:cNvCxnSpPr>
            <a:stCxn id="535" idx="5"/>
            <a:endCxn id="536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8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48"/>
          <p:cNvCxnSpPr>
            <a:stCxn id="537" idx="4"/>
            <a:endCxn id="538" idx="0"/>
          </p:cNvCxnSpPr>
          <p:nvPr/>
        </p:nvCxnSpPr>
        <p:spPr>
          <a:xfrm>
            <a:off x="4057150" y="3810425"/>
            <a:ext cx="0" cy="521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44" name="Google Shape;544;p48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r>
                        <a:rPr lang="en" sz="1000">
                          <a:solidFill>
                            <a:srgbClr val="980000"/>
                          </a:solidFill>
                        </a:rPr>
                        <a:t>4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5" name="Google Shape;545;p48"/>
          <p:cNvSpPr txBox="1"/>
          <p:nvPr/>
        </p:nvSpPr>
        <p:spPr>
          <a:xfrm>
            <a:off x="5369675" y="3961600"/>
            <a:ext cx="420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d is an Articulation point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disc[v]&lt;=low[u]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7" name="Google Shape;547;p48"/>
          <p:cNvCxnSpPr/>
          <p:nvPr/>
        </p:nvCxnSpPr>
        <p:spPr>
          <a:xfrm rot="10800000">
            <a:off x="3721100" y="3768275"/>
            <a:ext cx="0" cy="60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48"/>
          <p:cNvSpPr txBox="1"/>
          <p:nvPr/>
        </p:nvSpPr>
        <p:spPr>
          <a:xfrm>
            <a:off x="226175" y="4180450"/>
            <a:ext cx="211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 the 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if any articulation point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554" name="Google Shape;554;p49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555" name="Google Shape;555;p49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556" name="Google Shape;556;p49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557" name="Google Shape;557;p49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558" name="Google Shape;558;p49"/>
          <p:cNvSpPr/>
          <p:nvPr/>
        </p:nvSpPr>
        <p:spPr>
          <a:xfrm>
            <a:off x="3774250" y="433157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559" name="Google Shape;559;p49"/>
          <p:cNvCxnSpPr>
            <a:stCxn id="554" idx="3"/>
            <a:endCxn id="555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49"/>
          <p:cNvCxnSpPr>
            <a:stCxn id="554" idx="4"/>
            <a:endCxn id="556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49"/>
          <p:cNvCxnSpPr>
            <a:stCxn id="555" idx="5"/>
            <a:endCxn id="556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49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9"/>
          <p:cNvCxnSpPr>
            <a:stCxn id="557" idx="4"/>
            <a:endCxn id="558" idx="0"/>
          </p:cNvCxnSpPr>
          <p:nvPr/>
        </p:nvCxnSpPr>
        <p:spPr>
          <a:xfrm>
            <a:off x="4057150" y="3810425"/>
            <a:ext cx="0" cy="5211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64" name="Google Shape;564;p49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49"/>
          <p:cNvSpPr txBox="1"/>
          <p:nvPr/>
        </p:nvSpPr>
        <p:spPr>
          <a:xfrm>
            <a:off x="5369675" y="396160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7" name="Google Shape;567;p49"/>
          <p:cNvCxnSpPr/>
          <p:nvPr/>
        </p:nvCxnSpPr>
        <p:spPr>
          <a:xfrm flipH="1" rot="10800000">
            <a:off x="3731675" y="2808975"/>
            <a:ext cx="3900" cy="6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9"/>
          <p:cNvSpPr txBox="1"/>
          <p:nvPr/>
        </p:nvSpPr>
        <p:spPr>
          <a:xfrm>
            <a:off x="5253300" y="3961600"/>
            <a:ext cx="420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c is an Articulation point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disc[v]&lt;=low[u]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0"/>
          <p:cNvSpPr txBox="1"/>
          <p:nvPr/>
        </p:nvSpPr>
        <p:spPr>
          <a:xfrm>
            <a:off x="31175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574" name="Google Shape;574;p50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575" name="Google Shape;575;p50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576" name="Google Shape;576;p50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577" name="Google Shape;577;p50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578" name="Google Shape;578;p50"/>
          <p:cNvSpPr/>
          <p:nvPr/>
        </p:nvSpPr>
        <p:spPr>
          <a:xfrm>
            <a:off x="3774250" y="440452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579" name="Google Shape;579;p50"/>
          <p:cNvCxnSpPr>
            <a:stCxn id="574" idx="3"/>
            <a:endCxn id="575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50"/>
          <p:cNvCxnSpPr>
            <a:stCxn id="574" idx="4"/>
            <a:endCxn id="576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50"/>
          <p:cNvCxnSpPr>
            <a:stCxn id="575" idx="5"/>
            <a:endCxn id="576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50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50"/>
          <p:cNvCxnSpPr>
            <a:stCxn id="577" idx="4"/>
            <a:endCxn id="578" idx="0"/>
          </p:cNvCxnSpPr>
          <p:nvPr/>
        </p:nvCxnSpPr>
        <p:spPr>
          <a:xfrm>
            <a:off x="4057150" y="3810425"/>
            <a:ext cx="0" cy="59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84" name="Google Shape;584;p50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r>
                        <a:rPr b="1" lang="en" sz="1000"/>
                        <a:t> 1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50"/>
          <p:cNvSpPr txBox="1"/>
          <p:nvPr/>
        </p:nvSpPr>
        <p:spPr>
          <a:xfrm>
            <a:off x="4735475" y="4265650"/>
            <a:ext cx="41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 low for c</a:t>
            </a:r>
            <a:endParaRPr/>
          </a:p>
        </p:txBody>
      </p:sp>
      <p:pic>
        <p:nvPicPr>
          <p:cNvPr id="586" name="Google Shape;5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50"/>
          <p:cNvCxnSpPr/>
          <p:nvPr/>
        </p:nvCxnSpPr>
        <p:spPr>
          <a:xfrm rot="10800000">
            <a:off x="4340050" y="1316525"/>
            <a:ext cx="5844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50"/>
          <p:cNvSpPr txBox="1"/>
          <p:nvPr/>
        </p:nvSpPr>
        <p:spPr>
          <a:xfrm>
            <a:off x="4870725" y="1128125"/>
            <a:ext cx="16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Already visited</a:t>
            </a:r>
            <a:r>
              <a:rPr b="1" lang="en"/>
              <a:t> </a:t>
            </a:r>
            <a:endParaRPr b="1"/>
          </a:p>
        </p:txBody>
      </p:sp>
      <p:cxnSp>
        <p:nvCxnSpPr>
          <p:cNvPr id="589" name="Google Shape;589;p50"/>
          <p:cNvCxnSpPr/>
          <p:nvPr/>
        </p:nvCxnSpPr>
        <p:spPr>
          <a:xfrm flipH="1" rot="10800000">
            <a:off x="4278150" y="1528325"/>
            <a:ext cx="3900" cy="6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595" name="Google Shape;595;p51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596" name="Google Shape;596;p51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597" name="Google Shape;597;p51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598" name="Google Shape;598;p51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599" name="Google Shape;599;p51"/>
          <p:cNvSpPr/>
          <p:nvPr/>
        </p:nvSpPr>
        <p:spPr>
          <a:xfrm>
            <a:off x="3774250" y="440452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600" name="Google Shape;600;p51"/>
          <p:cNvCxnSpPr>
            <a:stCxn id="595" idx="3"/>
            <a:endCxn id="596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51"/>
          <p:cNvCxnSpPr>
            <a:stCxn id="595" idx="4"/>
            <a:endCxn id="597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51"/>
          <p:cNvCxnSpPr>
            <a:stCxn id="596" idx="5"/>
            <a:endCxn id="597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51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51"/>
          <p:cNvCxnSpPr>
            <a:stCxn id="598" idx="4"/>
            <a:endCxn id="599" idx="0"/>
          </p:cNvCxnSpPr>
          <p:nvPr/>
        </p:nvCxnSpPr>
        <p:spPr>
          <a:xfrm>
            <a:off x="4057150" y="3810425"/>
            <a:ext cx="0" cy="59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05" name="Google Shape;605;p51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1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r>
                        <a:rPr b="1" lang="en" sz="1000"/>
                        <a:t> 1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6" name="Google Shape;606;p51"/>
          <p:cNvSpPr txBox="1"/>
          <p:nvPr/>
        </p:nvSpPr>
        <p:spPr>
          <a:xfrm>
            <a:off x="4735475" y="4265650"/>
            <a:ext cx="41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articulation point.</a:t>
            </a:r>
            <a:endParaRPr/>
          </a:p>
        </p:txBody>
      </p:sp>
      <p:pic>
        <p:nvPicPr>
          <p:cNvPr id="607" name="Google Shape;6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" name="Google Shape;608;p51"/>
          <p:cNvCxnSpPr/>
          <p:nvPr/>
        </p:nvCxnSpPr>
        <p:spPr>
          <a:xfrm rot="10800000">
            <a:off x="2998675" y="2568075"/>
            <a:ext cx="627300" cy="22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3550" y="729425"/>
            <a:ext cx="733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" name="Google Shape;78;p16"/>
          <p:cNvSpPr txBox="1"/>
          <p:nvPr/>
        </p:nvSpPr>
        <p:spPr>
          <a:xfrm>
            <a:off x="195400" y="667625"/>
            <a:ext cx="733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/>
              <a:t>What is Biconnected Components :</a:t>
            </a:r>
            <a:endParaRPr b="1" sz="2300" u="sng"/>
          </a:p>
        </p:txBody>
      </p:sp>
      <p:sp>
        <p:nvSpPr>
          <p:cNvPr id="79" name="Google Shape;79;p16"/>
          <p:cNvSpPr txBox="1"/>
          <p:nvPr/>
        </p:nvSpPr>
        <p:spPr>
          <a:xfrm>
            <a:off x="273550" y="1325550"/>
            <a:ext cx="661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Biconnected</a:t>
            </a:r>
            <a:r>
              <a:rPr lang="en" sz="2300"/>
              <a:t> Component is a component with no articulation point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Nodes are </a:t>
            </a:r>
            <a:r>
              <a:rPr lang="en" sz="2300"/>
              <a:t>connected</a:t>
            </a:r>
            <a:r>
              <a:rPr lang="en" sz="2300"/>
              <a:t> with each other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No </a:t>
            </a:r>
            <a:r>
              <a:rPr lang="en" sz="2300"/>
              <a:t>articulation</a:t>
            </a:r>
            <a:r>
              <a:rPr lang="en" sz="2300"/>
              <a:t> point </a:t>
            </a:r>
            <a:endParaRPr sz="23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2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614" name="Google Shape;614;p52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615" name="Google Shape;615;p52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616" name="Google Shape;616;p52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617" name="Google Shape;617;p52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618" name="Google Shape;618;p52"/>
          <p:cNvSpPr/>
          <p:nvPr/>
        </p:nvSpPr>
        <p:spPr>
          <a:xfrm>
            <a:off x="3774250" y="440452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619" name="Google Shape;619;p52"/>
          <p:cNvCxnSpPr>
            <a:stCxn id="614" idx="3"/>
            <a:endCxn id="615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52"/>
          <p:cNvCxnSpPr>
            <a:stCxn id="614" idx="4"/>
            <a:endCxn id="616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52"/>
          <p:cNvCxnSpPr>
            <a:stCxn id="615" idx="5"/>
            <a:endCxn id="616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52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52"/>
          <p:cNvCxnSpPr>
            <a:stCxn id="617" idx="4"/>
            <a:endCxn id="618" idx="0"/>
          </p:cNvCxnSpPr>
          <p:nvPr/>
        </p:nvCxnSpPr>
        <p:spPr>
          <a:xfrm>
            <a:off x="4057150" y="3810425"/>
            <a:ext cx="0" cy="59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24" name="Google Shape;624;p52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1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r>
                        <a:rPr b="1" lang="en" sz="1000"/>
                        <a:t> 1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5" name="Google Shape;625;p52"/>
          <p:cNvSpPr txBox="1"/>
          <p:nvPr/>
        </p:nvSpPr>
        <p:spPr>
          <a:xfrm>
            <a:off x="4735475" y="4265650"/>
            <a:ext cx="41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articulation point.</a:t>
            </a:r>
            <a:endParaRPr/>
          </a:p>
        </p:txBody>
      </p:sp>
      <p:pic>
        <p:nvPicPr>
          <p:cNvPr id="626" name="Google Shape;6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7" name="Google Shape;627;p52"/>
          <p:cNvCxnSpPr/>
          <p:nvPr/>
        </p:nvCxnSpPr>
        <p:spPr>
          <a:xfrm flipH="1" rot="10800000">
            <a:off x="2921125" y="1444625"/>
            <a:ext cx="588000" cy="3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3"/>
          <p:cNvSpPr txBox="1"/>
          <p:nvPr/>
        </p:nvSpPr>
        <p:spPr>
          <a:xfrm>
            <a:off x="0" y="65650"/>
            <a:ext cx="71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</a:rPr>
              <a:t>Simulation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endParaRPr/>
          </a:p>
        </p:txBody>
      </p:sp>
      <p:sp>
        <p:nvSpPr>
          <p:cNvPr id="633" name="Google Shape;633;p53"/>
          <p:cNvSpPr/>
          <p:nvPr/>
        </p:nvSpPr>
        <p:spPr>
          <a:xfrm>
            <a:off x="3741000" y="1055075"/>
            <a:ext cx="565800" cy="54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</a:t>
            </a:r>
            <a:endParaRPr sz="2600"/>
          </a:p>
        </p:txBody>
      </p:sp>
      <p:sp>
        <p:nvSpPr>
          <p:cNvPr id="634" name="Google Shape;634;p53"/>
          <p:cNvSpPr/>
          <p:nvPr/>
        </p:nvSpPr>
        <p:spPr>
          <a:xfrm>
            <a:off x="2422750" y="1925150"/>
            <a:ext cx="6441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  <p:sp>
        <p:nvSpPr>
          <p:cNvPr id="635" name="Google Shape;635;p53"/>
          <p:cNvSpPr/>
          <p:nvPr/>
        </p:nvSpPr>
        <p:spPr>
          <a:xfrm>
            <a:off x="3769650" y="2319675"/>
            <a:ext cx="508500" cy="492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  <p:sp>
        <p:nvSpPr>
          <p:cNvPr id="636" name="Google Shape;636;p53"/>
          <p:cNvSpPr/>
          <p:nvPr/>
        </p:nvSpPr>
        <p:spPr>
          <a:xfrm>
            <a:off x="3802900" y="3333425"/>
            <a:ext cx="5085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  <p:sp>
        <p:nvSpPr>
          <p:cNvPr id="637" name="Google Shape;637;p53"/>
          <p:cNvSpPr/>
          <p:nvPr/>
        </p:nvSpPr>
        <p:spPr>
          <a:xfrm>
            <a:off x="3774250" y="4404525"/>
            <a:ext cx="565800" cy="477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</a:t>
            </a:r>
            <a:endParaRPr sz="2600"/>
          </a:p>
        </p:txBody>
      </p:sp>
      <p:cxnSp>
        <p:nvCxnSpPr>
          <p:cNvPr id="638" name="Google Shape;638;p53"/>
          <p:cNvCxnSpPr>
            <a:stCxn id="633" idx="3"/>
            <a:endCxn id="634" idx="7"/>
          </p:cNvCxnSpPr>
          <p:nvPr/>
        </p:nvCxnSpPr>
        <p:spPr>
          <a:xfrm flipH="1">
            <a:off x="2972459" y="1521371"/>
            <a:ext cx="851400" cy="473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53"/>
          <p:cNvCxnSpPr>
            <a:stCxn id="633" idx="4"/>
            <a:endCxn id="635" idx="0"/>
          </p:cNvCxnSpPr>
          <p:nvPr/>
        </p:nvCxnSpPr>
        <p:spPr>
          <a:xfrm>
            <a:off x="4023900" y="1601375"/>
            <a:ext cx="0" cy="7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53"/>
          <p:cNvCxnSpPr>
            <a:stCxn id="634" idx="5"/>
            <a:endCxn id="635" idx="2"/>
          </p:cNvCxnSpPr>
          <p:nvPr/>
        </p:nvCxnSpPr>
        <p:spPr>
          <a:xfrm>
            <a:off x="2972524" y="2332295"/>
            <a:ext cx="7971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53"/>
          <p:cNvCxnSpPr/>
          <p:nvPr/>
        </p:nvCxnSpPr>
        <p:spPr>
          <a:xfrm flipH="1">
            <a:off x="4047850" y="2812275"/>
            <a:ext cx="1860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53"/>
          <p:cNvCxnSpPr>
            <a:stCxn id="636" idx="4"/>
            <a:endCxn id="637" idx="0"/>
          </p:cNvCxnSpPr>
          <p:nvPr/>
        </p:nvCxnSpPr>
        <p:spPr>
          <a:xfrm>
            <a:off x="4057150" y="3810425"/>
            <a:ext cx="0" cy="59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43" name="Google Shape;643;p53"/>
          <p:cNvGraphicFramePr/>
          <p:nvPr/>
        </p:nvGraphicFramePr>
        <p:xfrm>
          <a:off x="5253300" y="266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{D5FD2175-9C71-43B0-AFC8-8A3638BDB8C6}</a:tableStyleId>
              </a:tblPr>
              <a:tblGrid>
                <a:gridCol w="562050"/>
                <a:gridCol w="562050"/>
                <a:gridCol w="562050"/>
                <a:gridCol w="562050"/>
                <a:gridCol w="562050"/>
                <a:gridCol w="562050"/>
              </a:tblGrid>
              <a:tr h="45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DSC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3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1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1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r>
                        <a:rPr b="1" lang="en" sz="1000"/>
                        <a:t> 1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4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5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b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c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d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4" name="Google Shape;644;p53"/>
          <p:cNvSpPr txBox="1"/>
          <p:nvPr/>
        </p:nvSpPr>
        <p:spPr>
          <a:xfrm>
            <a:off x="4696500" y="4265650"/>
            <a:ext cx="41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is not an articulation point.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is root and children &lt;= 1</a:t>
            </a:r>
            <a:endParaRPr/>
          </a:p>
        </p:txBody>
      </p:sp>
      <p:pic>
        <p:nvPicPr>
          <p:cNvPr id="645" name="Google Shape;6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 txBox="1"/>
          <p:nvPr/>
        </p:nvSpPr>
        <p:spPr>
          <a:xfrm>
            <a:off x="222550" y="222550"/>
            <a:ext cx="7121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Time </a:t>
            </a:r>
            <a:r>
              <a:rPr b="1" lang="en" sz="2600"/>
              <a:t>Complexity</a:t>
            </a:r>
            <a:r>
              <a:rPr b="1" lang="en" sz="2600"/>
              <a:t> :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1.Every nodes and edges visited for once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So,the time </a:t>
            </a:r>
            <a:r>
              <a:rPr lang="en" sz="1800"/>
              <a:t>complexity</a:t>
            </a:r>
            <a:r>
              <a:rPr lang="en" sz="1800"/>
              <a:t> will be for worst case O(V+E)</a:t>
            </a:r>
            <a:endParaRPr sz="1800"/>
          </a:p>
        </p:txBody>
      </p:sp>
      <p:pic>
        <p:nvPicPr>
          <p:cNvPr id="651" name="Google Shape;6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 txBox="1"/>
          <p:nvPr/>
        </p:nvSpPr>
        <p:spPr>
          <a:xfrm>
            <a:off x="74200" y="0"/>
            <a:ext cx="799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Pros:</a:t>
            </a:r>
            <a:endParaRPr b="1" sz="3000"/>
          </a:p>
        </p:txBody>
      </p:sp>
      <p:pic>
        <p:nvPicPr>
          <p:cNvPr id="657" name="Google Shape;6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5"/>
          <p:cNvSpPr txBox="1"/>
          <p:nvPr/>
        </p:nvSpPr>
        <p:spPr>
          <a:xfrm>
            <a:off x="457400" y="1165600"/>
            <a:ext cx="652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Easy to implement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Less time </a:t>
            </a:r>
            <a:r>
              <a:rPr lang="en" sz="2100"/>
              <a:t>complexity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6"/>
          <p:cNvSpPr txBox="1"/>
          <p:nvPr/>
        </p:nvSpPr>
        <p:spPr>
          <a:xfrm>
            <a:off x="0" y="98925"/>
            <a:ext cx="755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Cons </a:t>
            </a:r>
            <a:endParaRPr b="1" sz="3000"/>
          </a:p>
        </p:txBody>
      </p:sp>
      <p:pic>
        <p:nvPicPr>
          <p:cNvPr id="664" name="Google Shape;6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6"/>
          <p:cNvSpPr txBox="1"/>
          <p:nvPr/>
        </p:nvSpPr>
        <p:spPr>
          <a:xfrm>
            <a:off x="272775" y="1010275"/>
            <a:ext cx="490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/>
              <a:t>Do not useful everytime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7"/>
          <p:cNvSpPr/>
          <p:nvPr/>
        </p:nvSpPr>
        <p:spPr>
          <a:xfrm>
            <a:off x="2079275" y="9046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</a:t>
            </a:r>
            <a:endParaRPr/>
          </a:p>
        </p:txBody>
      </p:sp>
      <p:sp>
        <p:nvSpPr>
          <p:cNvPr id="671" name="Google Shape;671;p57"/>
          <p:cNvSpPr/>
          <p:nvPr/>
        </p:nvSpPr>
        <p:spPr>
          <a:xfrm>
            <a:off x="1334300" y="31655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</a:t>
            </a:r>
            <a:endParaRPr/>
          </a:p>
        </p:txBody>
      </p:sp>
      <p:sp>
        <p:nvSpPr>
          <p:cNvPr id="672" name="Google Shape;672;p57"/>
          <p:cNvSpPr/>
          <p:nvPr/>
        </p:nvSpPr>
        <p:spPr>
          <a:xfrm>
            <a:off x="3488525" y="31655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</a:t>
            </a:r>
            <a:endParaRPr/>
          </a:p>
        </p:txBody>
      </p:sp>
      <p:cxnSp>
        <p:nvCxnSpPr>
          <p:cNvPr id="673" name="Google Shape;673;p57"/>
          <p:cNvCxnSpPr>
            <a:stCxn id="670" idx="3"/>
            <a:endCxn id="671" idx="0"/>
          </p:cNvCxnSpPr>
          <p:nvPr/>
        </p:nvCxnSpPr>
        <p:spPr>
          <a:xfrm flipH="1">
            <a:off x="1855877" y="1863642"/>
            <a:ext cx="376200" cy="130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57"/>
          <p:cNvCxnSpPr>
            <a:stCxn id="670" idx="5"/>
            <a:endCxn id="672" idx="1"/>
          </p:cNvCxnSpPr>
          <p:nvPr/>
        </p:nvCxnSpPr>
        <p:spPr>
          <a:xfrm>
            <a:off x="2969873" y="1863642"/>
            <a:ext cx="671400" cy="146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7"/>
          <p:cNvCxnSpPr>
            <a:stCxn id="671" idx="6"/>
            <a:endCxn id="672" idx="2"/>
          </p:cNvCxnSpPr>
          <p:nvPr/>
        </p:nvCxnSpPr>
        <p:spPr>
          <a:xfrm>
            <a:off x="2377700" y="3727275"/>
            <a:ext cx="111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6" name="Google Shape;6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7"/>
          <p:cNvSpPr txBox="1"/>
          <p:nvPr/>
        </p:nvSpPr>
        <p:spPr>
          <a:xfrm>
            <a:off x="78400" y="109775"/>
            <a:ext cx="29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Case Study:</a:t>
            </a:r>
            <a:endParaRPr b="1" u="sng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8"/>
          <p:cNvSpPr/>
          <p:nvPr/>
        </p:nvSpPr>
        <p:spPr>
          <a:xfrm>
            <a:off x="2079275" y="9046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</a:t>
            </a:r>
            <a:endParaRPr/>
          </a:p>
        </p:txBody>
      </p:sp>
      <p:sp>
        <p:nvSpPr>
          <p:cNvPr id="683" name="Google Shape;683;p58"/>
          <p:cNvSpPr/>
          <p:nvPr/>
        </p:nvSpPr>
        <p:spPr>
          <a:xfrm>
            <a:off x="1334300" y="31655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</a:t>
            </a:r>
            <a:endParaRPr/>
          </a:p>
        </p:txBody>
      </p:sp>
      <p:sp>
        <p:nvSpPr>
          <p:cNvPr id="684" name="Google Shape;684;p58"/>
          <p:cNvSpPr/>
          <p:nvPr/>
        </p:nvSpPr>
        <p:spPr>
          <a:xfrm>
            <a:off x="3488525" y="31655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</a:t>
            </a:r>
            <a:endParaRPr/>
          </a:p>
        </p:txBody>
      </p:sp>
      <p:cxnSp>
        <p:nvCxnSpPr>
          <p:cNvPr id="685" name="Google Shape;685;p58"/>
          <p:cNvCxnSpPr>
            <a:stCxn id="682" idx="3"/>
            <a:endCxn id="683" idx="0"/>
          </p:cNvCxnSpPr>
          <p:nvPr/>
        </p:nvCxnSpPr>
        <p:spPr>
          <a:xfrm flipH="1">
            <a:off x="1855877" y="1863642"/>
            <a:ext cx="376200" cy="130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58"/>
          <p:cNvCxnSpPr>
            <a:stCxn id="682" idx="5"/>
            <a:endCxn id="684" idx="1"/>
          </p:cNvCxnSpPr>
          <p:nvPr/>
        </p:nvCxnSpPr>
        <p:spPr>
          <a:xfrm>
            <a:off x="2969873" y="1863642"/>
            <a:ext cx="671400" cy="146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7" name="Google Shape;68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8"/>
          <p:cNvSpPr txBox="1"/>
          <p:nvPr/>
        </p:nvSpPr>
        <p:spPr>
          <a:xfrm>
            <a:off x="0" y="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</a:rPr>
              <a:t>Case Study: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9"/>
          <p:cNvSpPr/>
          <p:nvPr/>
        </p:nvSpPr>
        <p:spPr>
          <a:xfrm>
            <a:off x="1028675" y="9119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</a:t>
            </a:r>
            <a:endParaRPr/>
          </a:p>
        </p:txBody>
      </p:sp>
      <p:sp>
        <p:nvSpPr>
          <p:cNvPr id="694" name="Google Shape;694;p59"/>
          <p:cNvSpPr/>
          <p:nvPr/>
        </p:nvSpPr>
        <p:spPr>
          <a:xfrm>
            <a:off x="283700" y="31728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</a:t>
            </a:r>
            <a:endParaRPr/>
          </a:p>
        </p:txBody>
      </p:sp>
      <p:sp>
        <p:nvSpPr>
          <p:cNvPr id="695" name="Google Shape;695;p59"/>
          <p:cNvSpPr/>
          <p:nvPr/>
        </p:nvSpPr>
        <p:spPr>
          <a:xfrm>
            <a:off x="2437925" y="31728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</a:t>
            </a:r>
            <a:endParaRPr/>
          </a:p>
        </p:txBody>
      </p:sp>
      <p:cxnSp>
        <p:nvCxnSpPr>
          <p:cNvPr id="696" name="Google Shape;696;p59"/>
          <p:cNvCxnSpPr>
            <a:stCxn id="693" idx="3"/>
            <a:endCxn id="694" idx="0"/>
          </p:cNvCxnSpPr>
          <p:nvPr/>
        </p:nvCxnSpPr>
        <p:spPr>
          <a:xfrm flipH="1">
            <a:off x="805277" y="1870942"/>
            <a:ext cx="376200" cy="130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9"/>
          <p:cNvCxnSpPr>
            <a:stCxn id="693" idx="5"/>
            <a:endCxn id="695" idx="1"/>
          </p:cNvCxnSpPr>
          <p:nvPr/>
        </p:nvCxnSpPr>
        <p:spPr>
          <a:xfrm>
            <a:off x="1919273" y="1870942"/>
            <a:ext cx="671400" cy="146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59"/>
          <p:cNvCxnSpPr>
            <a:stCxn id="694" idx="6"/>
            <a:endCxn id="695" idx="2"/>
          </p:cNvCxnSpPr>
          <p:nvPr/>
        </p:nvCxnSpPr>
        <p:spPr>
          <a:xfrm>
            <a:off x="1327100" y="3734575"/>
            <a:ext cx="111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59"/>
          <p:cNvSpPr/>
          <p:nvPr/>
        </p:nvSpPr>
        <p:spPr>
          <a:xfrm>
            <a:off x="5843050" y="9622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</a:t>
            </a:r>
            <a:endParaRPr/>
          </a:p>
        </p:txBody>
      </p:sp>
      <p:sp>
        <p:nvSpPr>
          <p:cNvPr id="700" name="Google Shape;700;p59"/>
          <p:cNvSpPr/>
          <p:nvPr/>
        </p:nvSpPr>
        <p:spPr>
          <a:xfrm>
            <a:off x="5098075" y="32230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</a:t>
            </a:r>
            <a:r>
              <a:rPr lang="en"/>
              <a:t>    </a:t>
            </a:r>
            <a:endParaRPr/>
          </a:p>
        </p:txBody>
      </p:sp>
      <p:sp>
        <p:nvSpPr>
          <p:cNvPr id="701" name="Google Shape;701;p59"/>
          <p:cNvSpPr/>
          <p:nvPr/>
        </p:nvSpPr>
        <p:spPr>
          <a:xfrm>
            <a:off x="7252300" y="32230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</a:t>
            </a:r>
            <a:endParaRPr/>
          </a:p>
        </p:txBody>
      </p:sp>
      <p:cxnSp>
        <p:nvCxnSpPr>
          <p:cNvPr id="702" name="Google Shape;702;p59"/>
          <p:cNvCxnSpPr>
            <a:stCxn id="699" idx="3"/>
            <a:endCxn id="700" idx="0"/>
          </p:cNvCxnSpPr>
          <p:nvPr/>
        </p:nvCxnSpPr>
        <p:spPr>
          <a:xfrm flipH="1">
            <a:off x="5619652" y="1921192"/>
            <a:ext cx="376200" cy="130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59"/>
          <p:cNvCxnSpPr>
            <a:stCxn id="699" idx="5"/>
            <a:endCxn id="701" idx="1"/>
          </p:cNvCxnSpPr>
          <p:nvPr/>
        </p:nvCxnSpPr>
        <p:spPr>
          <a:xfrm>
            <a:off x="6733648" y="1921192"/>
            <a:ext cx="671400" cy="146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59"/>
          <p:cNvCxnSpPr>
            <a:stCxn id="700" idx="6"/>
            <a:endCxn id="701" idx="2"/>
          </p:cNvCxnSpPr>
          <p:nvPr/>
        </p:nvCxnSpPr>
        <p:spPr>
          <a:xfrm>
            <a:off x="6141475" y="3784825"/>
            <a:ext cx="111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59"/>
          <p:cNvCxnSpPr>
            <a:stCxn id="693" idx="6"/>
            <a:endCxn id="699" idx="2"/>
          </p:cNvCxnSpPr>
          <p:nvPr/>
        </p:nvCxnSpPr>
        <p:spPr>
          <a:xfrm>
            <a:off x="2072075" y="1473725"/>
            <a:ext cx="3771000" cy="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6" name="Google Shape;7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/>
        </p:nvSpPr>
        <p:spPr>
          <a:xfrm>
            <a:off x="70575" y="94100"/>
            <a:ext cx="22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</a:rPr>
              <a:t>Case Study: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0"/>
          <p:cNvSpPr/>
          <p:nvPr/>
        </p:nvSpPr>
        <p:spPr>
          <a:xfrm>
            <a:off x="1028675" y="9119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3" name="Google Shape;713;p60"/>
          <p:cNvSpPr/>
          <p:nvPr/>
        </p:nvSpPr>
        <p:spPr>
          <a:xfrm>
            <a:off x="283700" y="31728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</a:t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2437925" y="31728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</a:t>
            </a:r>
            <a:endParaRPr/>
          </a:p>
        </p:txBody>
      </p:sp>
      <p:cxnSp>
        <p:nvCxnSpPr>
          <p:cNvPr id="715" name="Google Shape;715;p60"/>
          <p:cNvCxnSpPr>
            <a:stCxn id="713" idx="6"/>
            <a:endCxn id="714" idx="2"/>
          </p:cNvCxnSpPr>
          <p:nvPr/>
        </p:nvCxnSpPr>
        <p:spPr>
          <a:xfrm>
            <a:off x="1327100" y="3734575"/>
            <a:ext cx="111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60"/>
          <p:cNvSpPr/>
          <p:nvPr/>
        </p:nvSpPr>
        <p:spPr>
          <a:xfrm>
            <a:off x="5843050" y="9622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</a:t>
            </a:r>
            <a:endParaRPr/>
          </a:p>
        </p:txBody>
      </p:sp>
      <p:sp>
        <p:nvSpPr>
          <p:cNvPr id="717" name="Google Shape;717;p60"/>
          <p:cNvSpPr/>
          <p:nvPr/>
        </p:nvSpPr>
        <p:spPr>
          <a:xfrm>
            <a:off x="5098075" y="32230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   </a:t>
            </a:r>
            <a:endParaRPr/>
          </a:p>
        </p:txBody>
      </p:sp>
      <p:sp>
        <p:nvSpPr>
          <p:cNvPr id="718" name="Google Shape;718;p60"/>
          <p:cNvSpPr/>
          <p:nvPr/>
        </p:nvSpPr>
        <p:spPr>
          <a:xfrm>
            <a:off x="7252300" y="32230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</a:t>
            </a:r>
            <a:endParaRPr/>
          </a:p>
        </p:txBody>
      </p:sp>
      <p:cxnSp>
        <p:nvCxnSpPr>
          <p:cNvPr id="719" name="Google Shape;719;p60"/>
          <p:cNvCxnSpPr>
            <a:stCxn id="716" idx="3"/>
            <a:endCxn id="717" idx="0"/>
          </p:cNvCxnSpPr>
          <p:nvPr/>
        </p:nvCxnSpPr>
        <p:spPr>
          <a:xfrm flipH="1">
            <a:off x="5619652" y="1921192"/>
            <a:ext cx="376200" cy="130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60"/>
          <p:cNvCxnSpPr>
            <a:stCxn id="716" idx="5"/>
            <a:endCxn id="718" idx="1"/>
          </p:cNvCxnSpPr>
          <p:nvPr/>
        </p:nvCxnSpPr>
        <p:spPr>
          <a:xfrm>
            <a:off x="6733648" y="1921192"/>
            <a:ext cx="671400" cy="146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60"/>
          <p:cNvCxnSpPr>
            <a:stCxn id="717" idx="6"/>
            <a:endCxn id="718" idx="2"/>
          </p:cNvCxnSpPr>
          <p:nvPr/>
        </p:nvCxnSpPr>
        <p:spPr>
          <a:xfrm>
            <a:off x="6141475" y="3784825"/>
            <a:ext cx="111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2" name="Google Shape;72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0"/>
          <p:cNvSpPr txBox="1"/>
          <p:nvPr/>
        </p:nvSpPr>
        <p:spPr>
          <a:xfrm>
            <a:off x="31375" y="78400"/>
            <a:ext cx="19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</a:rPr>
              <a:t>Case Study: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1"/>
          <p:cNvSpPr/>
          <p:nvPr/>
        </p:nvSpPr>
        <p:spPr>
          <a:xfrm>
            <a:off x="1028675" y="9119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</a:t>
            </a:r>
            <a:endParaRPr/>
          </a:p>
        </p:txBody>
      </p:sp>
      <p:sp>
        <p:nvSpPr>
          <p:cNvPr id="729" name="Google Shape;729;p61"/>
          <p:cNvSpPr/>
          <p:nvPr/>
        </p:nvSpPr>
        <p:spPr>
          <a:xfrm>
            <a:off x="283700" y="31728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</a:t>
            </a:r>
            <a:endParaRPr/>
          </a:p>
        </p:txBody>
      </p:sp>
      <p:sp>
        <p:nvSpPr>
          <p:cNvPr id="730" name="Google Shape;730;p61"/>
          <p:cNvSpPr/>
          <p:nvPr/>
        </p:nvSpPr>
        <p:spPr>
          <a:xfrm>
            <a:off x="2437925" y="31728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</a:t>
            </a:r>
            <a:endParaRPr/>
          </a:p>
        </p:txBody>
      </p:sp>
      <p:cxnSp>
        <p:nvCxnSpPr>
          <p:cNvPr id="731" name="Google Shape;731;p61"/>
          <p:cNvCxnSpPr>
            <a:stCxn id="728" idx="3"/>
            <a:endCxn id="729" idx="0"/>
          </p:cNvCxnSpPr>
          <p:nvPr/>
        </p:nvCxnSpPr>
        <p:spPr>
          <a:xfrm flipH="1">
            <a:off x="805277" y="1870942"/>
            <a:ext cx="376200" cy="130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61"/>
          <p:cNvCxnSpPr>
            <a:stCxn id="728" idx="5"/>
            <a:endCxn id="730" idx="1"/>
          </p:cNvCxnSpPr>
          <p:nvPr/>
        </p:nvCxnSpPr>
        <p:spPr>
          <a:xfrm>
            <a:off x="1919273" y="1870942"/>
            <a:ext cx="671400" cy="146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61"/>
          <p:cNvCxnSpPr>
            <a:stCxn id="729" idx="6"/>
            <a:endCxn id="730" idx="2"/>
          </p:cNvCxnSpPr>
          <p:nvPr/>
        </p:nvCxnSpPr>
        <p:spPr>
          <a:xfrm>
            <a:off x="1327100" y="3734575"/>
            <a:ext cx="111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61"/>
          <p:cNvSpPr/>
          <p:nvPr/>
        </p:nvSpPr>
        <p:spPr>
          <a:xfrm>
            <a:off x="5843050" y="9622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FF0000"/>
                </a:solidFill>
              </a:rPr>
              <a:t> 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5" name="Google Shape;735;p61"/>
          <p:cNvSpPr/>
          <p:nvPr/>
        </p:nvSpPr>
        <p:spPr>
          <a:xfrm>
            <a:off x="5098075" y="32230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   </a:t>
            </a:r>
            <a:endParaRPr/>
          </a:p>
        </p:txBody>
      </p:sp>
      <p:sp>
        <p:nvSpPr>
          <p:cNvPr id="736" name="Google Shape;736;p61"/>
          <p:cNvSpPr/>
          <p:nvPr/>
        </p:nvSpPr>
        <p:spPr>
          <a:xfrm>
            <a:off x="7252300" y="32230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</a:t>
            </a:r>
            <a:endParaRPr/>
          </a:p>
        </p:txBody>
      </p:sp>
      <p:cxnSp>
        <p:nvCxnSpPr>
          <p:cNvPr id="737" name="Google Shape;737;p61"/>
          <p:cNvCxnSpPr>
            <a:stCxn id="735" idx="6"/>
            <a:endCxn id="736" idx="2"/>
          </p:cNvCxnSpPr>
          <p:nvPr/>
        </p:nvCxnSpPr>
        <p:spPr>
          <a:xfrm>
            <a:off x="6141475" y="3784825"/>
            <a:ext cx="111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8" name="Google Shape;7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1"/>
          <p:cNvSpPr txBox="1"/>
          <p:nvPr/>
        </p:nvSpPr>
        <p:spPr>
          <a:xfrm>
            <a:off x="70575" y="94100"/>
            <a:ext cx="22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Case Study: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144600" y="182425"/>
            <a:ext cx="992400" cy="88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 ODIN</a:t>
            </a:r>
            <a:endParaRPr b="1" sz="900"/>
          </a:p>
        </p:txBody>
      </p:sp>
      <p:sp>
        <p:nvSpPr>
          <p:cNvPr id="87" name="Google Shape;87;p17"/>
          <p:cNvSpPr/>
          <p:nvPr/>
        </p:nvSpPr>
        <p:spPr>
          <a:xfrm>
            <a:off x="2144600" y="1798488"/>
            <a:ext cx="992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</a:t>
            </a:r>
            <a:r>
              <a:rPr b="1" lang="en" sz="900"/>
              <a:t>THOR</a:t>
            </a:r>
            <a:endParaRPr b="1" sz="900"/>
          </a:p>
        </p:txBody>
      </p:sp>
      <p:sp>
        <p:nvSpPr>
          <p:cNvPr id="88" name="Google Shape;88;p17"/>
          <p:cNvSpPr/>
          <p:nvPr/>
        </p:nvSpPr>
        <p:spPr>
          <a:xfrm>
            <a:off x="2186600" y="3472775"/>
            <a:ext cx="908400" cy="88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Loki   </a:t>
            </a:r>
            <a:endParaRPr b="1" sz="1100"/>
          </a:p>
        </p:txBody>
      </p:sp>
      <p:cxnSp>
        <p:nvCxnSpPr>
          <p:cNvPr id="89" name="Google Shape;89;p17"/>
          <p:cNvCxnSpPr>
            <a:stCxn id="86" idx="4"/>
            <a:endCxn id="87" idx="0"/>
          </p:cNvCxnSpPr>
          <p:nvPr/>
        </p:nvCxnSpPr>
        <p:spPr>
          <a:xfrm>
            <a:off x="2640800" y="1065325"/>
            <a:ext cx="0" cy="73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>
            <a:stCxn id="87" idx="4"/>
            <a:endCxn id="88" idx="0"/>
          </p:cNvCxnSpPr>
          <p:nvPr/>
        </p:nvCxnSpPr>
        <p:spPr>
          <a:xfrm>
            <a:off x="2640800" y="2739588"/>
            <a:ext cx="0" cy="73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/>
          <p:nvPr/>
        </p:nvSpPr>
        <p:spPr>
          <a:xfrm>
            <a:off x="5020600" y="197250"/>
            <a:ext cx="908400" cy="8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   FRIGGA</a:t>
            </a:r>
            <a:r>
              <a:rPr b="1" lang="en" sz="900"/>
              <a:t> </a:t>
            </a:r>
            <a:endParaRPr b="1" sz="900"/>
          </a:p>
        </p:txBody>
      </p:sp>
      <p:sp>
        <p:nvSpPr>
          <p:cNvPr id="92" name="Google Shape;92;p17"/>
          <p:cNvSpPr/>
          <p:nvPr/>
        </p:nvSpPr>
        <p:spPr>
          <a:xfrm>
            <a:off x="4989100" y="1782843"/>
            <a:ext cx="992400" cy="97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JANE</a:t>
            </a:r>
            <a:endParaRPr b="1" sz="900"/>
          </a:p>
        </p:txBody>
      </p:sp>
      <p:sp>
        <p:nvSpPr>
          <p:cNvPr id="93" name="Google Shape;93;p17"/>
          <p:cNvSpPr/>
          <p:nvPr/>
        </p:nvSpPr>
        <p:spPr>
          <a:xfrm>
            <a:off x="5031100" y="3448175"/>
            <a:ext cx="908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SIGYN</a:t>
            </a:r>
            <a:endParaRPr b="1" sz="1100"/>
          </a:p>
        </p:txBody>
      </p:sp>
      <p:cxnSp>
        <p:nvCxnSpPr>
          <p:cNvPr id="94" name="Google Shape;94;p17"/>
          <p:cNvCxnSpPr>
            <a:stCxn id="91" idx="4"/>
            <a:endCxn id="92" idx="0"/>
          </p:cNvCxnSpPr>
          <p:nvPr/>
        </p:nvCxnSpPr>
        <p:spPr>
          <a:xfrm>
            <a:off x="5474800" y="1040550"/>
            <a:ext cx="10500" cy="7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92" idx="4"/>
            <a:endCxn id="93" idx="0"/>
          </p:cNvCxnSpPr>
          <p:nvPr/>
        </p:nvCxnSpPr>
        <p:spPr>
          <a:xfrm>
            <a:off x="5485300" y="2754843"/>
            <a:ext cx="0" cy="69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86" idx="6"/>
            <a:endCxn id="91" idx="2"/>
          </p:cNvCxnSpPr>
          <p:nvPr/>
        </p:nvCxnSpPr>
        <p:spPr>
          <a:xfrm flipH="1" rot="10800000">
            <a:off x="3137000" y="618775"/>
            <a:ext cx="1883700" cy="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>
            <a:stCxn id="88" idx="6"/>
            <a:endCxn id="93" idx="2"/>
          </p:cNvCxnSpPr>
          <p:nvPr/>
        </p:nvCxnSpPr>
        <p:spPr>
          <a:xfrm>
            <a:off x="3095000" y="3914225"/>
            <a:ext cx="19362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/>
        </p:nvSpPr>
        <p:spPr>
          <a:xfrm>
            <a:off x="5929000" y="4478775"/>
            <a:ext cx="24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Biconnected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Components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" name="Google Shape;99;p17"/>
          <p:cNvCxnSpPr>
            <a:stCxn id="86" idx="5"/>
            <a:endCxn id="93" idx="1"/>
          </p:cNvCxnSpPr>
          <p:nvPr/>
        </p:nvCxnSpPr>
        <p:spPr>
          <a:xfrm>
            <a:off x="2991666" y="936027"/>
            <a:ext cx="2172600" cy="264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2"/>
          <p:cNvSpPr/>
          <p:nvPr/>
        </p:nvSpPr>
        <p:spPr>
          <a:xfrm>
            <a:off x="1028675" y="9119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</a:t>
            </a:r>
            <a:endParaRPr/>
          </a:p>
        </p:txBody>
      </p:sp>
      <p:sp>
        <p:nvSpPr>
          <p:cNvPr id="745" name="Google Shape;745;p62"/>
          <p:cNvSpPr/>
          <p:nvPr/>
        </p:nvSpPr>
        <p:spPr>
          <a:xfrm>
            <a:off x="283700" y="31728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FF0000"/>
                </a:solidFill>
              </a:rPr>
              <a:t> 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6" name="Google Shape;746;p62"/>
          <p:cNvSpPr/>
          <p:nvPr/>
        </p:nvSpPr>
        <p:spPr>
          <a:xfrm>
            <a:off x="2437925" y="31728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</a:t>
            </a:r>
            <a:endParaRPr/>
          </a:p>
        </p:txBody>
      </p:sp>
      <p:cxnSp>
        <p:nvCxnSpPr>
          <p:cNvPr id="747" name="Google Shape;747;p62"/>
          <p:cNvCxnSpPr>
            <a:stCxn id="744" idx="5"/>
            <a:endCxn id="746" idx="1"/>
          </p:cNvCxnSpPr>
          <p:nvPr/>
        </p:nvCxnSpPr>
        <p:spPr>
          <a:xfrm>
            <a:off x="1919273" y="1870942"/>
            <a:ext cx="671400" cy="146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62"/>
          <p:cNvSpPr/>
          <p:nvPr/>
        </p:nvSpPr>
        <p:spPr>
          <a:xfrm>
            <a:off x="5843050" y="96222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</a:t>
            </a:r>
            <a:endParaRPr/>
          </a:p>
        </p:txBody>
      </p:sp>
      <p:sp>
        <p:nvSpPr>
          <p:cNvPr id="749" name="Google Shape;749;p62"/>
          <p:cNvSpPr/>
          <p:nvPr/>
        </p:nvSpPr>
        <p:spPr>
          <a:xfrm>
            <a:off x="5098075" y="32230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   </a:t>
            </a:r>
            <a:endParaRPr/>
          </a:p>
        </p:txBody>
      </p:sp>
      <p:sp>
        <p:nvSpPr>
          <p:cNvPr id="750" name="Google Shape;750;p62"/>
          <p:cNvSpPr/>
          <p:nvPr/>
        </p:nvSpPr>
        <p:spPr>
          <a:xfrm>
            <a:off x="7252300" y="3223075"/>
            <a:ext cx="1043400" cy="112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</a:t>
            </a:r>
            <a:endParaRPr/>
          </a:p>
        </p:txBody>
      </p:sp>
      <p:cxnSp>
        <p:nvCxnSpPr>
          <p:cNvPr id="751" name="Google Shape;751;p62"/>
          <p:cNvCxnSpPr>
            <a:stCxn id="748" idx="3"/>
            <a:endCxn id="749" idx="0"/>
          </p:cNvCxnSpPr>
          <p:nvPr/>
        </p:nvCxnSpPr>
        <p:spPr>
          <a:xfrm flipH="1">
            <a:off x="5619652" y="1921192"/>
            <a:ext cx="376200" cy="130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62"/>
          <p:cNvCxnSpPr>
            <a:stCxn id="748" idx="5"/>
            <a:endCxn id="750" idx="1"/>
          </p:cNvCxnSpPr>
          <p:nvPr/>
        </p:nvCxnSpPr>
        <p:spPr>
          <a:xfrm>
            <a:off x="6733648" y="1921192"/>
            <a:ext cx="671400" cy="146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62"/>
          <p:cNvCxnSpPr>
            <a:stCxn id="749" idx="6"/>
            <a:endCxn id="750" idx="2"/>
          </p:cNvCxnSpPr>
          <p:nvPr/>
        </p:nvCxnSpPr>
        <p:spPr>
          <a:xfrm>
            <a:off x="6141475" y="3784825"/>
            <a:ext cx="111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62"/>
          <p:cNvCxnSpPr>
            <a:stCxn id="744" idx="6"/>
            <a:endCxn id="748" idx="2"/>
          </p:cNvCxnSpPr>
          <p:nvPr/>
        </p:nvCxnSpPr>
        <p:spPr>
          <a:xfrm>
            <a:off x="2072075" y="1473725"/>
            <a:ext cx="3771000" cy="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5" name="Google Shape;75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2"/>
          <p:cNvSpPr txBox="1"/>
          <p:nvPr/>
        </p:nvSpPr>
        <p:spPr>
          <a:xfrm>
            <a:off x="70575" y="94100"/>
            <a:ext cx="22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Case Study: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3"/>
          <p:cNvSpPr txBox="1"/>
          <p:nvPr/>
        </p:nvSpPr>
        <p:spPr>
          <a:xfrm>
            <a:off x="1923900" y="1662150"/>
            <a:ext cx="5588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</a:t>
            </a:r>
            <a:endParaRPr sz="6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4"/>
          <p:cNvSpPr txBox="1"/>
          <p:nvPr/>
        </p:nvSpPr>
        <p:spPr>
          <a:xfrm>
            <a:off x="0" y="296725"/>
            <a:ext cx="71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Reference :</a:t>
            </a:r>
            <a:endParaRPr b="1" sz="3000"/>
          </a:p>
        </p:txBody>
      </p:sp>
      <p:sp>
        <p:nvSpPr>
          <p:cNvPr id="767" name="Google Shape;767;p64"/>
          <p:cNvSpPr txBox="1"/>
          <p:nvPr/>
        </p:nvSpPr>
        <p:spPr>
          <a:xfrm>
            <a:off x="160725" y="1174600"/>
            <a:ext cx="855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https://www.google.com/url?sa=t&amp;rct=j&amp;q=&amp;esrc=s&amp;source=web&amp;cd=&amp;cad=rja&amp;uact=8&amp;ved=2ahUKEwjXk7eZ2fv0AhVDkNgFHRm3AmAQFnoECBIQAQ&amp;url=https%3A%2F%2Fwww.geeksforgeeks.org%2Fbiconnected-components%2F&amp;usg=AOvVaw3-3m4In4p0rwo_datJxY-d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https://www.google.com/url?sa=t&amp;rct=j&amp;q=&amp;esrc=s&amp;source=web&amp;cd=&amp;cad=rja&amp;uact=8&amp;ved=2ahUKEwiG49Xx2fv0AhUPSmwGHf2rA7oQFnoECBMQAQ&amp;url=https%3A%2F%2Fcodeforces.com%2Ftopic%2F61970%2Fen1&amp;usg=AOvVaw2zkzumG_o_HDrXMY3pHin8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2947150" y="634725"/>
            <a:ext cx="992400" cy="88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</a:t>
            </a:r>
            <a:r>
              <a:rPr lang="en" sz="1500"/>
              <a:t>ODIN</a:t>
            </a:r>
            <a:endParaRPr sz="1500"/>
          </a:p>
        </p:txBody>
      </p:sp>
      <p:sp>
        <p:nvSpPr>
          <p:cNvPr id="106" name="Google Shape;106;p18"/>
          <p:cNvSpPr/>
          <p:nvPr/>
        </p:nvSpPr>
        <p:spPr>
          <a:xfrm>
            <a:off x="2947150" y="2250813"/>
            <a:ext cx="992400" cy="9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THOR</a:t>
            </a:r>
            <a:endParaRPr sz="1800"/>
          </a:p>
        </p:txBody>
      </p:sp>
      <p:sp>
        <p:nvSpPr>
          <p:cNvPr id="107" name="Google Shape;107;p18"/>
          <p:cNvSpPr/>
          <p:nvPr/>
        </p:nvSpPr>
        <p:spPr>
          <a:xfrm>
            <a:off x="2989150" y="3925100"/>
            <a:ext cx="908400" cy="88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LOKI</a:t>
            </a:r>
            <a:endParaRPr sz="1700"/>
          </a:p>
        </p:txBody>
      </p:sp>
      <p:cxnSp>
        <p:nvCxnSpPr>
          <p:cNvPr id="108" name="Google Shape;108;p18"/>
          <p:cNvCxnSpPr>
            <a:stCxn id="105" idx="4"/>
            <a:endCxn id="106" idx="0"/>
          </p:cNvCxnSpPr>
          <p:nvPr/>
        </p:nvCxnSpPr>
        <p:spPr>
          <a:xfrm>
            <a:off x="3443350" y="1517625"/>
            <a:ext cx="0" cy="73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>
            <a:stCxn id="106" idx="4"/>
            <a:endCxn id="107" idx="0"/>
          </p:cNvCxnSpPr>
          <p:nvPr/>
        </p:nvCxnSpPr>
        <p:spPr>
          <a:xfrm>
            <a:off x="3443350" y="3191913"/>
            <a:ext cx="0" cy="73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2312750" y="480800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Not Biconnected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510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-9313" t="-9313"/>
          <a:stretch/>
        </p:blipFill>
        <p:spPr>
          <a:xfrm>
            <a:off x="1650350" y="304800"/>
            <a:ext cx="402687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181175" y="1509675"/>
            <a:ext cx="36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What is articulation point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257750" y="947825"/>
            <a:ext cx="792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Articulation point is a node that if you remove this node from graph </a:t>
            </a:r>
            <a:r>
              <a:rPr lang="en" sz="1800"/>
              <a:t>the graph will be divided into two or more components</a:t>
            </a:r>
            <a:r>
              <a:rPr lang="en" sz="1800"/>
              <a:t>.</a:t>
            </a:r>
            <a:endParaRPr sz="1800"/>
          </a:p>
        </p:txBody>
      </p:sp>
      <p:sp>
        <p:nvSpPr>
          <p:cNvPr id="125" name="Google Shape;125;p20"/>
          <p:cNvSpPr txBox="1"/>
          <p:nvPr/>
        </p:nvSpPr>
        <p:spPr>
          <a:xfrm>
            <a:off x="257750" y="2338025"/>
            <a:ext cx="678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Let G is a graph with </a:t>
            </a:r>
            <a:r>
              <a:rPr lang="en" sz="1800">
                <a:solidFill>
                  <a:schemeClr val="dk1"/>
                </a:solidFill>
              </a:rPr>
              <a:t>nodes</a:t>
            </a:r>
            <a:r>
              <a:rPr lang="en" sz="1800">
                <a:solidFill>
                  <a:schemeClr val="dk1"/>
                </a:solidFill>
              </a:rPr>
              <a:t> a,b,c,d,e where e is such a node that you can break the graph into 2 or more parts by removing it from the graph, so that some nodes can not connect with each other directly or indirectly .</a:t>
            </a:r>
            <a:endParaRPr sz="2200">
              <a:solidFill>
                <a:schemeClr val="dk1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72875" y="190275"/>
            <a:ext cx="420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pen Sans"/>
                <a:ea typeface="Open Sans"/>
                <a:cs typeface="Open Sans"/>
                <a:sym typeface="Open Sans"/>
              </a:rPr>
              <a:t>Articulation Point: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2981550" y="243850"/>
            <a:ext cx="793200" cy="660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sp>
        <p:nvSpPr>
          <p:cNvPr id="133" name="Google Shape;133;p21"/>
          <p:cNvSpPr/>
          <p:nvPr/>
        </p:nvSpPr>
        <p:spPr>
          <a:xfrm>
            <a:off x="720050" y="1592750"/>
            <a:ext cx="739800" cy="747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</a:t>
            </a:r>
            <a:endParaRPr sz="4600"/>
          </a:p>
        </p:txBody>
      </p:sp>
      <p:sp>
        <p:nvSpPr>
          <p:cNvPr id="134" name="Google Shape;134;p21"/>
          <p:cNvSpPr/>
          <p:nvPr/>
        </p:nvSpPr>
        <p:spPr>
          <a:xfrm>
            <a:off x="5205025" y="1636400"/>
            <a:ext cx="793200" cy="660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</a:t>
            </a:r>
            <a:endParaRPr sz="3000"/>
          </a:p>
        </p:txBody>
      </p:sp>
      <p:sp>
        <p:nvSpPr>
          <p:cNvPr id="135" name="Google Shape;135;p21"/>
          <p:cNvSpPr/>
          <p:nvPr/>
        </p:nvSpPr>
        <p:spPr>
          <a:xfrm>
            <a:off x="2836950" y="2790263"/>
            <a:ext cx="937800" cy="762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</a:t>
            </a:r>
            <a:endParaRPr sz="2900"/>
          </a:p>
        </p:txBody>
      </p:sp>
      <p:cxnSp>
        <p:nvCxnSpPr>
          <p:cNvPr id="136" name="Google Shape;136;p21"/>
          <p:cNvCxnSpPr>
            <a:stCxn id="133" idx="5"/>
            <a:endCxn id="135" idx="1"/>
          </p:cNvCxnSpPr>
          <p:nvPr/>
        </p:nvCxnSpPr>
        <p:spPr>
          <a:xfrm>
            <a:off x="1351509" y="2231123"/>
            <a:ext cx="1622700" cy="670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>
            <a:stCxn id="133" idx="7"/>
            <a:endCxn id="132" idx="3"/>
          </p:cNvCxnSpPr>
          <p:nvPr/>
        </p:nvCxnSpPr>
        <p:spPr>
          <a:xfrm flipH="1" rot="10800000">
            <a:off x="1351509" y="807677"/>
            <a:ext cx="1746300" cy="89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>
            <a:stCxn id="132" idx="5"/>
            <a:endCxn id="134" idx="1"/>
          </p:cNvCxnSpPr>
          <p:nvPr/>
        </p:nvCxnSpPr>
        <p:spPr>
          <a:xfrm>
            <a:off x="3658589" y="807707"/>
            <a:ext cx="1662600" cy="925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>
            <a:stCxn id="134" idx="3"/>
            <a:endCxn id="135" idx="7"/>
          </p:cNvCxnSpPr>
          <p:nvPr/>
        </p:nvCxnSpPr>
        <p:spPr>
          <a:xfrm flipH="1">
            <a:off x="3637286" y="2200257"/>
            <a:ext cx="1683900" cy="70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 txBox="1"/>
          <p:nvPr/>
        </p:nvSpPr>
        <p:spPr>
          <a:xfrm>
            <a:off x="1497950" y="4272400"/>
            <a:ext cx="7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articulation Point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68800" y="185475"/>
            <a:ext cx="1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44" y="4149175"/>
            <a:ext cx="637448" cy="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