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4" r:id="rId15"/>
    <p:sldId id="275" r:id="rId16"/>
    <p:sldId id="276" r:id="rId17"/>
    <p:sldId id="267" r:id="rId18"/>
    <p:sldId id="268" r:id="rId19"/>
    <p:sldId id="303" r:id="rId20"/>
    <p:sldId id="270" r:id="rId21"/>
    <p:sldId id="271" r:id="rId22"/>
    <p:sldId id="277" r:id="rId23"/>
    <p:sldId id="278" r:id="rId24"/>
    <p:sldId id="279" r:id="rId25"/>
    <p:sldId id="280" r:id="rId26"/>
    <p:sldId id="281" r:id="rId27"/>
    <p:sldId id="304"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305" r:id="rId41"/>
    <p:sldId id="294" r:id="rId42"/>
    <p:sldId id="296" r:id="rId43"/>
    <p:sldId id="297" r:id="rId44"/>
    <p:sldId id="298" r:id="rId45"/>
    <p:sldId id="300" r:id="rId46"/>
    <p:sldId id="313" r:id="rId47"/>
    <p:sldId id="311" r:id="rId48"/>
    <p:sldId id="308" r:id="rId49"/>
    <p:sldId id="309" r:id="rId50"/>
    <p:sldId id="310" r:id="rId51"/>
    <p:sldId id="301" r:id="rId52"/>
    <p:sldId id="302" r:id="rId53"/>
    <p:sldId id="314" r:id="rId54"/>
    <p:sldId id="315" r:id="rId55"/>
    <p:sldId id="316" r:id="rId56"/>
    <p:sldId id="306" r:id="rId57"/>
    <p:sldId id="307" r:id="rId58"/>
    <p:sldId id="295"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6800"/>
    <a:srgbClr val="B272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07FF6901-7871-4854-BE4C-42E8A8EE9A53}" type="datetimeFigureOut">
              <a:rPr lang="en-US"/>
              <a:pPr>
                <a:defRPr/>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5FFA25E-B3EE-4FC4-95E2-A09901DF0DB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1" dirty="0" smtClean="0">
                <a:latin typeface="Bell MT" pitchFamily="18" charset="0"/>
              </a:rPr>
              <a:t>Specification: detail description</a:t>
            </a:r>
          </a:p>
          <a:p>
            <a:r>
              <a:rPr lang="en-US" sz="900" b="1" dirty="0" smtClean="0">
                <a:latin typeface="Bell MT" pitchFamily="18" charset="0"/>
              </a:rPr>
              <a:t>Evolution: gradual development</a:t>
            </a:r>
            <a:endParaRPr lang="en-US" sz="900" b="1" dirty="0">
              <a:latin typeface="Bell MT" pitchFamily="18" charset="0"/>
            </a:endParaRPr>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Inevitable: that</a:t>
            </a:r>
            <a:r>
              <a:rPr lang="en-US" baseline="0" dirty="0" smtClean="0"/>
              <a:t> I can't avoid</a:t>
            </a:r>
            <a:endParaRPr lang="en-US" dirty="0"/>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56</a:t>
            </a:fld>
            <a:endParaRPr lang="en-US"/>
          </a:p>
        </p:txBody>
      </p:sp>
    </p:spTree>
    <p:extLst>
      <p:ext uri="{BB962C8B-B14F-4D97-AF65-F5344CB8AC3E}">
        <p14:creationId xmlns:p14="http://schemas.microsoft.com/office/powerpoint/2010/main" val="249897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5FFA25E-B3EE-4FC4-95E2-A09901DF0DBF}" type="slidenum">
              <a:rPr lang="en-US" smtClean="0"/>
              <a:pPr>
                <a:defRPr/>
              </a:pPr>
              <a:t>57</a:t>
            </a:fld>
            <a:endParaRPr lang="en-US"/>
          </a:p>
        </p:txBody>
      </p:sp>
    </p:spTree>
    <p:extLst>
      <p:ext uri="{BB962C8B-B14F-4D97-AF65-F5344CB8AC3E}">
        <p14:creationId xmlns:p14="http://schemas.microsoft.com/office/powerpoint/2010/main" val="966574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914400"/>
            <a:ext cx="4038600" cy="533400"/>
          </a:xfrm>
        </p:spPr>
        <p:txBody>
          <a:bodyPr>
            <a:noAutofit/>
          </a:bodyPr>
          <a:lstStyle>
            <a:lvl1pPr>
              <a:defRPr sz="3200" b="1">
                <a:solidFill>
                  <a:srgbClr val="FFFFFF"/>
                </a:solidFill>
                <a:latin typeface="Tahoma" pitchFamily="34" charset="0"/>
                <a:cs typeface="Tahoma"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743200" y="1524000"/>
            <a:ext cx="3886200" cy="457200"/>
          </a:xfrm>
        </p:spPr>
        <p:txBody>
          <a:bodyPr>
            <a:noAutofit/>
          </a:bodyPr>
          <a:lstStyle>
            <a:lvl1pPr marL="0" indent="0" algn="ctr">
              <a:buNone/>
              <a:defRPr sz="2400">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2C0C32D-4DD0-4313-80DB-79A974923DCF}" type="datetime1">
              <a:rPr lang="en-US" smtClean="0"/>
              <a:pPr>
                <a:defRPr/>
              </a:pPr>
              <a:t>1/31/2021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514D9C-03B0-4D09-A2B9-8B9B4A69DB7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F01314-F444-4087-A567-5E8B7DB893E2}" type="datetime1">
              <a:rPr lang="en-US" smtClean="0"/>
              <a:pPr>
                <a:defRPr/>
              </a:pPr>
              <a:t>1/31/2021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3AE776-AF41-4956-8F74-24B902C2297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875891-111B-4760-93A4-6298BD483446}" type="datetime1">
              <a:rPr lang="en-US" smtClean="0"/>
              <a:pPr>
                <a:defRPr/>
              </a:pPr>
              <a:t>1/31/2021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4C82FD-4E1B-405A-903A-2454ABB90CD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79C4C0-59AD-4D57-BF6A-3AB4E21CB1C1}" type="datetime1">
              <a:rPr lang="en-US" smtClean="0"/>
              <a:pPr>
                <a:defRPr/>
              </a:pPr>
              <a:t>1/31/2021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17A6D5-20D0-4C13-85B0-42FFC6FF63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E5C4AD-1D99-4E31-88DE-9A21E8D99584}" type="datetime1">
              <a:rPr lang="en-US" smtClean="0"/>
              <a:pPr>
                <a:defRPr/>
              </a:pPr>
              <a:t>1/31/2021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F56510-37DA-44D4-ADCD-F04FB568250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1E064E4-85DF-44F7-B448-0B1A36974393}" type="datetime1">
              <a:rPr lang="en-US" smtClean="0"/>
              <a:pPr>
                <a:defRPr/>
              </a:pPr>
              <a:t>1/31/2021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7CADF8-A054-4A11-A77D-7640A2D15D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BC63883-8669-4D99-8947-040BFCCB0325}" type="datetime1">
              <a:rPr lang="en-US" smtClean="0"/>
              <a:pPr>
                <a:defRPr/>
              </a:pPr>
              <a:t>1/31/2021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5E1EBF1-2F6B-4B69-B41F-39C840E6D6E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B22456B-2BF5-45D8-8428-889924E3EA77}" type="datetime1">
              <a:rPr lang="en-US" smtClean="0"/>
              <a:pPr>
                <a:defRPr/>
              </a:pPr>
              <a:t>1/31/2021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BB5EEA7-3616-4C49-BA4A-6382B4734FD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D809A57-F2D0-42C4-BDAC-1FA99DE3148B}" type="datetime1">
              <a:rPr lang="en-US" smtClean="0"/>
              <a:pPr>
                <a:defRPr/>
              </a:pPr>
              <a:t>1/31/2021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AF9A0D2-B4FD-46B1-B4FF-43D31607B9E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BC1A942-370F-4A15-9C04-6D038F713E53}" type="datetime1">
              <a:rPr lang="en-US" smtClean="0"/>
              <a:pPr>
                <a:defRPr/>
              </a:pPr>
              <a:t>1/31/2021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B185AB-9337-4545-AA4B-3C282646C8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E9C920-B1FF-4F66-87BB-D078EE02C2DC}" type="datetime1">
              <a:rPr lang="en-US" smtClean="0"/>
              <a:pPr>
                <a:defRPr/>
              </a:pPr>
              <a:t>1/31/2021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970196D-1FC3-4F25-8670-3286C124DC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3716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2179638"/>
            <a:ext cx="8229600" cy="4297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3EFBCD2-20DE-4C9E-AD2F-B2385DECD3C6}" type="datetime1">
              <a:rPr lang="en-US" smtClean="0"/>
              <a:pPr>
                <a:defRPr/>
              </a:pPr>
              <a:t>1/31/2021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2E0006BD-18DA-4D34-AAA2-AC9688C7C3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ctr" rtl="0" eaLnBrk="1" fontAlgn="base" hangingPunct="1">
        <a:spcBef>
          <a:spcPct val="0"/>
        </a:spcBef>
        <a:spcAft>
          <a:spcPct val="0"/>
        </a:spcAft>
        <a:defRPr sz="4400" kern="1200">
          <a:solidFill>
            <a:schemeClr val="tx1"/>
          </a:solidFill>
          <a:latin typeface="Tahoma" pitchFamily="34" charset="0"/>
          <a:ea typeface="+mj-ea"/>
          <a:cs typeface="Tahoma" pitchFamily="34" charset="0"/>
        </a:defRPr>
      </a:lvl1pPr>
      <a:lvl2pPr algn="ctr" rtl="0" eaLnBrk="1" fontAlgn="base" hangingPunct="1">
        <a:spcBef>
          <a:spcPct val="0"/>
        </a:spcBef>
        <a:spcAft>
          <a:spcPct val="0"/>
        </a:spcAft>
        <a:defRPr sz="4400">
          <a:solidFill>
            <a:schemeClr val="tx1"/>
          </a:solidFill>
          <a:latin typeface="Tahoma" pitchFamily="112" charset="0"/>
          <a:cs typeface="Tahoma" pitchFamily="112" charset="0"/>
        </a:defRPr>
      </a:lvl2pPr>
      <a:lvl3pPr algn="ctr" rtl="0" eaLnBrk="1" fontAlgn="base" hangingPunct="1">
        <a:spcBef>
          <a:spcPct val="0"/>
        </a:spcBef>
        <a:spcAft>
          <a:spcPct val="0"/>
        </a:spcAft>
        <a:defRPr sz="4400">
          <a:solidFill>
            <a:schemeClr val="tx1"/>
          </a:solidFill>
          <a:latin typeface="Tahoma" pitchFamily="112" charset="0"/>
          <a:cs typeface="Tahoma" pitchFamily="112" charset="0"/>
        </a:defRPr>
      </a:lvl3pPr>
      <a:lvl4pPr algn="ctr" rtl="0" eaLnBrk="1" fontAlgn="base" hangingPunct="1">
        <a:spcBef>
          <a:spcPct val="0"/>
        </a:spcBef>
        <a:spcAft>
          <a:spcPct val="0"/>
        </a:spcAft>
        <a:defRPr sz="4400">
          <a:solidFill>
            <a:schemeClr val="tx1"/>
          </a:solidFill>
          <a:latin typeface="Tahoma" pitchFamily="112" charset="0"/>
          <a:cs typeface="Tahoma" pitchFamily="112" charset="0"/>
        </a:defRPr>
      </a:lvl4pPr>
      <a:lvl5pPr algn="ctr" rtl="0" eaLnBrk="1" fontAlgn="base" hangingPunct="1">
        <a:spcBef>
          <a:spcPct val="0"/>
        </a:spcBef>
        <a:spcAft>
          <a:spcPct val="0"/>
        </a:spcAft>
        <a:defRPr sz="4400">
          <a:solidFill>
            <a:schemeClr val="tx1"/>
          </a:solidFill>
          <a:latin typeface="Tahoma" pitchFamily="112" charset="0"/>
          <a:cs typeface="Tahoma" pitchFamily="112" charset="0"/>
        </a:defRPr>
      </a:lvl5pPr>
      <a:lvl6pPr marL="457200" algn="ctr" rtl="0" eaLnBrk="1" fontAlgn="base" hangingPunct="1">
        <a:spcBef>
          <a:spcPct val="0"/>
        </a:spcBef>
        <a:spcAft>
          <a:spcPct val="0"/>
        </a:spcAft>
        <a:defRPr sz="4400">
          <a:solidFill>
            <a:schemeClr val="tx1"/>
          </a:solidFill>
          <a:latin typeface="Tahoma" pitchFamily="112" charset="0"/>
          <a:cs typeface="Tahoma" pitchFamily="112" charset="0"/>
        </a:defRPr>
      </a:lvl6pPr>
      <a:lvl7pPr marL="914400" algn="ctr" rtl="0" eaLnBrk="1" fontAlgn="base" hangingPunct="1">
        <a:spcBef>
          <a:spcPct val="0"/>
        </a:spcBef>
        <a:spcAft>
          <a:spcPct val="0"/>
        </a:spcAft>
        <a:defRPr sz="4400">
          <a:solidFill>
            <a:schemeClr val="tx1"/>
          </a:solidFill>
          <a:latin typeface="Tahoma" pitchFamily="112" charset="0"/>
          <a:cs typeface="Tahoma" pitchFamily="112" charset="0"/>
        </a:defRPr>
      </a:lvl7pPr>
      <a:lvl8pPr marL="1371600" algn="ctr" rtl="0" eaLnBrk="1" fontAlgn="base" hangingPunct="1">
        <a:spcBef>
          <a:spcPct val="0"/>
        </a:spcBef>
        <a:spcAft>
          <a:spcPct val="0"/>
        </a:spcAft>
        <a:defRPr sz="4400">
          <a:solidFill>
            <a:schemeClr val="tx1"/>
          </a:solidFill>
          <a:latin typeface="Tahoma" pitchFamily="112" charset="0"/>
          <a:cs typeface="Tahoma" pitchFamily="112" charset="0"/>
        </a:defRPr>
      </a:lvl8pPr>
      <a:lvl9pPr marL="1828800" algn="ctr" rtl="0" eaLnBrk="1" fontAlgn="base" hangingPunct="1">
        <a:spcBef>
          <a:spcPct val="0"/>
        </a:spcBef>
        <a:spcAft>
          <a:spcPct val="0"/>
        </a:spcAft>
        <a:defRPr sz="4400">
          <a:solidFill>
            <a:schemeClr val="tx1"/>
          </a:solidFill>
          <a:latin typeface="Tahoma" pitchFamily="112" charset="0"/>
          <a:cs typeface="Tahoma" pitchFamily="112" charset="0"/>
        </a:defRPr>
      </a:lvl9pPr>
    </p:titleStyle>
    <p:bodyStyle>
      <a:lvl1pPr marL="342900" indent="-3429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0" y="838200"/>
            <a:ext cx="8991600" cy="1066800"/>
          </a:xfrm>
        </p:spPr>
        <p:txBody>
          <a:bodyPr rtlCol="0"/>
          <a:lstStyle/>
          <a:p>
            <a:pPr fontAlgn="auto">
              <a:spcAft>
                <a:spcPts val="0"/>
              </a:spcAft>
              <a:defRPr/>
            </a:pPr>
            <a:r>
              <a:rPr lang="en-US" dirty="0" smtClean="0">
                <a:solidFill>
                  <a:schemeClr val="accent3"/>
                </a:solidFill>
                <a:effectLst>
                  <a:outerShdw blurRad="38100" dist="38100" dir="2700000" algn="tl">
                    <a:srgbClr val="000000">
                      <a:alpha val="43137"/>
                    </a:srgbClr>
                  </a:outerShdw>
                </a:effectLst>
                <a:latin typeface="Book Antiqua" pitchFamily="18" charset="0"/>
              </a:rPr>
              <a:t>Fundamental Knowledge on Software Engineering</a:t>
            </a:r>
            <a:endParaRPr lang="en-US" dirty="0">
              <a:solidFill>
                <a:schemeClr val="accent3"/>
              </a:solidFill>
              <a:effectLst>
                <a:outerShdw blurRad="38100" dist="38100" dir="2700000" algn="tl">
                  <a:srgbClr val="000000">
                    <a:alpha val="43137"/>
                  </a:srgbClr>
                </a:outerShdw>
              </a:effectLst>
              <a:latin typeface="Book Antiqua" pitchFamily="18" charset="0"/>
            </a:endParaRPr>
          </a:p>
        </p:txBody>
      </p:sp>
      <p:sp>
        <p:nvSpPr>
          <p:cNvPr id="7" name="Subtitle 6"/>
          <p:cNvSpPr>
            <a:spLocks noGrp="1"/>
          </p:cNvSpPr>
          <p:nvPr>
            <p:ph type="subTitle" idx="1"/>
          </p:nvPr>
        </p:nvSpPr>
        <p:spPr>
          <a:xfrm>
            <a:off x="152400" y="6172200"/>
            <a:ext cx="3886200" cy="457200"/>
          </a:xfrm>
        </p:spPr>
        <p:txBody>
          <a:bodyPr rtlCol="0"/>
          <a:lstStyle/>
          <a:p>
            <a:pPr fontAlgn="auto">
              <a:spcAft>
                <a:spcPts val="0"/>
              </a:spcAft>
              <a:buFont typeface="Arial" pitchFamily="34" charset="0"/>
              <a:buNone/>
              <a:defRPr/>
            </a:pPr>
            <a:r>
              <a:rPr lang="en-US" dirty="0" smtClean="0">
                <a:solidFill>
                  <a:srgbClr val="FF0000"/>
                </a:solidFill>
                <a:effectLst>
                  <a:outerShdw blurRad="38100" dist="38100" dir="2700000" algn="tl">
                    <a:srgbClr val="000000">
                      <a:alpha val="43137"/>
                    </a:srgbClr>
                  </a:outerShdw>
                </a:effectLst>
                <a:latin typeface="Book Antiqua" pitchFamily="18" charset="0"/>
              </a:rPr>
              <a:t>Lecture 2</a:t>
            </a:r>
            <a:endParaRPr lang="en-US" dirty="0">
              <a:solidFill>
                <a:srgbClr val="FF0000"/>
              </a:solidFill>
              <a:effectLst>
                <a:outerShdw blurRad="38100" dist="38100" dir="2700000" algn="tl">
                  <a:srgbClr val="000000">
                    <a:alpha val="43137"/>
                  </a:srgbClr>
                </a:outerShdw>
              </a:effectLst>
              <a:latin typeface="Book Antiqu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Application types</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10</a:t>
            </a:fld>
            <a:endParaRPr lang="en-US"/>
          </a:p>
        </p:txBody>
      </p:sp>
      <p:sp>
        <p:nvSpPr>
          <p:cNvPr id="7" name="Content Placeholder 2"/>
          <p:cNvSpPr>
            <a:spLocks noGrp="1"/>
          </p:cNvSpPr>
          <p:nvPr>
            <p:ph idx="1"/>
          </p:nvPr>
        </p:nvSpPr>
        <p:spPr>
          <a:xfrm>
            <a:off x="228600" y="1524000"/>
            <a:ext cx="8686800" cy="4800600"/>
          </a:xfrm>
        </p:spPr>
        <p:txBody>
          <a:bodyPr/>
          <a:lstStyle/>
          <a:p>
            <a:r>
              <a:rPr lang="en-GB" dirty="0" smtClean="0">
                <a:latin typeface="Book Antiqua" pitchFamily="18" charset="0"/>
              </a:rPr>
              <a:t>Batch processing systems</a:t>
            </a:r>
          </a:p>
          <a:p>
            <a:pPr lvl="1"/>
            <a:r>
              <a:rPr lang="en-GB" dirty="0" smtClean="0">
                <a:latin typeface="Book Antiqua" pitchFamily="18" charset="0"/>
              </a:rPr>
              <a:t>These are business systems that are designed to process data in large batches. They process large numbers of individual inputs to create corresponding outputs.</a:t>
            </a:r>
          </a:p>
          <a:p>
            <a:r>
              <a:rPr lang="en-GB" dirty="0" smtClean="0">
                <a:latin typeface="Book Antiqua" pitchFamily="18" charset="0"/>
              </a:rPr>
              <a:t>Entertainment systems</a:t>
            </a:r>
          </a:p>
          <a:p>
            <a:pPr lvl="1"/>
            <a:r>
              <a:rPr lang="en-GB" dirty="0" smtClean="0">
                <a:latin typeface="Book Antiqua" pitchFamily="18" charset="0"/>
              </a:rPr>
              <a:t>These are systems that are primarily for personal use and which are intended to entertain the user.</a:t>
            </a:r>
          </a:p>
          <a:p>
            <a:r>
              <a:rPr lang="en-GB" dirty="0" smtClean="0">
                <a:latin typeface="Book Antiqua" pitchFamily="18" charset="0"/>
              </a:rPr>
              <a:t>Systems for modelling and simulation</a:t>
            </a:r>
          </a:p>
          <a:p>
            <a:pPr lvl="1"/>
            <a:r>
              <a:rPr lang="en-GB" dirty="0" smtClean="0">
                <a:latin typeface="Book Antiqua" pitchFamily="18" charset="0"/>
              </a:rPr>
              <a:t>These are systems that are developed by scientists and engineers to model physical processes or situations, which include many, separate, interacting objects. </a:t>
            </a:r>
            <a:endParaRPr lang="en-US" dirty="0">
              <a:latin typeface="Book Antiqu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Application types</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11</a:t>
            </a:fld>
            <a:endParaRPr lang="en-US"/>
          </a:p>
        </p:txBody>
      </p:sp>
      <p:sp>
        <p:nvSpPr>
          <p:cNvPr id="6" name="Content Placeholder 2"/>
          <p:cNvSpPr>
            <a:spLocks noGrp="1"/>
          </p:cNvSpPr>
          <p:nvPr>
            <p:ph idx="1"/>
          </p:nvPr>
        </p:nvSpPr>
        <p:spPr>
          <a:xfrm>
            <a:off x="457200" y="1600200"/>
            <a:ext cx="8229600" cy="4525963"/>
          </a:xfrm>
        </p:spPr>
        <p:txBody>
          <a:bodyPr/>
          <a:lstStyle/>
          <a:p>
            <a:r>
              <a:rPr lang="en-GB" dirty="0" smtClean="0">
                <a:latin typeface="Book Antiqua" pitchFamily="18" charset="0"/>
              </a:rPr>
              <a:t>Data collection systems</a:t>
            </a:r>
          </a:p>
          <a:p>
            <a:pPr lvl="1"/>
            <a:r>
              <a:rPr lang="en-GB" dirty="0" smtClean="0">
                <a:latin typeface="Book Antiqua" pitchFamily="18" charset="0"/>
              </a:rPr>
              <a:t>These are systems that collect data from their environment using a set of sensors and send that data to other systems for processing.</a:t>
            </a:r>
          </a:p>
          <a:p>
            <a:r>
              <a:rPr lang="en-GB" dirty="0" smtClean="0">
                <a:latin typeface="Book Antiqua" pitchFamily="18" charset="0"/>
              </a:rPr>
              <a:t>Systems of systems</a:t>
            </a:r>
          </a:p>
          <a:p>
            <a:pPr lvl="1"/>
            <a:r>
              <a:rPr lang="en-GB" dirty="0" smtClean="0">
                <a:latin typeface="Book Antiqua" pitchFamily="18" charset="0"/>
              </a:rPr>
              <a:t>These are systems that are composed of a number of other software systems. </a:t>
            </a:r>
            <a:endParaRPr lang="en-US" dirty="0">
              <a:latin typeface="Book Antiq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E-Commerce</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12</a:t>
            </a:fld>
            <a:endParaRPr lang="en-US"/>
          </a:p>
        </p:txBody>
      </p:sp>
      <p:pic>
        <p:nvPicPr>
          <p:cNvPr id="7" name="Content Placeholder 6" descr="Your-E-Commerce-Earn.jpeg"/>
          <p:cNvPicPr>
            <a:picLocks noGrp="1" noChangeAspect="1"/>
          </p:cNvPicPr>
          <p:nvPr>
            <p:ph idx="1"/>
          </p:nvPr>
        </p:nvPicPr>
        <p:blipFill>
          <a:blip r:embed="rId2" cstate="print"/>
          <a:stretch>
            <a:fillRect/>
          </a:stretch>
        </p:blipFill>
        <p:spPr>
          <a:xfrm>
            <a:off x="990600" y="1447800"/>
            <a:ext cx="7772400" cy="54102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Book Antiqua" pitchFamily="18" charset="0"/>
              </a:rPr>
              <a:t>Embedded control systems</a:t>
            </a: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13</a:t>
            </a:fld>
            <a:endParaRPr lang="en-US"/>
          </a:p>
        </p:txBody>
      </p:sp>
      <p:pic>
        <p:nvPicPr>
          <p:cNvPr id="6" name="Content Placeholder 5" descr="t-mobile_g1_launch_event_2.jpg"/>
          <p:cNvPicPr>
            <a:picLocks noGrp="1" noChangeAspect="1"/>
          </p:cNvPicPr>
          <p:nvPr>
            <p:ph idx="1"/>
          </p:nvPr>
        </p:nvPicPr>
        <p:blipFill>
          <a:blip r:embed="rId2"/>
          <a:stretch>
            <a:fillRect/>
          </a:stretch>
        </p:blipFill>
        <p:spPr>
          <a:xfrm>
            <a:off x="990600" y="1391528"/>
            <a:ext cx="7620000" cy="5452404"/>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Book Antiqua" pitchFamily="18" charset="0"/>
              </a:rPr>
              <a:t>Batch processing systems</a:t>
            </a: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14</a:t>
            </a:fld>
            <a:endParaRPr lang="en-US"/>
          </a:p>
        </p:txBody>
      </p:sp>
      <p:pic>
        <p:nvPicPr>
          <p:cNvPr id="6" name="Content Placeholder 5" descr="arcb-main.jpg"/>
          <p:cNvPicPr>
            <a:picLocks noGrp="1" noChangeAspect="1"/>
          </p:cNvPicPr>
          <p:nvPr>
            <p:ph idx="1"/>
          </p:nvPr>
        </p:nvPicPr>
        <p:blipFill>
          <a:blip r:embed="rId2"/>
          <a:stretch>
            <a:fillRect/>
          </a:stretch>
        </p:blipFill>
        <p:spPr>
          <a:xfrm>
            <a:off x="990600" y="1371600"/>
            <a:ext cx="7197960" cy="54864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Book Antiqua" pitchFamily="18" charset="0"/>
              </a:rPr>
              <a:t>Entertainment systems</a:t>
            </a: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15</a:t>
            </a:fld>
            <a:endParaRPr lang="en-US"/>
          </a:p>
        </p:txBody>
      </p:sp>
      <p:pic>
        <p:nvPicPr>
          <p:cNvPr id="6" name="Content Placeholder 5" descr="0_screen1_VideoProX.jpg"/>
          <p:cNvPicPr>
            <a:picLocks noGrp="1" noChangeAspect="1"/>
          </p:cNvPicPr>
          <p:nvPr>
            <p:ph idx="1"/>
          </p:nvPr>
        </p:nvPicPr>
        <p:blipFill>
          <a:blip r:embed="rId2"/>
          <a:stretch>
            <a:fillRect/>
          </a:stretch>
        </p:blipFill>
        <p:spPr>
          <a:xfrm>
            <a:off x="685800" y="1524000"/>
            <a:ext cx="7466463" cy="49530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Book Antiqua" pitchFamily="18" charset="0"/>
              </a:rPr>
              <a:t>Systems for modelling and simulation</a:t>
            </a: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16</a:t>
            </a:fld>
            <a:endParaRPr lang="en-US"/>
          </a:p>
        </p:txBody>
      </p:sp>
      <p:pic>
        <p:nvPicPr>
          <p:cNvPr id="6" name="Content Placeholder 5" descr="PLC-User Graphics.JPG"/>
          <p:cNvPicPr>
            <a:picLocks noGrp="1" noChangeAspect="1"/>
          </p:cNvPicPr>
          <p:nvPr>
            <p:ph idx="1"/>
          </p:nvPr>
        </p:nvPicPr>
        <p:blipFill>
          <a:blip r:embed="rId2"/>
          <a:stretch>
            <a:fillRect/>
          </a:stretch>
        </p:blipFill>
        <p:spPr>
          <a:xfrm>
            <a:off x="1066800" y="1405596"/>
            <a:ext cx="7391400" cy="54102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Software Engineering: The Fundamental </a:t>
            </a:r>
            <a:r>
              <a:rPr lang="en-US" sz="2400" b="1" i="1" dirty="0" smtClean="0">
                <a:latin typeface="Book Antiqua" pitchFamily="18" charset="0"/>
              </a:rPr>
              <a:t>Principles</a:t>
            </a:r>
            <a:endParaRPr lang="en-US" sz="2400" b="1" i="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17</a:t>
            </a:fld>
            <a:endParaRPr lang="en-US"/>
          </a:p>
        </p:txBody>
      </p:sp>
      <p:sp>
        <p:nvSpPr>
          <p:cNvPr id="7" name="Content Placeholder 2"/>
          <p:cNvSpPr>
            <a:spLocks noGrp="1"/>
          </p:cNvSpPr>
          <p:nvPr>
            <p:ph idx="1"/>
          </p:nvPr>
        </p:nvSpPr>
        <p:spPr>
          <a:xfrm>
            <a:off x="228600" y="1524000"/>
            <a:ext cx="8763000" cy="4800600"/>
          </a:xfrm>
        </p:spPr>
        <p:txBody>
          <a:bodyPr/>
          <a:lstStyle/>
          <a:p>
            <a:r>
              <a:rPr lang="en-US" dirty="0" smtClean="0">
                <a:latin typeface="Book Antiqua" pitchFamily="18" charset="0"/>
              </a:rPr>
              <a:t>Some fundamental principles apply to all types of software system, irrespective of the development techniques used:</a:t>
            </a:r>
          </a:p>
          <a:p>
            <a:pPr>
              <a:buNone/>
            </a:pPr>
            <a:endParaRPr lang="en-US" dirty="0" smtClean="0">
              <a:latin typeface="Book Antiqua" pitchFamily="18" charset="0"/>
            </a:endParaRPr>
          </a:p>
          <a:p>
            <a:pPr lvl="1"/>
            <a:r>
              <a:rPr lang="en-GB" dirty="0" smtClean="0">
                <a:latin typeface="Book Antiqua" pitchFamily="18" charset="0"/>
              </a:rPr>
              <a:t>Systems should be developed using a managed and understood development process. Of course, different processes are used for different types of software.</a:t>
            </a:r>
          </a:p>
          <a:p>
            <a:pPr lvl="1"/>
            <a:r>
              <a:rPr lang="en-GB" dirty="0" smtClean="0">
                <a:latin typeface="Book Antiqua" pitchFamily="18" charset="0"/>
              </a:rPr>
              <a:t>Dependability and performance are important for all types of system.</a:t>
            </a:r>
          </a:p>
          <a:p>
            <a:pPr lvl="1"/>
            <a:r>
              <a:rPr lang="en-GB" dirty="0" smtClean="0">
                <a:latin typeface="Book Antiqua" pitchFamily="18" charset="0"/>
              </a:rPr>
              <a:t>Understanding and managing the software specification and requirements (what the software should do) are important.</a:t>
            </a:r>
          </a:p>
          <a:p>
            <a:pPr lvl="1"/>
            <a:r>
              <a:rPr lang="en-GB" dirty="0" smtClean="0">
                <a:latin typeface="Book Antiqua" pitchFamily="18" charset="0"/>
              </a:rPr>
              <a:t>Where appropriate, you should reuse software that has already been developed rather than write new software.</a:t>
            </a:r>
          </a:p>
          <a:p>
            <a:pPr lvl="1"/>
            <a:endParaRPr lang="en-US" dirty="0">
              <a:latin typeface="Book Antiqu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Software engineering and the web</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18</a:t>
            </a:fld>
            <a:endParaRPr lang="en-US"/>
          </a:p>
        </p:txBody>
      </p:sp>
      <p:sp>
        <p:nvSpPr>
          <p:cNvPr id="6" name="Content Placeholder 2"/>
          <p:cNvSpPr>
            <a:spLocks noGrp="1"/>
          </p:cNvSpPr>
          <p:nvPr>
            <p:ph idx="1"/>
          </p:nvPr>
        </p:nvSpPr>
        <p:spPr>
          <a:xfrm>
            <a:off x="152400" y="1447800"/>
            <a:ext cx="8763000" cy="4876800"/>
          </a:xfrm>
        </p:spPr>
        <p:txBody>
          <a:bodyPr/>
          <a:lstStyle/>
          <a:p>
            <a:r>
              <a:rPr lang="en-US" dirty="0" smtClean="0">
                <a:latin typeface="Book Antiqua" pitchFamily="18" charset="0"/>
              </a:rPr>
              <a:t>The Web is now a platform for running application and organizations are increasingly developing web-based systems rather than local systems.</a:t>
            </a:r>
          </a:p>
          <a:p>
            <a:pPr>
              <a:buNone/>
            </a:pPr>
            <a:endParaRPr lang="en-US" dirty="0" smtClean="0">
              <a:latin typeface="Book Antiqua" pitchFamily="18" charset="0"/>
            </a:endParaRPr>
          </a:p>
          <a:p>
            <a:r>
              <a:rPr lang="en-US" dirty="0" smtClean="0">
                <a:latin typeface="Book Antiqua" pitchFamily="18" charset="0"/>
              </a:rPr>
              <a:t>Web services allow application functionality to be accessed over the web.</a:t>
            </a:r>
          </a:p>
          <a:p>
            <a:pPr>
              <a:buNone/>
            </a:pPr>
            <a:endParaRPr lang="en-US" dirty="0" smtClean="0">
              <a:latin typeface="Book Antiqua" pitchFamily="18" charset="0"/>
            </a:endParaRPr>
          </a:p>
          <a:p>
            <a:r>
              <a:rPr lang="en-US" dirty="0" smtClean="0">
                <a:latin typeface="Book Antiqua" pitchFamily="18" charset="0"/>
              </a:rPr>
              <a:t>Cloud computing is an approach to the provision of computer services where applications run remotely on the ‘cloud’. </a:t>
            </a:r>
          </a:p>
          <a:p>
            <a:pPr algn="just">
              <a:buNone/>
            </a:pPr>
            <a:r>
              <a:rPr lang="en-US" sz="1800" dirty="0" smtClean="0">
                <a:latin typeface="Cambria" pitchFamily="18" charset="0"/>
              </a:rPr>
              <a:t>		</a:t>
            </a:r>
            <a:r>
              <a:rPr lang="en-US" sz="1800" b="1" dirty="0" smtClean="0">
                <a:latin typeface="Cambria" pitchFamily="18" charset="0"/>
              </a:rPr>
              <a:t>Instead of installing a suite of software for each computer, you'd only have to load one application. That application would allow workers to log into a Web-based service which hosts all the programs the user would need for his or her job. Remote machines owned by another company would run everything from e-mail to word processing to complex data analysis programs. It's called cloud computing.</a:t>
            </a:r>
          </a:p>
          <a:p>
            <a:pPr algn="just">
              <a:buNone/>
            </a:pPr>
            <a:endParaRPr lang="en-US" sz="1800" b="1" dirty="0" smtClean="0">
              <a:latin typeface="Cambria" pitchFamily="18" charset="0"/>
            </a:endParaRPr>
          </a:p>
          <a:p>
            <a:pPr lvl="1"/>
            <a:r>
              <a:rPr lang="en-US" dirty="0" smtClean="0">
                <a:latin typeface="Book Antiqua" pitchFamily="18" charset="0"/>
              </a:rPr>
              <a:t>Users do not buy software, pay according to use.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Cloud Computing</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19</a:t>
            </a:fld>
            <a:endParaRPr lang="en-US"/>
          </a:p>
        </p:txBody>
      </p:sp>
      <p:pic>
        <p:nvPicPr>
          <p:cNvPr id="7" name="Content Placeholder 6" descr="cloud-computing-1.gif"/>
          <p:cNvPicPr>
            <a:picLocks noGrp="1" noChangeAspect="1"/>
          </p:cNvPicPr>
          <p:nvPr>
            <p:ph idx="1"/>
          </p:nvPr>
        </p:nvPicPr>
        <p:blipFill>
          <a:blip r:embed="rId2"/>
          <a:stretch>
            <a:fillRect/>
          </a:stretch>
        </p:blipFill>
        <p:spPr>
          <a:xfrm>
            <a:off x="1447800" y="1371600"/>
            <a:ext cx="5486400" cy="5486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447800"/>
            <a:ext cx="8229600" cy="381000"/>
          </a:xfrm>
        </p:spPr>
        <p:txBody>
          <a:bodyPr/>
          <a:lstStyle/>
          <a:p>
            <a:r>
              <a:rPr lang="en-US" sz="2800" b="1" dirty="0" smtClean="0">
                <a:solidFill>
                  <a:srgbClr val="002060"/>
                </a:solidFill>
                <a:latin typeface="Book Antiqua" pitchFamily="18" charset="0"/>
              </a:rPr>
              <a:t>Topics covered</a:t>
            </a:r>
            <a:endParaRPr lang="en-US" sz="2800" b="1" dirty="0" smtClean="0">
              <a:solidFill>
                <a:srgbClr val="002060"/>
              </a:solidFill>
              <a:latin typeface="Book Antiqua" pitchFamily="18" charset="0"/>
              <a:cs typeface="Tahoma" pitchFamily="112" charset="0"/>
            </a:endParaRPr>
          </a:p>
        </p:txBody>
      </p:sp>
      <p:sp>
        <p:nvSpPr>
          <p:cNvPr id="4099" name="Content Placeholder 2"/>
          <p:cNvSpPr>
            <a:spLocks noGrp="1"/>
          </p:cNvSpPr>
          <p:nvPr>
            <p:ph idx="1"/>
          </p:nvPr>
        </p:nvSpPr>
        <p:spPr>
          <a:xfrm>
            <a:off x="457200" y="2590800"/>
            <a:ext cx="8229600" cy="3962400"/>
          </a:xfrm>
        </p:spPr>
        <p:txBody>
          <a:bodyPr/>
          <a:lstStyle/>
          <a:p>
            <a:r>
              <a:rPr lang="en-US" dirty="0" smtClean="0">
                <a:latin typeface="Book Antiqua" pitchFamily="18" charset="0"/>
              </a:rPr>
              <a:t>Professional software development</a:t>
            </a:r>
          </a:p>
          <a:p>
            <a:pPr lvl="1"/>
            <a:r>
              <a:rPr lang="en-US" dirty="0" smtClean="0">
                <a:latin typeface="Book Antiqua" pitchFamily="18" charset="0"/>
              </a:rPr>
              <a:t>What is meant by software engineering.</a:t>
            </a:r>
          </a:p>
          <a:p>
            <a:r>
              <a:rPr lang="en-US" dirty="0" smtClean="0">
                <a:latin typeface="Book Antiqua" pitchFamily="18" charset="0"/>
              </a:rPr>
              <a:t>Software engineering ethics</a:t>
            </a:r>
          </a:p>
          <a:p>
            <a:pPr lvl="1"/>
            <a:r>
              <a:rPr lang="en-US" dirty="0" smtClean="0">
                <a:latin typeface="Book Antiqua" pitchFamily="18" charset="0"/>
              </a:rPr>
              <a:t>A brief introduction to ethical issues that affect software engineering.</a:t>
            </a:r>
          </a:p>
          <a:p>
            <a:r>
              <a:rPr lang="en-US" dirty="0" smtClean="0">
                <a:latin typeface="Book Antiqua" pitchFamily="18" charset="0"/>
              </a:rPr>
              <a:t>Case studies</a:t>
            </a:r>
          </a:p>
          <a:p>
            <a:pPr lvl="1"/>
            <a:r>
              <a:rPr lang="en-US" dirty="0" smtClean="0">
                <a:latin typeface="Book Antiqua" pitchFamily="18" charset="0"/>
              </a:rPr>
              <a:t>An introduction to three/four examples that are used in later chapters in the slides.</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Key points</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20</a:t>
            </a:fld>
            <a:endParaRPr lang="en-US"/>
          </a:p>
        </p:txBody>
      </p:sp>
      <p:sp>
        <p:nvSpPr>
          <p:cNvPr id="6" name="Content Placeholder 2"/>
          <p:cNvSpPr>
            <a:spLocks noGrp="1"/>
          </p:cNvSpPr>
          <p:nvPr>
            <p:ph idx="1"/>
          </p:nvPr>
        </p:nvSpPr>
        <p:spPr>
          <a:xfrm>
            <a:off x="152400" y="1447800"/>
            <a:ext cx="8763000" cy="4876800"/>
          </a:xfrm>
        </p:spPr>
        <p:txBody>
          <a:bodyPr/>
          <a:lstStyle/>
          <a:p>
            <a:pPr algn="just"/>
            <a:r>
              <a:rPr lang="en-GB" dirty="0" smtClean="0">
                <a:latin typeface="Book Antiqua" pitchFamily="18" charset="0"/>
              </a:rPr>
              <a:t>Software engineering is an engineering discipline that is concerned with all aspects of software production.</a:t>
            </a:r>
          </a:p>
          <a:p>
            <a:pPr algn="just">
              <a:buNone/>
            </a:pPr>
            <a:endParaRPr lang="en-GB" dirty="0" smtClean="0">
              <a:latin typeface="Book Antiqua" pitchFamily="18" charset="0"/>
            </a:endParaRPr>
          </a:p>
          <a:p>
            <a:pPr algn="just"/>
            <a:r>
              <a:rPr lang="en-GB" dirty="0" smtClean="0">
                <a:latin typeface="Book Antiqua" pitchFamily="18" charset="0"/>
              </a:rPr>
              <a:t>Essential software product attributes are maintainability, dependability and security, efficiency and acceptability.</a:t>
            </a:r>
          </a:p>
          <a:p>
            <a:pPr algn="just">
              <a:buNone/>
            </a:pPr>
            <a:endParaRPr lang="en-GB" dirty="0" smtClean="0">
              <a:latin typeface="Book Antiqua" pitchFamily="18" charset="0"/>
            </a:endParaRPr>
          </a:p>
          <a:p>
            <a:pPr algn="just"/>
            <a:r>
              <a:rPr lang="en-GB" dirty="0" smtClean="0">
                <a:latin typeface="Book Antiqua" pitchFamily="18" charset="0"/>
              </a:rPr>
              <a:t>The high-level activities of specification, development, validation and evolution are part of all software processes.</a:t>
            </a:r>
          </a:p>
          <a:p>
            <a:pPr algn="just">
              <a:buNone/>
            </a:pPr>
            <a:endParaRPr lang="en-GB" dirty="0" smtClean="0">
              <a:latin typeface="Book Antiqua" pitchFamily="18" charset="0"/>
            </a:endParaRPr>
          </a:p>
          <a:p>
            <a:pPr algn="just"/>
            <a:r>
              <a:rPr lang="en-GB" dirty="0" smtClean="0">
                <a:latin typeface="Book Antiqua" pitchFamily="18" charset="0"/>
              </a:rPr>
              <a:t>The fundamental notions of software engineering are universally applicable to all types of system development.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Key points</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21</a:t>
            </a:fld>
            <a:endParaRPr lang="en-US"/>
          </a:p>
        </p:txBody>
      </p:sp>
      <p:sp>
        <p:nvSpPr>
          <p:cNvPr id="7" name="Content Placeholder 2"/>
          <p:cNvSpPr>
            <a:spLocks noGrp="1"/>
          </p:cNvSpPr>
          <p:nvPr>
            <p:ph idx="1"/>
          </p:nvPr>
        </p:nvSpPr>
        <p:spPr>
          <a:xfrm>
            <a:off x="457200" y="1600200"/>
            <a:ext cx="8229600" cy="4525963"/>
          </a:xfrm>
        </p:spPr>
        <p:txBody>
          <a:bodyPr/>
          <a:lstStyle/>
          <a:p>
            <a:pPr algn="just"/>
            <a:r>
              <a:rPr lang="en-GB" dirty="0" smtClean="0">
                <a:latin typeface="Cambria" pitchFamily="18" charset="0"/>
              </a:rPr>
              <a:t>There are many different types of system and each requires appropriate software engineering tools and techniques for their development. </a:t>
            </a:r>
          </a:p>
          <a:p>
            <a:pPr algn="just">
              <a:buNone/>
            </a:pPr>
            <a:endParaRPr lang="en-GB" dirty="0" smtClean="0">
              <a:latin typeface="Cambria" pitchFamily="18" charset="0"/>
            </a:endParaRPr>
          </a:p>
          <a:p>
            <a:pPr algn="just"/>
            <a:r>
              <a:rPr lang="en-GB" dirty="0" smtClean="0">
                <a:latin typeface="Cambria" pitchFamily="18" charset="0"/>
              </a:rPr>
              <a:t>The fundamental ideas of software engineering are applicable to all types of software system. </a:t>
            </a:r>
          </a:p>
          <a:p>
            <a:pPr algn="just"/>
            <a:endParaRPr lang="en-GB" dirty="0" smtClean="0">
              <a:latin typeface="Cambria" pitchFamily="18" charset="0"/>
            </a:endParaRPr>
          </a:p>
          <a:p>
            <a:pPr algn="just"/>
            <a:endParaRPr lang="en-GB" dirty="0" smtClean="0">
              <a:latin typeface="Cambria" pitchFamily="18" charset="0"/>
            </a:endParaRPr>
          </a:p>
          <a:p>
            <a:pPr algn="just">
              <a:buNone/>
            </a:pPr>
            <a:r>
              <a:rPr lang="en-GB" dirty="0" smtClean="0">
                <a:latin typeface="Cambria" pitchFamily="18" charset="0"/>
              </a:rPr>
              <a:t>				</a:t>
            </a:r>
            <a:r>
              <a:rPr lang="en-GB" smtClean="0">
                <a:latin typeface="Cambria" pitchFamily="18" charset="0"/>
              </a:rPr>
              <a:t>	</a:t>
            </a:r>
            <a:endParaRPr lang="en-US" dirty="0" smtClean="0">
              <a:latin typeface="Cambria" pitchFamily="18" charset="0"/>
            </a:endParaRPr>
          </a:p>
          <a:p>
            <a:pPr>
              <a:buNone/>
            </a:pP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Cambria" pitchFamily="18" charset="0"/>
              </a:rPr>
              <a:t>Software engineering </a:t>
            </a:r>
            <a:r>
              <a:rPr lang="en-GB" sz="2400" b="1" i="1" dirty="0" smtClean="0">
                <a:latin typeface="Cambria" pitchFamily="18" charset="0"/>
              </a:rPr>
              <a:t>Ethics</a:t>
            </a:r>
            <a:endParaRPr lang="en-US" sz="2400" b="1" i="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22</a:t>
            </a:fld>
            <a:endParaRPr lang="en-US"/>
          </a:p>
        </p:txBody>
      </p:sp>
      <p:sp>
        <p:nvSpPr>
          <p:cNvPr id="7" name="Content Placeholder 2"/>
          <p:cNvSpPr>
            <a:spLocks noGrp="1"/>
          </p:cNvSpPr>
          <p:nvPr>
            <p:ph idx="1"/>
          </p:nvPr>
        </p:nvSpPr>
        <p:spPr>
          <a:xfrm>
            <a:off x="457200" y="1600200"/>
            <a:ext cx="8229600" cy="4525963"/>
          </a:xfrm>
        </p:spPr>
        <p:txBody>
          <a:bodyPr/>
          <a:lstStyle/>
          <a:p>
            <a:pPr algn="just">
              <a:buNone/>
            </a:pPr>
            <a:endParaRPr lang="en-US" sz="2400" dirty="0" smtClean="0">
              <a:latin typeface="Book Antiqua" pitchFamily="18" charset="0"/>
            </a:endParaRPr>
          </a:p>
          <a:p>
            <a:pPr>
              <a:buNone/>
            </a:pPr>
            <a:endParaRPr lang="en-US" dirty="0"/>
          </a:p>
        </p:txBody>
      </p:sp>
      <p:sp>
        <p:nvSpPr>
          <p:cNvPr id="5" name="Rectangle 4"/>
          <p:cNvSpPr/>
          <p:nvPr/>
        </p:nvSpPr>
        <p:spPr>
          <a:xfrm>
            <a:off x="304800" y="1676400"/>
            <a:ext cx="8458200" cy="3046988"/>
          </a:xfrm>
          <a:prstGeom prst="rect">
            <a:avLst/>
          </a:prstGeom>
        </p:spPr>
        <p:txBody>
          <a:bodyPr wrap="square">
            <a:spAutoFit/>
          </a:bodyPr>
          <a:lstStyle/>
          <a:p>
            <a:pPr algn="just">
              <a:buFont typeface="Arial" pitchFamily="34" charset="0"/>
              <a:buChar char="•"/>
            </a:pPr>
            <a:r>
              <a:rPr lang="en-GB" sz="2000" dirty="0" smtClean="0">
                <a:latin typeface="Cambria" pitchFamily="18" charset="0"/>
              </a:rPr>
              <a:t> </a:t>
            </a:r>
            <a:r>
              <a:rPr lang="en-GB" sz="2400" dirty="0" smtClean="0">
                <a:latin typeface="Cambria" pitchFamily="18" charset="0"/>
              </a:rPr>
              <a:t>Software engineering involves wider responsibilities than simply the application of technical skills.</a:t>
            </a:r>
          </a:p>
          <a:p>
            <a:pPr algn="just"/>
            <a:endParaRPr lang="en-GB" sz="2400" dirty="0" smtClean="0">
              <a:latin typeface="Cambria" pitchFamily="18" charset="0"/>
            </a:endParaRPr>
          </a:p>
          <a:p>
            <a:pPr algn="just">
              <a:buFont typeface="Arial" pitchFamily="34" charset="0"/>
              <a:buChar char="•"/>
            </a:pPr>
            <a:r>
              <a:rPr lang="en-GB" sz="2400" dirty="0" smtClean="0">
                <a:latin typeface="Cambria" pitchFamily="18" charset="0"/>
              </a:rPr>
              <a:t> Software engineers must behave in an honest and ethically responsible way if they are to be respected as professionals.</a:t>
            </a:r>
          </a:p>
          <a:p>
            <a:pPr algn="just"/>
            <a:endParaRPr lang="en-GB" sz="2400" dirty="0" smtClean="0">
              <a:latin typeface="Cambria" pitchFamily="18" charset="0"/>
            </a:endParaRPr>
          </a:p>
          <a:p>
            <a:pPr algn="just">
              <a:buFont typeface="Arial" pitchFamily="34" charset="0"/>
              <a:buChar char="•"/>
            </a:pPr>
            <a:r>
              <a:rPr lang="en-GB" sz="2400" dirty="0" smtClean="0">
                <a:latin typeface="Cambria" pitchFamily="18" charset="0"/>
              </a:rPr>
              <a:t> Ethical behaviour is more than simply upholding the law but involves following a set of principles that are morally correct.</a:t>
            </a:r>
            <a:endParaRPr lang="en-GB" sz="2400" dirty="0">
              <a:latin typeface="Cambria"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Cambria" pitchFamily="18" charset="0"/>
              </a:rPr>
              <a:t>Issues of professional responsibility</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23</a:t>
            </a:fld>
            <a:endParaRPr lang="en-US"/>
          </a:p>
        </p:txBody>
      </p:sp>
      <p:sp>
        <p:nvSpPr>
          <p:cNvPr id="7" name="Content Placeholder 2"/>
          <p:cNvSpPr>
            <a:spLocks noGrp="1"/>
          </p:cNvSpPr>
          <p:nvPr>
            <p:ph idx="1"/>
          </p:nvPr>
        </p:nvSpPr>
        <p:spPr>
          <a:xfrm>
            <a:off x="457200" y="1600200"/>
            <a:ext cx="8229600" cy="4525963"/>
          </a:xfrm>
        </p:spPr>
        <p:txBody>
          <a:bodyPr/>
          <a:lstStyle/>
          <a:p>
            <a:pPr algn="just">
              <a:lnSpc>
                <a:spcPct val="90000"/>
              </a:lnSpc>
            </a:pPr>
            <a:r>
              <a:rPr lang="en-GB" sz="2400" dirty="0" smtClean="0">
                <a:latin typeface="Cambria" pitchFamily="18" charset="0"/>
              </a:rPr>
              <a:t>Confidentiality </a:t>
            </a:r>
          </a:p>
          <a:p>
            <a:pPr lvl="1" algn="just">
              <a:lnSpc>
                <a:spcPct val="90000"/>
              </a:lnSpc>
            </a:pPr>
            <a:r>
              <a:rPr lang="en-GB" sz="2400" dirty="0" smtClean="0">
                <a:latin typeface="Cambria" pitchFamily="18" charset="0"/>
              </a:rPr>
              <a:t>Engineers should normally respect the confidentiality of their employers or clients irrespective of whether or not a formal confidentiality agreement has been signed.</a:t>
            </a:r>
          </a:p>
          <a:p>
            <a:pPr lvl="1" algn="just">
              <a:lnSpc>
                <a:spcPct val="90000"/>
              </a:lnSpc>
              <a:buNone/>
            </a:pPr>
            <a:endParaRPr lang="en-GB" sz="2400" dirty="0" smtClean="0">
              <a:latin typeface="Cambria" pitchFamily="18" charset="0"/>
            </a:endParaRPr>
          </a:p>
          <a:p>
            <a:pPr algn="just">
              <a:lnSpc>
                <a:spcPct val="90000"/>
              </a:lnSpc>
            </a:pPr>
            <a:r>
              <a:rPr lang="en-GB" sz="2400" dirty="0" smtClean="0">
                <a:latin typeface="Cambria" pitchFamily="18" charset="0"/>
              </a:rPr>
              <a:t>Competence </a:t>
            </a:r>
          </a:p>
          <a:p>
            <a:pPr lvl="1" algn="just">
              <a:lnSpc>
                <a:spcPct val="90000"/>
              </a:lnSpc>
            </a:pPr>
            <a:r>
              <a:rPr lang="en-GB" sz="2400" dirty="0" smtClean="0">
                <a:latin typeface="Cambria" pitchFamily="18" charset="0"/>
              </a:rPr>
              <a:t>Engineers should not misrepresent their level of competence. They should not knowingly accept work which is out with their competence.</a:t>
            </a:r>
          </a:p>
          <a:p>
            <a:pPr algn="just"/>
            <a:endParaRPr lang="en-GB" sz="2400" dirty="0" smtClean="0">
              <a:latin typeface="Cambria" pitchFamily="18" charset="0"/>
            </a:endParaRPr>
          </a:p>
          <a:p>
            <a:pPr algn="just"/>
            <a:endParaRPr lang="en-GB" sz="2400" dirty="0" smtClean="0">
              <a:latin typeface="Cambria" pitchFamily="18" charset="0"/>
            </a:endParaRPr>
          </a:p>
          <a:p>
            <a:pPr algn="just">
              <a:buNone/>
            </a:pPr>
            <a:endParaRPr lang="en-US" sz="2400" dirty="0" smtClean="0">
              <a:latin typeface="Cambria" pitchFamily="18" charset="0"/>
            </a:endParaRPr>
          </a:p>
          <a:p>
            <a:pPr algn="just">
              <a:buNone/>
            </a:pPr>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Cambria" pitchFamily="18" charset="0"/>
              </a:rPr>
              <a:t>Issues of professional responsibility</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24</a:t>
            </a:fld>
            <a:endParaRPr lang="en-US"/>
          </a:p>
        </p:txBody>
      </p:sp>
      <p:sp>
        <p:nvSpPr>
          <p:cNvPr id="8" name="Rectangle 5"/>
          <p:cNvSpPr>
            <a:spLocks noGrp="1" noChangeArrowheads="1"/>
          </p:cNvSpPr>
          <p:nvPr>
            <p:ph idx="1"/>
          </p:nvPr>
        </p:nvSpPr>
        <p:spPr>
          <a:xfrm>
            <a:off x="457200" y="1600200"/>
            <a:ext cx="8229600" cy="4525963"/>
          </a:xfrm>
        </p:spPr>
        <p:txBody>
          <a:bodyPr/>
          <a:lstStyle/>
          <a:p>
            <a:r>
              <a:rPr lang="en-GB" sz="2400" dirty="0">
                <a:latin typeface="Cambria" pitchFamily="18" charset="0"/>
              </a:rPr>
              <a:t>Intellectual property rights </a:t>
            </a:r>
          </a:p>
          <a:p>
            <a:pPr lvl="1"/>
            <a:r>
              <a:rPr lang="en-GB" sz="2400" dirty="0">
                <a:latin typeface="Cambria" pitchFamily="18" charset="0"/>
              </a:rPr>
              <a:t>Engineers should be aware of local laws governing the use of intellectual property such as patents, copyright, etc. They should be careful to ensure that the intellectual property of employers and clients is protected.</a:t>
            </a:r>
          </a:p>
          <a:p>
            <a:r>
              <a:rPr lang="en-GB" sz="2400" dirty="0">
                <a:latin typeface="Cambria" pitchFamily="18" charset="0"/>
              </a:rPr>
              <a:t>Computer misuse </a:t>
            </a:r>
          </a:p>
          <a:p>
            <a:pPr lvl="1"/>
            <a:r>
              <a:rPr lang="en-GB" sz="2400" dirty="0">
                <a:latin typeface="Cambria" pitchFamily="18" charset="0"/>
              </a:rPr>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t>Case studies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25</a:t>
            </a:fld>
            <a:endParaRPr lang="en-US"/>
          </a:p>
        </p:txBody>
      </p:sp>
      <p:sp>
        <p:nvSpPr>
          <p:cNvPr id="9" name="Content Placeholder 2"/>
          <p:cNvSpPr>
            <a:spLocks noGrp="1"/>
          </p:cNvSpPr>
          <p:nvPr>
            <p:ph idx="1"/>
          </p:nvPr>
        </p:nvSpPr>
        <p:spPr>
          <a:xfrm>
            <a:off x="457200" y="1600200"/>
            <a:ext cx="8229600" cy="4525963"/>
          </a:xfrm>
        </p:spPr>
        <p:txBody>
          <a:bodyPr/>
          <a:lstStyle/>
          <a:p>
            <a:r>
              <a:rPr lang="en-US" sz="2400" dirty="0" smtClean="0">
                <a:latin typeface="Cambria" pitchFamily="18" charset="0"/>
              </a:rPr>
              <a:t>A personal insulin pump</a:t>
            </a:r>
          </a:p>
          <a:p>
            <a:pPr lvl="1"/>
            <a:r>
              <a:rPr lang="en-US" sz="2400" i="1" dirty="0" smtClean="0">
                <a:latin typeface="Cambria" pitchFamily="18" charset="0"/>
              </a:rPr>
              <a:t>An embedded </a:t>
            </a:r>
            <a:r>
              <a:rPr lang="en-US" sz="2400" dirty="0" smtClean="0">
                <a:latin typeface="Cambria" pitchFamily="18" charset="0"/>
              </a:rPr>
              <a:t>system in an insulin pump used by diabetics to maintain blood glucose control.</a:t>
            </a:r>
          </a:p>
          <a:p>
            <a:pPr lvl="1">
              <a:buNone/>
            </a:pPr>
            <a:endParaRPr lang="en-US" sz="2400" dirty="0" smtClean="0">
              <a:latin typeface="Cambria" pitchFamily="18" charset="0"/>
            </a:endParaRPr>
          </a:p>
          <a:p>
            <a:r>
              <a:rPr lang="en-US" sz="2400" dirty="0" smtClean="0">
                <a:latin typeface="Cambria" pitchFamily="18" charset="0"/>
              </a:rPr>
              <a:t>A mental health case patient management system</a:t>
            </a:r>
          </a:p>
          <a:p>
            <a:pPr lvl="1"/>
            <a:r>
              <a:rPr lang="en-US" sz="2400" i="1" dirty="0" smtClean="0">
                <a:latin typeface="Cambria" pitchFamily="18" charset="0"/>
              </a:rPr>
              <a:t>An information </a:t>
            </a:r>
            <a:r>
              <a:rPr lang="en-US" sz="2400" dirty="0" smtClean="0">
                <a:latin typeface="Cambria" pitchFamily="18" charset="0"/>
              </a:rPr>
              <a:t>system used to maintain records of people receiving care for mental health problems.</a:t>
            </a:r>
          </a:p>
          <a:p>
            <a:pPr lvl="1">
              <a:buNone/>
            </a:pPr>
            <a:endParaRPr lang="en-US" sz="2400" dirty="0" smtClean="0">
              <a:latin typeface="Cambria" pitchFamily="18" charset="0"/>
            </a:endParaRPr>
          </a:p>
          <a:p>
            <a:r>
              <a:rPr lang="en-US" sz="2400" dirty="0" smtClean="0">
                <a:latin typeface="Cambria" pitchFamily="18" charset="0"/>
              </a:rPr>
              <a:t>A wilderness weather station</a:t>
            </a:r>
          </a:p>
          <a:p>
            <a:pPr lvl="1"/>
            <a:r>
              <a:rPr lang="en-US" sz="2400" i="1" dirty="0" smtClean="0">
                <a:latin typeface="Cambria" pitchFamily="18" charset="0"/>
              </a:rPr>
              <a:t>A data collection system </a:t>
            </a:r>
            <a:r>
              <a:rPr lang="en-US" sz="2400" dirty="0" smtClean="0">
                <a:latin typeface="Cambria" pitchFamily="18" charset="0"/>
              </a:rPr>
              <a:t>that collects data about weather conditions in remote areas.</a:t>
            </a:r>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Insulin pump control system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26</a:t>
            </a:fld>
            <a:endParaRPr lang="en-US"/>
          </a:p>
        </p:txBody>
      </p:sp>
      <p:sp>
        <p:nvSpPr>
          <p:cNvPr id="6" name="Content Placeholder 2"/>
          <p:cNvSpPr>
            <a:spLocks noGrp="1"/>
          </p:cNvSpPr>
          <p:nvPr>
            <p:ph idx="1"/>
          </p:nvPr>
        </p:nvSpPr>
        <p:spPr>
          <a:xfrm>
            <a:off x="457200" y="1600200"/>
            <a:ext cx="8229600" cy="4525963"/>
          </a:xfrm>
        </p:spPr>
        <p:txBody>
          <a:bodyPr/>
          <a:lstStyle/>
          <a:p>
            <a:r>
              <a:rPr lang="en-US" sz="2400" dirty="0" smtClean="0">
                <a:latin typeface="Cambria" pitchFamily="18" charset="0"/>
              </a:rPr>
              <a:t>Collects data from a blood sugar sensor and calculates the amount of insulin required to be injected.</a:t>
            </a:r>
          </a:p>
          <a:p>
            <a:r>
              <a:rPr lang="en-US" sz="2400" dirty="0" smtClean="0">
                <a:latin typeface="Cambria" pitchFamily="18" charset="0"/>
              </a:rPr>
              <a:t>Calculation based on the rate of change of blood sugar levels.</a:t>
            </a:r>
          </a:p>
          <a:p>
            <a:r>
              <a:rPr lang="en-US" sz="2400" dirty="0" smtClean="0">
                <a:latin typeface="Cambria" pitchFamily="18" charset="0"/>
              </a:rPr>
              <a:t>Sends signals to a micro-pump to deliver the correct dose of insulin.</a:t>
            </a:r>
          </a:p>
          <a:p>
            <a:r>
              <a:rPr lang="en-US" sz="2400" dirty="0" smtClean="0">
                <a:latin typeface="Cambria" pitchFamily="18" charset="0"/>
              </a:rPr>
              <a:t>Safety-critical system as low blood sugars can lead to brain malfunctioning, coma and death; high-blood sugar levels have long-term consequences such as eye and kidney damage.</a:t>
            </a:r>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27</a:t>
            </a:fld>
            <a:endParaRPr lang="en-US"/>
          </a:p>
        </p:txBody>
      </p:sp>
      <p:pic>
        <p:nvPicPr>
          <p:cNvPr id="1026" name="Picture 2" descr="http://diyhealth.com/wp-content/uploads/2013/04/insulin_pump_ajeks.gif"/>
          <p:cNvPicPr>
            <a:picLocks noChangeAspect="1" noChangeArrowheads="1"/>
          </p:cNvPicPr>
          <p:nvPr/>
        </p:nvPicPr>
        <p:blipFill>
          <a:blip r:embed="rId2"/>
          <a:srcRect/>
          <a:stretch>
            <a:fillRect/>
          </a:stretch>
        </p:blipFill>
        <p:spPr bwMode="auto">
          <a:xfrm>
            <a:off x="5562600" y="3931483"/>
            <a:ext cx="3581400" cy="2926517"/>
          </a:xfrm>
          <a:prstGeom prst="rect">
            <a:avLst/>
          </a:prstGeom>
          <a:noFill/>
        </p:spPr>
      </p:pic>
      <p:pic>
        <p:nvPicPr>
          <p:cNvPr id="1028" name="Picture 4" descr="http://www.medtronic-diabetes-me.com/tl_files/cdn_marketshare/ME210610_realtime_system.jpg"/>
          <p:cNvPicPr>
            <a:picLocks noChangeAspect="1" noChangeArrowheads="1"/>
          </p:cNvPicPr>
          <p:nvPr/>
        </p:nvPicPr>
        <p:blipFill>
          <a:blip r:embed="rId3"/>
          <a:srcRect/>
          <a:stretch>
            <a:fillRect/>
          </a:stretch>
        </p:blipFill>
        <p:spPr bwMode="auto">
          <a:xfrm>
            <a:off x="0" y="0"/>
            <a:ext cx="6019800" cy="381655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Cambria" pitchFamily="18" charset="0"/>
              </a:rPr>
              <a:t>Insulin pump hardware architecture</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28</a:t>
            </a:fld>
            <a:endParaRPr lang="en-US"/>
          </a:p>
        </p:txBody>
      </p:sp>
      <p:pic>
        <p:nvPicPr>
          <p:cNvPr id="7" name="Picture 6"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533400" y="1447799"/>
            <a:ext cx="7772400" cy="494607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Cambria" pitchFamily="18" charset="0"/>
              </a:rPr>
              <a:t>Activity model of the insulin pump</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29</a:t>
            </a:fld>
            <a:endParaRPr lang="en-US"/>
          </a:p>
        </p:txBody>
      </p:sp>
      <p:pic>
        <p:nvPicPr>
          <p:cNvPr id="7" name="Picture 6"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199" y="1752600"/>
            <a:ext cx="8232647" cy="2819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solidFill>
                  <a:srgbClr val="FFFFFF"/>
                </a:solidFill>
                <a:latin typeface="Book Antiqua" pitchFamily="18" charset="0"/>
                <a:ea typeface="Segoe UI" pitchFamily="34" charset="0"/>
                <a:cs typeface="Segoe UI" pitchFamily="34" charset="0"/>
              </a:rPr>
              <a:t>Frequently asked question : Software Engineering</a:t>
            </a:r>
            <a:endParaRPr lang="en-US" sz="2400" b="1" dirty="0">
              <a:solidFill>
                <a:srgbClr val="FFFFFF"/>
              </a:solidFill>
              <a:latin typeface="Book Antiqua" pitchFamily="18" charset="0"/>
              <a:ea typeface="Segoe UI" pitchFamily="34" charset="0"/>
              <a:cs typeface="Segoe UI" pitchFamily="34" charset="0"/>
            </a:endParaRPr>
          </a:p>
        </p:txBody>
      </p:sp>
      <p:graphicFrame>
        <p:nvGraphicFramePr>
          <p:cNvPr id="3" name="Table 2"/>
          <p:cNvGraphicFramePr>
            <a:graphicFrameLocks noGrp="1"/>
          </p:cNvGraphicFramePr>
          <p:nvPr/>
        </p:nvGraphicFramePr>
        <p:xfrm>
          <a:off x="152400" y="1447800"/>
          <a:ext cx="8763000" cy="4876801"/>
        </p:xfrm>
        <a:graphic>
          <a:graphicData uri="http://schemas.openxmlformats.org/drawingml/2006/table">
            <a:tbl>
              <a:tblPr firstRow="1" bandRow="1">
                <a:tableStyleId>{B301B821-A1FF-4177-AEE7-76D212191A09}</a:tableStyleId>
              </a:tblPr>
              <a:tblGrid>
                <a:gridCol w="3752490">
                  <a:extLst>
                    <a:ext uri="{9D8B030D-6E8A-4147-A177-3AD203B41FA5}">
                      <a16:colId xmlns:a16="http://schemas.microsoft.com/office/drawing/2014/main" val="20000"/>
                    </a:ext>
                  </a:extLst>
                </a:gridCol>
                <a:gridCol w="5010510">
                  <a:extLst>
                    <a:ext uri="{9D8B030D-6E8A-4147-A177-3AD203B41FA5}">
                      <a16:colId xmlns:a16="http://schemas.microsoft.com/office/drawing/2014/main" val="20001"/>
                    </a:ext>
                  </a:extLst>
                </a:gridCol>
              </a:tblGrid>
              <a:tr h="512110">
                <a:tc>
                  <a:txBody>
                    <a:bodyPr/>
                    <a:lstStyle/>
                    <a:p>
                      <a:pPr algn="just">
                        <a:spcAft>
                          <a:spcPts val="0"/>
                        </a:spcAft>
                      </a:pPr>
                      <a:r>
                        <a:rPr lang="en-GB" sz="1400" b="1" dirty="0">
                          <a:latin typeface="Book Antiqua" pitchFamily="18" charset="0"/>
                          <a:cs typeface="Arial"/>
                        </a:rPr>
                        <a:t>Question</a:t>
                      </a:r>
                      <a:endParaRPr lang="en-GB" sz="1400" b="1" dirty="0">
                        <a:solidFill>
                          <a:srgbClr val="000000"/>
                        </a:solidFill>
                        <a:latin typeface="Book Antiqua" pitchFamily="18" charset="0"/>
                        <a:ea typeface="Times New Roman"/>
                        <a:cs typeface="Arial"/>
                      </a:endParaRPr>
                    </a:p>
                  </a:txBody>
                  <a:tcPr marL="73025" marR="73025" marT="73025" marB="73025"/>
                </a:tc>
                <a:tc>
                  <a:txBody>
                    <a:bodyPr/>
                    <a:lstStyle/>
                    <a:p>
                      <a:pPr algn="just">
                        <a:spcAft>
                          <a:spcPts val="0"/>
                        </a:spcAft>
                      </a:pPr>
                      <a:r>
                        <a:rPr lang="en-GB" sz="1400" b="1" dirty="0">
                          <a:latin typeface="Book Antiqua" pitchFamily="18" charset="0"/>
                          <a:cs typeface="Arial"/>
                        </a:rPr>
                        <a:t>Answer</a:t>
                      </a:r>
                      <a:endParaRPr lang="en-GB" sz="1400" b="1" dirty="0">
                        <a:solidFill>
                          <a:srgbClr val="000000"/>
                        </a:solidFill>
                        <a:latin typeface="Book Antiqua" pitchFamily="18" charset="0"/>
                        <a:ea typeface="Times New Roman"/>
                        <a:cs typeface="Arial"/>
                      </a:endParaRPr>
                    </a:p>
                  </a:txBody>
                  <a:tcPr marL="73025" marR="73025" marT="73025" marB="73025"/>
                </a:tc>
                <a:extLst>
                  <a:ext uri="{0D108BD9-81ED-4DB2-BD59-A6C34878D82A}">
                    <a16:rowId xmlns:a16="http://schemas.microsoft.com/office/drawing/2014/main" val="10000"/>
                  </a:ext>
                </a:extLst>
              </a:tr>
              <a:tr h="765880">
                <a:tc>
                  <a:txBody>
                    <a:bodyPr/>
                    <a:lstStyle/>
                    <a:p>
                      <a:pPr algn="just">
                        <a:spcAft>
                          <a:spcPts val="0"/>
                        </a:spcAft>
                      </a:pPr>
                      <a:r>
                        <a:rPr lang="en-GB" sz="1400" b="1" dirty="0">
                          <a:latin typeface="Book Antiqua" pitchFamily="18" charset="0"/>
                          <a:cs typeface="Arial"/>
                        </a:rPr>
                        <a:t>What is software?</a:t>
                      </a:r>
                      <a:endParaRPr lang="en-GB" sz="1400" b="1" dirty="0">
                        <a:solidFill>
                          <a:srgbClr val="0000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latin typeface="Book Antiqua" pitchFamily="18" charset="0"/>
                          <a:cs typeface="Arial"/>
                        </a:rPr>
                        <a:t>Computer programs and associated </a:t>
                      </a:r>
                      <a:r>
                        <a:rPr lang="en-GB" sz="1400" b="1" u="sng" dirty="0">
                          <a:solidFill>
                            <a:srgbClr val="FF0000"/>
                          </a:solidFill>
                          <a:latin typeface="Book Antiqua" pitchFamily="18" charset="0"/>
                          <a:cs typeface="Arial"/>
                        </a:rPr>
                        <a:t>documentation</a:t>
                      </a:r>
                      <a:r>
                        <a:rPr lang="en-GB" sz="1400" b="1" dirty="0">
                          <a:latin typeface="Book Antiqua" pitchFamily="18" charset="0"/>
                          <a:cs typeface="Arial"/>
                        </a:rPr>
                        <a:t>. Software products may be developed for a particular customer or may be developed for a general market.</a:t>
                      </a:r>
                      <a:endParaRPr lang="en-GB" sz="1400" b="1" dirty="0">
                        <a:solidFill>
                          <a:srgbClr val="0000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1"/>
                  </a:ext>
                </a:extLst>
              </a:tr>
              <a:tr h="765880">
                <a:tc>
                  <a:txBody>
                    <a:bodyPr/>
                    <a:lstStyle/>
                    <a:p>
                      <a:pPr algn="just">
                        <a:spcAft>
                          <a:spcPts val="0"/>
                        </a:spcAft>
                      </a:pPr>
                      <a:r>
                        <a:rPr lang="en-GB" sz="1400" b="1" dirty="0">
                          <a:solidFill>
                            <a:srgbClr val="FFFF00"/>
                          </a:solidFill>
                          <a:latin typeface="Book Antiqua" pitchFamily="18" charset="0"/>
                          <a:cs typeface="Arial"/>
                        </a:rPr>
                        <a:t>What are the attributes of good software?</a:t>
                      </a:r>
                      <a:endParaRPr lang="en-GB" sz="1400" b="1" dirty="0">
                        <a:solidFill>
                          <a:srgbClr val="FFFF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solidFill>
                            <a:srgbClr val="FFFF00"/>
                          </a:solidFill>
                          <a:latin typeface="Book Antiqua" pitchFamily="18" charset="0"/>
                          <a:cs typeface="Arial"/>
                        </a:rPr>
                        <a:t>Good software should deliver the required functionality and performance to the user and should be maintainable, dependable and usable.</a:t>
                      </a:r>
                      <a:endParaRPr lang="en-GB" sz="1400" b="1" dirty="0">
                        <a:solidFill>
                          <a:srgbClr val="FFFF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2"/>
                  </a:ext>
                </a:extLst>
              </a:tr>
              <a:tr h="535292">
                <a:tc>
                  <a:txBody>
                    <a:bodyPr/>
                    <a:lstStyle/>
                    <a:p>
                      <a:pPr algn="just">
                        <a:spcAft>
                          <a:spcPts val="0"/>
                        </a:spcAft>
                      </a:pPr>
                      <a:r>
                        <a:rPr lang="en-GB" sz="1400" b="1" dirty="0">
                          <a:latin typeface="Book Antiqua" pitchFamily="18" charset="0"/>
                          <a:cs typeface="Arial"/>
                        </a:rPr>
                        <a:t>What is software engineering?</a:t>
                      </a:r>
                      <a:endParaRPr lang="en-GB" sz="1400" b="1" dirty="0">
                        <a:solidFill>
                          <a:srgbClr val="0000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latin typeface="Book Antiqua" pitchFamily="18" charset="0"/>
                          <a:cs typeface="Arial"/>
                        </a:rPr>
                        <a:t>Software engineering is an engineering </a:t>
                      </a:r>
                      <a:r>
                        <a:rPr lang="en-GB" sz="1400" b="1" u="sng" dirty="0">
                          <a:solidFill>
                            <a:srgbClr val="FF0000"/>
                          </a:solidFill>
                          <a:latin typeface="Book Antiqua" pitchFamily="18" charset="0"/>
                          <a:cs typeface="Arial"/>
                        </a:rPr>
                        <a:t>discipline</a:t>
                      </a:r>
                      <a:r>
                        <a:rPr lang="en-GB" sz="1400" b="1" dirty="0">
                          <a:latin typeface="Book Antiqua" pitchFamily="18" charset="0"/>
                          <a:cs typeface="Arial"/>
                        </a:rPr>
                        <a:t> that is concerned with all aspects of software production.</a:t>
                      </a:r>
                      <a:endParaRPr lang="en-GB" sz="1400" b="1" dirty="0">
                        <a:solidFill>
                          <a:srgbClr val="0000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3"/>
                  </a:ext>
                </a:extLst>
              </a:tr>
              <a:tr h="535292">
                <a:tc>
                  <a:txBody>
                    <a:bodyPr/>
                    <a:lstStyle/>
                    <a:p>
                      <a:pPr algn="just">
                        <a:spcAft>
                          <a:spcPts val="0"/>
                        </a:spcAft>
                      </a:pPr>
                      <a:r>
                        <a:rPr lang="en-GB" sz="1400" b="1" dirty="0">
                          <a:solidFill>
                            <a:srgbClr val="FFFF00"/>
                          </a:solidFill>
                          <a:latin typeface="Book Antiqua" pitchFamily="18" charset="0"/>
                          <a:cs typeface="Arial"/>
                        </a:rPr>
                        <a:t>What are the fundamental software engineering activities?</a:t>
                      </a:r>
                      <a:endParaRPr lang="en-GB" sz="1400" b="1" dirty="0">
                        <a:solidFill>
                          <a:srgbClr val="FFFF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solidFill>
                            <a:srgbClr val="FFFF00"/>
                          </a:solidFill>
                          <a:latin typeface="Book Antiqua" pitchFamily="18" charset="0"/>
                          <a:cs typeface="Arial"/>
                        </a:rPr>
                        <a:t>Software specification, software development, software validation and software evolution.</a:t>
                      </a:r>
                      <a:endParaRPr lang="en-GB" sz="1400" b="1" dirty="0">
                        <a:solidFill>
                          <a:srgbClr val="FFFF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4"/>
                  </a:ext>
                </a:extLst>
              </a:tr>
              <a:tr h="765880">
                <a:tc>
                  <a:txBody>
                    <a:bodyPr/>
                    <a:lstStyle/>
                    <a:p>
                      <a:pPr algn="just">
                        <a:spcAft>
                          <a:spcPts val="0"/>
                        </a:spcAft>
                      </a:pPr>
                      <a:r>
                        <a:rPr lang="en-GB" sz="1400" b="1" dirty="0">
                          <a:latin typeface="Book Antiqua" pitchFamily="18" charset="0"/>
                          <a:cs typeface="Arial"/>
                        </a:rPr>
                        <a:t>What is the difference between software engineering and computer science?</a:t>
                      </a:r>
                      <a:endParaRPr lang="en-GB" sz="1400" b="1" dirty="0">
                        <a:solidFill>
                          <a:srgbClr val="0000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latin typeface="Book Antiqua" pitchFamily="18" charset="0"/>
                          <a:cs typeface="Arial"/>
                        </a:rPr>
                        <a:t>Computer science focuses on </a:t>
                      </a:r>
                      <a:r>
                        <a:rPr lang="en-GB" sz="1400" b="1" u="sng" dirty="0">
                          <a:solidFill>
                            <a:srgbClr val="FF0000"/>
                          </a:solidFill>
                          <a:latin typeface="Book Antiqua" pitchFamily="18" charset="0"/>
                          <a:cs typeface="Arial"/>
                        </a:rPr>
                        <a:t>theory</a:t>
                      </a:r>
                      <a:r>
                        <a:rPr lang="en-GB" sz="1400" b="1" dirty="0">
                          <a:latin typeface="Book Antiqua" pitchFamily="18" charset="0"/>
                          <a:cs typeface="Arial"/>
                        </a:rPr>
                        <a:t> and fundamentals; software engineering is concerned with the </a:t>
                      </a:r>
                      <a:r>
                        <a:rPr lang="en-GB" sz="1400" b="1" u="sng" dirty="0">
                          <a:solidFill>
                            <a:srgbClr val="FF0000"/>
                          </a:solidFill>
                          <a:latin typeface="Book Antiqua" pitchFamily="18" charset="0"/>
                          <a:cs typeface="Arial"/>
                        </a:rPr>
                        <a:t>practicalities</a:t>
                      </a:r>
                      <a:r>
                        <a:rPr lang="en-GB" sz="1400" b="1" dirty="0">
                          <a:latin typeface="Book Antiqua" pitchFamily="18" charset="0"/>
                          <a:cs typeface="Arial"/>
                        </a:rPr>
                        <a:t> of developing and delivering useful software.</a:t>
                      </a:r>
                      <a:endParaRPr lang="en-GB" sz="1400" b="1" dirty="0">
                        <a:solidFill>
                          <a:srgbClr val="0000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5"/>
                  </a:ext>
                </a:extLst>
              </a:tr>
              <a:tr h="996467">
                <a:tc>
                  <a:txBody>
                    <a:bodyPr/>
                    <a:lstStyle/>
                    <a:p>
                      <a:pPr algn="just">
                        <a:spcAft>
                          <a:spcPts val="0"/>
                        </a:spcAft>
                      </a:pPr>
                      <a:r>
                        <a:rPr lang="en-GB" sz="1400" b="1" dirty="0">
                          <a:solidFill>
                            <a:srgbClr val="FFFF00"/>
                          </a:solidFill>
                          <a:latin typeface="Book Antiqua" pitchFamily="18" charset="0"/>
                          <a:cs typeface="Arial"/>
                        </a:rPr>
                        <a:t>What is the difference between software engineering and system engineering?</a:t>
                      </a:r>
                      <a:endParaRPr lang="en-GB" sz="1400" b="1" dirty="0">
                        <a:solidFill>
                          <a:srgbClr val="FFFF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solidFill>
                            <a:srgbClr val="FFFF00"/>
                          </a:solidFill>
                          <a:latin typeface="Book Antiqua" pitchFamily="18" charset="0"/>
                          <a:cs typeface="Arial"/>
                        </a:rPr>
                        <a:t>System engineering is concerned with all aspects of computer-based systems development including hardware, software and process engineering. Software engineering is part of this more general process.</a:t>
                      </a:r>
                      <a:endParaRPr lang="en-GB" sz="1400" b="1" dirty="0">
                        <a:solidFill>
                          <a:srgbClr val="FFFF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Essential high-level requirements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30</a:t>
            </a:fld>
            <a:endParaRPr lang="en-US"/>
          </a:p>
        </p:txBody>
      </p:sp>
      <p:sp>
        <p:nvSpPr>
          <p:cNvPr id="7" name="Content Placeholder 2"/>
          <p:cNvSpPr>
            <a:spLocks noGrp="1"/>
          </p:cNvSpPr>
          <p:nvPr>
            <p:ph idx="1"/>
          </p:nvPr>
        </p:nvSpPr>
        <p:spPr>
          <a:xfrm>
            <a:off x="457200" y="1600200"/>
            <a:ext cx="8229600" cy="4525963"/>
          </a:xfrm>
        </p:spPr>
        <p:txBody>
          <a:bodyPr/>
          <a:lstStyle/>
          <a:p>
            <a:r>
              <a:rPr lang="en-GB" sz="2400" dirty="0" smtClean="0">
                <a:latin typeface="Cambria" pitchFamily="18" charset="0"/>
              </a:rPr>
              <a:t>The system shall be available to deliver insulin when required. </a:t>
            </a:r>
          </a:p>
          <a:p>
            <a:pPr>
              <a:buNone/>
            </a:pPr>
            <a:endParaRPr lang="en-GB" sz="2400" dirty="0" smtClean="0">
              <a:latin typeface="Cambria" pitchFamily="18" charset="0"/>
            </a:endParaRPr>
          </a:p>
          <a:p>
            <a:r>
              <a:rPr lang="en-GB" sz="2400" dirty="0" smtClean="0">
                <a:latin typeface="Cambria" pitchFamily="18" charset="0"/>
              </a:rPr>
              <a:t>The system shall perform reliably and deliver the correct amount of insulin to counteract the current level of blood sugar.</a:t>
            </a:r>
          </a:p>
          <a:p>
            <a:pPr>
              <a:buNone/>
            </a:pPr>
            <a:endParaRPr lang="en-GB" sz="2400" dirty="0" smtClean="0">
              <a:latin typeface="Cambria" pitchFamily="18" charset="0"/>
            </a:endParaRPr>
          </a:p>
          <a:p>
            <a:r>
              <a:rPr lang="en-GB" sz="2400" dirty="0" smtClean="0">
                <a:latin typeface="Cambria" pitchFamily="18" charset="0"/>
              </a:rPr>
              <a:t>The system must therefore be designed and implemented to ensure that the system always meets these requirements. </a:t>
            </a:r>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A patient information system for mental health care</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31</a:t>
            </a:fld>
            <a:endParaRPr lang="en-US"/>
          </a:p>
        </p:txBody>
      </p:sp>
      <p:sp>
        <p:nvSpPr>
          <p:cNvPr id="6" name="Content Placeholder 2"/>
          <p:cNvSpPr>
            <a:spLocks noGrp="1"/>
          </p:cNvSpPr>
          <p:nvPr>
            <p:ph idx="1"/>
          </p:nvPr>
        </p:nvSpPr>
        <p:spPr>
          <a:xfrm>
            <a:off x="457200" y="1600200"/>
            <a:ext cx="8229600" cy="4525963"/>
          </a:xfrm>
        </p:spPr>
        <p:txBody>
          <a:bodyPr/>
          <a:lstStyle/>
          <a:p>
            <a:r>
              <a:rPr lang="en-GB" sz="2200" dirty="0" smtClean="0">
                <a:latin typeface="Cambria" pitchFamily="18" charset="0"/>
              </a:rPr>
              <a:t>A patient information system to support mental health care is a medical information system that maintains information about patients suffering from mental health problems and the treatments that they have received.</a:t>
            </a:r>
          </a:p>
          <a:p>
            <a:pPr>
              <a:buNone/>
            </a:pPr>
            <a:endParaRPr lang="en-GB" sz="2200" dirty="0" smtClean="0">
              <a:latin typeface="Cambria" pitchFamily="18" charset="0"/>
            </a:endParaRPr>
          </a:p>
          <a:p>
            <a:r>
              <a:rPr lang="en-GB" sz="2200" dirty="0" smtClean="0">
                <a:latin typeface="Cambria" pitchFamily="18" charset="0"/>
              </a:rPr>
              <a:t>Most mental health patients do not require dedicated hospital treatment but need to attend specialist clinics regularly where they can meet a doctor who has detailed knowledge of their problems.</a:t>
            </a:r>
          </a:p>
          <a:p>
            <a:pPr>
              <a:buNone/>
            </a:pPr>
            <a:endParaRPr lang="en-GB" sz="2200" dirty="0" smtClean="0">
              <a:latin typeface="Cambria" pitchFamily="18" charset="0"/>
            </a:endParaRPr>
          </a:p>
          <a:p>
            <a:r>
              <a:rPr lang="en-GB" sz="2200" dirty="0" smtClean="0">
                <a:latin typeface="Cambria" pitchFamily="18" charset="0"/>
              </a:rPr>
              <a:t>To make it easier for patients to attend, these clinics are not just run in hospitals. They may also be held in local medical practices or community centres. </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MHC-PMS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32</a:t>
            </a:fld>
            <a:endParaRPr lang="en-US"/>
          </a:p>
        </p:txBody>
      </p:sp>
      <p:sp>
        <p:nvSpPr>
          <p:cNvPr id="7" name="Content Placeholder 2"/>
          <p:cNvSpPr>
            <a:spLocks noGrp="1"/>
          </p:cNvSpPr>
          <p:nvPr>
            <p:ph idx="1"/>
          </p:nvPr>
        </p:nvSpPr>
        <p:spPr>
          <a:xfrm>
            <a:off x="457200" y="1600200"/>
            <a:ext cx="8229600" cy="4525963"/>
          </a:xfrm>
        </p:spPr>
        <p:txBody>
          <a:bodyPr/>
          <a:lstStyle/>
          <a:p>
            <a:r>
              <a:rPr lang="en-GB" sz="2200" dirty="0" smtClean="0">
                <a:latin typeface="Cambria" pitchFamily="18" charset="0"/>
              </a:rPr>
              <a:t>The MHC-PMS (Mental Health Care-Patient Management System) is an information system that is intended for use in clinics.</a:t>
            </a:r>
          </a:p>
          <a:p>
            <a:pPr>
              <a:buNone/>
            </a:pPr>
            <a:endParaRPr lang="en-GB" sz="2200" dirty="0" smtClean="0">
              <a:latin typeface="Cambria" pitchFamily="18" charset="0"/>
            </a:endParaRPr>
          </a:p>
          <a:p>
            <a:r>
              <a:rPr lang="en-GB" sz="2200" dirty="0" smtClean="0">
                <a:latin typeface="Cambria" pitchFamily="18" charset="0"/>
              </a:rPr>
              <a:t>It makes use of a centralized database of patient information but has also been designed to run on a PC, so that it may be accessed and used from sites that do not have secure network connectivity.</a:t>
            </a:r>
          </a:p>
          <a:p>
            <a:pPr>
              <a:buNone/>
            </a:pPr>
            <a:endParaRPr lang="en-GB" sz="2200" dirty="0" smtClean="0">
              <a:latin typeface="Cambria" pitchFamily="18" charset="0"/>
            </a:endParaRPr>
          </a:p>
          <a:p>
            <a:r>
              <a:rPr lang="en-GB" sz="2200" dirty="0" smtClean="0">
                <a:latin typeface="Cambria" pitchFamily="18" charset="0"/>
              </a:rPr>
              <a:t>When the local systems have secure network access, they use patient information in the database but they can download and use local copies of patient records when they are disconnected. </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MHC-PMS goals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33</a:t>
            </a:fld>
            <a:endParaRPr lang="en-US"/>
          </a:p>
        </p:txBody>
      </p:sp>
      <p:sp>
        <p:nvSpPr>
          <p:cNvPr id="6" name="Content Placeholder 2"/>
          <p:cNvSpPr>
            <a:spLocks noGrp="1"/>
          </p:cNvSpPr>
          <p:nvPr>
            <p:ph idx="1"/>
          </p:nvPr>
        </p:nvSpPr>
        <p:spPr>
          <a:xfrm>
            <a:off x="457200" y="1600200"/>
            <a:ext cx="8229600" cy="4525963"/>
          </a:xfrm>
        </p:spPr>
        <p:txBody>
          <a:bodyPr/>
          <a:lstStyle/>
          <a:p>
            <a:r>
              <a:rPr lang="en-GB" sz="2300" dirty="0" smtClean="0">
                <a:latin typeface="Cambria" pitchFamily="18" charset="0"/>
              </a:rPr>
              <a:t>To generate management information that allows health service managers to assess performance against local and government targets.</a:t>
            </a:r>
          </a:p>
          <a:p>
            <a:pPr>
              <a:buNone/>
            </a:pPr>
            <a:endParaRPr lang="en-GB" sz="2300" dirty="0" smtClean="0">
              <a:latin typeface="Cambria" pitchFamily="18" charset="0"/>
            </a:endParaRPr>
          </a:p>
          <a:p>
            <a:r>
              <a:rPr lang="en-GB" sz="2300" dirty="0" smtClean="0">
                <a:latin typeface="Cambria" pitchFamily="18" charset="0"/>
              </a:rPr>
              <a:t>To provide medical staff with timely information to support the treatment of patients.</a:t>
            </a:r>
          </a:p>
          <a:p>
            <a:endParaRPr lang="en-US" sz="2300" dirty="0">
              <a:latin typeface="Cambri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Cambria" pitchFamily="18" charset="0"/>
              </a:rPr>
              <a:t>The organization of the MHC-PMS </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34</a:t>
            </a:fld>
            <a:endParaRPr lang="en-US"/>
          </a:p>
        </p:txBody>
      </p:sp>
      <p:pic>
        <p:nvPicPr>
          <p:cNvPr id="7" name="Picture 6"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62000" y="1524000"/>
            <a:ext cx="7543800" cy="4762822"/>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MHC-PMS key features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35</a:t>
            </a:fld>
            <a:endParaRPr lang="en-US"/>
          </a:p>
        </p:txBody>
      </p:sp>
      <p:sp>
        <p:nvSpPr>
          <p:cNvPr id="7" name="Content Placeholder 2"/>
          <p:cNvSpPr>
            <a:spLocks noGrp="1"/>
          </p:cNvSpPr>
          <p:nvPr>
            <p:ph idx="1"/>
          </p:nvPr>
        </p:nvSpPr>
        <p:spPr>
          <a:xfrm>
            <a:off x="457200" y="1600200"/>
            <a:ext cx="8473992" cy="4525963"/>
          </a:xfrm>
        </p:spPr>
        <p:txBody>
          <a:bodyPr/>
          <a:lstStyle/>
          <a:p>
            <a:r>
              <a:rPr lang="en-GB" sz="1800" dirty="0" smtClean="0">
                <a:latin typeface="Cambria" pitchFamily="18" charset="0"/>
              </a:rPr>
              <a:t>Individual care management</a:t>
            </a:r>
          </a:p>
          <a:p>
            <a:pPr lvl="1"/>
            <a:r>
              <a:rPr lang="en-GB" sz="1800" dirty="0" smtClean="0">
                <a:latin typeface="Cambria" pitchFamily="18" charset="0"/>
              </a:rPr>
              <a:t>Clinicians can create records for patients, edit the information in the system, view patient history, etc. The system supports data summaries so that doctors can quickly learn about the key problems and treatments that have been prescribed.</a:t>
            </a:r>
          </a:p>
          <a:p>
            <a:pPr lvl="1">
              <a:buNone/>
            </a:pPr>
            <a:endParaRPr lang="en-GB" sz="1800" dirty="0" smtClean="0">
              <a:latin typeface="Cambria" pitchFamily="18" charset="0"/>
            </a:endParaRPr>
          </a:p>
          <a:p>
            <a:r>
              <a:rPr lang="en-GB" sz="1800" dirty="0" smtClean="0">
                <a:latin typeface="Cambria" pitchFamily="18" charset="0"/>
              </a:rPr>
              <a:t>Patient monitoring</a:t>
            </a:r>
          </a:p>
          <a:p>
            <a:pPr lvl="1"/>
            <a:r>
              <a:rPr lang="en-GB" sz="1800" dirty="0" smtClean="0">
                <a:latin typeface="Cambria" pitchFamily="18" charset="0"/>
              </a:rPr>
              <a:t>The system monitors the records of patients that are involved in treatment and issues warnings if possible problems are detected.</a:t>
            </a:r>
          </a:p>
          <a:p>
            <a:pPr lvl="1">
              <a:buNone/>
            </a:pPr>
            <a:endParaRPr lang="en-GB" sz="1800" dirty="0" smtClean="0">
              <a:latin typeface="Cambria" pitchFamily="18" charset="0"/>
            </a:endParaRPr>
          </a:p>
          <a:p>
            <a:r>
              <a:rPr lang="en-GB" sz="1800" dirty="0" smtClean="0">
                <a:latin typeface="Cambria" pitchFamily="18" charset="0"/>
              </a:rPr>
              <a:t>Administrative reporting</a:t>
            </a:r>
          </a:p>
          <a:p>
            <a:pPr lvl="1"/>
            <a:r>
              <a:rPr lang="en-GB" sz="1800" dirty="0" smtClean="0">
                <a:latin typeface="Cambria" pitchFamily="18" charset="0"/>
              </a:rPr>
              <a:t>The system generates monthly management reports showing the number of patients treated at each clinic, the number of patients who have entered and left the care system, number of patients sectioned, the drugs prescribed and their costs, etc. </a:t>
            </a:r>
            <a:endParaRPr lang="en-US" sz="1800" dirty="0">
              <a:latin typeface="Cambria"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MHC-PMS concerns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36</a:t>
            </a:fld>
            <a:endParaRPr lang="en-US"/>
          </a:p>
        </p:txBody>
      </p:sp>
      <p:sp>
        <p:nvSpPr>
          <p:cNvPr id="6" name="Content Placeholder 2"/>
          <p:cNvSpPr>
            <a:spLocks noGrp="1"/>
          </p:cNvSpPr>
          <p:nvPr>
            <p:ph idx="1"/>
          </p:nvPr>
        </p:nvSpPr>
        <p:spPr>
          <a:xfrm>
            <a:off x="457200" y="1600200"/>
            <a:ext cx="8229600" cy="4525963"/>
          </a:xfrm>
        </p:spPr>
        <p:txBody>
          <a:bodyPr/>
          <a:lstStyle/>
          <a:p>
            <a:r>
              <a:rPr lang="en-US" dirty="0" smtClean="0">
                <a:latin typeface="Cambria" pitchFamily="18" charset="0"/>
              </a:rPr>
              <a:t>Privacy</a:t>
            </a:r>
          </a:p>
          <a:p>
            <a:pPr lvl="1"/>
            <a:r>
              <a:rPr lang="en-GB" dirty="0" smtClean="0">
                <a:latin typeface="Cambria" pitchFamily="18" charset="0"/>
              </a:rPr>
              <a:t>It is essential that patient information is confidential and is never disclosed to anyone apart from authorised medical staff and the patient themselves. </a:t>
            </a:r>
          </a:p>
          <a:p>
            <a:pPr lvl="1">
              <a:buNone/>
            </a:pPr>
            <a:endParaRPr lang="en-US" dirty="0" smtClean="0">
              <a:latin typeface="Cambria" pitchFamily="18" charset="0"/>
            </a:endParaRPr>
          </a:p>
          <a:p>
            <a:r>
              <a:rPr lang="en-US" dirty="0" smtClean="0">
                <a:latin typeface="Cambria" pitchFamily="18" charset="0"/>
              </a:rPr>
              <a:t>Safety</a:t>
            </a:r>
          </a:p>
          <a:p>
            <a:pPr lvl="1"/>
            <a:r>
              <a:rPr lang="en-GB" dirty="0" smtClean="0">
                <a:latin typeface="Cambria" pitchFamily="18" charset="0"/>
              </a:rPr>
              <a:t>Some mental illnesses cause patients to become suicidal or a danger to other people. Wherever possible, the system should warn medical staff about potentially suicidal or dangerous patients.</a:t>
            </a:r>
          </a:p>
          <a:p>
            <a:pPr lvl="1"/>
            <a:r>
              <a:rPr lang="en-GB" dirty="0" smtClean="0">
                <a:latin typeface="Cambria" pitchFamily="18" charset="0"/>
              </a:rPr>
              <a:t>The system must be available when needed otherwise safety may be compromised and it may be impossible to prescribe the correct medication to patients. </a:t>
            </a:r>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Wilderness weather station</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37</a:t>
            </a:fld>
            <a:endParaRPr lang="en-US"/>
          </a:p>
        </p:txBody>
      </p:sp>
      <p:sp>
        <p:nvSpPr>
          <p:cNvPr id="7" name="Content Placeholder 2"/>
          <p:cNvSpPr>
            <a:spLocks noGrp="1"/>
          </p:cNvSpPr>
          <p:nvPr>
            <p:ph idx="1"/>
          </p:nvPr>
        </p:nvSpPr>
        <p:spPr>
          <a:xfrm>
            <a:off x="457200" y="1600200"/>
            <a:ext cx="8229600" cy="4525963"/>
          </a:xfrm>
        </p:spPr>
        <p:txBody>
          <a:bodyPr/>
          <a:lstStyle/>
          <a:p>
            <a:r>
              <a:rPr lang="en-GB" dirty="0" smtClean="0">
                <a:latin typeface="Cambria" pitchFamily="18" charset="0"/>
              </a:rPr>
              <a:t>The government of a country with large areas of wilderness decides to deploy several hundred weather stations in remote areas.</a:t>
            </a:r>
          </a:p>
          <a:p>
            <a:pPr>
              <a:buNone/>
            </a:pPr>
            <a:endParaRPr lang="en-GB" dirty="0" smtClean="0">
              <a:latin typeface="Cambria" pitchFamily="18" charset="0"/>
            </a:endParaRPr>
          </a:p>
          <a:p>
            <a:r>
              <a:rPr lang="en-GB" dirty="0" smtClean="0">
                <a:latin typeface="Cambria" pitchFamily="18" charset="0"/>
              </a:rPr>
              <a:t>Weather stations collect data from a set of instruments that measure temperature and pressure, sunshine, rainfall, wind speed and wind direction.</a:t>
            </a:r>
          </a:p>
          <a:p>
            <a:pPr>
              <a:buNone/>
            </a:pPr>
            <a:endParaRPr lang="en-GB" dirty="0" smtClean="0">
              <a:latin typeface="Cambria" pitchFamily="18" charset="0"/>
            </a:endParaRPr>
          </a:p>
          <a:p>
            <a:pPr lvl="1"/>
            <a:r>
              <a:rPr lang="en-GB" dirty="0" smtClean="0">
                <a:latin typeface="Cambria" pitchFamily="18" charset="0"/>
              </a:rPr>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endParaRPr lang="en-GB" dirty="0" smtClean="0">
              <a:latin typeface="Cambria" pitchFamily="18" charset="0"/>
            </a:endParaRPr>
          </a:p>
          <a:p>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Cambria" pitchFamily="18" charset="0"/>
              </a:rPr>
              <a:t>The weather station’s environment </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38</a:t>
            </a:fld>
            <a:endParaRPr lang="en-US"/>
          </a:p>
        </p:txBody>
      </p:sp>
      <p:pic>
        <p:nvPicPr>
          <p:cNvPr id="6" name="Picture 5"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4000" y="2362200"/>
            <a:ext cx="5682343" cy="27432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Weather information system</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39</a:t>
            </a:fld>
            <a:endParaRPr lang="en-US"/>
          </a:p>
        </p:txBody>
      </p:sp>
      <p:sp>
        <p:nvSpPr>
          <p:cNvPr id="6" name="Content Placeholder 2"/>
          <p:cNvSpPr>
            <a:spLocks noGrp="1"/>
          </p:cNvSpPr>
          <p:nvPr>
            <p:ph idx="1"/>
          </p:nvPr>
        </p:nvSpPr>
        <p:spPr>
          <a:xfrm>
            <a:off x="283745" y="1600200"/>
            <a:ext cx="8606912" cy="4525963"/>
          </a:xfrm>
        </p:spPr>
        <p:txBody>
          <a:bodyPr/>
          <a:lstStyle/>
          <a:p>
            <a:r>
              <a:rPr lang="en-GB" dirty="0" smtClean="0">
                <a:latin typeface="Cambria" pitchFamily="18" charset="0"/>
              </a:rPr>
              <a:t>The weather station system</a:t>
            </a:r>
          </a:p>
          <a:p>
            <a:pPr lvl="1"/>
            <a:r>
              <a:rPr lang="en-GB" dirty="0" smtClean="0">
                <a:latin typeface="Cambria" pitchFamily="18" charset="0"/>
              </a:rPr>
              <a:t>This is responsible for collecting weather data, carrying out some initial data processing and transmitting it to the data management system.</a:t>
            </a:r>
          </a:p>
          <a:p>
            <a:pPr lvl="1">
              <a:buNone/>
            </a:pPr>
            <a:endParaRPr lang="en-GB" dirty="0" smtClean="0">
              <a:latin typeface="Cambria" pitchFamily="18" charset="0"/>
            </a:endParaRPr>
          </a:p>
          <a:p>
            <a:r>
              <a:rPr lang="en-GB" dirty="0" smtClean="0">
                <a:latin typeface="Cambria" pitchFamily="18" charset="0"/>
              </a:rPr>
              <a:t>The data management and archiving system</a:t>
            </a:r>
          </a:p>
          <a:p>
            <a:pPr lvl="1"/>
            <a:r>
              <a:rPr lang="en-GB" dirty="0" smtClean="0">
                <a:latin typeface="Cambria" pitchFamily="18" charset="0"/>
              </a:rPr>
              <a:t>This system collects the data from all of the wilderness weather stations, carries out data processing and analysis and archives the data.</a:t>
            </a:r>
          </a:p>
          <a:p>
            <a:pPr lvl="1">
              <a:buNone/>
            </a:pPr>
            <a:endParaRPr lang="en-GB" dirty="0" smtClean="0">
              <a:latin typeface="Cambria" pitchFamily="18" charset="0"/>
            </a:endParaRPr>
          </a:p>
          <a:p>
            <a:r>
              <a:rPr lang="en-GB" dirty="0" smtClean="0">
                <a:latin typeface="Cambria" pitchFamily="18" charset="0"/>
              </a:rPr>
              <a:t>The station maintenance system</a:t>
            </a:r>
          </a:p>
          <a:p>
            <a:pPr lvl="1"/>
            <a:r>
              <a:rPr lang="en-GB" dirty="0" smtClean="0">
                <a:latin typeface="Cambria" pitchFamily="18" charset="0"/>
              </a:rPr>
              <a:t>This system can communicate by satellite with all wilderness weather stations to monitor the health of these systems and provide reports of problems.</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solidFill>
                  <a:srgbClr val="FFFFFF"/>
                </a:solidFill>
                <a:latin typeface="Book Antiqua" pitchFamily="18" charset="0"/>
                <a:ea typeface="Segoe UI" pitchFamily="34" charset="0"/>
                <a:cs typeface="Segoe UI" pitchFamily="34" charset="0"/>
              </a:rPr>
              <a:t>Frequently asked question : Software Engineering</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a:t>
            </a:fld>
            <a:endParaRPr lang="en-US"/>
          </a:p>
        </p:txBody>
      </p:sp>
      <p:graphicFrame>
        <p:nvGraphicFramePr>
          <p:cNvPr id="5" name="Content Placeholder 5"/>
          <p:cNvGraphicFramePr>
            <a:graphicFrameLocks noGrp="1"/>
          </p:cNvGraphicFramePr>
          <p:nvPr>
            <p:ph idx="1"/>
          </p:nvPr>
        </p:nvGraphicFramePr>
        <p:xfrm>
          <a:off x="152400" y="1447800"/>
          <a:ext cx="8763000" cy="4800601"/>
        </p:xfrm>
        <a:graphic>
          <a:graphicData uri="http://schemas.openxmlformats.org/drawingml/2006/table">
            <a:tbl>
              <a:tblPr firstRow="1" bandRow="1">
                <a:tableStyleId>{5C22544A-7EE6-4342-B048-85BDC9FD1C3A}</a:tableStyleId>
              </a:tblPr>
              <a:tblGrid>
                <a:gridCol w="3714285">
                  <a:extLst>
                    <a:ext uri="{9D8B030D-6E8A-4147-A177-3AD203B41FA5}">
                      <a16:colId xmlns:a16="http://schemas.microsoft.com/office/drawing/2014/main" val="20000"/>
                    </a:ext>
                  </a:extLst>
                </a:gridCol>
                <a:gridCol w="5048715">
                  <a:extLst>
                    <a:ext uri="{9D8B030D-6E8A-4147-A177-3AD203B41FA5}">
                      <a16:colId xmlns:a16="http://schemas.microsoft.com/office/drawing/2014/main" val="20001"/>
                    </a:ext>
                  </a:extLst>
                </a:gridCol>
              </a:tblGrid>
              <a:tr h="396879">
                <a:tc>
                  <a:txBody>
                    <a:bodyPr/>
                    <a:lstStyle/>
                    <a:p>
                      <a:r>
                        <a:rPr lang="en-US" sz="1400" b="1" dirty="0" smtClean="0">
                          <a:latin typeface="Book Antiqua" pitchFamily="18" charset="0"/>
                          <a:cs typeface="Arial"/>
                        </a:rPr>
                        <a:t>Question</a:t>
                      </a:r>
                      <a:endParaRPr lang="en-US" sz="1400" b="1" dirty="0">
                        <a:latin typeface="Book Antiqua" pitchFamily="18" charset="0"/>
                        <a:cs typeface="Arial"/>
                      </a:endParaRPr>
                    </a:p>
                  </a:txBody>
                  <a:tcPr/>
                </a:tc>
                <a:tc>
                  <a:txBody>
                    <a:bodyPr/>
                    <a:lstStyle/>
                    <a:p>
                      <a:r>
                        <a:rPr lang="en-US" sz="1400" b="1" dirty="0" smtClean="0">
                          <a:latin typeface="Book Antiqua" pitchFamily="18" charset="0"/>
                          <a:cs typeface="Arial"/>
                        </a:rPr>
                        <a:t>Answer</a:t>
                      </a:r>
                      <a:endParaRPr lang="en-US" sz="1400" b="1" dirty="0">
                        <a:latin typeface="Book Antiqua" pitchFamily="18" charset="0"/>
                        <a:cs typeface="Arial"/>
                      </a:endParaRPr>
                    </a:p>
                  </a:txBody>
                  <a:tcPr/>
                </a:tc>
                <a:extLst>
                  <a:ext uri="{0D108BD9-81ED-4DB2-BD59-A6C34878D82A}">
                    <a16:rowId xmlns:a16="http://schemas.microsoft.com/office/drawing/2014/main" val="10000"/>
                  </a:ext>
                </a:extLst>
              </a:tr>
              <a:tr h="530078">
                <a:tc>
                  <a:txBody>
                    <a:bodyPr/>
                    <a:lstStyle/>
                    <a:p>
                      <a:pPr algn="just">
                        <a:spcAft>
                          <a:spcPts val="0"/>
                        </a:spcAft>
                      </a:pPr>
                      <a:r>
                        <a:rPr lang="en-GB" sz="1400" b="1" dirty="0">
                          <a:latin typeface="Book Antiqua" pitchFamily="18" charset="0"/>
                          <a:cs typeface="Arial"/>
                        </a:rPr>
                        <a:t>What are the key challenges facing software engineering?</a:t>
                      </a:r>
                      <a:endParaRPr lang="en-GB" sz="1400" b="1" dirty="0">
                        <a:solidFill>
                          <a:srgbClr val="0000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latin typeface="Book Antiqua" pitchFamily="18" charset="0"/>
                          <a:cs typeface="Arial"/>
                        </a:rPr>
                        <a:t>Coping with increasing diversity, demands for reduced delivery times and developing trustworthy software.</a:t>
                      </a:r>
                      <a:endParaRPr lang="en-GB" sz="1400" b="1" dirty="0">
                        <a:solidFill>
                          <a:srgbClr val="0000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1"/>
                  </a:ext>
                </a:extLst>
              </a:tr>
              <a:tr h="758419">
                <a:tc>
                  <a:txBody>
                    <a:bodyPr/>
                    <a:lstStyle/>
                    <a:p>
                      <a:pPr algn="just">
                        <a:spcAft>
                          <a:spcPts val="0"/>
                        </a:spcAft>
                      </a:pPr>
                      <a:r>
                        <a:rPr lang="en-GB" sz="1400" b="1" dirty="0">
                          <a:latin typeface="Book Antiqua" pitchFamily="18" charset="0"/>
                          <a:cs typeface="Arial"/>
                        </a:rPr>
                        <a:t>What are the costs of software engineering?</a:t>
                      </a:r>
                      <a:endParaRPr lang="en-GB" sz="1400" b="1" dirty="0">
                        <a:solidFill>
                          <a:srgbClr val="0000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latin typeface="Book Antiqua" pitchFamily="18" charset="0"/>
                          <a:cs typeface="Arial"/>
                        </a:rPr>
                        <a:t>Roughly 60% of software costs are development costs, 40% are testing costs. For custom software, evolution costs often exceed development costs.</a:t>
                      </a:r>
                      <a:endParaRPr lang="en-GB" sz="1400" b="1" dirty="0">
                        <a:solidFill>
                          <a:srgbClr val="0000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2"/>
                  </a:ext>
                </a:extLst>
              </a:tr>
              <a:tr h="1900124">
                <a:tc>
                  <a:txBody>
                    <a:bodyPr/>
                    <a:lstStyle/>
                    <a:p>
                      <a:pPr algn="just">
                        <a:spcAft>
                          <a:spcPts val="0"/>
                        </a:spcAft>
                      </a:pPr>
                      <a:r>
                        <a:rPr lang="en-GB" sz="1400" b="1" dirty="0">
                          <a:latin typeface="Book Antiqua" pitchFamily="18" charset="0"/>
                          <a:cs typeface="Arial"/>
                        </a:rPr>
                        <a:t>What are the best software engineering techniques and methods?</a:t>
                      </a:r>
                      <a:endParaRPr lang="en-GB" sz="1400" b="1" dirty="0">
                        <a:solidFill>
                          <a:srgbClr val="0000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latin typeface="Book Antiqua" pitchFamily="18" charset="0"/>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a:t>
                      </a:r>
                      <a:r>
                        <a:rPr lang="en-GB" sz="1400" b="1" u="sng" dirty="0">
                          <a:latin typeface="Book Antiqua" pitchFamily="18" charset="0"/>
                          <a:cs typeface="Arial"/>
                        </a:rPr>
                        <a:t>complete</a:t>
                      </a:r>
                      <a:r>
                        <a:rPr lang="en-GB" sz="1400" b="1" dirty="0">
                          <a:latin typeface="Book Antiqua" pitchFamily="18" charset="0"/>
                          <a:cs typeface="Arial"/>
                        </a:rPr>
                        <a:t> and </a:t>
                      </a:r>
                      <a:r>
                        <a:rPr lang="en-GB" sz="1400" b="1" u="sng" dirty="0">
                          <a:latin typeface="Book Antiqua" pitchFamily="18" charset="0"/>
                          <a:cs typeface="Arial"/>
                        </a:rPr>
                        <a:t>analyzable</a:t>
                      </a:r>
                      <a:r>
                        <a:rPr lang="en-GB" sz="1400" b="1" dirty="0">
                          <a:latin typeface="Book Antiqua" pitchFamily="18" charset="0"/>
                          <a:cs typeface="Arial"/>
                        </a:rPr>
                        <a:t> specification to be developed. You can’t, therefore, say that one method is better than another.</a:t>
                      </a:r>
                      <a:endParaRPr lang="en-GB" sz="1400" b="1" dirty="0">
                        <a:solidFill>
                          <a:srgbClr val="0000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3"/>
                  </a:ext>
                </a:extLst>
              </a:tr>
              <a:tr h="1215101">
                <a:tc>
                  <a:txBody>
                    <a:bodyPr/>
                    <a:lstStyle/>
                    <a:p>
                      <a:pPr algn="just">
                        <a:spcAft>
                          <a:spcPts val="0"/>
                        </a:spcAft>
                      </a:pPr>
                      <a:r>
                        <a:rPr lang="en-GB" sz="1400" b="1" dirty="0">
                          <a:latin typeface="Book Antiqua" pitchFamily="18" charset="0"/>
                          <a:cs typeface="Arial"/>
                        </a:rPr>
                        <a:t>What differences has the web made to software engineering?</a:t>
                      </a:r>
                      <a:endParaRPr lang="en-GB" sz="1400" b="1" dirty="0">
                        <a:solidFill>
                          <a:srgbClr val="000000"/>
                        </a:solidFill>
                        <a:latin typeface="Book Antiqua" pitchFamily="18" charset="0"/>
                        <a:ea typeface="Times New Roman"/>
                        <a:cs typeface="Arial"/>
                      </a:endParaRPr>
                    </a:p>
                  </a:txBody>
                  <a:tcPr marL="73025" marR="73025" marT="0" marB="68580"/>
                </a:tc>
                <a:tc>
                  <a:txBody>
                    <a:bodyPr/>
                    <a:lstStyle/>
                    <a:p>
                      <a:pPr algn="just">
                        <a:spcAft>
                          <a:spcPts val="0"/>
                        </a:spcAft>
                      </a:pPr>
                      <a:r>
                        <a:rPr lang="en-GB" sz="1400" b="1" dirty="0">
                          <a:latin typeface="Book Antiqua" pitchFamily="18" charset="0"/>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b="1" dirty="0">
                        <a:solidFill>
                          <a:srgbClr val="000000"/>
                        </a:solidFill>
                        <a:latin typeface="Book Antiqua" pitchFamily="18" charset="0"/>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a:latin typeface="Cambria" pitchFamily="18" charset="0"/>
              </a:rPr>
              <a:t>A digital learning environment for schools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40</a:t>
            </a:fld>
            <a:endParaRPr lang="en-US"/>
          </a:p>
        </p:txBody>
      </p:sp>
      <p:pic>
        <p:nvPicPr>
          <p:cNvPr id="5" name="Picture 4"/>
          <p:cNvPicPr>
            <a:picLocks noChangeAspect="1"/>
          </p:cNvPicPr>
          <p:nvPr/>
        </p:nvPicPr>
        <p:blipFill>
          <a:blip r:embed="rId2"/>
          <a:stretch>
            <a:fillRect/>
          </a:stretch>
        </p:blipFill>
        <p:spPr>
          <a:xfrm>
            <a:off x="304800" y="1472180"/>
            <a:ext cx="8610600" cy="5251647"/>
          </a:xfrm>
          <a:prstGeom prst="rect">
            <a:avLst/>
          </a:prstGeom>
        </p:spPr>
      </p:pic>
    </p:spTree>
    <p:extLst>
      <p:ext uri="{BB962C8B-B14F-4D97-AF65-F5344CB8AC3E}">
        <p14:creationId xmlns:p14="http://schemas.microsoft.com/office/powerpoint/2010/main" val="22314807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Cambria" pitchFamily="18" charset="0"/>
              </a:rPr>
              <a:t>Additional software functionality</a:t>
            </a:r>
            <a:r>
              <a:rPr lang="en-US" sz="2400" b="1" dirty="0" smtClean="0">
                <a:solidFill>
                  <a:srgbClr val="7030A0"/>
                </a:solidFill>
                <a:latin typeface="Cambria" pitchFamily="18" charset="0"/>
              </a:rPr>
              <a:t>###03</a:t>
            </a:r>
            <a:endParaRPr lang="en-US" sz="2400" b="1" dirty="0">
              <a:solidFill>
                <a:srgbClr val="7030A0"/>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41</a:t>
            </a:fld>
            <a:endParaRPr lang="en-US"/>
          </a:p>
        </p:txBody>
      </p:sp>
      <p:sp>
        <p:nvSpPr>
          <p:cNvPr id="7" name="Content Placeholder 2"/>
          <p:cNvSpPr>
            <a:spLocks noGrp="1"/>
          </p:cNvSpPr>
          <p:nvPr>
            <p:ph idx="1"/>
          </p:nvPr>
        </p:nvSpPr>
        <p:spPr>
          <a:xfrm>
            <a:off x="457200" y="1600200"/>
            <a:ext cx="8229600" cy="4525963"/>
          </a:xfrm>
        </p:spPr>
        <p:txBody>
          <a:bodyPr/>
          <a:lstStyle/>
          <a:p>
            <a:r>
              <a:rPr lang="en-GB" dirty="0" smtClean="0">
                <a:latin typeface="Cambria" pitchFamily="18" charset="0"/>
              </a:rPr>
              <a:t>Monitor the instruments, power and communication hardware and report faults to the management system.</a:t>
            </a:r>
          </a:p>
          <a:p>
            <a:pPr>
              <a:buNone/>
            </a:pPr>
            <a:endParaRPr lang="en-GB" dirty="0" smtClean="0">
              <a:latin typeface="Cambria" pitchFamily="18" charset="0"/>
            </a:endParaRPr>
          </a:p>
          <a:p>
            <a:r>
              <a:rPr lang="en-GB" dirty="0" smtClean="0">
                <a:latin typeface="Cambria" pitchFamily="18" charset="0"/>
              </a:rPr>
              <a:t>Manage the system power, ensuring that batteries are charged whenever the environmental conditions permit but also that generators are shut down in potentially damaging weather conditions, such as high wind.</a:t>
            </a:r>
          </a:p>
          <a:p>
            <a:pPr>
              <a:buNone/>
            </a:pPr>
            <a:endParaRPr lang="en-GB" dirty="0" smtClean="0">
              <a:latin typeface="Cambria" pitchFamily="18" charset="0"/>
            </a:endParaRPr>
          </a:p>
          <a:p>
            <a:r>
              <a:rPr lang="en-GB" dirty="0" smtClean="0">
                <a:latin typeface="Cambria" pitchFamily="18" charset="0"/>
              </a:rPr>
              <a:t>Support dynamic reconfiguration where parts of the software are replaced with new versions and where backup instruments are switched into the system in the event of system failure.</a:t>
            </a:r>
          </a:p>
          <a:p>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solidFill>
                  <a:schemeClr val="bg1"/>
                </a:solidFill>
                <a:latin typeface="Cambria" pitchFamily="18" charset="0"/>
              </a:rPr>
              <a:t>Generic View of Process</a:t>
            </a:r>
            <a:endParaRPr lang="en-US" sz="2400" b="1" dirty="0">
              <a:solidFill>
                <a:schemeClr val="bg1"/>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42</a:t>
            </a:fld>
            <a:endParaRPr lang="en-US"/>
          </a:p>
        </p:txBody>
      </p:sp>
      <p:sp>
        <p:nvSpPr>
          <p:cNvPr id="6" name="Rectangle 3"/>
          <p:cNvSpPr txBox="1">
            <a:spLocks noChangeArrowheads="1"/>
          </p:cNvSpPr>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baseline="0" noProof="0" dirty="0" smtClean="0">
                <a:ln>
                  <a:noFill/>
                </a:ln>
                <a:solidFill>
                  <a:schemeClr val="tx1"/>
                </a:solidFill>
                <a:effectLst/>
                <a:uLnTx/>
                <a:uFillTx/>
                <a:latin typeface="Cambria" pitchFamily="18" charset="0"/>
              </a:rPr>
              <a:t>During the time of developing we have to go through a series of predictable steps that helps:</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000" i="0" u="none" strike="noStrike" kern="1200" cap="none" spc="0" normalizeH="0" baseline="0" noProof="0" dirty="0" smtClean="0">
              <a:ln>
                <a:noFill/>
              </a:ln>
              <a:solidFill>
                <a:schemeClr val="tx1"/>
              </a:solidFill>
              <a:effectLst/>
              <a:uLnTx/>
              <a:uFillTx/>
              <a:latin typeface="Cambria" pitchFamily="18" charset="0"/>
            </a:endParaRPr>
          </a:p>
          <a:p>
            <a:pPr marL="1600200" marR="0" lvl="3"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baseline="0" noProof="0" dirty="0" smtClean="0">
                <a:ln>
                  <a:noFill/>
                </a:ln>
                <a:solidFill>
                  <a:schemeClr val="tx1"/>
                </a:solidFill>
                <a:effectLst/>
                <a:uLnTx/>
                <a:uFillTx/>
                <a:latin typeface="Cambria" pitchFamily="18" charset="0"/>
              </a:rPr>
              <a:t>Timely Delivery</a:t>
            </a:r>
          </a:p>
          <a:p>
            <a:pPr marL="1600200" marR="0" lvl="3"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baseline="0" noProof="0" dirty="0" smtClean="0">
                <a:ln>
                  <a:noFill/>
                </a:ln>
                <a:solidFill>
                  <a:schemeClr val="tx1"/>
                </a:solidFill>
                <a:effectLst/>
                <a:uLnTx/>
                <a:uFillTx/>
                <a:latin typeface="Cambria" pitchFamily="18" charset="0"/>
              </a:rPr>
              <a:t>High quality Result</a:t>
            </a:r>
          </a:p>
          <a:p>
            <a:pPr marL="1600200" marR="0" lvl="3" indent="-2286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000" i="0" u="none" strike="noStrike" kern="1200" cap="none" spc="0" normalizeH="0" baseline="0" noProof="0" dirty="0" smtClean="0">
              <a:ln>
                <a:noFill/>
              </a:ln>
              <a:solidFill>
                <a:schemeClr val="tx1"/>
              </a:solidFill>
              <a:effectLst/>
              <a:uLnTx/>
              <a:uFillTx/>
              <a:latin typeface="Cambria" pitchFamily="18" charset="0"/>
            </a:endParaRPr>
          </a:p>
          <a:p>
            <a:pPr marL="1600200" marR="0" lvl="3" indent="-2286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000"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000" i="0" u="none" strike="noStrike" kern="1200" cap="none" spc="0" normalizeH="0" baseline="0" noProof="0" dirty="0" smtClean="0">
                <a:ln>
                  <a:noFill/>
                </a:ln>
                <a:solidFill>
                  <a:schemeClr val="tx1"/>
                </a:solidFill>
                <a:effectLst/>
                <a:uLnTx/>
                <a:uFillTx/>
                <a:latin typeface="Cambria" pitchFamily="18" charset="0"/>
              </a:rPr>
              <a:t>The steps we follow is called Process.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i="0" u="none" strike="noStrike" kern="1200" cap="none" spc="0" normalizeH="0" baseline="0" noProof="0" dirty="0" smtClean="0">
              <a:ln>
                <a:noFill/>
              </a:ln>
              <a:solidFill>
                <a:schemeClr val="tx1"/>
              </a:solidFill>
              <a:effectLst/>
              <a:uLnTx/>
              <a:uFillTx/>
              <a:latin typeface="Cambria" pitchFamily="18" charset="0"/>
            </a:endParaRPr>
          </a:p>
          <a:p>
            <a:pPr marL="1600200" marR="0" lvl="3" indent="-2286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000" i="0" u="none" strike="noStrike" kern="1200" cap="none" spc="0" normalizeH="0" baseline="0" noProof="0" dirty="0">
              <a:ln>
                <a:noFill/>
              </a:ln>
              <a:solidFill>
                <a:schemeClr val="tx1"/>
              </a:solidFill>
              <a:effectLst/>
              <a:uLnTx/>
              <a:uFillTx/>
              <a:latin typeface="Cambria"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solidFill>
                  <a:schemeClr val="bg1"/>
                </a:solidFill>
                <a:latin typeface="Cambria" pitchFamily="18" charset="0"/>
              </a:rPr>
              <a:t>Layered Technology  of Software Engineering</a:t>
            </a:r>
            <a:endParaRPr lang="en-US" sz="2400" b="1" dirty="0">
              <a:solidFill>
                <a:schemeClr val="bg1"/>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43</a:t>
            </a:fld>
            <a:endParaRPr lang="en-US"/>
          </a:p>
        </p:txBody>
      </p:sp>
      <p:sp>
        <p:nvSpPr>
          <p:cNvPr id="5" name="Rectangle 3"/>
          <p:cNvSpPr txBox="1">
            <a:spLocks noChangeArrowheads="1"/>
          </p:cNvSpPr>
          <p:nvPr/>
        </p:nvSpPr>
        <p:spPr bwMode="auto">
          <a:xfrm>
            <a:off x="566738" y="1752600"/>
            <a:ext cx="8001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i="0" u="none" strike="noStrike" kern="1200" cap="none" spc="0" normalizeH="0" baseline="0" noProof="0" dirty="0" smtClean="0">
                <a:ln>
                  <a:noFill/>
                </a:ln>
                <a:solidFill>
                  <a:schemeClr val="tx1"/>
                </a:solidFill>
                <a:effectLst/>
                <a:uLnTx/>
                <a:uFillTx/>
                <a:latin typeface="Cambria" pitchFamily="18" charset="0"/>
              </a:rPr>
              <a:t>For establish the sound engineering principles we have to ensure the layers of S/W engineering:</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000"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000"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000" i="0" u="none" strike="noStrike" kern="1200" cap="none" spc="0" normalizeH="0" baseline="0" noProof="0" dirty="0">
              <a:ln>
                <a:noFill/>
              </a:ln>
              <a:solidFill>
                <a:schemeClr val="tx1"/>
              </a:solidFill>
              <a:effectLst/>
              <a:uLnTx/>
              <a:uFillTx/>
              <a:latin typeface="Cambria" pitchFamily="18" charset="0"/>
            </a:endParaRPr>
          </a:p>
        </p:txBody>
      </p:sp>
      <p:grpSp>
        <p:nvGrpSpPr>
          <p:cNvPr id="7" name="Group 6"/>
          <p:cNvGrpSpPr/>
          <p:nvPr/>
        </p:nvGrpSpPr>
        <p:grpSpPr>
          <a:xfrm>
            <a:off x="2895600" y="3505200"/>
            <a:ext cx="2590800" cy="1709737"/>
            <a:chOff x="2667000" y="4062413"/>
            <a:chExt cx="2590800" cy="1709737"/>
          </a:xfrm>
        </p:grpSpPr>
        <p:sp>
          <p:nvSpPr>
            <p:cNvPr id="8" name="Rectangle 4"/>
            <p:cNvSpPr>
              <a:spLocks noChangeArrowheads="1"/>
            </p:cNvSpPr>
            <p:nvPr/>
          </p:nvSpPr>
          <p:spPr bwMode="auto">
            <a:xfrm>
              <a:off x="3276600" y="4062413"/>
              <a:ext cx="1295400" cy="3048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dirty="0">
                  <a:ln/>
                  <a:solidFill>
                    <a:schemeClr val="accent3"/>
                  </a:solidFill>
                </a:rPr>
                <a:t>Tools</a:t>
              </a:r>
            </a:p>
          </p:txBody>
        </p:sp>
        <p:sp>
          <p:nvSpPr>
            <p:cNvPr id="9" name="Rectangle 5"/>
            <p:cNvSpPr>
              <a:spLocks noChangeArrowheads="1"/>
            </p:cNvSpPr>
            <p:nvPr/>
          </p:nvSpPr>
          <p:spPr bwMode="auto">
            <a:xfrm>
              <a:off x="3014663" y="4376738"/>
              <a:ext cx="1905000" cy="4572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dirty="0">
                  <a:ln/>
                  <a:solidFill>
                    <a:schemeClr val="accent3"/>
                  </a:solidFill>
                </a:rPr>
                <a:t>Method</a:t>
              </a:r>
            </a:p>
          </p:txBody>
        </p:sp>
        <p:sp>
          <p:nvSpPr>
            <p:cNvPr id="10" name="Rectangle 6"/>
            <p:cNvSpPr>
              <a:spLocks noChangeArrowheads="1"/>
            </p:cNvSpPr>
            <p:nvPr/>
          </p:nvSpPr>
          <p:spPr bwMode="auto">
            <a:xfrm>
              <a:off x="2667000" y="5314950"/>
              <a:ext cx="2590800" cy="4572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a:ln/>
                  <a:solidFill>
                    <a:schemeClr val="accent3"/>
                  </a:solidFill>
                </a:rPr>
                <a:t>Quality Focus</a:t>
              </a:r>
            </a:p>
          </p:txBody>
        </p:sp>
        <p:sp>
          <p:nvSpPr>
            <p:cNvPr id="11" name="Rectangle 7"/>
            <p:cNvSpPr>
              <a:spLocks noChangeArrowheads="1"/>
            </p:cNvSpPr>
            <p:nvPr/>
          </p:nvSpPr>
          <p:spPr bwMode="auto">
            <a:xfrm>
              <a:off x="2819400" y="4856163"/>
              <a:ext cx="2209800" cy="4572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a:ln/>
                  <a:solidFill>
                    <a:schemeClr val="accent3"/>
                  </a:solidFill>
                </a:rPr>
                <a:t>Process</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solidFill>
                  <a:schemeClr val="bg1"/>
                </a:solidFill>
                <a:latin typeface="Cambria" pitchFamily="18" charset="0"/>
              </a:rPr>
              <a:t>Layers of Software Engineering</a:t>
            </a:r>
            <a:endParaRPr lang="en-US" sz="2400" b="1" dirty="0">
              <a:solidFill>
                <a:schemeClr val="bg1"/>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44</a:t>
            </a:fld>
            <a:endParaRPr lang="en-US"/>
          </a:p>
        </p:txBody>
      </p:sp>
      <p:sp>
        <p:nvSpPr>
          <p:cNvPr id="5" name="Rectangle 3"/>
          <p:cNvSpPr txBox="1">
            <a:spLocks noChangeArrowheads="1"/>
          </p:cNvSpPr>
          <p:nvPr/>
        </p:nvSpPr>
        <p:spPr bwMode="auto">
          <a:xfrm>
            <a:off x="566738" y="1719263"/>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rgbClr val="006600"/>
                </a:solidFill>
                <a:effectLst/>
                <a:uLnTx/>
                <a:uFillTx/>
                <a:latin typeface="Cambria" pitchFamily="18" charset="0"/>
              </a:rPr>
              <a:t>Quality Focus</a:t>
            </a:r>
            <a:r>
              <a:rPr kumimoji="0" lang="en-US" b="1" i="0" u="none" strike="noStrike" kern="1200" cap="none" spc="0" normalizeH="0" baseline="0" noProof="0" dirty="0" smtClean="0">
                <a:ln>
                  <a:noFill/>
                </a:ln>
                <a:solidFill>
                  <a:schemeClr val="tx1"/>
                </a:solidFill>
                <a:effectLst/>
                <a:uLnTx/>
                <a:uFillTx/>
                <a:latin typeface="Cambria" pitchFamily="18" charset="0"/>
              </a:rPr>
              <a:t> 	</a:t>
            </a:r>
          </a:p>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Cambria" pitchFamily="18" charset="0"/>
              </a:rPr>
              <a:t>At first ensure the professional quality</a:t>
            </a:r>
          </a:p>
          <a:p>
            <a:pPr marL="342900" marR="0" lvl="0" indent="-342900" algn="l" defTabSz="914400" rtl="0" eaLnBrk="1" fontAlgn="base" latinLnBrk="0" hangingPunct="1">
              <a:lnSpc>
                <a:spcPct val="80000"/>
              </a:lnSpc>
              <a:spcBef>
                <a:spcPct val="20000"/>
              </a:spcBef>
              <a:spcAft>
                <a:spcPct val="0"/>
              </a:spcAft>
              <a:buClrTx/>
              <a:buSzTx/>
              <a:tabLst/>
              <a:defRPr/>
            </a:pPr>
            <a:endParaRPr kumimoji="0" lang="en-US" b="1"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rgbClr val="006600"/>
                </a:solidFill>
                <a:effectLst/>
                <a:uLnTx/>
                <a:uFillTx/>
                <a:latin typeface="Cambria" pitchFamily="18" charset="0"/>
              </a:rPr>
              <a:t>Process</a:t>
            </a:r>
            <a:r>
              <a:rPr kumimoji="0" lang="en-US" b="1" i="0" u="none" strike="noStrike" kern="1200" cap="none" spc="0" normalizeH="0" baseline="0" noProof="0" dirty="0" smtClean="0">
                <a:ln>
                  <a:noFill/>
                </a:ln>
                <a:solidFill>
                  <a:schemeClr val="tx1"/>
                </a:solidFill>
                <a:effectLst/>
                <a:uLnTx/>
                <a:uFillTx/>
                <a:latin typeface="Cambria" pitchFamily="18" charset="0"/>
              </a:rPr>
              <a:t> 		</a:t>
            </a:r>
          </a:p>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Cambria" pitchFamily="18" charset="0"/>
              </a:rPr>
              <a:t>Enable timely delivery through framework and work products(models, docs, report etc.)</a:t>
            </a:r>
          </a:p>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Cambria" pitchFamily="18" charset="0"/>
              </a:rPr>
              <a:t>Ensure technical method</a:t>
            </a:r>
          </a:p>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Cambria" pitchFamily="18" charset="0"/>
              </a:rPr>
              <a:t>Ensure the model and change</a:t>
            </a:r>
            <a:r>
              <a:rPr kumimoji="0" lang="en-US" b="1" i="0" u="none" strike="noStrike" kern="1200" cap="none" spc="0" normalizeH="0" noProof="0" dirty="0" smtClean="0">
                <a:ln>
                  <a:noFill/>
                </a:ln>
                <a:solidFill>
                  <a:schemeClr val="tx1"/>
                </a:solidFill>
                <a:effectLst/>
                <a:uLnTx/>
                <a:uFillTx/>
                <a:latin typeface="Cambria" pitchFamily="18" charset="0"/>
              </a:rPr>
              <a:t> is properly managed</a:t>
            </a:r>
            <a:endParaRPr kumimoji="0" lang="en-US" b="1"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80000"/>
              </a:lnSpc>
              <a:spcBef>
                <a:spcPct val="20000"/>
              </a:spcBef>
              <a:spcAft>
                <a:spcPct val="0"/>
              </a:spcAft>
              <a:buClrTx/>
              <a:buSzTx/>
              <a:tabLst/>
              <a:defRPr/>
            </a:pPr>
            <a:endParaRPr kumimoji="0" lang="en-US" b="1"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rgbClr val="006600"/>
                </a:solidFill>
                <a:effectLst/>
                <a:uLnTx/>
                <a:uFillTx/>
                <a:latin typeface="Cambria" pitchFamily="18" charset="0"/>
              </a:rPr>
              <a:t>Method</a:t>
            </a:r>
            <a:r>
              <a:rPr kumimoji="0" lang="en-US" b="1" i="0" u="none" strike="noStrike" kern="1200" cap="none" spc="0" normalizeH="0" baseline="0" noProof="0" dirty="0" smtClean="0">
                <a:ln>
                  <a:noFill/>
                </a:ln>
                <a:solidFill>
                  <a:schemeClr val="tx1"/>
                </a:solidFill>
                <a:effectLst/>
                <a:uLnTx/>
                <a:uFillTx/>
                <a:latin typeface="Cambria" pitchFamily="18" charset="0"/>
              </a:rPr>
              <a:t>    		</a:t>
            </a:r>
          </a:p>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Cambria" pitchFamily="18" charset="0"/>
              </a:rPr>
              <a:t>Define “how to” ’s and define broad array of tusks</a:t>
            </a:r>
          </a:p>
          <a:p>
            <a:pPr marL="342900" marR="0" lvl="0" indent="-342900" algn="just"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Cambria" pitchFamily="18" charset="0"/>
              </a:rPr>
              <a:t>Include communication, analysis, designing, program construction, testing</a:t>
            </a:r>
            <a:r>
              <a:rPr kumimoji="0" lang="en-US" b="1" i="0" u="none" strike="noStrike" kern="1200" cap="none" spc="0" normalizeH="0" noProof="0" dirty="0" smtClean="0">
                <a:ln>
                  <a:noFill/>
                </a:ln>
                <a:solidFill>
                  <a:schemeClr val="tx1"/>
                </a:solidFill>
                <a:effectLst/>
                <a:uLnTx/>
                <a:uFillTx/>
                <a:latin typeface="Cambria" pitchFamily="18" charset="0"/>
              </a:rPr>
              <a:t> </a:t>
            </a:r>
            <a:r>
              <a:rPr kumimoji="0" lang="en-US" b="1" i="0" u="none" strike="noStrike" kern="1200" cap="none" spc="0" normalizeH="0" baseline="0" noProof="0" dirty="0" smtClean="0">
                <a:ln>
                  <a:noFill/>
                </a:ln>
                <a:solidFill>
                  <a:schemeClr val="tx1"/>
                </a:solidFill>
                <a:effectLst/>
                <a:uLnTx/>
                <a:uFillTx/>
                <a:latin typeface="Cambria" pitchFamily="18" charset="0"/>
              </a:rPr>
              <a:t>and support.</a:t>
            </a:r>
          </a:p>
          <a:p>
            <a:pPr marL="342900" marR="0" lvl="0" indent="-342900" algn="l" defTabSz="914400" rtl="0" eaLnBrk="1" fontAlgn="base" latinLnBrk="0" hangingPunct="1">
              <a:lnSpc>
                <a:spcPct val="80000"/>
              </a:lnSpc>
              <a:spcBef>
                <a:spcPct val="20000"/>
              </a:spcBef>
              <a:spcAft>
                <a:spcPct val="0"/>
              </a:spcAft>
              <a:buClrTx/>
              <a:buSzTx/>
              <a:tabLst/>
              <a:defRPr/>
            </a:pPr>
            <a:endParaRPr kumimoji="0" lang="en-US" b="1"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rgbClr val="006600"/>
                </a:solidFill>
                <a:effectLst/>
                <a:uLnTx/>
                <a:uFillTx/>
                <a:latin typeface="Cambria" pitchFamily="18" charset="0"/>
              </a:rPr>
              <a:t>Tools</a:t>
            </a:r>
            <a:r>
              <a:rPr kumimoji="0" lang="en-US" b="1" i="0" u="none" strike="noStrike" kern="1200" cap="none" spc="0" normalizeH="0" baseline="0" noProof="0" dirty="0" smtClean="0">
                <a:ln>
                  <a:noFill/>
                </a:ln>
                <a:solidFill>
                  <a:schemeClr val="tx1"/>
                </a:solidFill>
                <a:effectLst/>
                <a:uLnTx/>
                <a:uFillTx/>
                <a:latin typeface="Cambria" pitchFamily="18" charset="0"/>
              </a:rPr>
              <a:t>     	</a:t>
            </a:r>
            <a:endParaRPr lang="en-US" b="1" dirty="0" smtClean="0">
              <a:latin typeface="Cambria" pitchFamily="18" charset="0"/>
            </a:endParaRPr>
          </a:p>
          <a:p>
            <a:pPr marL="342900" marR="0" lvl="0" indent="-342900" algn="l" defTabSz="914400" rtl="0" eaLnBrk="1" fontAlgn="base" latinLnBrk="0" hangingPunct="1">
              <a:lnSpc>
                <a:spcPct val="8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Cambria" pitchFamily="18" charset="0"/>
              </a:rPr>
              <a:t>Provide support for the process and method.</a:t>
            </a:r>
            <a:endParaRPr kumimoji="0" lang="en-US" b="1" i="0" u="none" strike="noStrike" kern="1200" cap="none" spc="0" normalizeH="0" baseline="0" noProof="0" dirty="0">
              <a:ln>
                <a:noFill/>
              </a:ln>
              <a:solidFill>
                <a:schemeClr val="tx1"/>
              </a:solidFill>
              <a:effectLst/>
              <a:uLnTx/>
              <a:uFillTx/>
              <a:latin typeface="Cambria"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0282" y="623668"/>
            <a:ext cx="4183718" cy="762000"/>
          </a:xfrm>
          <a:solidFill>
            <a:schemeClr val="bg2">
              <a:lumMod val="60000"/>
              <a:lumOff val="40000"/>
            </a:schemeClr>
          </a:solidFill>
        </p:spPr>
        <p:txBody>
          <a:bodyPr/>
          <a:lstStyle/>
          <a:p>
            <a:r>
              <a:rPr lang="en-US" sz="2000" b="1" dirty="0" smtClean="0">
                <a:solidFill>
                  <a:schemeClr val="bg1"/>
                </a:solidFill>
                <a:latin typeface="Cambria" pitchFamily="18" charset="0"/>
              </a:rPr>
              <a:t>Software Process Framework Activity</a:t>
            </a:r>
            <a:endParaRPr lang="en-US" sz="2000" b="1" dirty="0">
              <a:solidFill>
                <a:schemeClr val="bg1"/>
              </a:solidFill>
              <a:latin typeface="Cambria" pitchFamily="18"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45</a:t>
            </a:fld>
            <a:endParaRPr lang="en-US"/>
          </a:p>
        </p:txBody>
      </p:sp>
      <p:pic>
        <p:nvPicPr>
          <p:cNvPr id="5" name="Picture 10"/>
          <p:cNvPicPr>
            <a:picLocks noChangeAspect="1" noChangeArrowheads="1"/>
          </p:cNvPicPr>
          <p:nvPr/>
        </p:nvPicPr>
        <p:blipFill>
          <a:blip r:embed="rId2"/>
          <a:srcRect/>
          <a:stretch>
            <a:fillRect/>
          </a:stretch>
        </p:blipFill>
        <p:spPr bwMode="auto">
          <a:xfrm>
            <a:off x="0" y="0"/>
            <a:ext cx="5175250" cy="68580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46</a:t>
            </a:fld>
            <a:endParaRPr lang="en-US"/>
          </a:p>
        </p:txBody>
      </p:sp>
      <p:pic>
        <p:nvPicPr>
          <p:cNvPr id="1026" name="Picture 2" descr="https://media.geeksforgeeks.org/wp-content/uploads/20190403214215/Untitled-Diagram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32" y="82526"/>
            <a:ext cx="8534400" cy="6741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2577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47</a:t>
            </a:fld>
            <a:endParaRPr lang="en-US"/>
          </a:p>
        </p:txBody>
      </p:sp>
      <p:pic>
        <p:nvPicPr>
          <p:cNvPr id="5" name="Picture 4"/>
          <p:cNvPicPr>
            <a:picLocks noChangeAspect="1"/>
          </p:cNvPicPr>
          <p:nvPr/>
        </p:nvPicPr>
        <p:blipFill>
          <a:blip r:embed="rId2"/>
          <a:stretch>
            <a:fillRect/>
          </a:stretch>
        </p:blipFill>
        <p:spPr>
          <a:xfrm>
            <a:off x="-1" y="34636"/>
            <a:ext cx="9156063" cy="6442364"/>
          </a:xfrm>
          <a:prstGeom prst="rect">
            <a:avLst/>
          </a:prstGeom>
        </p:spPr>
      </p:pic>
    </p:spTree>
    <p:extLst>
      <p:ext uri="{BB962C8B-B14F-4D97-AF65-F5344CB8AC3E}">
        <p14:creationId xmlns:p14="http://schemas.microsoft.com/office/powerpoint/2010/main" val="42788978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48</a:t>
            </a:fld>
            <a:endParaRPr lang="en-US"/>
          </a:p>
        </p:txBody>
      </p:sp>
      <p:pic>
        <p:nvPicPr>
          <p:cNvPr id="5" name="Picture 4"/>
          <p:cNvPicPr>
            <a:picLocks noChangeAspect="1"/>
          </p:cNvPicPr>
          <p:nvPr/>
        </p:nvPicPr>
        <p:blipFill>
          <a:blip r:embed="rId2"/>
          <a:stretch>
            <a:fillRect/>
          </a:stretch>
        </p:blipFill>
        <p:spPr>
          <a:xfrm>
            <a:off x="20782" y="2179638"/>
            <a:ext cx="8991600" cy="3500942"/>
          </a:xfrm>
          <a:prstGeom prst="rect">
            <a:avLst/>
          </a:prstGeom>
        </p:spPr>
      </p:pic>
    </p:spTree>
    <p:extLst>
      <p:ext uri="{BB962C8B-B14F-4D97-AF65-F5344CB8AC3E}">
        <p14:creationId xmlns:p14="http://schemas.microsoft.com/office/powerpoint/2010/main" val="5917422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49</a:t>
            </a:fld>
            <a:endParaRPr lang="en-US"/>
          </a:p>
        </p:txBody>
      </p:sp>
      <p:pic>
        <p:nvPicPr>
          <p:cNvPr id="5" name="Picture 4"/>
          <p:cNvPicPr>
            <a:picLocks noChangeAspect="1"/>
          </p:cNvPicPr>
          <p:nvPr/>
        </p:nvPicPr>
        <p:blipFill>
          <a:blip r:embed="rId2"/>
          <a:stretch>
            <a:fillRect/>
          </a:stretch>
        </p:blipFill>
        <p:spPr>
          <a:xfrm>
            <a:off x="20772" y="1634894"/>
            <a:ext cx="9139814" cy="3912622"/>
          </a:xfrm>
          <a:prstGeom prst="rect">
            <a:avLst/>
          </a:prstGeom>
        </p:spPr>
      </p:pic>
    </p:spTree>
    <p:extLst>
      <p:ext uri="{BB962C8B-B14F-4D97-AF65-F5344CB8AC3E}">
        <p14:creationId xmlns:p14="http://schemas.microsoft.com/office/powerpoint/2010/main" val="1901613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solidFill>
                  <a:srgbClr val="FFFFFF"/>
                </a:solidFill>
                <a:latin typeface="Book Antiqua" pitchFamily="18" charset="0"/>
              </a:rPr>
              <a:t>Essential attributes of good software</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a:t>
            </a:fld>
            <a:endParaRPr lang="en-US"/>
          </a:p>
        </p:txBody>
      </p:sp>
      <p:graphicFrame>
        <p:nvGraphicFramePr>
          <p:cNvPr id="5" name="Table 4"/>
          <p:cNvGraphicFramePr>
            <a:graphicFrameLocks noGrp="1"/>
          </p:cNvGraphicFramePr>
          <p:nvPr/>
        </p:nvGraphicFramePr>
        <p:xfrm>
          <a:off x="152400" y="1447800"/>
          <a:ext cx="8839200" cy="4648200"/>
        </p:xfrm>
        <a:graphic>
          <a:graphicData uri="http://schemas.openxmlformats.org/drawingml/2006/table">
            <a:tbl>
              <a:tblPr firstRow="1" bandRow="1">
                <a:tableStyleId>{B301B821-A1FF-4177-AEE7-76D212191A09}</a:tableStyleId>
              </a:tblPr>
              <a:tblGrid>
                <a:gridCol w="2517836">
                  <a:extLst>
                    <a:ext uri="{9D8B030D-6E8A-4147-A177-3AD203B41FA5}">
                      <a16:colId xmlns:a16="http://schemas.microsoft.com/office/drawing/2014/main" val="20000"/>
                    </a:ext>
                  </a:extLst>
                </a:gridCol>
                <a:gridCol w="6321364">
                  <a:extLst>
                    <a:ext uri="{9D8B030D-6E8A-4147-A177-3AD203B41FA5}">
                      <a16:colId xmlns:a16="http://schemas.microsoft.com/office/drawing/2014/main" val="20001"/>
                    </a:ext>
                  </a:extLst>
                </a:gridCol>
              </a:tblGrid>
              <a:tr h="551709">
                <a:tc>
                  <a:txBody>
                    <a:bodyPr/>
                    <a:lstStyle/>
                    <a:p>
                      <a:pPr algn="just">
                        <a:spcAft>
                          <a:spcPts val="0"/>
                        </a:spcAft>
                      </a:pPr>
                      <a:r>
                        <a:rPr lang="en-GB" sz="1400" dirty="0">
                          <a:latin typeface="Book Antiqua" pitchFamily="18" charset="0"/>
                          <a:cs typeface="Arial"/>
                        </a:rPr>
                        <a:t>Product characteristic</a:t>
                      </a:r>
                      <a:endParaRPr lang="en-GB" sz="1400" b="1" dirty="0">
                        <a:solidFill>
                          <a:srgbClr val="000000"/>
                        </a:solidFill>
                        <a:latin typeface="Book Antiqua" pitchFamily="18" charset="0"/>
                        <a:ea typeface="Times New Roman"/>
                        <a:cs typeface="Arial"/>
                      </a:endParaRPr>
                    </a:p>
                  </a:txBody>
                  <a:tcPr marL="54610" marR="54610" marT="91440" marB="91440"/>
                </a:tc>
                <a:tc>
                  <a:txBody>
                    <a:bodyPr/>
                    <a:lstStyle/>
                    <a:p>
                      <a:pPr algn="just">
                        <a:spcAft>
                          <a:spcPts val="0"/>
                        </a:spcAft>
                      </a:pPr>
                      <a:r>
                        <a:rPr lang="en-GB" sz="1400" dirty="0">
                          <a:latin typeface="Book Antiqua" pitchFamily="18" charset="0"/>
                          <a:cs typeface="Arial"/>
                        </a:rPr>
                        <a:t>Description</a:t>
                      </a:r>
                      <a:endParaRPr lang="en-GB" sz="1400" b="1" dirty="0">
                        <a:solidFill>
                          <a:srgbClr val="000000"/>
                        </a:solidFill>
                        <a:latin typeface="Book Antiqua" pitchFamily="18" charset="0"/>
                        <a:ea typeface="Times New Roman"/>
                        <a:cs typeface="Arial"/>
                      </a:endParaRPr>
                    </a:p>
                  </a:txBody>
                  <a:tcPr marL="54610" marR="54610" marT="91440" marB="91440"/>
                </a:tc>
                <a:extLst>
                  <a:ext uri="{0D108BD9-81ED-4DB2-BD59-A6C34878D82A}">
                    <a16:rowId xmlns:a16="http://schemas.microsoft.com/office/drawing/2014/main" val="10000"/>
                  </a:ext>
                </a:extLst>
              </a:tr>
              <a:tr h="1048075">
                <a:tc>
                  <a:txBody>
                    <a:bodyPr/>
                    <a:lstStyle/>
                    <a:p>
                      <a:pPr algn="just">
                        <a:spcAft>
                          <a:spcPts val="0"/>
                        </a:spcAft>
                      </a:pPr>
                      <a:r>
                        <a:rPr lang="en-GB" sz="1400" b="1" dirty="0">
                          <a:latin typeface="Book Antiqua" pitchFamily="18" charset="0"/>
                          <a:cs typeface="Arial"/>
                        </a:rPr>
                        <a:t>Maintainability</a:t>
                      </a:r>
                      <a:endParaRPr lang="en-GB" sz="1400" b="1" dirty="0">
                        <a:solidFill>
                          <a:srgbClr val="000000"/>
                        </a:solidFill>
                        <a:latin typeface="Book Antiqua" pitchFamily="18" charset="0"/>
                        <a:ea typeface="Times New Roman"/>
                        <a:cs typeface="Arial"/>
                      </a:endParaRPr>
                    </a:p>
                  </a:txBody>
                  <a:tcPr marL="54610" marR="54610" marT="0" marB="91440"/>
                </a:tc>
                <a:tc>
                  <a:txBody>
                    <a:bodyPr/>
                    <a:lstStyle/>
                    <a:p>
                      <a:pPr algn="just">
                        <a:spcAft>
                          <a:spcPts val="0"/>
                        </a:spcAft>
                      </a:pPr>
                      <a:r>
                        <a:rPr lang="en-GB" sz="1400" b="1" dirty="0">
                          <a:latin typeface="Book Antiqua" pitchFamily="18" charset="0"/>
                          <a:cs typeface="Arial"/>
                        </a:rPr>
                        <a:t>Software should be written in such a way so that it can evolve to meet the changing needs of customers. This is a critical attribute because software change is an </a:t>
                      </a:r>
                      <a:r>
                        <a:rPr lang="en-GB" sz="1400" b="1" dirty="0">
                          <a:solidFill>
                            <a:srgbClr val="FF0000"/>
                          </a:solidFill>
                          <a:latin typeface="Book Antiqua" pitchFamily="18" charset="0"/>
                          <a:cs typeface="Arial"/>
                        </a:rPr>
                        <a:t>inevitable</a:t>
                      </a:r>
                      <a:r>
                        <a:rPr lang="en-GB" sz="1400" b="1" dirty="0">
                          <a:latin typeface="Book Antiqua" pitchFamily="18" charset="0"/>
                          <a:cs typeface="Arial"/>
                        </a:rPr>
                        <a:t> requirement of a changing business environment.</a:t>
                      </a:r>
                      <a:endParaRPr lang="en-GB" sz="1400" b="1" dirty="0">
                        <a:solidFill>
                          <a:srgbClr val="000000"/>
                        </a:solidFill>
                        <a:latin typeface="Book Antiqua" pitchFamily="18" charset="0"/>
                        <a:ea typeface="Times New Roman"/>
                        <a:cs typeface="Arial"/>
                      </a:endParaRPr>
                    </a:p>
                  </a:txBody>
                  <a:tcPr marL="54610" marR="54610" marT="0" marB="91440"/>
                </a:tc>
                <a:extLst>
                  <a:ext uri="{0D108BD9-81ED-4DB2-BD59-A6C34878D82A}">
                    <a16:rowId xmlns:a16="http://schemas.microsoft.com/office/drawing/2014/main" val="10001"/>
                  </a:ext>
                </a:extLst>
              </a:tr>
              <a:tr h="1284737">
                <a:tc>
                  <a:txBody>
                    <a:bodyPr/>
                    <a:lstStyle/>
                    <a:p>
                      <a:pPr algn="l">
                        <a:spcAft>
                          <a:spcPts val="0"/>
                        </a:spcAft>
                      </a:pPr>
                      <a:r>
                        <a:rPr lang="en-GB" sz="1400" b="1" dirty="0">
                          <a:solidFill>
                            <a:srgbClr val="FFFF00"/>
                          </a:solidFill>
                          <a:latin typeface="Book Antiqua" pitchFamily="18" charset="0"/>
                          <a:cs typeface="Arial"/>
                        </a:rPr>
                        <a:t>Dependability and security</a:t>
                      </a:r>
                      <a:endParaRPr lang="en-GB" sz="1400" b="1" dirty="0">
                        <a:solidFill>
                          <a:srgbClr val="FFFF00"/>
                        </a:solidFill>
                        <a:latin typeface="Book Antiqua" pitchFamily="18" charset="0"/>
                        <a:ea typeface="Times New Roman"/>
                        <a:cs typeface="Arial"/>
                      </a:endParaRPr>
                    </a:p>
                  </a:txBody>
                  <a:tcPr marL="54610" marR="54610" marT="0" marB="91440"/>
                </a:tc>
                <a:tc>
                  <a:txBody>
                    <a:bodyPr/>
                    <a:lstStyle/>
                    <a:p>
                      <a:pPr algn="just">
                        <a:spcAft>
                          <a:spcPts val="0"/>
                        </a:spcAft>
                      </a:pPr>
                      <a:r>
                        <a:rPr lang="en-GB" sz="1400" b="1" dirty="0">
                          <a:solidFill>
                            <a:srgbClr val="FFFF00"/>
                          </a:solidFill>
                          <a:latin typeface="Book Antiqua" pitchFamily="18" charset="0"/>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b="1" dirty="0">
                        <a:solidFill>
                          <a:srgbClr val="FFFF00"/>
                        </a:solidFill>
                        <a:latin typeface="Book Antiqua" pitchFamily="18" charset="0"/>
                        <a:ea typeface="Times New Roman"/>
                        <a:cs typeface="Arial"/>
                      </a:endParaRPr>
                    </a:p>
                  </a:txBody>
                  <a:tcPr marL="54610" marR="54610" marT="0" marB="91440"/>
                </a:tc>
                <a:extLst>
                  <a:ext uri="{0D108BD9-81ED-4DB2-BD59-A6C34878D82A}">
                    <a16:rowId xmlns:a16="http://schemas.microsoft.com/office/drawing/2014/main" val="10002"/>
                  </a:ext>
                </a:extLst>
              </a:tr>
              <a:tr h="952266">
                <a:tc>
                  <a:txBody>
                    <a:bodyPr/>
                    <a:lstStyle/>
                    <a:p>
                      <a:pPr algn="just">
                        <a:spcAft>
                          <a:spcPts val="0"/>
                        </a:spcAft>
                      </a:pPr>
                      <a:r>
                        <a:rPr lang="en-GB" sz="1400" b="1" dirty="0">
                          <a:latin typeface="Book Antiqua" pitchFamily="18" charset="0"/>
                          <a:cs typeface="Arial"/>
                        </a:rPr>
                        <a:t>Efficiency</a:t>
                      </a:r>
                      <a:endParaRPr lang="en-GB" sz="1400" b="1" dirty="0">
                        <a:solidFill>
                          <a:srgbClr val="000000"/>
                        </a:solidFill>
                        <a:latin typeface="Book Antiqua" pitchFamily="18" charset="0"/>
                        <a:ea typeface="Times New Roman"/>
                        <a:cs typeface="Arial"/>
                      </a:endParaRPr>
                    </a:p>
                  </a:txBody>
                  <a:tcPr marL="54610" marR="54610" marT="0" marB="91440"/>
                </a:tc>
                <a:tc>
                  <a:txBody>
                    <a:bodyPr/>
                    <a:lstStyle/>
                    <a:p>
                      <a:pPr algn="just">
                        <a:spcAft>
                          <a:spcPts val="0"/>
                        </a:spcAft>
                      </a:pPr>
                      <a:r>
                        <a:rPr lang="en-GB" sz="1400" b="1" dirty="0">
                          <a:latin typeface="Book Antiqua" pitchFamily="18" charset="0"/>
                          <a:cs typeface="Arial"/>
                        </a:rPr>
                        <a:t>Software should not make wasteful use of system resources such as memory and processor cycles. Efficiency therefore includes responsiveness, processing time, memory utilisation, etc.</a:t>
                      </a:r>
                      <a:endParaRPr lang="en-GB" sz="1400" b="1" dirty="0">
                        <a:solidFill>
                          <a:srgbClr val="000000"/>
                        </a:solidFill>
                        <a:latin typeface="Book Antiqua" pitchFamily="18" charset="0"/>
                        <a:ea typeface="Times New Roman"/>
                        <a:cs typeface="Arial"/>
                      </a:endParaRPr>
                    </a:p>
                  </a:txBody>
                  <a:tcPr marL="54610" marR="54610" marT="0" marB="91440"/>
                </a:tc>
                <a:extLst>
                  <a:ext uri="{0D108BD9-81ED-4DB2-BD59-A6C34878D82A}">
                    <a16:rowId xmlns:a16="http://schemas.microsoft.com/office/drawing/2014/main" val="10003"/>
                  </a:ext>
                </a:extLst>
              </a:tr>
              <a:tr h="811413">
                <a:tc>
                  <a:txBody>
                    <a:bodyPr/>
                    <a:lstStyle/>
                    <a:p>
                      <a:pPr algn="just">
                        <a:spcAft>
                          <a:spcPts val="0"/>
                        </a:spcAft>
                      </a:pPr>
                      <a:r>
                        <a:rPr lang="en-GB" sz="1400" b="1" dirty="0">
                          <a:solidFill>
                            <a:srgbClr val="FFFF00"/>
                          </a:solidFill>
                          <a:latin typeface="Book Antiqua" pitchFamily="18" charset="0"/>
                          <a:cs typeface="Arial"/>
                        </a:rPr>
                        <a:t>Acceptability</a:t>
                      </a:r>
                      <a:endParaRPr lang="en-GB" sz="1400" b="1" dirty="0">
                        <a:solidFill>
                          <a:srgbClr val="FFFF00"/>
                        </a:solidFill>
                        <a:latin typeface="Book Antiqua" pitchFamily="18" charset="0"/>
                        <a:ea typeface="Times New Roman"/>
                        <a:cs typeface="Arial"/>
                      </a:endParaRPr>
                    </a:p>
                  </a:txBody>
                  <a:tcPr marL="54610" marR="54610" marT="0" marB="91440"/>
                </a:tc>
                <a:tc>
                  <a:txBody>
                    <a:bodyPr/>
                    <a:lstStyle/>
                    <a:p>
                      <a:pPr algn="just">
                        <a:spcAft>
                          <a:spcPts val="0"/>
                        </a:spcAft>
                      </a:pPr>
                      <a:r>
                        <a:rPr lang="en-GB" sz="1400" b="1" dirty="0">
                          <a:solidFill>
                            <a:srgbClr val="FFFF00"/>
                          </a:solidFill>
                          <a:latin typeface="Book Antiqua" pitchFamily="18" charset="0"/>
                          <a:cs typeface="Arial"/>
                        </a:rPr>
                        <a:t>Software must be acceptable to the type of users for which it is designed. This means that it must be understandable, usable and compatible with other systems that they use. </a:t>
                      </a:r>
                      <a:endParaRPr lang="en-GB" sz="1400" b="1" dirty="0">
                        <a:solidFill>
                          <a:srgbClr val="FFFF00"/>
                        </a:solidFill>
                        <a:latin typeface="Book Antiqua" pitchFamily="18" charset="0"/>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50</a:t>
            </a:fld>
            <a:endParaRPr lang="en-US"/>
          </a:p>
        </p:txBody>
      </p:sp>
      <p:pic>
        <p:nvPicPr>
          <p:cNvPr id="5" name="Picture 4"/>
          <p:cNvPicPr>
            <a:picLocks noChangeAspect="1"/>
          </p:cNvPicPr>
          <p:nvPr/>
        </p:nvPicPr>
        <p:blipFill>
          <a:blip r:embed="rId2"/>
          <a:stretch>
            <a:fillRect/>
          </a:stretch>
        </p:blipFill>
        <p:spPr>
          <a:xfrm>
            <a:off x="23299" y="1631088"/>
            <a:ext cx="9138761" cy="4312512"/>
          </a:xfrm>
          <a:prstGeom prst="rect">
            <a:avLst/>
          </a:prstGeom>
        </p:spPr>
      </p:pic>
    </p:spTree>
    <p:extLst>
      <p:ext uri="{BB962C8B-B14F-4D97-AF65-F5344CB8AC3E}">
        <p14:creationId xmlns:p14="http://schemas.microsoft.com/office/powerpoint/2010/main" val="11827509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solidFill>
                  <a:schemeClr val="bg1"/>
                </a:solidFill>
                <a:latin typeface="Cambria" pitchFamily="18" charset="0"/>
              </a:rPr>
              <a:t>Framework Process</a:t>
            </a:r>
            <a:endParaRPr lang="en-US" sz="2400" b="1" dirty="0">
              <a:solidFill>
                <a:schemeClr val="bg1"/>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51</a:t>
            </a:fld>
            <a:endParaRPr lang="en-US"/>
          </a:p>
        </p:txBody>
      </p:sp>
      <p:sp>
        <p:nvSpPr>
          <p:cNvPr id="6" name="Rectangle 3"/>
          <p:cNvSpPr txBox="1">
            <a:spLocks noChangeArrowheads="1"/>
          </p:cNvSpPr>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Communication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Planning</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Modeling</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Construction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Deployment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lang="en-US" sz="2000" b="1" dirty="0" smtClean="0">
              <a:solidFill>
                <a:schemeClr val="bg1"/>
              </a:solidFill>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b="1" i="0" u="none" strike="noStrike" kern="1200" cap="none" spc="0" normalizeH="0" baseline="0" noProof="0" dirty="0" smtClean="0">
              <a:ln>
                <a:noFill/>
              </a:ln>
              <a:solidFill>
                <a:schemeClr val="bg1"/>
              </a:solidFill>
              <a:effectLst/>
              <a:uLnTx/>
              <a:uFillTx/>
              <a:latin typeface="Cambria"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solidFill>
                  <a:schemeClr val="bg1"/>
                </a:solidFill>
                <a:latin typeface="Cambria" pitchFamily="18" charset="0"/>
              </a:rPr>
              <a:t>Umbrella Activities</a:t>
            </a:r>
            <a:endParaRPr lang="en-US" sz="2400" b="1" dirty="0">
              <a:solidFill>
                <a:schemeClr val="bg1"/>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52</a:t>
            </a:fld>
            <a:endParaRPr lang="en-US"/>
          </a:p>
        </p:txBody>
      </p:sp>
      <p:sp>
        <p:nvSpPr>
          <p:cNvPr id="5" name="Rectangle 3"/>
          <p:cNvSpPr txBox="1">
            <a:spLocks noChangeArrowheads="1"/>
          </p:cNvSpPr>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S/w</a:t>
            </a:r>
            <a:r>
              <a:rPr kumimoji="0" lang="en-US" sz="2000" b="1" i="0" u="none" strike="noStrike" kern="1200" cap="none" spc="0" normalizeH="0" noProof="0" dirty="0" smtClean="0">
                <a:ln>
                  <a:noFill/>
                </a:ln>
                <a:solidFill>
                  <a:schemeClr val="bg1"/>
                </a:solidFill>
                <a:effectLst/>
                <a:uLnTx/>
                <a:uFillTx/>
                <a:latin typeface="Cambria" pitchFamily="18" charset="0"/>
              </a:rPr>
              <a:t> project tracking and control</a:t>
            </a:r>
            <a:endParaRPr kumimoji="0" lang="en-US" sz="2000" b="1" i="0" u="none" strike="noStrike" kern="1200" cap="none" spc="0" normalizeH="0" baseline="0" noProof="0" dirty="0" smtClean="0">
              <a:ln>
                <a:noFill/>
              </a:ln>
              <a:solidFill>
                <a:schemeClr val="bg1"/>
              </a:solidFill>
              <a:effectLst/>
              <a:uLnTx/>
              <a:uFillTx/>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Risk management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S/W quality assurance</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Formal technical review</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Measurement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S/W configuration management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Reusability management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dirty="0" smtClean="0">
                <a:ln>
                  <a:noFill/>
                </a:ln>
                <a:solidFill>
                  <a:schemeClr val="bg1"/>
                </a:solidFill>
                <a:effectLst/>
                <a:uLnTx/>
                <a:uFillTx/>
                <a:latin typeface="Cambria" pitchFamily="18" charset="0"/>
              </a:rPr>
              <a:t>Work product preparation and production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b="1" i="0" u="none" strike="noStrike" kern="1200" cap="none" spc="0" normalizeH="0" baseline="0" noProof="0" dirty="0" smtClean="0">
              <a:ln>
                <a:noFill/>
              </a:ln>
              <a:solidFill>
                <a:schemeClr val="bg1"/>
              </a:solidFill>
              <a:effectLst/>
              <a:uLnTx/>
              <a:uFillTx/>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smtClean="0">
              <a:ln>
                <a:noFill/>
              </a:ln>
              <a:solidFill>
                <a:schemeClr val="bg1"/>
              </a:solidFill>
              <a:effectLst/>
              <a:uLnTx/>
              <a:uFillTx/>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a:ln>
                <a:noFill/>
              </a:ln>
              <a:solidFill>
                <a:schemeClr val="bg1"/>
              </a:solidFill>
              <a:effectLst/>
              <a:uLnTx/>
              <a:uFillTx/>
              <a:latin typeface="Cambria"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763000" cy="5029200"/>
          </a:xfrm>
        </p:spPr>
        <p:txBody>
          <a:bodyPr/>
          <a:lstStyle/>
          <a:p>
            <a:r>
              <a:rPr lang="en-US" sz="1800" b="1" u="sng" dirty="0">
                <a:latin typeface="Cambria Math" panose="02040503050406030204" pitchFamily="18" charset="0"/>
                <a:ea typeface="Cambria Math" panose="02040503050406030204" pitchFamily="18" charset="0"/>
              </a:rPr>
              <a:t>Umbrella activities</a:t>
            </a:r>
          </a:p>
          <a:p>
            <a:pPr marL="0" indent="0">
              <a:buNone/>
            </a:pPr>
            <a:r>
              <a:rPr lang="en-US" sz="1800" b="1" dirty="0">
                <a:latin typeface="Cambria Math" panose="02040503050406030204" pitchFamily="18" charset="0"/>
                <a:ea typeface="Cambria Math" panose="02040503050406030204" pitchFamily="18" charset="0"/>
              </a:rPr>
              <a:t>Typical umbrella activities are:</a:t>
            </a:r>
            <a:r>
              <a:rPr lang="en-US" sz="1800" dirty="0">
                <a:latin typeface="Cambria Math" panose="02040503050406030204" pitchFamily="18" charset="0"/>
                <a:ea typeface="Cambria Math" panose="02040503050406030204" pitchFamily="18" charset="0"/>
              </a:rPr>
              <a:t/>
            </a:r>
            <a:br>
              <a:rPr lang="en-US" sz="1800" dirty="0">
                <a:latin typeface="Cambria Math" panose="02040503050406030204" pitchFamily="18" charset="0"/>
                <a:ea typeface="Cambria Math" panose="02040503050406030204" pitchFamily="18" charset="0"/>
              </a:rPr>
            </a:br>
            <a:r>
              <a:rPr lang="en-US" sz="1800" dirty="0">
                <a:latin typeface="Cambria Math" panose="02040503050406030204" pitchFamily="18" charset="0"/>
                <a:ea typeface="Cambria Math" panose="02040503050406030204" pitchFamily="18" charset="0"/>
              </a:rPr>
              <a:t/>
            </a:r>
            <a:br>
              <a:rPr lang="en-US" sz="1800" dirty="0">
                <a:latin typeface="Cambria Math" panose="02040503050406030204" pitchFamily="18" charset="0"/>
                <a:ea typeface="Cambria Math" panose="02040503050406030204" pitchFamily="18" charset="0"/>
              </a:rPr>
            </a:br>
            <a:r>
              <a:rPr lang="en-US" sz="1800" b="1" dirty="0">
                <a:latin typeface="Cambria Math" panose="02040503050406030204" pitchFamily="18" charset="0"/>
                <a:ea typeface="Cambria Math" panose="02040503050406030204" pitchFamily="18" charset="0"/>
              </a:rPr>
              <a:t>1. Software project tracking and </a:t>
            </a:r>
            <a:r>
              <a:rPr lang="en-US" sz="1800" b="1" dirty="0" err="1">
                <a:latin typeface="Cambria Math" panose="02040503050406030204" pitchFamily="18" charset="0"/>
                <a:ea typeface="Cambria Math" panose="02040503050406030204" pitchFamily="18" charset="0"/>
              </a:rPr>
              <a:t>control</a:t>
            </a:r>
            <a:r>
              <a:rPr lang="en-US" sz="1800" dirty="0" err="1">
                <a:latin typeface="Cambria Math" panose="02040503050406030204" pitchFamily="18" charset="0"/>
                <a:ea typeface="Cambria Math" panose="02040503050406030204" pitchFamily="18" charset="0"/>
              </a:rPr>
              <a:t>In</a:t>
            </a:r>
            <a:r>
              <a:rPr lang="en-US" sz="1800" dirty="0">
                <a:latin typeface="Cambria Math" panose="02040503050406030204" pitchFamily="18" charset="0"/>
                <a:ea typeface="Cambria Math" panose="02040503050406030204" pitchFamily="18" charset="0"/>
              </a:rPr>
              <a:t> this activity, the developing team accesses project plan and compares it with the predefined schedule.</a:t>
            </a:r>
          </a:p>
          <a:p>
            <a:pPr marL="0" indent="0">
              <a:buNone/>
            </a:pPr>
            <a:r>
              <a:rPr lang="en-US" sz="1800" dirty="0">
                <a:latin typeface="Cambria Math" panose="02040503050406030204" pitchFamily="18" charset="0"/>
                <a:ea typeface="Cambria Math" panose="02040503050406030204" pitchFamily="18" charset="0"/>
              </a:rPr>
              <a:t>If these project plans do not match with the predefined schedule, then the required actions are taken to maintain the schedule.</a:t>
            </a:r>
          </a:p>
          <a:p>
            <a:pPr marL="0" indent="0">
              <a:buNone/>
            </a:pPr>
            <a:r>
              <a:rPr lang="en-US" sz="1800" b="1" dirty="0">
                <a:latin typeface="Cambria Math" panose="02040503050406030204" pitchFamily="18" charset="0"/>
                <a:ea typeface="Cambria Math" panose="02040503050406030204" pitchFamily="18" charset="0"/>
              </a:rPr>
              <a:t>2. Risk </a:t>
            </a:r>
            <a:r>
              <a:rPr lang="en-US" sz="1800" b="1" dirty="0" err="1">
                <a:latin typeface="Cambria Math" panose="02040503050406030204" pitchFamily="18" charset="0"/>
                <a:ea typeface="Cambria Math" panose="02040503050406030204" pitchFamily="18" charset="0"/>
              </a:rPr>
              <a:t>management</a:t>
            </a:r>
            <a:r>
              <a:rPr lang="en-US" sz="1800" dirty="0" err="1">
                <a:latin typeface="Cambria Math" panose="02040503050406030204" pitchFamily="18" charset="0"/>
                <a:ea typeface="Cambria Math" panose="02040503050406030204" pitchFamily="18" charset="0"/>
              </a:rPr>
              <a:t>Risk</a:t>
            </a:r>
            <a:r>
              <a:rPr lang="en-US" sz="1800" dirty="0">
                <a:latin typeface="Cambria Math" panose="02040503050406030204" pitchFamily="18" charset="0"/>
                <a:ea typeface="Cambria Math" panose="02040503050406030204" pitchFamily="18" charset="0"/>
              </a:rPr>
              <a:t> is an event that may or may not occur.</a:t>
            </a:r>
          </a:p>
          <a:p>
            <a:pPr marL="0" indent="0">
              <a:buNone/>
            </a:pPr>
            <a:r>
              <a:rPr lang="en-US" sz="1800" dirty="0">
                <a:latin typeface="Cambria Math" panose="02040503050406030204" pitchFamily="18" charset="0"/>
                <a:ea typeface="Cambria Math" panose="02040503050406030204" pitchFamily="18" charset="0"/>
              </a:rPr>
              <a:t>If the event occurs, then it causes some unwanted outcome. Hence, proper risk management is required.</a:t>
            </a:r>
          </a:p>
          <a:p>
            <a:pPr marL="0" indent="0">
              <a:buNone/>
            </a:pPr>
            <a:r>
              <a:rPr lang="en-US" sz="1800" b="1" dirty="0">
                <a:latin typeface="Cambria Math" panose="02040503050406030204" pitchFamily="18" charset="0"/>
                <a:ea typeface="Cambria Math" panose="02040503050406030204" pitchFamily="18" charset="0"/>
              </a:rPr>
              <a:t>3. Software Quality Assurance (SQA)</a:t>
            </a:r>
            <a:r>
              <a:rPr lang="en-US" sz="1800" dirty="0">
                <a:latin typeface="Cambria Math" panose="02040503050406030204" pitchFamily="18" charset="0"/>
                <a:ea typeface="Cambria Math" panose="02040503050406030204" pitchFamily="18" charset="0"/>
              </a:rPr>
              <a:t>SQA is the planned and systematic pattern of activities which are required to give a guarantee of software quality.</a:t>
            </a:r>
            <a:br>
              <a:rPr lang="en-US" sz="1800" dirty="0">
                <a:latin typeface="Cambria Math" panose="02040503050406030204" pitchFamily="18" charset="0"/>
                <a:ea typeface="Cambria Math" panose="02040503050406030204" pitchFamily="18" charset="0"/>
              </a:rPr>
            </a:br>
            <a:r>
              <a:rPr lang="en-US" sz="1800" b="1" dirty="0">
                <a:latin typeface="Cambria Math" panose="02040503050406030204" pitchFamily="18" charset="0"/>
                <a:ea typeface="Cambria Math" panose="02040503050406030204" pitchFamily="18" charset="0"/>
              </a:rPr>
              <a:t>For example,</a:t>
            </a:r>
            <a:r>
              <a:rPr lang="en-US" sz="1800" dirty="0">
                <a:latin typeface="Cambria Math" panose="02040503050406030204" pitchFamily="18" charset="0"/>
                <a:ea typeface="Cambria Math" panose="02040503050406030204" pitchFamily="18" charset="0"/>
              </a:rPr>
              <a:t> during the software development meetings are conducted at every stage of development to find out the defects and suggest improvements to produce good quality software</a:t>
            </a:r>
            <a:r>
              <a:rPr lang="en-US" sz="1800" dirty="0" smtClean="0">
                <a:latin typeface="Cambria Math" panose="02040503050406030204" pitchFamily="18" charset="0"/>
                <a:ea typeface="Cambria Math" panose="02040503050406030204" pitchFamily="18" charset="0"/>
              </a:rPr>
              <a:t>.</a:t>
            </a:r>
            <a:endParaRPr lang="en-US" sz="1800" dirty="0">
              <a:latin typeface="Cambria Math" panose="02040503050406030204" pitchFamily="18" charset="0"/>
              <a:ea typeface="Cambria Math" panose="02040503050406030204" pitchFamily="18"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53</a:t>
            </a:fld>
            <a:endParaRPr lang="en-US"/>
          </a:p>
        </p:txBody>
      </p:sp>
    </p:spTree>
    <p:extLst>
      <p:ext uri="{BB962C8B-B14F-4D97-AF65-F5344CB8AC3E}">
        <p14:creationId xmlns:p14="http://schemas.microsoft.com/office/powerpoint/2010/main" val="2006209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876800"/>
          </a:xfrm>
        </p:spPr>
        <p:txBody>
          <a:bodyPr/>
          <a:lstStyle/>
          <a:p>
            <a:endParaRPr lang="en-US"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4. Formal Technical Reviews (FTR)</a:t>
            </a:r>
            <a:r>
              <a:rPr lang="en-US" dirty="0">
                <a:latin typeface="Cambria Math" panose="02040503050406030204" pitchFamily="18" charset="0"/>
                <a:ea typeface="Cambria Math" panose="02040503050406030204" pitchFamily="18" charset="0"/>
              </a:rPr>
              <a:t>FTR is a meeting conducted by the technical staff.</a:t>
            </a:r>
          </a:p>
          <a:p>
            <a:pPr marL="0" indent="0">
              <a:buNone/>
            </a:pPr>
            <a:r>
              <a:rPr lang="en-US" dirty="0">
                <a:latin typeface="Cambria Math" panose="02040503050406030204" pitchFamily="18" charset="0"/>
                <a:ea typeface="Cambria Math" panose="02040503050406030204" pitchFamily="18" charset="0"/>
              </a:rPr>
              <a:t>The motive of the meeting is to detect quality problems and suggest improvements.</a:t>
            </a:r>
          </a:p>
          <a:p>
            <a:pPr marL="0" indent="0">
              <a:buNone/>
            </a:pPr>
            <a:r>
              <a:rPr lang="en-US" dirty="0">
                <a:latin typeface="Cambria Math" panose="02040503050406030204" pitchFamily="18" charset="0"/>
                <a:ea typeface="Cambria Math" panose="02040503050406030204" pitchFamily="18" charset="0"/>
              </a:rPr>
              <a:t>The technical person focuses on the quality of the software from the customer point of view.</a:t>
            </a:r>
          </a:p>
          <a:p>
            <a:pPr marL="0" indent="0">
              <a:buNone/>
            </a:pPr>
            <a:r>
              <a:rPr lang="en-US" b="1" dirty="0">
                <a:latin typeface="Cambria Math" panose="02040503050406030204" pitchFamily="18" charset="0"/>
                <a:ea typeface="Cambria Math" panose="02040503050406030204" pitchFamily="18" charset="0"/>
              </a:rPr>
              <a:t>5. </a:t>
            </a:r>
            <a:r>
              <a:rPr lang="en-US" b="1" dirty="0" err="1">
                <a:latin typeface="Cambria Math" panose="02040503050406030204" pitchFamily="18" charset="0"/>
                <a:ea typeface="Cambria Math" panose="02040503050406030204" pitchFamily="18" charset="0"/>
              </a:rPr>
              <a:t>Measurement</a:t>
            </a:r>
            <a:r>
              <a:rPr lang="en-US" dirty="0" err="1">
                <a:latin typeface="Cambria Math" panose="02040503050406030204" pitchFamily="18" charset="0"/>
                <a:ea typeface="Cambria Math" panose="02040503050406030204" pitchFamily="18" charset="0"/>
              </a:rPr>
              <a:t>Measurement</a:t>
            </a:r>
            <a:r>
              <a:rPr lang="en-US" dirty="0">
                <a:latin typeface="Cambria Math" panose="02040503050406030204" pitchFamily="18" charset="0"/>
                <a:ea typeface="Cambria Math" panose="02040503050406030204" pitchFamily="18" charset="0"/>
              </a:rPr>
              <a:t> consists of the effort required to measure the software.</a:t>
            </a:r>
          </a:p>
          <a:p>
            <a:pPr marL="0" indent="0">
              <a:buNone/>
            </a:pPr>
            <a:r>
              <a:rPr lang="en-US" dirty="0">
                <a:latin typeface="Cambria Math" panose="02040503050406030204" pitchFamily="18" charset="0"/>
                <a:ea typeface="Cambria Math" panose="02040503050406030204" pitchFamily="18" charset="0"/>
              </a:rPr>
              <a:t>The software cannot be measured directly. It is measured by direct and indirect measures.</a:t>
            </a:r>
          </a:p>
          <a:p>
            <a:pPr marL="0" indent="0">
              <a:buNone/>
            </a:pPr>
            <a:r>
              <a:rPr lang="en-US" dirty="0">
                <a:latin typeface="Cambria Math" panose="02040503050406030204" pitchFamily="18" charset="0"/>
                <a:ea typeface="Cambria Math" panose="02040503050406030204" pitchFamily="18" charset="0"/>
              </a:rPr>
              <a:t>Direct measures like cost, lines of code, size of software etc.</a:t>
            </a:r>
          </a:p>
          <a:p>
            <a:pPr marL="0" indent="0">
              <a:buNone/>
            </a:pPr>
            <a:r>
              <a:rPr lang="en-US" dirty="0">
                <a:latin typeface="Cambria Math" panose="02040503050406030204" pitchFamily="18" charset="0"/>
                <a:ea typeface="Cambria Math" panose="02040503050406030204" pitchFamily="18" charset="0"/>
              </a:rPr>
              <a:t>Indirect measures such as quality of software which is measured by some other factor. Hence, it is an indirect measure of software.</a:t>
            </a:r>
          </a:p>
          <a:p>
            <a:endParaRPr lang="en-US" dirty="0">
              <a:latin typeface="Cambria Math" panose="02040503050406030204" pitchFamily="18" charset="0"/>
              <a:ea typeface="Cambria Math" panose="02040503050406030204" pitchFamily="18"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54</a:t>
            </a:fld>
            <a:endParaRPr lang="en-US"/>
          </a:p>
        </p:txBody>
      </p:sp>
    </p:spTree>
    <p:extLst>
      <p:ext uri="{BB962C8B-B14F-4D97-AF65-F5344CB8AC3E}">
        <p14:creationId xmlns:p14="http://schemas.microsoft.com/office/powerpoint/2010/main" val="3546601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4876800"/>
          </a:xfrm>
        </p:spPr>
        <p:txBody>
          <a:bodyPr/>
          <a:lstStyle/>
          <a:p>
            <a:pPr marL="0" indent="0">
              <a:buNone/>
            </a:pPr>
            <a:r>
              <a:rPr lang="en-US" b="1" dirty="0">
                <a:latin typeface="Cambria Math" panose="02040503050406030204" pitchFamily="18" charset="0"/>
                <a:ea typeface="Cambria Math" panose="02040503050406030204" pitchFamily="18" charset="0"/>
              </a:rPr>
              <a:t>6. Software Configuration Management (SCM)</a:t>
            </a:r>
            <a:r>
              <a:rPr lang="en-US" dirty="0">
                <a:latin typeface="Cambria Math" panose="02040503050406030204" pitchFamily="18" charset="0"/>
                <a:ea typeface="Cambria Math" panose="02040503050406030204" pitchFamily="18" charset="0"/>
              </a:rPr>
              <a:t>It manages the effect of change throughout the software process.</a:t>
            </a:r>
          </a:p>
          <a:p>
            <a:pPr marL="0" indent="0">
              <a:buNone/>
            </a:pPr>
            <a:r>
              <a:rPr lang="en-US" b="1" dirty="0">
                <a:latin typeface="Cambria Math" panose="02040503050406030204" pitchFamily="18" charset="0"/>
                <a:ea typeface="Cambria Math" panose="02040503050406030204" pitchFamily="18" charset="0"/>
              </a:rPr>
              <a:t>7. Reusability </a:t>
            </a:r>
            <a:r>
              <a:rPr lang="en-US" b="1" dirty="0" err="1">
                <a:latin typeface="Cambria Math" panose="02040503050406030204" pitchFamily="18" charset="0"/>
                <a:ea typeface="Cambria Math" panose="02040503050406030204" pitchFamily="18" charset="0"/>
              </a:rPr>
              <a:t>management</a:t>
            </a:r>
            <a:r>
              <a:rPr lang="en-US" dirty="0" err="1">
                <a:latin typeface="Cambria Math" panose="02040503050406030204" pitchFamily="18" charset="0"/>
                <a:ea typeface="Cambria Math" panose="02040503050406030204" pitchFamily="18" charset="0"/>
              </a:rPr>
              <a:t>It</a:t>
            </a:r>
            <a:r>
              <a:rPr lang="en-US" dirty="0">
                <a:latin typeface="Cambria Math" panose="02040503050406030204" pitchFamily="18" charset="0"/>
                <a:ea typeface="Cambria Math" panose="02040503050406030204" pitchFamily="18" charset="0"/>
              </a:rPr>
              <a:t> defines the criteria for reuse the product.</a:t>
            </a:r>
          </a:p>
          <a:p>
            <a:pPr marL="0" indent="0">
              <a:buNone/>
            </a:pPr>
            <a:r>
              <a:rPr lang="en-US" dirty="0">
                <a:latin typeface="Cambria Math" panose="02040503050406030204" pitchFamily="18" charset="0"/>
                <a:ea typeface="Cambria Math" panose="02040503050406030204" pitchFamily="18" charset="0"/>
              </a:rPr>
              <a:t>The quality of software is good when the components of the software are developed for certain application and are useful for developing other applications.</a:t>
            </a:r>
          </a:p>
          <a:p>
            <a:pPr marL="0" indent="0">
              <a:buNone/>
            </a:pPr>
            <a:r>
              <a:rPr lang="en-US" b="1" dirty="0">
                <a:latin typeface="Cambria Math" panose="02040503050406030204" pitchFamily="18" charset="0"/>
                <a:ea typeface="Cambria Math" panose="02040503050406030204" pitchFamily="18" charset="0"/>
              </a:rPr>
              <a:t>8. Work product preparation and </a:t>
            </a:r>
            <a:r>
              <a:rPr lang="en-US" b="1" dirty="0" err="1">
                <a:latin typeface="Cambria Math" panose="02040503050406030204" pitchFamily="18" charset="0"/>
                <a:ea typeface="Cambria Math" panose="02040503050406030204" pitchFamily="18" charset="0"/>
              </a:rPr>
              <a:t>production</a:t>
            </a:r>
            <a:r>
              <a:rPr lang="en-US" dirty="0" err="1">
                <a:latin typeface="Cambria Math" panose="02040503050406030204" pitchFamily="18" charset="0"/>
                <a:ea typeface="Cambria Math" panose="02040503050406030204" pitchFamily="18" charset="0"/>
              </a:rPr>
              <a:t>It</a:t>
            </a:r>
            <a:r>
              <a:rPr lang="en-US" dirty="0">
                <a:latin typeface="Cambria Math" panose="02040503050406030204" pitchFamily="18" charset="0"/>
                <a:ea typeface="Cambria Math" panose="02040503050406030204" pitchFamily="18" charset="0"/>
              </a:rPr>
              <a:t> consists of the activities that are needed to create the documents, forms, lists, logs and user manuals for developing a software.</a:t>
            </a:r>
          </a:p>
          <a:p>
            <a:endParaRPr lang="en-US" dirty="0"/>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55</a:t>
            </a:fld>
            <a:endParaRPr lang="en-US"/>
          </a:p>
        </p:txBody>
      </p:sp>
    </p:spTree>
    <p:extLst>
      <p:ext uri="{BB962C8B-B14F-4D97-AF65-F5344CB8AC3E}">
        <p14:creationId xmlns:p14="http://schemas.microsoft.com/office/powerpoint/2010/main" val="1259553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CA" sz="2400" b="1" dirty="0" smtClean="0">
                <a:latin typeface="Cambria" pitchFamily="18" charset="0"/>
              </a:rPr>
              <a:t>Essence of Software Engineering Practice</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56</a:t>
            </a:fld>
            <a:endParaRPr lang="en-US"/>
          </a:p>
        </p:txBody>
      </p:sp>
      <p:sp>
        <p:nvSpPr>
          <p:cNvPr id="5"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GB" i="0" u="none" strike="noStrike" kern="1200" cap="none" spc="0" normalizeH="0" baseline="0" noProof="0" dirty="0" smtClean="0">
                <a:ln>
                  <a:noFill/>
                </a:ln>
                <a:solidFill>
                  <a:schemeClr val="tx1"/>
                </a:solidFill>
                <a:effectLst/>
                <a:uLnTx/>
                <a:uFillTx/>
                <a:latin typeface="Cambria" pitchFamily="18" charset="0"/>
              </a:rPr>
              <a:t>Understand the problem (communication</a:t>
            </a:r>
            <a:r>
              <a:rPr kumimoji="0" lang="en-GB" i="0" u="none" strike="noStrike" kern="1200" cap="none" spc="0" normalizeH="0" noProof="0" dirty="0" smtClean="0">
                <a:ln>
                  <a:noFill/>
                </a:ln>
                <a:solidFill>
                  <a:schemeClr val="tx1"/>
                </a:solidFill>
                <a:effectLst/>
                <a:uLnTx/>
                <a:uFillTx/>
                <a:latin typeface="Cambria" pitchFamily="18" charset="0"/>
              </a:rPr>
              <a:t> and analysis</a:t>
            </a:r>
            <a:r>
              <a:rPr kumimoji="0" lang="en-GB" i="0" u="none" strike="noStrike" kern="1200" cap="none" spc="0" normalizeH="0" baseline="0" noProof="0" dirty="0" smtClean="0">
                <a:ln>
                  <a:noFill/>
                </a:ln>
                <a:solidFill>
                  <a:schemeClr val="tx1"/>
                </a:solidFill>
                <a:effectLst/>
                <a:uLnTx/>
                <a:uFillTx/>
                <a:latin typeface="Cambria" pitchFamily="18" charset="0"/>
              </a:rPr>
              <a:t>)</a:t>
            </a: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lang="en-GB" dirty="0" smtClean="0">
                <a:latin typeface="Cambria" pitchFamily="18" charset="0"/>
              </a:rPr>
              <a:t>Plan a solution (modelling and software design)</a:t>
            </a: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GB" i="0" u="none" strike="noStrike" kern="1200" cap="none" spc="0" normalizeH="0" baseline="0" noProof="0" dirty="0" smtClean="0">
                <a:ln>
                  <a:noFill/>
                </a:ln>
                <a:solidFill>
                  <a:schemeClr val="tx1"/>
                </a:solidFill>
                <a:effectLst/>
                <a:uLnTx/>
                <a:uFillTx/>
                <a:latin typeface="Cambria" pitchFamily="18" charset="0"/>
              </a:rPr>
              <a:t>Carry out the plan (code generation)</a:t>
            </a: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lang="en-GB" dirty="0" smtClean="0">
                <a:latin typeface="Cambria" pitchFamily="18" charset="0"/>
              </a:rPr>
              <a:t>Examine the result for accuracy (testing and quality assurance)</a:t>
            </a:r>
            <a:endParaRPr kumimoji="0" lang="en-GB" i="0" u="none" strike="noStrike" kern="1200" cap="none" spc="0" normalizeH="0" baseline="0" noProof="0" dirty="0" smtClean="0">
              <a:ln>
                <a:noFill/>
              </a:ln>
              <a:solidFill>
                <a:schemeClr val="tx1"/>
              </a:solidFill>
              <a:effectLst/>
              <a:uLnTx/>
              <a:uFillTx/>
              <a:latin typeface="Cambria"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GB" i="0" u="none" strike="noStrike" kern="1200" cap="none" spc="0" normalizeH="0" baseline="0" noProof="0" dirty="0" smtClean="0">
              <a:ln>
                <a:noFill/>
              </a:ln>
              <a:solidFill>
                <a:schemeClr val="tx1"/>
              </a:solidFill>
              <a:effectLst/>
              <a:uLnTx/>
              <a:uFillTx/>
              <a:latin typeface="Cambria" pitchFamily="18" charset="0"/>
            </a:endParaRPr>
          </a:p>
        </p:txBody>
      </p:sp>
    </p:spTree>
    <p:extLst>
      <p:ext uri="{BB962C8B-B14F-4D97-AF65-F5344CB8AC3E}">
        <p14:creationId xmlns:p14="http://schemas.microsoft.com/office/powerpoint/2010/main" val="36551353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CA" sz="2400" b="1" smtClean="0">
                <a:latin typeface="Cambria" pitchFamily="18" charset="0"/>
              </a:rPr>
              <a:t>General </a:t>
            </a:r>
            <a:r>
              <a:rPr lang="en-CA" sz="2400" b="1" dirty="0" smtClean="0">
                <a:latin typeface="Cambria" pitchFamily="18" charset="0"/>
              </a:rPr>
              <a:t>principles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57</a:t>
            </a:fld>
            <a:endParaRPr lang="en-US"/>
          </a:p>
        </p:txBody>
      </p:sp>
      <p:sp>
        <p:nvSpPr>
          <p:cNvPr id="5"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GB" i="0" u="none" strike="noStrike" kern="1200" cap="none" spc="0" normalizeH="0" baseline="0" noProof="0" dirty="0" smtClean="0">
                <a:ln>
                  <a:noFill/>
                </a:ln>
                <a:solidFill>
                  <a:schemeClr val="tx1"/>
                </a:solidFill>
                <a:effectLst/>
                <a:uLnTx/>
                <a:uFillTx/>
                <a:latin typeface="Cambria" pitchFamily="18" charset="0"/>
              </a:rPr>
              <a:t>The reason it all exists</a:t>
            </a: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lang="en-GB" i="1" dirty="0" smtClean="0">
                <a:latin typeface="Cambria" pitchFamily="18" charset="0"/>
              </a:rPr>
              <a:t>KISS!</a:t>
            </a: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GB" i="0" u="none" strike="noStrike" kern="1200" cap="none" spc="0" normalizeH="0" baseline="0" noProof="0" dirty="0" smtClean="0">
                <a:ln>
                  <a:noFill/>
                </a:ln>
                <a:solidFill>
                  <a:schemeClr val="tx1"/>
                </a:solidFill>
                <a:effectLst/>
                <a:uLnTx/>
                <a:uFillTx/>
                <a:latin typeface="Cambria" pitchFamily="18" charset="0"/>
              </a:rPr>
              <a:t>Maintain the vision</a:t>
            </a: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lang="en-GB" dirty="0" smtClean="0">
                <a:latin typeface="Cambria" pitchFamily="18" charset="0"/>
              </a:rPr>
              <a:t>Be open to the future</a:t>
            </a: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GB" i="0" u="none" strike="noStrike" kern="1200" cap="none" spc="0" normalizeH="0" baseline="0" noProof="0" dirty="0" smtClean="0">
                <a:ln>
                  <a:noFill/>
                </a:ln>
                <a:solidFill>
                  <a:schemeClr val="tx1"/>
                </a:solidFill>
                <a:effectLst/>
                <a:uLnTx/>
                <a:uFillTx/>
                <a:latin typeface="Cambria" pitchFamily="18" charset="0"/>
              </a:rPr>
              <a:t>Plan ahead for reuse</a:t>
            </a:r>
          </a:p>
          <a:p>
            <a:pPr marL="342900" marR="0" lvl="0" indent="-342900" algn="l" defTabSz="914400" rtl="0" eaLnBrk="1" fontAlgn="base" latinLnBrk="0" hangingPunct="1">
              <a:lnSpc>
                <a:spcPct val="100000"/>
              </a:lnSpc>
              <a:spcBef>
                <a:spcPct val="20000"/>
              </a:spcBef>
              <a:spcAft>
                <a:spcPct val="0"/>
              </a:spcAft>
              <a:buClrTx/>
              <a:buSzTx/>
              <a:buFont typeface="+mj-lt"/>
              <a:buAutoNum type="arabicPeriod"/>
              <a:tabLst/>
              <a:defRPr/>
            </a:pPr>
            <a:r>
              <a:rPr lang="en-GB" dirty="0" smtClean="0">
                <a:latin typeface="Cambria" pitchFamily="18" charset="0"/>
              </a:rPr>
              <a:t>Think!</a:t>
            </a:r>
            <a:endParaRPr kumimoji="0" lang="en-GB" i="0" u="none" strike="noStrike" kern="1200" cap="none" spc="0" normalizeH="0" baseline="0" noProof="0" dirty="0" smtClean="0">
              <a:ln>
                <a:noFill/>
              </a:ln>
              <a:solidFill>
                <a:schemeClr val="tx1"/>
              </a:solidFill>
              <a:effectLst/>
              <a:uLnTx/>
              <a:uFillTx/>
              <a:latin typeface="Cambria" pitchFamily="18" charset="0"/>
            </a:endParaRPr>
          </a:p>
        </p:txBody>
      </p:sp>
    </p:spTree>
    <p:extLst>
      <p:ext uri="{BB962C8B-B14F-4D97-AF65-F5344CB8AC3E}">
        <p14:creationId xmlns:p14="http://schemas.microsoft.com/office/powerpoint/2010/main" val="40121166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GB" sz="2400" b="1" dirty="0" smtClean="0">
                <a:latin typeface="Cambria" pitchFamily="18" charset="0"/>
              </a:rPr>
              <a:t>Key points</a:t>
            </a:r>
            <a:endParaRPr lang="en-US" sz="2400" b="1" dirty="0">
              <a:solidFill>
                <a:srgbClr val="FFFFFF"/>
              </a:solidFill>
              <a:latin typeface="Cambri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58</a:t>
            </a:fld>
            <a:endParaRPr lang="en-US"/>
          </a:p>
        </p:txBody>
      </p:sp>
      <p:sp>
        <p:nvSpPr>
          <p:cNvPr id="6" name="Rectangle 5"/>
          <p:cNvSpPr>
            <a:spLocks noGrp="1" noChangeArrowheads="1"/>
          </p:cNvSpPr>
          <p:nvPr>
            <p:ph idx="1"/>
          </p:nvPr>
        </p:nvSpPr>
        <p:spPr>
          <a:xfrm>
            <a:off x="457200" y="1600200"/>
            <a:ext cx="8229600" cy="4525963"/>
          </a:xfrm>
        </p:spPr>
        <p:txBody>
          <a:bodyPr/>
          <a:lstStyle/>
          <a:p>
            <a:r>
              <a:rPr lang="en-GB" sz="1800" dirty="0" smtClean="0">
                <a:latin typeface="Cambria" pitchFamily="18" charset="0"/>
              </a:rPr>
              <a:t>Software </a:t>
            </a:r>
            <a:r>
              <a:rPr lang="en-GB" sz="1800" dirty="0">
                <a:latin typeface="Cambria" pitchFamily="18" charset="0"/>
              </a:rPr>
              <a:t>engineers have responsibilities to the engineering profession and society. They should not simply be concerned with technical issues</a:t>
            </a:r>
            <a:r>
              <a:rPr lang="en-GB" sz="1800" dirty="0" smtClean="0">
                <a:latin typeface="Cambria" pitchFamily="18" charset="0"/>
              </a:rPr>
              <a:t>.</a:t>
            </a:r>
          </a:p>
          <a:p>
            <a:pPr>
              <a:buNone/>
            </a:pPr>
            <a:endParaRPr lang="en-GB" sz="1800" dirty="0">
              <a:latin typeface="Cambria" pitchFamily="18" charset="0"/>
            </a:endParaRPr>
          </a:p>
          <a:p>
            <a:r>
              <a:rPr lang="en-GB" sz="1800" dirty="0">
                <a:latin typeface="Cambria" pitchFamily="18" charset="0"/>
              </a:rPr>
              <a:t>Professional societies publish codes of conduct which set out the standards of behaviour expected of their members</a:t>
            </a:r>
            <a:r>
              <a:rPr lang="en-GB" sz="1800" dirty="0" smtClean="0">
                <a:latin typeface="Cambria" pitchFamily="18" charset="0"/>
              </a:rPr>
              <a:t>.</a:t>
            </a:r>
          </a:p>
          <a:p>
            <a:pPr>
              <a:buNone/>
            </a:pPr>
            <a:endParaRPr lang="en-GB" sz="1800" dirty="0" smtClean="0">
              <a:latin typeface="Cambria" pitchFamily="18" charset="0"/>
            </a:endParaRPr>
          </a:p>
          <a:p>
            <a:r>
              <a:rPr lang="en-GB" sz="1800" dirty="0" smtClean="0">
                <a:latin typeface="Cambria" pitchFamily="18" charset="0"/>
              </a:rPr>
              <a:t>Process Framework Activities</a:t>
            </a:r>
          </a:p>
          <a:p>
            <a:pPr>
              <a:buNone/>
            </a:pPr>
            <a:endParaRPr lang="en-GB" sz="1800" dirty="0" smtClean="0">
              <a:latin typeface="Cambria" pitchFamily="18" charset="0"/>
            </a:endParaRPr>
          </a:p>
          <a:p>
            <a:r>
              <a:rPr lang="en-GB" sz="1800" dirty="0" smtClean="0">
                <a:latin typeface="Cambria" pitchFamily="18" charset="0"/>
              </a:rPr>
              <a:t>Three case studies are used in the book:</a:t>
            </a:r>
          </a:p>
          <a:p>
            <a:pPr lvl="1"/>
            <a:r>
              <a:rPr lang="en-GB" sz="1800" dirty="0" smtClean="0">
                <a:latin typeface="Cambria" pitchFamily="18" charset="0"/>
              </a:rPr>
              <a:t>An embedded insulin pump control system</a:t>
            </a:r>
          </a:p>
          <a:p>
            <a:pPr lvl="1"/>
            <a:r>
              <a:rPr lang="en-GB" sz="1800" dirty="0" smtClean="0">
                <a:latin typeface="Cambria" pitchFamily="18" charset="0"/>
              </a:rPr>
              <a:t>A system for mental health care patient management</a:t>
            </a:r>
          </a:p>
          <a:p>
            <a:pPr lvl="1"/>
            <a:r>
              <a:rPr lang="en-GB" sz="1800" dirty="0" smtClean="0">
                <a:latin typeface="Cambria" pitchFamily="18" charset="0"/>
              </a:rPr>
              <a:t>A wilderness weather station</a:t>
            </a:r>
          </a:p>
          <a:p>
            <a:pPr lvl="1">
              <a:buNone/>
            </a:pPr>
            <a:endParaRPr lang="en-GB" sz="1800" dirty="0" smtClean="0">
              <a:latin typeface="Cambr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ea typeface="Segoe UI" pitchFamily="34" charset="0"/>
                <a:cs typeface="Segoe UI" pitchFamily="34" charset="0"/>
              </a:rPr>
              <a:t>Software </a:t>
            </a:r>
            <a:r>
              <a:rPr lang="en-US" sz="2400" b="1" i="1" dirty="0" smtClean="0">
                <a:latin typeface="Book Antiqua" pitchFamily="18" charset="0"/>
                <a:ea typeface="Segoe UI" pitchFamily="34" charset="0"/>
                <a:cs typeface="Segoe UI" pitchFamily="34" charset="0"/>
              </a:rPr>
              <a:t>process</a:t>
            </a:r>
            <a:r>
              <a:rPr lang="en-US" sz="2400" b="1" dirty="0" smtClean="0">
                <a:latin typeface="Book Antiqua" pitchFamily="18" charset="0"/>
                <a:ea typeface="Segoe UI" pitchFamily="34" charset="0"/>
                <a:cs typeface="Segoe UI" pitchFamily="34" charset="0"/>
              </a:rPr>
              <a:t> activities</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6</a:t>
            </a:fld>
            <a:endParaRPr lang="en-US"/>
          </a:p>
        </p:txBody>
      </p:sp>
      <p:sp>
        <p:nvSpPr>
          <p:cNvPr id="6" name="Rectangle 5"/>
          <p:cNvSpPr/>
          <p:nvPr/>
        </p:nvSpPr>
        <p:spPr>
          <a:xfrm>
            <a:off x="304800" y="1524000"/>
            <a:ext cx="8610600" cy="4524315"/>
          </a:xfrm>
          <a:prstGeom prst="rect">
            <a:avLst/>
          </a:prstGeom>
        </p:spPr>
        <p:txBody>
          <a:bodyPr wrap="square">
            <a:spAutoFit/>
          </a:bodyPr>
          <a:lstStyle/>
          <a:p>
            <a:pPr algn="just">
              <a:buFont typeface="Arial" pitchFamily="34" charset="0"/>
              <a:buChar char="•"/>
            </a:pPr>
            <a:r>
              <a:rPr lang="en-GB" sz="2400" b="1" dirty="0" smtClean="0">
                <a:solidFill>
                  <a:srgbClr val="002060"/>
                </a:solidFill>
                <a:latin typeface="Book Antiqua" pitchFamily="18" charset="0"/>
              </a:rPr>
              <a:t>Software specification</a:t>
            </a:r>
            <a:r>
              <a:rPr lang="en-GB" sz="2400" dirty="0" smtClean="0">
                <a:latin typeface="Book Antiqua" pitchFamily="18" charset="0"/>
              </a:rPr>
              <a:t>, where customers and engineers define the software that is to be produced and the restrictions on its operation.</a:t>
            </a:r>
          </a:p>
          <a:p>
            <a:pPr algn="just"/>
            <a:endParaRPr lang="en-GB" sz="2400" dirty="0" smtClean="0">
              <a:latin typeface="Book Antiqua" pitchFamily="18" charset="0"/>
            </a:endParaRPr>
          </a:p>
          <a:p>
            <a:pPr algn="just">
              <a:buFont typeface="Arial" pitchFamily="34" charset="0"/>
              <a:buChar char="•"/>
            </a:pPr>
            <a:r>
              <a:rPr lang="en-GB" sz="2400" b="1" dirty="0" smtClean="0">
                <a:solidFill>
                  <a:srgbClr val="002060"/>
                </a:solidFill>
                <a:latin typeface="Book Antiqua" pitchFamily="18" charset="0"/>
              </a:rPr>
              <a:t>Software development</a:t>
            </a:r>
            <a:r>
              <a:rPr lang="en-GB" sz="2400" dirty="0" smtClean="0">
                <a:latin typeface="Book Antiqua" pitchFamily="18" charset="0"/>
              </a:rPr>
              <a:t>, where the software is designed and programmed.</a:t>
            </a:r>
          </a:p>
          <a:p>
            <a:pPr algn="just"/>
            <a:endParaRPr lang="en-GB" sz="2400" dirty="0" smtClean="0">
              <a:latin typeface="Book Antiqua" pitchFamily="18" charset="0"/>
            </a:endParaRPr>
          </a:p>
          <a:p>
            <a:pPr algn="just">
              <a:buFont typeface="Arial" pitchFamily="34" charset="0"/>
              <a:buChar char="•"/>
            </a:pPr>
            <a:r>
              <a:rPr lang="en-GB" sz="2400" b="1" dirty="0" smtClean="0">
                <a:solidFill>
                  <a:srgbClr val="002060"/>
                </a:solidFill>
                <a:latin typeface="Book Antiqua" pitchFamily="18" charset="0"/>
              </a:rPr>
              <a:t>Software validation</a:t>
            </a:r>
            <a:r>
              <a:rPr lang="en-GB" sz="2400" dirty="0" smtClean="0">
                <a:latin typeface="Book Antiqua" pitchFamily="18" charset="0"/>
              </a:rPr>
              <a:t>, where the software is checked to ensure that it is what the customer requires.</a:t>
            </a:r>
          </a:p>
          <a:p>
            <a:pPr algn="just"/>
            <a:endParaRPr lang="en-GB" sz="2400" dirty="0" smtClean="0">
              <a:latin typeface="Book Antiqua" pitchFamily="18" charset="0"/>
            </a:endParaRPr>
          </a:p>
          <a:p>
            <a:pPr algn="just">
              <a:buFont typeface="Arial" pitchFamily="34" charset="0"/>
              <a:buChar char="•"/>
            </a:pPr>
            <a:r>
              <a:rPr lang="en-GB" sz="2400" b="1" dirty="0" smtClean="0">
                <a:solidFill>
                  <a:srgbClr val="002060"/>
                </a:solidFill>
                <a:latin typeface="Book Antiqua" pitchFamily="18" charset="0"/>
              </a:rPr>
              <a:t>Software evolution</a:t>
            </a:r>
            <a:r>
              <a:rPr lang="en-GB" sz="2400" dirty="0" smtClean="0">
                <a:latin typeface="Book Antiqua" pitchFamily="18" charset="0"/>
              </a:rPr>
              <a:t>, where the software is modified to reflect changing customer and market requirements.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General </a:t>
            </a:r>
            <a:r>
              <a:rPr lang="en-US" sz="2400" b="1" i="1" dirty="0" smtClean="0">
                <a:latin typeface="Book Antiqua" pitchFamily="18" charset="0"/>
              </a:rPr>
              <a:t>issues</a:t>
            </a:r>
            <a:r>
              <a:rPr lang="en-US" sz="2400" b="1" dirty="0" smtClean="0">
                <a:latin typeface="Book Antiqua" pitchFamily="18" charset="0"/>
              </a:rPr>
              <a:t> that affect most software</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7</a:t>
            </a:fld>
            <a:endParaRPr lang="en-US"/>
          </a:p>
        </p:txBody>
      </p:sp>
      <p:sp>
        <p:nvSpPr>
          <p:cNvPr id="5" name="Content Placeholder 2"/>
          <p:cNvSpPr>
            <a:spLocks noGrp="1"/>
          </p:cNvSpPr>
          <p:nvPr>
            <p:ph idx="1"/>
          </p:nvPr>
        </p:nvSpPr>
        <p:spPr>
          <a:xfrm>
            <a:off x="228600" y="1524000"/>
            <a:ext cx="8610600" cy="4800600"/>
          </a:xfrm>
        </p:spPr>
        <p:txBody>
          <a:bodyPr/>
          <a:lstStyle/>
          <a:p>
            <a:r>
              <a:rPr lang="en-GB" dirty="0" smtClean="0">
                <a:latin typeface="Book Antiqua" pitchFamily="18" charset="0"/>
              </a:rPr>
              <a:t>Heterogeneity</a:t>
            </a:r>
          </a:p>
          <a:p>
            <a:pPr lvl="1"/>
            <a:r>
              <a:rPr lang="en-GB" dirty="0" smtClean="0">
                <a:latin typeface="Book Antiqua" pitchFamily="18" charset="0"/>
              </a:rPr>
              <a:t>Increasingly, systems are required to operate as distributed systems across networks that include different types of computer and mobile devices.</a:t>
            </a:r>
          </a:p>
          <a:p>
            <a:r>
              <a:rPr lang="en-GB" dirty="0" smtClean="0">
                <a:latin typeface="Book Antiqua" pitchFamily="18" charset="0"/>
              </a:rPr>
              <a:t>Business and social change</a:t>
            </a:r>
          </a:p>
          <a:p>
            <a:pPr lvl="1"/>
            <a:r>
              <a:rPr lang="en-GB" dirty="0" smtClean="0">
                <a:latin typeface="Book Antiqua" pitchFamily="18" charset="0"/>
              </a:rPr>
              <a:t>Business and society are changing incredibly quickly as emerging economies develop and new technologies become available. They need to be able to change their existing software and to rapidly develop new software.</a:t>
            </a:r>
          </a:p>
          <a:p>
            <a:r>
              <a:rPr lang="en-GB" dirty="0" smtClean="0">
                <a:latin typeface="Book Antiqua" pitchFamily="18" charset="0"/>
              </a:rPr>
              <a:t>Security and trust</a:t>
            </a:r>
          </a:p>
          <a:p>
            <a:pPr lvl="1"/>
            <a:r>
              <a:rPr lang="en-GB" dirty="0" smtClean="0">
                <a:latin typeface="Book Antiqua" pitchFamily="18" charset="0"/>
              </a:rPr>
              <a:t>As software is intertwined with all aspects of our lives, it is essential that we can trust that software. </a:t>
            </a:r>
            <a:endParaRPr lang="en-US" dirty="0">
              <a:latin typeface="Book Antiqu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Software engineering </a:t>
            </a:r>
            <a:r>
              <a:rPr lang="en-US" sz="2400" b="1" i="1" dirty="0" smtClean="0">
                <a:latin typeface="Book Antiqua" pitchFamily="18" charset="0"/>
              </a:rPr>
              <a:t>diversity ####02</a:t>
            </a:r>
            <a:endParaRPr lang="en-US" sz="2400" b="1" i="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8</a:t>
            </a:fld>
            <a:endParaRPr lang="en-US"/>
          </a:p>
        </p:txBody>
      </p:sp>
      <p:sp>
        <p:nvSpPr>
          <p:cNvPr id="8" name="Content Placeholder 2"/>
          <p:cNvSpPr>
            <a:spLocks noGrp="1"/>
          </p:cNvSpPr>
          <p:nvPr>
            <p:ph idx="1"/>
          </p:nvPr>
        </p:nvSpPr>
        <p:spPr>
          <a:xfrm>
            <a:off x="457200" y="1600200"/>
            <a:ext cx="8229600" cy="4525963"/>
          </a:xfrm>
        </p:spPr>
        <p:txBody>
          <a:bodyPr/>
          <a:lstStyle/>
          <a:p>
            <a:pPr algn="just"/>
            <a:r>
              <a:rPr lang="en-US" sz="2800" dirty="0" smtClean="0">
                <a:latin typeface="Book Antiqua" pitchFamily="18" charset="0"/>
              </a:rPr>
              <a:t>There are many different types of software system and there is no universal set of software techniques that is applicable to all of these.</a:t>
            </a:r>
          </a:p>
          <a:p>
            <a:pPr algn="just">
              <a:buNone/>
            </a:pPr>
            <a:endParaRPr lang="en-US" sz="2800" dirty="0" smtClean="0">
              <a:latin typeface="Book Antiqua" pitchFamily="18" charset="0"/>
            </a:endParaRPr>
          </a:p>
          <a:p>
            <a:pPr algn="just"/>
            <a:r>
              <a:rPr lang="en-US" sz="2800" dirty="0" smtClean="0">
                <a:latin typeface="Book Antiqua" pitchFamily="18" charset="0"/>
              </a:rPr>
              <a:t>The software engineering methods and tools used depend on the type of application being developed, the requirements of the customer and the background of the development team.</a:t>
            </a:r>
          </a:p>
          <a:p>
            <a:pPr algn="just"/>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 y="623668"/>
            <a:ext cx="8534400" cy="762000"/>
          </a:xfrm>
          <a:solidFill>
            <a:schemeClr val="bg2">
              <a:lumMod val="60000"/>
              <a:lumOff val="40000"/>
            </a:schemeClr>
          </a:solidFill>
        </p:spPr>
        <p:txBody>
          <a:bodyPr/>
          <a:lstStyle/>
          <a:p>
            <a:r>
              <a:rPr lang="en-US" sz="2400" b="1" dirty="0" smtClean="0">
                <a:latin typeface="Book Antiqua" pitchFamily="18" charset="0"/>
              </a:rPr>
              <a:t>Application types</a:t>
            </a:r>
            <a:endParaRPr lang="en-US" sz="2400" b="1" dirty="0">
              <a:solidFill>
                <a:srgbClr val="FFFFFF"/>
              </a:solidFill>
              <a:latin typeface="Book Antiqua" pitchFamily="18"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C417A6D5-20D0-4C13-85B0-42FFC6FF63DC}" type="slidenum">
              <a:rPr lang="en-US" smtClean="0"/>
              <a:pPr>
                <a:defRPr/>
              </a:pPr>
              <a:t>9</a:t>
            </a:fld>
            <a:endParaRPr lang="en-US"/>
          </a:p>
        </p:txBody>
      </p:sp>
      <p:sp>
        <p:nvSpPr>
          <p:cNvPr id="6" name="Content Placeholder 2"/>
          <p:cNvSpPr>
            <a:spLocks noGrp="1"/>
          </p:cNvSpPr>
          <p:nvPr>
            <p:ph idx="1"/>
          </p:nvPr>
        </p:nvSpPr>
        <p:spPr>
          <a:xfrm>
            <a:off x="228600" y="1600200"/>
            <a:ext cx="8686800" cy="4724400"/>
          </a:xfrm>
        </p:spPr>
        <p:txBody>
          <a:bodyPr/>
          <a:lstStyle/>
          <a:p>
            <a:r>
              <a:rPr lang="en-GB" dirty="0" smtClean="0">
                <a:latin typeface="Book Antiqua" pitchFamily="18" charset="0"/>
              </a:rPr>
              <a:t>Stand-alone applications</a:t>
            </a:r>
          </a:p>
          <a:p>
            <a:pPr lvl="1"/>
            <a:r>
              <a:rPr lang="en-GB" dirty="0" smtClean="0">
                <a:latin typeface="Book Antiqua" pitchFamily="18" charset="0"/>
              </a:rPr>
              <a:t>These are application systems that run on a local computer, such as a PC. They include all necessary functionality and do not need to be connected to a network.</a:t>
            </a:r>
          </a:p>
          <a:p>
            <a:r>
              <a:rPr lang="en-GB" dirty="0" smtClean="0">
                <a:latin typeface="Book Antiqua" pitchFamily="18" charset="0"/>
              </a:rPr>
              <a:t>Interactive transaction-based applications</a:t>
            </a:r>
          </a:p>
          <a:p>
            <a:pPr lvl="1"/>
            <a:r>
              <a:rPr lang="en-GB" dirty="0" smtClean="0">
                <a:latin typeface="Book Antiqua" pitchFamily="18" charset="0"/>
              </a:rPr>
              <a:t>Applications that execute on a remote computer and are accessed by users from their own PCs or terminals. These include web applications such as e-commerce applications. </a:t>
            </a:r>
          </a:p>
          <a:p>
            <a:r>
              <a:rPr lang="en-GB" dirty="0" smtClean="0">
                <a:latin typeface="Book Antiqua" pitchFamily="18" charset="0"/>
              </a:rPr>
              <a:t>Embedded control systems</a:t>
            </a:r>
          </a:p>
          <a:p>
            <a:pPr lvl="1"/>
            <a:r>
              <a:rPr lang="en-GB" dirty="0" smtClean="0">
                <a:latin typeface="Book Antiqua" pitchFamily="18" charset="0"/>
              </a:rPr>
              <a:t>These are software control systems that control and manage hardware devices.Numerically, there are probably more embedded systems than any other type of system. </a:t>
            </a:r>
            <a:endParaRPr lang="en-US" dirty="0">
              <a:latin typeface="Book Antiqu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 L2">
  <a:themeElements>
    <a:clrScheme name="network">
      <a:dk1>
        <a:sysClr val="windowText" lastClr="000000"/>
      </a:dk1>
      <a:lt1>
        <a:srgbClr val="000000"/>
      </a:lt1>
      <a:dk2>
        <a:srgbClr val="1F497D"/>
      </a:dk2>
      <a:lt2>
        <a:srgbClr val="A25007"/>
      </a:lt2>
      <a:accent1>
        <a:srgbClr val="B27233"/>
      </a:accent1>
      <a:accent2>
        <a:srgbClr val="D96800"/>
      </a:accent2>
      <a:accent3>
        <a:srgbClr val="000000"/>
      </a:accent3>
      <a:accent4>
        <a:srgbClr val="8064A2"/>
      </a:accent4>
      <a:accent5>
        <a:srgbClr val="4BACC6"/>
      </a:accent5>
      <a:accent6>
        <a:srgbClr val="F79646"/>
      </a:accent6>
      <a:hlink>
        <a:srgbClr val="C9894A"/>
      </a:hlink>
      <a:folHlink>
        <a:srgbClr val="5C2C0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 L2</Template>
  <TotalTime>413</TotalTime>
  <Words>3241</Words>
  <Application>Microsoft Office PowerPoint</Application>
  <PresentationFormat>On-screen Show (4:3)</PresentationFormat>
  <Paragraphs>372</Paragraphs>
  <Slides>58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Bell MT</vt:lpstr>
      <vt:lpstr>Book Antiqua</vt:lpstr>
      <vt:lpstr>Calibri</vt:lpstr>
      <vt:lpstr>Cambria</vt:lpstr>
      <vt:lpstr>Cambria Math</vt:lpstr>
      <vt:lpstr>Segoe UI</vt:lpstr>
      <vt:lpstr>Tahoma</vt:lpstr>
      <vt:lpstr>Times New Roman</vt:lpstr>
      <vt:lpstr>Wingdings</vt:lpstr>
      <vt:lpstr>SE L2</vt:lpstr>
      <vt:lpstr>Fundamental Knowledge on Software Engineering</vt:lpstr>
      <vt:lpstr>Topics covered</vt:lpstr>
      <vt:lpstr>Frequently asked question : Software Engineering</vt:lpstr>
      <vt:lpstr>Frequently asked question : Software Engineering</vt:lpstr>
      <vt:lpstr>Essential attributes of good software</vt:lpstr>
      <vt:lpstr>Software process activities</vt:lpstr>
      <vt:lpstr>General issues that affect most software</vt:lpstr>
      <vt:lpstr>Software engineering diversity ####02</vt:lpstr>
      <vt:lpstr>Application types</vt:lpstr>
      <vt:lpstr>Application types</vt:lpstr>
      <vt:lpstr>Application types</vt:lpstr>
      <vt:lpstr>E-Commerce</vt:lpstr>
      <vt:lpstr>Embedded control systems</vt:lpstr>
      <vt:lpstr>Batch processing systems</vt:lpstr>
      <vt:lpstr>Entertainment systems</vt:lpstr>
      <vt:lpstr>Systems for modelling and simulation</vt:lpstr>
      <vt:lpstr>Software Engineering: The Fundamental Principles</vt:lpstr>
      <vt:lpstr>Software engineering and the web</vt:lpstr>
      <vt:lpstr>Cloud Computing</vt:lpstr>
      <vt:lpstr>Key points</vt:lpstr>
      <vt:lpstr>Key points</vt:lpstr>
      <vt:lpstr>Software engineering Ethics</vt:lpstr>
      <vt:lpstr>Issues of professional responsibility</vt:lpstr>
      <vt:lpstr>Issues of professional responsibility</vt:lpstr>
      <vt:lpstr>Case studies</vt:lpstr>
      <vt:lpstr>Insulin pump control system</vt:lpstr>
      <vt:lpstr>PowerPoint Presentation</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 digital learning environment for schools</vt:lpstr>
      <vt:lpstr>Additional software functionality###03</vt:lpstr>
      <vt:lpstr>Generic View of Process</vt:lpstr>
      <vt:lpstr>Layered Technology  of Software Engineering</vt:lpstr>
      <vt:lpstr>Layers of Software Engineering</vt:lpstr>
      <vt:lpstr>Software Process Framework Activity</vt:lpstr>
      <vt:lpstr>PowerPoint Presentation</vt:lpstr>
      <vt:lpstr>PowerPoint Presentation</vt:lpstr>
      <vt:lpstr>PowerPoint Presentation</vt:lpstr>
      <vt:lpstr>PowerPoint Presentation</vt:lpstr>
      <vt:lpstr>PowerPoint Presentation</vt:lpstr>
      <vt:lpstr>Framework Process</vt:lpstr>
      <vt:lpstr>Umbrella Activities</vt:lpstr>
      <vt:lpstr>PowerPoint Presentation</vt:lpstr>
      <vt:lpstr>PowerPoint Presentation</vt:lpstr>
      <vt:lpstr>PowerPoint Presentation</vt:lpstr>
      <vt:lpstr>Essence of Software Engineering Practice</vt:lpstr>
      <vt:lpstr>General principles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ranacse</dc:creator>
  <cp:lastModifiedBy>DELL</cp:lastModifiedBy>
  <cp:revision>235</cp:revision>
  <dcterms:created xsi:type="dcterms:W3CDTF">2012-01-07T07:46:31Z</dcterms:created>
  <dcterms:modified xsi:type="dcterms:W3CDTF">2021-01-31T15:00:17Z</dcterms:modified>
</cp:coreProperties>
</file>