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98" r:id="rId6"/>
    <p:sldId id="261" r:id="rId7"/>
    <p:sldId id="262" r:id="rId8"/>
    <p:sldId id="299" r:id="rId9"/>
    <p:sldId id="300" r:id="rId10"/>
    <p:sldId id="301" r:id="rId11"/>
    <p:sldId id="302" r:id="rId12"/>
    <p:sldId id="263" r:id="rId13"/>
    <p:sldId id="303" r:id="rId14"/>
    <p:sldId id="304" r:id="rId15"/>
    <p:sldId id="305" r:id="rId16"/>
    <p:sldId id="306" r:id="rId17"/>
    <p:sldId id="311" r:id="rId18"/>
    <p:sldId id="308" r:id="rId19"/>
    <p:sldId id="307" r:id="rId20"/>
    <p:sldId id="309" r:id="rId21"/>
    <p:sldId id="310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6800"/>
    <a:srgbClr val="B272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7FF6901-7871-4854-BE4C-42E8A8EE9A53}" type="datetimeFigureOut">
              <a:rPr lang="en-US"/>
              <a:pPr>
                <a:defRPr/>
              </a:pPr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5FFA25E-B3EE-4FC4-95E2-A09901DF0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FFA25E-B3EE-4FC4-95E2-A09901DF0DB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914400"/>
            <a:ext cx="4038600" cy="533400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FFFFFF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524000"/>
            <a:ext cx="3886200" cy="457200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0C32D-4DD0-4313-80DB-79A974923DCF}" type="datetime1">
              <a:rPr lang="en-US" smtClean="0"/>
              <a:pPr>
                <a:defRPr/>
              </a:pPr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14D9C-03B0-4D09-A2B9-8B9B4A69DB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01314-F444-4087-A567-5E8B7DB893E2}" type="datetime1">
              <a:rPr lang="en-US" smtClean="0"/>
              <a:pPr>
                <a:defRPr/>
              </a:pPr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AE776-AF41-4956-8F74-24B902C229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75891-111B-4760-93A4-6298BD483446}" type="datetime1">
              <a:rPr lang="en-US" smtClean="0"/>
              <a:pPr>
                <a:defRPr/>
              </a:pPr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82FD-4E1B-405A-903A-2454ABB90C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9C4C0-59AD-4D57-BF6A-3AB4E21CB1C1}" type="datetime1">
              <a:rPr lang="en-US" smtClean="0"/>
              <a:pPr>
                <a:defRPr/>
              </a:pPr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7A6D5-20D0-4C13-85B0-42FFC6FF6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5C4AD-1D99-4E31-88DE-9A21E8D99584}" type="datetime1">
              <a:rPr lang="en-US" smtClean="0"/>
              <a:pPr>
                <a:defRPr/>
              </a:pPr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56510-37DA-44D4-ADCD-F04FB56825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064E4-85DF-44F7-B448-0B1A36974393}" type="datetime1">
              <a:rPr lang="en-US" smtClean="0"/>
              <a:pPr>
                <a:defRPr/>
              </a:pPr>
              <a:t>2/9/2021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CADF8-A054-4A11-A77D-7640A2D15D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63883-8669-4D99-8947-040BFCCB0325}" type="datetime1">
              <a:rPr lang="en-US" smtClean="0"/>
              <a:pPr>
                <a:defRPr/>
              </a:pPr>
              <a:t>2/9/2021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1EBF1-2F6B-4B69-B41F-39C840E6D6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2456B-2BF5-45D8-8428-889924E3EA77}" type="datetime1">
              <a:rPr lang="en-US" smtClean="0"/>
              <a:pPr>
                <a:defRPr/>
              </a:pPr>
              <a:t>2/9/2021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5EEA7-3616-4C49-BA4A-6382B4734F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09A57-F2D0-42C4-BDAC-1FA99DE3148B}" type="datetime1">
              <a:rPr lang="en-US" smtClean="0"/>
              <a:pPr>
                <a:defRPr/>
              </a:pPr>
              <a:t>2/9/2021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9A0D2-B4FD-46B1-B4FF-43D31607B9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1A942-370F-4A15-9C04-6D038F713E53}" type="datetime1">
              <a:rPr lang="en-US" smtClean="0"/>
              <a:pPr>
                <a:defRPr/>
              </a:pPr>
              <a:t>2/9/2021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185AB-9337-4545-AA4B-3C282646C8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9C920-B1FF-4F66-87BB-D078EE02C2DC}" type="datetime1">
              <a:rPr lang="en-US" smtClean="0"/>
              <a:pPr>
                <a:defRPr/>
              </a:pPr>
              <a:t>2/9/2021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0196D-1FC3-4F25-8670-3286C124D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3716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179638"/>
            <a:ext cx="8229600" cy="429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3EFBCD2-20DE-4C9E-AD2F-B2385DECD3C6}" type="datetime1">
              <a:rPr lang="en-US" smtClean="0"/>
              <a:pPr>
                <a:defRPr/>
              </a:pPr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E0006BD-18DA-4D34-AAA2-AC9688C7C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112" charset="0"/>
          <a:cs typeface="Tahoma" pitchFamily="11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112" charset="0"/>
          <a:cs typeface="Tahoma" pitchFamily="11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112" charset="0"/>
          <a:cs typeface="Tahoma" pitchFamily="11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112" charset="0"/>
          <a:cs typeface="Tahoma" pitchFamily="11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112" charset="0"/>
          <a:cs typeface="Tahoma" pitchFamily="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112" charset="0"/>
          <a:cs typeface="Tahoma" pitchFamily="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112" charset="0"/>
          <a:cs typeface="Tahoma" pitchFamily="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112" charset="0"/>
          <a:cs typeface="Tahoma" pitchFamily="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0" y="838200"/>
            <a:ext cx="8991600" cy="1066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1"/>
                </a:solidFill>
                <a:latin typeface="Cambria" pitchFamily="18" charset="0"/>
              </a:rPr>
              <a:t>Software Processes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6172200"/>
            <a:ext cx="3048000" cy="457200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Lecture 3</a:t>
            </a:r>
            <a:endParaRPr 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96" y="623668"/>
            <a:ext cx="8534400" cy="76200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/>
          <a:p>
            <a:r>
              <a:rPr lang="en-CA" sz="2400" b="1" dirty="0" smtClean="0">
                <a:latin typeface="Cambria" pitchFamily="18" charset="0"/>
              </a:rPr>
              <a:t>The Incremental Model</a:t>
            </a:r>
            <a:endParaRPr lang="en-GB" sz="2400" b="1" dirty="0" smtClean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17A6D5-20D0-4C13-85B0-42FFC6FF63D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1397388"/>
            <a:ext cx="7924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Main characteristics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CA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Hybrid model that combines elements of the waterfall and evolutionary paradigms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CA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The specification, design, and  implementation phases are broken in smaller increments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3564984"/>
            <a:ext cx="8077200" cy="2706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Advantages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CA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Provides better support for process iteration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Reduces rework in the software construction process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Allows early delivery of parts of the system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Supports easier integration of sub-systems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Lower risk of project failure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Delivery priorities can be more easily set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96" y="623668"/>
            <a:ext cx="8534400" cy="76200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/>
          <a:p>
            <a:r>
              <a:rPr lang="en-CA" sz="2400" b="1" dirty="0" smtClean="0">
                <a:latin typeface="Cambria" pitchFamily="18" charset="0"/>
              </a:rPr>
              <a:t>The Incremental Model</a:t>
            </a:r>
            <a:endParaRPr lang="en-US" sz="2400" b="1" i="1" dirty="0">
              <a:solidFill>
                <a:srgbClr val="FFFFFF"/>
              </a:solidFill>
              <a:latin typeface="Book Antiqua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17A6D5-20D0-4C13-85B0-42FFC6FF63D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7543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Disadvantages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CA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Mapping requirements to increments may not be easy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Some decisions on requirements may be delayed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CA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Applicability: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CA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When it is possible to deliver the system “part-by-part”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30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17A6D5-20D0-4C13-85B0-42FFC6FF63D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0196" y="623668"/>
            <a:ext cx="8534400" cy="76200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/>
          <a:p>
            <a:r>
              <a:rPr lang="en-CA" sz="2400" b="1" dirty="0" smtClean="0">
                <a:latin typeface="Cambria" pitchFamily="18" charset="0"/>
              </a:rPr>
              <a:t>Evolutionary Development model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When to Use: 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Tight Market Deadline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Detailed system extensions are unclear 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Need frequent feedbacks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96" y="623668"/>
            <a:ext cx="8534400" cy="76200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/>
          <a:p>
            <a:r>
              <a:rPr lang="en-IE" sz="2400" b="1" dirty="0" smtClean="0">
                <a:latin typeface="Cambria" pitchFamily="18" charset="0"/>
              </a:rPr>
              <a:t>Prototyping</a:t>
            </a:r>
            <a:endParaRPr lang="en-US" sz="2400" b="1" dirty="0">
              <a:solidFill>
                <a:srgbClr val="FFFFFF"/>
              </a:solidFill>
              <a:latin typeface="Cambria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17A6D5-20D0-4C13-85B0-42FFC6FF63D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76400" y="1524001"/>
            <a:ext cx="5531248" cy="5305864"/>
          </a:xfrm>
          <a:noFill/>
        </p:spPr>
      </p:pic>
    </p:spTree>
    <p:extLst>
      <p:ext uri="{BB962C8B-B14F-4D97-AF65-F5344CB8AC3E}">
        <p14:creationId xmlns:p14="http://schemas.microsoft.com/office/powerpoint/2010/main" val="35168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96" y="623668"/>
            <a:ext cx="8534400" cy="76200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z="2400" b="1" dirty="0" smtClean="0">
                <a:latin typeface="Cambria" pitchFamily="18" charset="0"/>
              </a:rPr>
              <a:t>Positive Sides</a:t>
            </a:r>
            <a:endParaRPr lang="en-US" sz="2400" b="1" dirty="0">
              <a:solidFill>
                <a:srgbClr val="FFFFFF"/>
              </a:solidFill>
              <a:latin typeface="Cambria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17A6D5-20D0-4C13-85B0-42FFC6FF63D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Cambria" pitchFamily="18" charset="0"/>
                <a:cs typeface="Times New Roman" pitchFamily="18" charset="0"/>
              </a:rPr>
              <a:t>Gather requirements 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1800" dirty="0" smtClean="0">
              <a:latin typeface="Cambria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Cambria" pitchFamily="18" charset="0"/>
                <a:cs typeface="Times New Roman" pitchFamily="18" charset="0"/>
              </a:rPr>
              <a:t>Quick design focusing on what will be visible to user – input &amp; output formats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1800" dirty="0" smtClean="0">
              <a:latin typeface="Cambria" pitchFamily="18" charset="0"/>
              <a:cs typeface="Times New Roman" pitchFamily="18" charset="0"/>
            </a:endParaRPr>
          </a:p>
          <a:p>
            <a:pPr eaLnBrk="1" hangingPunct="1"/>
            <a:r>
              <a:rPr lang="en-US" sz="1800" dirty="0" smtClean="0">
                <a:latin typeface="Cambria" pitchFamily="18" charset="0"/>
                <a:cs typeface="Times New Roman" pitchFamily="18" charset="0"/>
              </a:rPr>
              <a:t>Process iterated until customer &amp; developer satisfied</a:t>
            </a:r>
          </a:p>
          <a:p>
            <a:pPr lvl="1" eaLnBrk="1" hangingPunct="1"/>
            <a:r>
              <a:rPr lang="en-US" sz="1800" dirty="0" smtClean="0">
                <a:latin typeface="Cambria" pitchFamily="18" charset="0"/>
                <a:cs typeface="Times New Roman" pitchFamily="18" charset="0"/>
              </a:rPr>
              <a:t> then throw away prototype and rebuild system to high quality</a:t>
            </a:r>
          </a:p>
          <a:p>
            <a:pPr eaLnBrk="1" hangingPunct="1"/>
            <a:endParaRPr lang="en-US" sz="1800" dirty="0" smtClean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74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96" y="623668"/>
            <a:ext cx="8534400" cy="76200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z="2400" b="1" dirty="0" smtClean="0">
                <a:latin typeface="Cambria" pitchFamily="18" charset="0"/>
              </a:rPr>
              <a:t>Negative Aspect</a:t>
            </a:r>
            <a:endParaRPr lang="en-US" sz="2400" b="1" dirty="0">
              <a:solidFill>
                <a:srgbClr val="FFFFFF"/>
              </a:solidFill>
              <a:latin typeface="Cambria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17A6D5-20D0-4C13-85B0-42FFC6FF63D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dirty="0" smtClean="0">
                <a:latin typeface="Cambria" pitchFamily="18" charset="0"/>
              </a:rPr>
              <a:t>	- Insufficient analysis </a:t>
            </a:r>
          </a:p>
          <a:p>
            <a:pPr eaLnBrk="1" hangingPunct="1">
              <a:buFontTx/>
              <a:buNone/>
            </a:pPr>
            <a:endParaRPr lang="en-US" sz="1800" dirty="0" smtClean="0">
              <a:latin typeface="Cambria" pitchFamily="18" charset="0"/>
            </a:endParaRP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ambria" pitchFamily="18" charset="0"/>
              </a:rPr>
              <a:t>	- Excessive development time of the prototype</a:t>
            </a:r>
          </a:p>
          <a:p>
            <a:pPr eaLnBrk="1" hangingPunct="1">
              <a:buFontTx/>
              <a:buNone/>
            </a:pPr>
            <a:endParaRPr lang="en-US" sz="1800" dirty="0" smtClean="0">
              <a:latin typeface="Cambria" pitchFamily="18" charset="0"/>
            </a:endParaRP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ambria" pitchFamily="18" charset="0"/>
              </a:rPr>
              <a:t>	- High expectations for productivity with insufficient effort </a:t>
            </a:r>
          </a:p>
          <a:p>
            <a:pPr eaLnBrk="1" hangingPunct="1"/>
            <a:endParaRPr lang="en-US" sz="1800" dirty="0" smtClean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80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0604" cy="290732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/>
          <a:p>
            <a:r>
              <a:rPr lang="en-CA" sz="1600" b="1" dirty="0" smtClean="0">
                <a:latin typeface="Cambria" pitchFamily="18" charset="0"/>
              </a:rPr>
              <a:t>Boehm’s Spiral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17A6D5-20D0-4C13-85B0-42FFC6FF63D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8" name="Picture 7" descr="30834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0" y="4267200"/>
            <a:ext cx="19431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2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17A6D5-20D0-4C13-85B0-42FFC6FF63D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026" name="Picture 2" descr="Spiral model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136" y="1359408"/>
            <a:ext cx="612648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99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17A6D5-20D0-4C13-85B0-42FFC6FF63D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0" y="6567268"/>
            <a:ext cx="2480604" cy="2907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Tahoma" pitchFamily="34" charset="0"/>
              </a:rPr>
              <a:t>Boehm’s Spiral Model</a:t>
            </a:r>
          </a:p>
        </p:txBody>
      </p:sp>
      <p:pic>
        <p:nvPicPr>
          <p:cNvPr id="4098" name="Picture 2" descr="Image result for spiral process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636"/>
            <a:ext cx="9144000" cy="622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51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96" y="623668"/>
            <a:ext cx="8534400" cy="76200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/>
          <a:p>
            <a:r>
              <a:rPr lang="en-GB" sz="2400" b="1" dirty="0" smtClean="0">
                <a:latin typeface="Cambria" pitchFamily="18" charset="0"/>
              </a:rPr>
              <a:t>Spiral model sectors</a:t>
            </a:r>
            <a:endParaRPr lang="en-US" sz="2400" b="1" dirty="0">
              <a:solidFill>
                <a:srgbClr val="FFFFFF"/>
              </a:solidFill>
              <a:latin typeface="Cambria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17A6D5-20D0-4C13-85B0-42FFC6FF63D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14478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Objective setting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Specific objectives for the phase are identified.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Risk assessment and reduction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Risks are assessed and activities put in place to reduce the key risks.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Development and validation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A development model for the system </a:t>
            </a:r>
            <a:r>
              <a:rPr kumimoji="0" lang="en-GB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is chosen</a:t>
            </a:r>
            <a:endParaRPr kumimoji="0" lang="en-GB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Planning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The project is reviewed and the next phase of the spiral is planned.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1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3810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2060"/>
                </a:solidFill>
                <a:latin typeface="Book Antiqua" pitchFamily="18" charset="0"/>
              </a:rPr>
              <a:t>Topics covered</a:t>
            </a:r>
            <a:endParaRPr lang="en-US" sz="2800" b="1" dirty="0" smtClean="0">
              <a:solidFill>
                <a:srgbClr val="002060"/>
              </a:solidFill>
              <a:latin typeface="Book Antiqua" pitchFamily="18" charset="0"/>
              <a:cs typeface="Tahoma" pitchFamily="11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17A6D5-20D0-4C13-85B0-42FFC6FF63D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en-GB" dirty="0" smtClean="0">
                <a:latin typeface="Cambria" pitchFamily="18" charset="0"/>
              </a:rPr>
              <a:t>Software process models</a:t>
            </a:r>
          </a:p>
          <a:p>
            <a:r>
              <a:rPr lang="en-GB" dirty="0" smtClean="0">
                <a:latin typeface="Cambria" pitchFamily="18" charset="0"/>
              </a:rPr>
              <a:t>Process activities, advantage and disadvantage</a:t>
            </a:r>
          </a:p>
          <a:p>
            <a:r>
              <a:rPr lang="en-GB" dirty="0" smtClean="0">
                <a:latin typeface="Cambria" pitchFamily="18" charset="0"/>
              </a:rPr>
              <a:t>Coping with change</a:t>
            </a:r>
          </a:p>
          <a:p>
            <a:r>
              <a:rPr lang="en-GB" dirty="0" smtClean="0">
                <a:latin typeface="Cambria" pitchFamily="18" charset="0"/>
              </a:rPr>
              <a:t>The Rational Unified Process</a:t>
            </a:r>
          </a:p>
          <a:p>
            <a:pPr lvl="1"/>
            <a:r>
              <a:rPr lang="en-GB" dirty="0" smtClean="0">
                <a:latin typeface="Cambria" pitchFamily="18" charset="0"/>
              </a:rPr>
              <a:t>An example of a modern software process. </a:t>
            </a: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96" y="623668"/>
            <a:ext cx="8534400" cy="76200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/>
          <a:p>
            <a:r>
              <a:rPr lang="en-CA" sz="2400" b="1" dirty="0" smtClean="0">
                <a:latin typeface="Cambria" pitchFamily="18" charset="0"/>
              </a:rPr>
              <a:t>Boehm’s Spiral Model</a:t>
            </a:r>
            <a:endParaRPr lang="en-US" sz="2400" b="1" dirty="0">
              <a:solidFill>
                <a:srgbClr val="FFFFFF"/>
              </a:solidFill>
              <a:latin typeface="Cambria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17A6D5-20D0-4C13-85B0-42FFC6FF63D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16002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Main characteristics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CA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Also a hybrid model that support process iteration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The process is represented as a spiral, each loop in the spiral representing a process phase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Risk is explicitly taken into consideration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75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96" y="623668"/>
            <a:ext cx="8534400" cy="76200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/>
          <a:p>
            <a:r>
              <a:rPr lang="en-CA" sz="2400" b="1" dirty="0" smtClean="0">
                <a:latin typeface="Cambria" pitchFamily="18" charset="0"/>
              </a:rPr>
              <a:t>Boehm’s Spiral Model</a:t>
            </a:r>
            <a:endParaRPr lang="en-US" sz="2400" b="1" dirty="0">
              <a:solidFill>
                <a:srgbClr val="FFFFFF"/>
              </a:solidFill>
              <a:latin typeface="Cambria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17A6D5-20D0-4C13-85B0-42FFC6FF63D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524000"/>
            <a:ext cx="8001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Advantages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CA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Risk reduction mechanisms are in place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Supports iteration and reflects real-world practices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Systematic approach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CA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Disadvantages: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CA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Requires expertise in risk evaluation and reduction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Complex, relatively difficult to follow  strictly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Applicable only to large systems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CA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Applicability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Internal development of large systems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28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96" y="623668"/>
            <a:ext cx="8534400" cy="76200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/>
          <a:p>
            <a:r>
              <a:rPr lang="en-CA" sz="2400" b="1" dirty="0" smtClean="0">
                <a:latin typeface="Cambria" pitchFamily="18" charset="0"/>
              </a:rPr>
              <a:t>Software Process Models</a:t>
            </a:r>
            <a:endParaRPr lang="en-US" sz="2400" b="1" dirty="0">
              <a:solidFill>
                <a:srgbClr val="FFFFFF"/>
              </a:solidFill>
              <a:latin typeface="Cambria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17A6D5-20D0-4C13-85B0-42FFC6FF63D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A structured set of activities required to develop a software system.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Many different software processes but all involve: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Specification – defining what the system should do;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Design and implementation – defining the organization of the system and implementing the system;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Validation – checking that it does what the customer wants;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Evolution – changing the system in response to changing customer needs.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17A6D5-20D0-4C13-85B0-42FFC6FF63D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 descr="waterfall_mode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53200" y="0"/>
            <a:ext cx="2590800" cy="38100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/>
          <a:p>
            <a:r>
              <a:rPr lang="en-GB" sz="1800" b="1" dirty="0" smtClean="0">
                <a:latin typeface="Cambria" pitchFamily="18" charset="0"/>
                <a:ea typeface="Segoe UI" pitchFamily="34" charset="0"/>
                <a:cs typeface="Segoe UI" pitchFamily="34" charset="0"/>
              </a:rPr>
              <a:t>The waterfall model</a:t>
            </a:r>
            <a:endParaRPr lang="en-US" sz="1800" b="1" dirty="0">
              <a:solidFill>
                <a:srgbClr val="FFFFFF"/>
              </a:solidFill>
              <a:latin typeface="Cambria" pitchFamily="18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17A6D5-20D0-4C13-85B0-42FFC6FF63D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6368"/>
            <a:ext cx="9144000" cy="228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9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96" y="623668"/>
            <a:ext cx="8534400" cy="76200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/>
          <a:p>
            <a:r>
              <a:rPr lang="en-GB" sz="2400" b="1" dirty="0" smtClean="0">
                <a:latin typeface="Cambria" pitchFamily="18" charset="0"/>
                <a:ea typeface="Segoe UI" pitchFamily="34" charset="0"/>
                <a:cs typeface="Segoe UI" pitchFamily="34" charset="0"/>
              </a:rPr>
              <a:t>The waterfall model</a:t>
            </a:r>
            <a:endParaRPr lang="en-US" sz="2400" b="1" dirty="0">
              <a:solidFill>
                <a:srgbClr val="FFFFFF"/>
              </a:solidFill>
              <a:latin typeface="Book Antiqua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17A6D5-20D0-4C13-85B0-42FFC6FF63D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447800"/>
            <a:ext cx="7620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CA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Main characteristics: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CA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CA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Also called classic </a:t>
            </a:r>
            <a:r>
              <a:rPr kumimoji="0" lang="en-CA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</a:rPr>
              <a:t>software life cycle </a:t>
            </a:r>
            <a:r>
              <a:rPr kumimoji="0" lang="en-CA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or </a:t>
            </a:r>
            <a:r>
              <a:rPr kumimoji="0" lang="en-CA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</a:rPr>
              <a:t>sequential model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CA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ambria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CA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Process activities (phases/stages) are clearly separated 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96" y="623668"/>
            <a:ext cx="8534400" cy="76200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/>
          <a:p>
            <a:r>
              <a:rPr lang="en-GB" sz="2400" b="1" dirty="0" smtClean="0">
                <a:latin typeface="Cambria" pitchFamily="18" charset="0"/>
                <a:ea typeface="Segoe UI" pitchFamily="34" charset="0"/>
                <a:cs typeface="Segoe UI" pitchFamily="34" charset="0"/>
              </a:rPr>
              <a:t>The waterfall model</a:t>
            </a:r>
            <a:endParaRPr lang="en-US" sz="2400" b="1" dirty="0">
              <a:solidFill>
                <a:srgbClr val="FFFFFF"/>
              </a:solidFill>
              <a:latin typeface="Book Antiqua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17A6D5-20D0-4C13-85B0-42FFC6FF63D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1524000"/>
            <a:ext cx="7848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CA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Advantages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CA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CA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Organized approach, provides robust separation of phases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CA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Reflects common engineering practice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CA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CA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Disadvantages: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CA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CA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Doesn’t cope well with changes required by the client 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CA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Development teams might wait for each other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CA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A working version of the product is available only late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CA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Applicability: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When requirements are well known and few changes are likely to be needed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Can be used also for parts of larger software systems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endParaRPr kumimoji="0" lang="en-US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17A6D5-20D0-4C13-85B0-42FFC6FF63D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27" y="0"/>
            <a:ext cx="6560127" cy="68358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10242" y="6175673"/>
            <a:ext cx="2840685" cy="6463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V Model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92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incremental-model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0340"/>
            <a:ext cx="9144000" cy="419686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14868"/>
            <a:ext cx="3124200" cy="45720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/>
          <a:p>
            <a:r>
              <a:rPr lang="en-CA" sz="1800" b="1" dirty="0" smtClean="0">
                <a:latin typeface="Cambria" pitchFamily="18" charset="0"/>
              </a:rPr>
              <a:t>The Incremental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17A6D5-20D0-4C13-85B0-42FFC6FF63D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9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 L2">
  <a:themeElements>
    <a:clrScheme name="network">
      <a:dk1>
        <a:sysClr val="windowText" lastClr="000000"/>
      </a:dk1>
      <a:lt1>
        <a:srgbClr val="000000"/>
      </a:lt1>
      <a:dk2>
        <a:srgbClr val="1F497D"/>
      </a:dk2>
      <a:lt2>
        <a:srgbClr val="A25007"/>
      </a:lt2>
      <a:accent1>
        <a:srgbClr val="B27233"/>
      </a:accent1>
      <a:accent2>
        <a:srgbClr val="D96800"/>
      </a:accent2>
      <a:accent3>
        <a:srgbClr val="000000"/>
      </a:accent3>
      <a:accent4>
        <a:srgbClr val="8064A2"/>
      </a:accent4>
      <a:accent5>
        <a:srgbClr val="4BACC6"/>
      </a:accent5>
      <a:accent6>
        <a:srgbClr val="F79646"/>
      </a:accent6>
      <a:hlink>
        <a:srgbClr val="C9894A"/>
      </a:hlink>
      <a:folHlink>
        <a:srgbClr val="5C2C0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 L2</Template>
  <TotalTime>484</TotalTime>
  <Words>545</Words>
  <Application>Microsoft Office PowerPoint</Application>
  <PresentationFormat>On-screen Show (4:3)</PresentationFormat>
  <Paragraphs>146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Book Antiqua</vt:lpstr>
      <vt:lpstr>Calibri</vt:lpstr>
      <vt:lpstr>Cambria</vt:lpstr>
      <vt:lpstr>Segoe UI</vt:lpstr>
      <vt:lpstr>Tahoma</vt:lpstr>
      <vt:lpstr>Times New Roman</vt:lpstr>
      <vt:lpstr>SE L2</vt:lpstr>
      <vt:lpstr>Software Processes</vt:lpstr>
      <vt:lpstr>Topics covered</vt:lpstr>
      <vt:lpstr>Software Process Models</vt:lpstr>
      <vt:lpstr>The waterfall model</vt:lpstr>
      <vt:lpstr>PowerPoint Presentation</vt:lpstr>
      <vt:lpstr>The waterfall model</vt:lpstr>
      <vt:lpstr>The waterfall model</vt:lpstr>
      <vt:lpstr>PowerPoint Presentation</vt:lpstr>
      <vt:lpstr>The Incremental Model</vt:lpstr>
      <vt:lpstr>The Incremental Model</vt:lpstr>
      <vt:lpstr>The Incremental Model</vt:lpstr>
      <vt:lpstr>Evolutionary Development model</vt:lpstr>
      <vt:lpstr>Prototyping</vt:lpstr>
      <vt:lpstr>Positive Sides</vt:lpstr>
      <vt:lpstr>Negative Aspect</vt:lpstr>
      <vt:lpstr>Boehm’s Spiral Model</vt:lpstr>
      <vt:lpstr>PowerPoint Presentation</vt:lpstr>
      <vt:lpstr>PowerPoint Presentation</vt:lpstr>
      <vt:lpstr>Spiral model sectors</vt:lpstr>
      <vt:lpstr>Boehm’s Spiral Model</vt:lpstr>
      <vt:lpstr>Boehm’s Spiral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</dc:title>
  <dc:creator>ranacse</dc:creator>
  <cp:lastModifiedBy>DELL</cp:lastModifiedBy>
  <cp:revision>268</cp:revision>
  <dcterms:created xsi:type="dcterms:W3CDTF">2012-01-07T07:46:31Z</dcterms:created>
  <dcterms:modified xsi:type="dcterms:W3CDTF">2021-02-09T06:50:32Z</dcterms:modified>
</cp:coreProperties>
</file>