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Barlow Light" panose="020B0604020202020204" charset="0"/>
      <p:regular r:id="rId18"/>
      <p:bold r:id="rId19"/>
      <p:italic r:id="rId20"/>
      <p:boldItalic r:id="rId21"/>
    </p:embeddedFont>
    <p:embeddedFont>
      <p:font typeface="EB Garamond" panose="00000500000000000000" pitchFamily="2"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Montserrat Black" panose="020B0604020202020204" charset="0"/>
      <p:bold r:id="rId34"/>
      <p:boldItalic r:id="rId35"/>
    </p:embeddedFont>
    <p:embeddedFont>
      <p:font typeface="Montserrat ExtraBold" panose="020B0604020202020204" charset="0"/>
      <p:bold r:id="rId36"/>
      <p:boldItalic r:id="rId37"/>
    </p:embeddedFont>
    <p:embeddedFont>
      <p:font typeface="Montserrat Light" panose="020B0604020202020204" charset="0"/>
      <p:regular r:id="rId38"/>
      <p:bold r:id="rId39"/>
      <p:italic r:id="rId40"/>
      <p:boldItalic r:id="rId41"/>
    </p:embeddedFont>
    <p:embeddedFont>
      <p:font typeface="Oswald" panose="020B0604020202020204" charset="0"/>
      <p:regular r:id="rId42"/>
      <p:bold r:id="rId43"/>
    </p:embeddedFont>
    <p:embeddedFont>
      <p:font typeface="Squada One"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56F294-A442-4DF9-B7BF-A7B30FFCB310}">
  <a:tblStyle styleId="{B956F294-A442-4DF9-B7BF-A7B30FFCB3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viewProps" Target="viewProps.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49df4b64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d49df4b64a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d49df4b64a_4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d49df4b64a_4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49df4b64a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d49df4b64a_4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49df4b64a_4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gd49df4b64a_4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d496e42371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d496e42371_3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496e4237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496e4237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74d531f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74d531f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6b45054c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6b45054c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109"/>
        <p:cNvGrpSpPr/>
        <p:nvPr/>
      </p:nvGrpSpPr>
      <p:grpSpPr>
        <a:xfrm>
          <a:off x="0" y="0"/>
          <a:ext cx="0" cy="0"/>
          <a:chOff x="0" y="0"/>
          <a:chExt cx="0" cy="0"/>
        </a:xfrm>
      </p:grpSpPr>
      <p:sp>
        <p:nvSpPr>
          <p:cNvPr id="110" name="Google Shape;110;p18"/>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176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8"/>
          <p:cNvSpPr txBox="1">
            <a:spLocks noGrp="1"/>
          </p:cNvSpPr>
          <p:nvPr>
            <p:ph type="ctrTitle"/>
          </p:nvPr>
        </p:nvSpPr>
        <p:spPr>
          <a:xfrm>
            <a:off x="831200" y="376498"/>
            <a:ext cx="3867300" cy="20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12" name="Google Shape;112;p18"/>
          <p:cNvSpPr txBox="1">
            <a:spLocks noGrp="1"/>
          </p:cNvSpPr>
          <p:nvPr>
            <p:ph type="subTitle" idx="1"/>
          </p:nvPr>
        </p:nvSpPr>
        <p:spPr>
          <a:xfrm>
            <a:off x="831200" y="2314225"/>
            <a:ext cx="4224900" cy="178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3414640" y="1853313"/>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15" name="Google Shape;115;p19"/>
          <p:cNvSpPr txBox="1">
            <a:spLocks noGrp="1"/>
          </p:cNvSpPr>
          <p:nvPr>
            <p:ph type="subTitle" idx="1"/>
          </p:nvPr>
        </p:nvSpPr>
        <p:spPr>
          <a:xfrm>
            <a:off x="3622740" y="2314760"/>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idx="2"/>
          </p:nvPr>
        </p:nvSpPr>
        <p:spPr>
          <a:xfrm>
            <a:off x="3699102" y="1565141"/>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17" name="Google Shape;117;p19"/>
          <p:cNvSpPr txBox="1">
            <a:spLocks noGrp="1"/>
          </p:cNvSpPr>
          <p:nvPr>
            <p:ph type="ctrTitle" idx="3"/>
          </p:nvPr>
        </p:nvSpPr>
        <p:spPr>
          <a:xfrm>
            <a:off x="3414853" y="3359411"/>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18" name="Google Shape;118;p19"/>
          <p:cNvSpPr txBox="1">
            <a:spLocks noGrp="1"/>
          </p:cNvSpPr>
          <p:nvPr>
            <p:ph type="subTitle" idx="4"/>
          </p:nvPr>
        </p:nvSpPr>
        <p:spPr>
          <a:xfrm>
            <a:off x="3587640" y="3820858"/>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19" name="Google Shape;119;p19"/>
          <p:cNvSpPr txBox="1">
            <a:spLocks noGrp="1"/>
          </p:cNvSpPr>
          <p:nvPr>
            <p:ph type="title" idx="5"/>
          </p:nvPr>
        </p:nvSpPr>
        <p:spPr>
          <a:xfrm>
            <a:off x="3699102" y="3091842"/>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20" name="Google Shape;120;p19"/>
          <p:cNvSpPr txBox="1">
            <a:spLocks noGrp="1"/>
          </p:cNvSpPr>
          <p:nvPr>
            <p:ph type="ctrTitle" idx="6"/>
          </p:nvPr>
        </p:nvSpPr>
        <p:spPr>
          <a:xfrm>
            <a:off x="5582025" y="1853313"/>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21" name="Google Shape;121;p19"/>
          <p:cNvSpPr txBox="1">
            <a:spLocks noGrp="1"/>
          </p:cNvSpPr>
          <p:nvPr>
            <p:ph type="subTitle" idx="7"/>
          </p:nvPr>
        </p:nvSpPr>
        <p:spPr>
          <a:xfrm>
            <a:off x="5789900" y="2314760"/>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22" name="Google Shape;122;p19"/>
          <p:cNvSpPr txBox="1">
            <a:spLocks noGrp="1"/>
          </p:cNvSpPr>
          <p:nvPr>
            <p:ph type="title" idx="8"/>
          </p:nvPr>
        </p:nvSpPr>
        <p:spPr>
          <a:xfrm>
            <a:off x="5866262" y="1565141"/>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23" name="Google Shape;123;p19"/>
          <p:cNvSpPr txBox="1">
            <a:spLocks noGrp="1"/>
          </p:cNvSpPr>
          <p:nvPr>
            <p:ph type="ctrTitle" idx="9"/>
          </p:nvPr>
        </p:nvSpPr>
        <p:spPr>
          <a:xfrm>
            <a:off x="5581987" y="3359411"/>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24" name="Google Shape;124;p1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txBox="1">
            <a:spLocks noGrp="1"/>
          </p:cNvSpPr>
          <p:nvPr>
            <p:ph type="subTitle" idx="13"/>
          </p:nvPr>
        </p:nvSpPr>
        <p:spPr>
          <a:xfrm>
            <a:off x="5754800" y="3820858"/>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26" name="Google Shape;126;p19"/>
          <p:cNvSpPr txBox="1">
            <a:spLocks noGrp="1"/>
          </p:cNvSpPr>
          <p:nvPr>
            <p:ph type="title" idx="14"/>
          </p:nvPr>
        </p:nvSpPr>
        <p:spPr>
          <a:xfrm>
            <a:off x="5866262" y="3091842"/>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27" name="Google Shape;127;p19"/>
          <p:cNvSpPr txBox="1">
            <a:spLocks noGrp="1"/>
          </p:cNvSpPr>
          <p:nvPr>
            <p:ph type="ctrTitle" idx="15"/>
          </p:nvPr>
        </p:nvSpPr>
        <p:spPr>
          <a:xfrm>
            <a:off x="790975" y="720000"/>
            <a:ext cx="5012400" cy="31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28" name="Google Shape;128;p19"/>
          <p:cNvSpPr txBox="1">
            <a:spLocks noGrp="1"/>
          </p:cNvSpPr>
          <p:nvPr>
            <p:ph type="ctrTitle" idx="16"/>
          </p:nvPr>
        </p:nvSpPr>
        <p:spPr>
          <a:xfrm>
            <a:off x="1226125" y="1853313"/>
            <a:ext cx="23928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29" name="Google Shape;129;p19"/>
          <p:cNvSpPr txBox="1">
            <a:spLocks noGrp="1"/>
          </p:cNvSpPr>
          <p:nvPr>
            <p:ph type="subTitle" idx="17"/>
          </p:nvPr>
        </p:nvSpPr>
        <p:spPr>
          <a:xfrm>
            <a:off x="1469325" y="2314760"/>
            <a:ext cx="19065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30" name="Google Shape;130;p19"/>
          <p:cNvSpPr txBox="1">
            <a:spLocks noGrp="1"/>
          </p:cNvSpPr>
          <p:nvPr>
            <p:ph type="title" idx="18"/>
          </p:nvPr>
        </p:nvSpPr>
        <p:spPr>
          <a:xfrm>
            <a:off x="1545687" y="1565141"/>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31" name="Google Shape;131;p19"/>
          <p:cNvSpPr txBox="1">
            <a:spLocks noGrp="1"/>
          </p:cNvSpPr>
          <p:nvPr>
            <p:ph type="ctrTitle" idx="19"/>
          </p:nvPr>
        </p:nvSpPr>
        <p:spPr>
          <a:xfrm>
            <a:off x="1261437" y="3359411"/>
            <a:ext cx="2322300" cy="577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132" name="Google Shape;132;p19"/>
          <p:cNvSpPr txBox="1">
            <a:spLocks noGrp="1"/>
          </p:cNvSpPr>
          <p:nvPr>
            <p:ph type="subTitle" idx="20"/>
          </p:nvPr>
        </p:nvSpPr>
        <p:spPr>
          <a:xfrm>
            <a:off x="1434225" y="3820858"/>
            <a:ext cx="1976700" cy="61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33" name="Google Shape;133;p19"/>
          <p:cNvSpPr txBox="1">
            <a:spLocks noGrp="1"/>
          </p:cNvSpPr>
          <p:nvPr>
            <p:ph type="title" idx="21"/>
          </p:nvPr>
        </p:nvSpPr>
        <p:spPr>
          <a:xfrm>
            <a:off x="1545687" y="3091842"/>
            <a:ext cx="17538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endParaRPr/>
          </a:p>
        </p:txBody>
      </p:sp>
      <p:sp>
        <p:nvSpPr>
          <p:cNvPr id="134" name="Google Shape;134;p1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136"/>
        <p:cNvGrpSpPr/>
        <p:nvPr/>
      </p:nvGrpSpPr>
      <p:grpSpPr>
        <a:xfrm>
          <a:off x="0" y="0"/>
          <a:ext cx="0" cy="0"/>
          <a:chOff x="0" y="0"/>
          <a:chExt cx="0" cy="0"/>
        </a:xfrm>
      </p:grpSpPr>
      <p:sp>
        <p:nvSpPr>
          <p:cNvPr id="137" name="Google Shape;137;p20"/>
          <p:cNvSpPr txBox="1">
            <a:spLocks noGrp="1"/>
          </p:cNvSpPr>
          <p:nvPr>
            <p:ph type="ctrTitle"/>
          </p:nvPr>
        </p:nvSpPr>
        <p:spPr>
          <a:xfrm>
            <a:off x="858475" y="2734950"/>
            <a:ext cx="25602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8" name="Google Shape;138;p20"/>
          <p:cNvSpPr txBox="1">
            <a:spLocks noGrp="1"/>
          </p:cNvSpPr>
          <p:nvPr>
            <p:ph type="subTitle" idx="1"/>
          </p:nvPr>
        </p:nvSpPr>
        <p:spPr>
          <a:xfrm>
            <a:off x="1019574" y="2955100"/>
            <a:ext cx="22380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39" name="Google Shape;139;p20"/>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0"/>
          <p:cNvSpPr txBox="1">
            <a:spLocks noGrp="1"/>
          </p:cNvSpPr>
          <p:nvPr>
            <p:ph type="ctrTitle" idx="2"/>
          </p:nvPr>
        </p:nvSpPr>
        <p:spPr>
          <a:xfrm>
            <a:off x="790975" y="720000"/>
            <a:ext cx="5012400" cy="31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41" name="Google Shape;141;p20"/>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0"/>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0"/>
          <p:cNvSpPr txBox="1">
            <a:spLocks noGrp="1"/>
          </p:cNvSpPr>
          <p:nvPr>
            <p:ph type="subTitle" idx="3"/>
          </p:nvPr>
        </p:nvSpPr>
        <p:spPr>
          <a:xfrm>
            <a:off x="5934474" y="2955100"/>
            <a:ext cx="22380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4" name="Google Shape;144;p20"/>
          <p:cNvSpPr txBox="1">
            <a:spLocks noGrp="1"/>
          </p:cNvSpPr>
          <p:nvPr>
            <p:ph type="ctrTitle" idx="4"/>
          </p:nvPr>
        </p:nvSpPr>
        <p:spPr>
          <a:xfrm>
            <a:off x="5773375" y="2734950"/>
            <a:ext cx="25602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5" name="Google Shape;145;p20"/>
          <p:cNvSpPr txBox="1">
            <a:spLocks noGrp="1"/>
          </p:cNvSpPr>
          <p:nvPr>
            <p:ph type="subTitle" idx="5"/>
          </p:nvPr>
        </p:nvSpPr>
        <p:spPr>
          <a:xfrm>
            <a:off x="3452999" y="2052750"/>
            <a:ext cx="2238000" cy="9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6" name="Google Shape;146;p20"/>
          <p:cNvSpPr txBox="1">
            <a:spLocks noGrp="1"/>
          </p:cNvSpPr>
          <p:nvPr>
            <p:ph type="ctrTitle" idx="6"/>
          </p:nvPr>
        </p:nvSpPr>
        <p:spPr>
          <a:xfrm>
            <a:off x="3291900" y="1832600"/>
            <a:ext cx="2560200" cy="31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147"/>
        <p:cNvGrpSpPr/>
        <p:nvPr/>
      </p:nvGrpSpPr>
      <p:grpSpPr>
        <a:xfrm>
          <a:off x="0" y="0"/>
          <a:ext cx="0" cy="0"/>
          <a:chOff x="0" y="0"/>
          <a:chExt cx="0" cy="0"/>
        </a:xfrm>
      </p:grpSpPr>
      <p:sp>
        <p:nvSpPr>
          <p:cNvPr id="148" name="Google Shape;148;p21"/>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1"/>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1"/>
          <p:cNvSpPr txBox="1">
            <a:spLocks noGrp="1"/>
          </p:cNvSpPr>
          <p:nvPr>
            <p:ph type="ctrTitle"/>
          </p:nvPr>
        </p:nvSpPr>
        <p:spPr>
          <a:xfrm>
            <a:off x="790975" y="720000"/>
            <a:ext cx="5012400" cy="31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1" name="Google Shape;151;p21"/>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1"/>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153"/>
        <p:cNvGrpSpPr/>
        <p:nvPr/>
      </p:nvGrpSpPr>
      <p:grpSpPr>
        <a:xfrm>
          <a:off x="0" y="0"/>
          <a:ext cx="0" cy="0"/>
          <a:chOff x="0" y="0"/>
          <a:chExt cx="0" cy="0"/>
        </a:xfrm>
      </p:grpSpPr>
      <p:sp>
        <p:nvSpPr>
          <p:cNvPr id="154" name="Google Shape;154;p22"/>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2"/>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2"/>
          <p:cNvSpPr txBox="1">
            <a:spLocks noGrp="1"/>
          </p:cNvSpPr>
          <p:nvPr>
            <p:ph type="ctrTitle"/>
          </p:nvPr>
        </p:nvSpPr>
        <p:spPr>
          <a:xfrm>
            <a:off x="790975" y="720000"/>
            <a:ext cx="5012400" cy="31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7" name="Google Shape;157;p22"/>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2"/>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159"/>
        <p:cNvGrpSpPr/>
        <p:nvPr/>
      </p:nvGrpSpPr>
      <p:grpSpPr>
        <a:xfrm>
          <a:off x="0" y="0"/>
          <a:ext cx="0" cy="0"/>
          <a:chOff x="0" y="0"/>
          <a:chExt cx="0" cy="0"/>
        </a:xfrm>
      </p:grpSpPr>
      <p:sp>
        <p:nvSpPr>
          <p:cNvPr id="160" name="Google Shape;160;p23"/>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39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
          <p:cNvSpPr txBox="1">
            <a:spLocks noGrp="1"/>
          </p:cNvSpPr>
          <p:nvPr>
            <p:ph type="ctrTitle"/>
          </p:nvPr>
        </p:nvSpPr>
        <p:spPr>
          <a:xfrm>
            <a:off x="477026" y="1557850"/>
            <a:ext cx="4209300" cy="851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CB64"/>
              </a:buClr>
              <a:buSzPts val="4800"/>
              <a:buNone/>
              <a:defRPr sz="4800">
                <a:solidFill>
                  <a:srgbClr val="FFCB64"/>
                </a:solidFill>
              </a:defRPr>
            </a:lvl1pPr>
            <a:lvl2pPr lvl="1" algn="ctr">
              <a:lnSpc>
                <a:spcPct val="100000"/>
              </a:lnSpc>
              <a:spcBef>
                <a:spcPts val="0"/>
              </a:spcBef>
              <a:spcAft>
                <a:spcPts val="0"/>
              </a:spcAft>
              <a:buClr>
                <a:srgbClr val="000000"/>
              </a:buClr>
              <a:buSzPts val="4800"/>
              <a:buNone/>
              <a:defRPr sz="4800">
                <a:solidFill>
                  <a:srgbClr val="000000"/>
                </a:solidFill>
              </a:defRPr>
            </a:lvl2pPr>
            <a:lvl3pPr lvl="2" algn="ctr">
              <a:lnSpc>
                <a:spcPct val="100000"/>
              </a:lnSpc>
              <a:spcBef>
                <a:spcPts val="0"/>
              </a:spcBef>
              <a:spcAft>
                <a:spcPts val="0"/>
              </a:spcAft>
              <a:buClr>
                <a:srgbClr val="000000"/>
              </a:buClr>
              <a:buSzPts val="4800"/>
              <a:buNone/>
              <a:defRPr sz="4800">
                <a:solidFill>
                  <a:srgbClr val="000000"/>
                </a:solidFill>
              </a:defRPr>
            </a:lvl3pPr>
            <a:lvl4pPr lvl="3" algn="ctr">
              <a:lnSpc>
                <a:spcPct val="100000"/>
              </a:lnSpc>
              <a:spcBef>
                <a:spcPts val="0"/>
              </a:spcBef>
              <a:spcAft>
                <a:spcPts val="0"/>
              </a:spcAft>
              <a:buClr>
                <a:srgbClr val="000000"/>
              </a:buClr>
              <a:buSzPts val="4800"/>
              <a:buNone/>
              <a:defRPr sz="4800">
                <a:solidFill>
                  <a:srgbClr val="000000"/>
                </a:solidFill>
              </a:defRPr>
            </a:lvl4pPr>
            <a:lvl5pPr lvl="4" algn="ctr">
              <a:lnSpc>
                <a:spcPct val="100000"/>
              </a:lnSpc>
              <a:spcBef>
                <a:spcPts val="0"/>
              </a:spcBef>
              <a:spcAft>
                <a:spcPts val="0"/>
              </a:spcAft>
              <a:buClr>
                <a:srgbClr val="000000"/>
              </a:buClr>
              <a:buSzPts val="4800"/>
              <a:buNone/>
              <a:defRPr sz="4800">
                <a:solidFill>
                  <a:srgbClr val="000000"/>
                </a:solidFill>
              </a:defRPr>
            </a:lvl5pPr>
            <a:lvl6pPr lvl="5" algn="ctr">
              <a:lnSpc>
                <a:spcPct val="100000"/>
              </a:lnSpc>
              <a:spcBef>
                <a:spcPts val="0"/>
              </a:spcBef>
              <a:spcAft>
                <a:spcPts val="0"/>
              </a:spcAft>
              <a:buClr>
                <a:srgbClr val="000000"/>
              </a:buClr>
              <a:buSzPts val="4800"/>
              <a:buNone/>
              <a:defRPr sz="4800">
                <a:solidFill>
                  <a:srgbClr val="000000"/>
                </a:solidFill>
              </a:defRPr>
            </a:lvl6pPr>
            <a:lvl7pPr lvl="6" algn="ctr">
              <a:lnSpc>
                <a:spcPct val="100000"/>
              </a:lnSpc>
              <a:spcBef>
                <a:spcPts val="0"/>
              </a:spcBef>
              <a:spcAft>
                <a:spcPts val="0"/>
              </a:spcAft>
              <a:buClr>
                <a:srgbClr val="000000"/>
              </a:buClr>
              <a:buSzPts val="4800"/>
              <a:buNone/>
              <a:defRPr sz="4800">
                <a:solidFill>
                  <a:srgbClr val="000000"/>
                </a:solidFill>
              </a:defRPr>
            </a:lvl7pPr>
            <a:lvl8pPr lvl="7" algn="ctr">
              <a:lnSpc>
                <a:spcPct val="100000"/>
              </a:lnSpc>
              <a:spcBef>
                <a:spcPts val="0"/>
              </a:spcBef>
              <a:spcAft>
                <a:spcPts val="0"/>
              </a:spcAft>
              <a:buClr>
                <a:srgbClr val="000000"/>
              </a:buClr>
              <a:buSzPts val="4800"/>
              <a:buNone/>
              <a:defRPr sz="4800">
                <a:solidFill>
                  <a:srgbClr val="000000"/>
                </a:solidFill>
              </a:defRPr>
            </a:lvl8pPr>
            <a:lvl9pPr lvl="8" algn="ctr">
              <a:lnSpc>
                <a:spcPct val="100000"/>
              </a:lnSpc>
              <a:spcBef>
                <a:spcPts val="0"/>
              </a:spcBef>
              <a:spcAft>
                <a:spcPts val="0"/>
              </a:spcAft>
              <a:buClr>
                <a:srgbClr val="000000"/>
              </a:buClr>
              <a:buSzPts val="4800"/>
              <a:buNone/>
              <a:defRPr sz="4800">
                <a:solidFill>
                  <a:srgbClr val="000000"/>
                </a:solidFill>
              </a:defRPr>
            </a:lvl9pPr>
          </a:lstStyle>
          <a:p>
            <a:endParaRPr/>
          </a:p>
        </p:txBody>
      </p:sp>
      <p:sp>
        <p:nvSpPr>
          <p:cNvPr id="162" name="Google Shape;162;p23"/>
          <p:cNvSpPr txBox="1">
            <a:spLocks noGrp="1"/>
          </p:cNvSpPr>
          <p:nvPr>
            <p:ph type="subTitle" idx="1"/>
          </p:nvPr>
        </p:nvSpPr>
        <p:spPr>
          <a:xfrm flipH="1">
            <a:off x="1674026" y="2409550"/>
            <a:ext cx="3012300" cy="1671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rgbClr val="000000"/>
              </a:buClr>
              <a:buSzPts val="1200"/>
              <a:buNone/>
              <a:defRPr>
                <a:solidFill>
                  <a:srgbClr val="000000"/>
                </a:solidFill>
              </a:defRPr>
            </a:lvl2pPr>
            <a:lvl3pPr lvl="2" algn="r">
              <a:lnSpc>
                <a:spcPct val="100000"/>
              </a:lnSpc>
              <a:spcBef>
                <a:spcPts val="0"/>
              </a:spcBef>
              <a:spcAft>
                <a:spcPts val="0"/>
              </a:spcAft>
              <a:buClr>
                <a:srgbClr val="000000"/>
              </a:buClr>
              <a:buSzPts val="1200"/>
              <a:buNone/>
              <a:defRPr>
                <a:solidFill>
                  <a:srgbClr val="000000"/>
                </a:solidFill>
              </a:defRPr>
            </a:lvl3pPr>
            <a:lvl4pPr lvl="3" algn="r">
              <a:lnSpc>
                <a:spcPct val="100000"/>
              </a:lnSpc>
              <a:spcBef>
                <a:spcPts val="0"/>
              </a:spcBef>
              <a:spcAft>
                <a:spcPts val="0"/>
              </a:spcAft>
              <a:buClr>
                <a:srgbClr val="000000"/>
              </a:buClr>
              <a:buSzPts val="1200"/>
              <a:buNone/>
              <a:defRPr>
                <a:solidFill>
                  <a:srgbClr val="000000"/>
                </a:solidFill>
              </a:defRPr>
            </a:lvl4pPr>
            <a:lvl5pPr lvl="4" algn="r">
              <a:lnSpc>
                <a:spcPct val="100000"/>
              </a:lnSpc>
              <a:spcBef>
                <a:spcPts val="0"/>
              </a:spcBef>
              <a:spcAft>
                <a:spcPts val="0"/>
              </a:spcAft>
              <a:buClr>
                <a:srgbClr val="000000"/>
              </a:buClr>
              <a:buSzPts val="1200"/>
              <a:buNone/>
              <a:defRPr>
                <a:solidFill>
                  <a:srgbClr val="000000"/>
                </a:solidFill>
              </a:defRPr>
            </a:lvl5pPr>
            <a:lvl6pPr lvl="5" algn="r">
              <a:lnSpc>
                <a:spcPct val="100000"/>
              </a:lnSpc>
              <a:spcBef>
                <a:spcPts val="0"/>
              </a:spcBef>
              <a:spcAft>
                <a:spcPts val="0"/>
              </a:spcAft>
              <a:buClr>
                <a:srgbClr val="000000"/>
              </a:buClr>
              <a:buSzPts val="1200"/>
              <a:buNone/>
              <a:defRPr>
                <a:solidFill>
                  <a:srgbClr val="000000"/>
                </a:solidFill>
              </a:defRPr>
            </a:lvl6pPr>
            <a:lvl7pPr lvl="6" algn="r">
              <a:lnSpc>
                <a:spcPct val="100000"/>
              </a:lnSpc>
              <a:spcBef>
                <a:spcPts val="0"/>
              </a:spcBef>
              <a:spcAft>
                <a:spcPts val="0"/>
              </a:spcAft>
              <a:buClr>
                <a:srgbClr val="000000"/>
              </a:buClr>
              <a:buSzPts val="1200"/>
              <a:buNone/>
              <a:defRPr>
                <a:solidFill>
                  <a:srgbClr val="000000"/>
                </a:solidFill>
              </a:defRPr>
            </a:lvl7pPr>
            <a:lvl8pPr lvl="7" algn="r">
              <a:lnSpc>
                <a:spcPct val="100000"/>
              </a:lnSpc>
              <a:spcBef>
                <a:spcPts val="0"/>
              </a:spcBef>
              <a:spcAft>
                <a:spcPts val="0"/>
              </a:spcAft>
              <a:buClr>
                <a:srgbClr val="000000"/>
              </a:buClr>
              <a:buSzPts val="1200"/>
              <a:buNone/>
              <a:defRPr>
                <a:solidFill>
                  <a:srgbClr val="000000"/>
                </a:solidFill>
              </a:defRPr>
            </a:lvl8pPr>
            <a:lvl9pPr lvl="8" algn="r">
              <a:lnSpc>
                <a:spcPct val="100000"/>
              </a:lnSpc>
              <a:spcBef>
                <a:spcPts val="0"/>
              </a:spcBef>
              <a:spcAft>
                <a:spcPts val="0"/>
              </a:spcAft>
              <a:buClr>
                <a:srgbClr val="000000"/>
              </a:buClr>
              <a:buSzPts val="1200"/>
              <a:buNone/>
              <a:defRPr>
                <a:solidFill>
                  <a:srgbClr val="000000"/>
                </a:solidFill>
              </a:defRPr>
            </a:lvl9pPr>
          </a:lstStyle>
          <a:p>
            <a:endParaRPr/>
          </a:p>
        </p:txBody>
      </p:sp>
      <p:sp>
        <p:nvSpPr>
          <p:cNvPr id="163" name="Google Shape;163;p23"/>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300"/>
              </a:spcBef>
              <a:spcAft>
                <a:spcPts val="0"/>
              </a:spcAft>
              <a:buClr>
                <a:srgbClr val="000000"/>
              </a:buClr>
              <a:buSzPts val="900"/>
              <a:buFont typeface="Arial"/>
              <a:buNone/>
            </a:pPr>
            <a:r>
              <a:rPr lang="en" sz="900" b="0" i="0" u="none" strike="noStrike" cap="none">
                <a:solidFill>
                  <a:srgbClr val="434343"/>
                </a:solidFill>
                <a:latin typeface="EB Garamond"/>
                <a:ea typeface="EB Garamond"/>
                <a:cs typeface="EB Garamond"/>
                <a:sym typeface="EB Garamond"/>
              </a:rPr>
              <a:t>CREDITS: This presentation template was created by </a:t>
            </a:r>
            <a:r>
              <a:rPr lang="en" sz="900" b="1" i="0" u="none" strike="noStrike" cap="none">
                <a:solidFill>
                  <a:schemeClr val="hlink"/>
                </a:solidFill>
                <a:uFill>
                  <a:noFill/>
                </a:uFill>
                <a:latin typeface="EB Garamond"/>
                <a:ea typeface="EB Garamond"/>
                <a:cs typeface="EB Garamond"/>
                <a:sym typeface="EB Garamond"/>
                <a:hlinkClick r:id="rId2"/>
              </a:rPr>
              <a:t>Slidesgo</a:t>
            </a:r>
            <a:r>
              <a:rPr lang="en" sz="900" b="0" i="0" u="none" strike="noStrike" cap="none">
                <a:solidFill>
                  <a:srgbClr val="434343"/>
                </a:solidFill>
                <a:latin typeface="EB Garamond"/>
                <a:ea typeface="EB Garamond"/>
                <a:cs typeface="EB Garamond"/>
                <a:sym typeface="EB Garamond"/>
              </a:rPr>
              <a:t>, including icons by </a:t>
            </a:r>
            <a:r>
              <a:rPr lang="en" sz="900" b="1" i="0" u="none" strike="noStrike" cap="none">
                <a:solidFill>
                  <a:schemeClr val="hlink"/>
                </a:solidFill>
                <a:uFill>
                  <a:noFill/>
                </a:uFill>
                <a:latin typeface="EB Garamond"/>
                <a:ea typeface="EB Garamond"/>
                <a:cs typeface="EB Garamond"/>
                <a:sym typeface="EB Garamond"/>
                <a:hlinkClick r:id="rId3"/>
              </a:rPr>
              <a:t>Flaticon</a:t>
            </a:r>
            <a:r>
              <a:rPr lang="en" sz="900" b="0" i="0" u="none" strike="noStrike" cap="none">
                <a:solidFill>
                  <a:srgbClr val="434343"/>
                </a:solidFill>
                <a:latin typeface="EB Garamond"/>
                <a:ea typeface="EB Garamond"/>
                <a:cs typeface="EB Garamond"/>
                <a:sym typeface="EB Garamond"/>
              </a:rPr>
              <a:t>, and infographics &amp; images by </a:t>
            </a:r>
            <a:r>
              <a:rPr lang="en" sz="900" b="1" i="0" u="none" strike="noStrike" cap="none">
                <a:solidFill>
                  <a:schemeClr val="hlink"/>
                </a:solidFill>
                <a:uFill>
                  <a:noFill/>
                </a:uFill>
                <a:latin typeface="EB Garamond"/>
                <a:ea typeface="EB Garamond"/>
                <a:cs typeface="EB Garamond"/>
                <a:sym typeface="EB Garamond"/>
                <a:hlinkClick r:id="rId4"/>
              </a:rPr>
              <a:t>Freepik</a:t>
            </a:r>
            <a:r>
              <a:rPr lang="en" sz="900" b="0" i="0" u="none" strike="noStrike" cap="none">
                <a:solidFill>
                  <a:srgbClr val="434343"/>
                </a:solidFill>
                <a:latin typeface="EB Garamond"/>
                <a:ea typeface="EB Garamond"/>
                <a:cs typeface="EB Garamond"/>
                <a:sym typeface="EB Garamond"/>
              </a:rPr>
              <a:t>. </a:t>
            </a:r>
            <a:endParaRPr sz="900" b="0" i="0" u="none" strike="noStrike" cap="none">
              <a:solidFill>
                <a:srgbClr val="434343"/>
              </a:solidFill>
              <a:latin typeface="EB Garamond"/>
              <a:ea typeface="EB Garamond"/>
              <a:cs typeface="EB Garamond"/>
              <a:sym typeface="EB Garamond"/>
            </a:endParaRPr>
          </a:p>
          <a:p>
            <a:pPr marL="0" marR="0" lvl="0" indent="0" algn="r" rtl="0">
              <a:lnSpc>
                <a:spcPct val="100000"/>
              </a:lnSpc>
              <a:spcBef>
                <a:spcPts val="300"/>
              </a:spcBef>
              <a:spcAft>
                <a:spcPts val="0"/>
              </a:spcAft>
              <a:buClr>
                <a:srgbClr val="000000"/>
              </a:buClr>
              <a:buSzPts val="900"/>
              <a:buFont typeface="Arial"/>
              <a:buNone/>
            </a:pPr>
            <a:r>
              <a:rPr lang="en" sz="900" b="1" i="0" u="none" strike="noStrike" cap="none">
                <a:solidFill>
                  <a:srgbClr val="434343"/>
                </a:solidFill>
                <a:latin typeface="EB Garamond"/>
                <a:ea typeface="EB Garamond"/>
                <a:cs typeface="EB Garamond"/>
                <a:sym typeface="EB Garamond"/>
              </a:rPr>
              <a:t>Please keep this slide for attribution.</a:t>
            </a:r>
            <a:endParaRPr sz="900" b="1" i="0" u="none" strike="noStrike" cap="none">
              <a:solidFill>
                <a:srgbClr val="434343"/>
              </a:solidFill>
              <a:latin typeface="EB Garamond"/>
              <a:ea typeface="EB Garamond"/>
              <a:cs typeface="EB Garamond"/>
              <a:sym typeface="EB Garamond"/>
            </a:endParaRPr>
          </a:p>
          <a:p>
            <a:pPr marL="0" marR="0" lvl="0" indent="0" algn="r" rtl="0">
              <a:lnSpc>
                <a:spcPct val="115000"/>
              </a:lnSpc>
              <a:spcBef>
                <a:spcPts val="300"/>
              </a:spcBef>
              <a:spcAft>
                <a:spcPts val="0"/>
              </a:spcAft>
              <a:buClr>
                <a:srgbClr val="000000"/>
              </a:buClr>
              <a:buSzPts val="1400"/>
              <a:buFont typeface="Arial"/>
              <a:buNone/>
            </a:pPr>
            <a:endParaRPr sz="1400" b="0" i="0" u="none" strike="noStrike" cap="none">
              <a:solidFill>
                <a:srgbClr val="000000"/>
              </a:solidFill>
              <a:latin typeface="Barlow Light"/>
              <a:ea typeface="Barlow Light"/>
              <a:cs typeface="Barlow Light"/>
              <a:sym typeface="Barlow Light"/>
            </a:endParaRPr>
          </a:p>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Barlow Light"/>
              <a:ea typeface="Barlow Light"/>
              <a:cs typeface="Barlow Light"/>
              <a:sym typeface="Barlow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164"/>
        <p:cNvGrpSpPr/>
        <p:nvPr/>
      </p:nvGrpSpPr>
      <p:grpSpPr>
        <a:xfrm>
          <a:off x="0" y="0"/>
          <a:ext cx="0" cy="0"/>
          <a:chOff x="0" y="0"/>
          <a:chExt cx="0" cy="0"/>
        </a:xfrm>
      </p:grpSpPr>
      <p:sp>
        <p:nvSpPr>
          <p:cNvPr id="165" name="Google Shape;165;p24"/>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4"/>
          <p:cNvSpPr txBox="1">
            <a:spLocks noGrp="1"/>
          </p:cNvSpPr>
          <p:nvPr>
            <p:ph type="body" idx="1"/>
          </p:nvPr>
        </p:nvSpPr>
        <p:spPr>
          <a:xfrm>
            <a:off x="642050" y="1220400"/>
            <a:ext cx="5308200" cy="1476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000000"/>
              </a:buClr>
              <a:buSzPts val="1200"/>
              <a:buChar char="●"/>
              <a:defRPr>
                <a:solidFill>
                  <a:srgbClr val="000000"/>
                </a:solidFill>
              </a:defRPr>
            </a:lvl1pPr>
            <a:lvl2pPr marL="914400" lvl="1" indent="-304800" algn="l">
              <a:lnSpc>
                <a:spcPct val="115000"/>
              </a:lnSpc>
              <a:spcBef>
                <a:spcPts val="1600"/>
              </a:spcBef>
              <a:spcAft>
                <a:spcPts val="0"/>
              </a:spcAft>
              <a:buClr>
                <a:srgbClr val="000000"/>
              </a:buClr>
              <a:buSzPts val="1200"/>
              <a:buChar char="○"/>
              <a:defRPr>
                <a:solidFill>
                  <a:srgbClr val="000000"/>
                </a:solidFill>
              </a:defRPr>
            </a:lvl2pPr>
            <a:lvl3pPr marL="1371600" lvl="2" indent="-304800" algn="l">
              <a:lnSpc>
                <a:spcPct val="115000"/>
              </a:lnSpc>
              <a:spcBef>
                <a:spcPts val="1600"/>
              </a:spcBef>
              <a:spcAft>
                <a:spcPts val="0"/>
              </a:spcAft>
              <a:buClr>
                <a:srgbClr val="000000"/>
              </a:buClr>
              <a:buSzPts val="1200"/>
              <a:buChar char="■"/>
              <a:defRPr>
                <a:solidFill>
                  <a:srgbClr val="000000"/>
                </a:solidFill>
              </a:defRPr>
            </a:lvl3pPr>
            <a:lvl4pPr marL="1828800" lvl="3" indent="-304800" algn="l">
              <a:lnSpc>
                <a:spcPct val="115000"/>
              </a:lnSpc>
              <a:spcBef>
                <a:spcPts val="1600"/>
              </a:spcBef>
              <a:spcAft>
                <a:spcPts val="0"/>
              </a:spcAft>
              <a:buClr>
                <a:srgbClr val="000000"/>
              </a:buClr>
              <a:buSzPts val="1200"/>
              <a:buChar char="●"/>
              <a:defRPr>
                <a:solidFill>
                  <a:srgbClr val="000000"/>
                </a:solidFill>
              </a:defRPr>
            </a:lvl4pPr>
            <a:lvl5pPr marL="2286000" lvl="4" indent="-304800" algn="l">
              <a:lnSpc>
                <a:spcPct val="115000"/>
              </a:lnSpc>
              <a:spcBef>
                <a:spcPts val="1600"/>
              </a:spcBef>
              <a:spcAft>
                <a:spcPts val="0"/>
              </a:spcAft>
              <a:buClr>
                <a:srgbClr val="000000"/>
              </a:buClr>
              <a:buSzPts val="1200"/>
              <a:buChar char="○"/>
              <a:defRPr>
                <a:solidFill>
                  <a:srgbClr val="000000"/>
                </a:solidFill>
              </a:defRPr>
            </a:lvl5pPr>
            <a:lvl6pPr marL="2743200" lvl="5" indent="-304800" algn="l">
              <a:lnSpc>
                <a:spcPct val="115000"/>
              </a:lnSpc>
              <a:spcBef>
                <a:spcPts val="1600"/>
              </a:spcBef>
              <a:spcAft>
                <a:spcPts val="0"/>
              </a:spcAft>
              <a:buClr>
                <a:srgbClr val="000000"/>
              </a:buClr>
              <a:buSzPts val="1200"/>
              <a:buChar char="■"/>
              <a:defRPr>
                <a:solidFill>
                  <a:srgbClr val="000000"/>
                </a:solidFill>
              </a:defRPr>
            </a:lvl6pPr>
            <a:lvl7pPr marL="3200400" lvl="6" indent="-304800" algn="l">
              <a:lnSpc>
                <a:spcPct val="115000"/>
              </a:lnSpc>
              <a:spcBef>
                <a:spcPts val="1600"/>
              </a:spcBef>
              <a:spcAft>
                <a:spcPts val="0"/>
              </a:spcAft>
              <a:buClr>
                <a:srgbClr val="000000"/>
              </a:buClr>
              <a:buSzPts val="1200"/>
              <a:buChar char="●"/>
              <a:defRPr>
                <a:solidFill>
                  <a:srgbClr val="000000"/>
                </a:solidFill>
              </a:defRPr>
            </a:lvl7pPr>
            <a:lvl8pPr marL="3657600" lvl="7" indent="-304800" algn="l">
              <a:lnSpc>
                <a:spcPct val="115000"/>
              </a:lnSpc>
              <a:spcBef>
                <a:spcPts val="1600"/>
              </a:spcBef>
              <a:spcAft>
                <a:spcPts val="0"/>
              </a:spcAft>
              <a:buClr>
                <a:srgbClr val="000000"/>
              </a:buClr>
              <a:buSzPts val="1200"/>
              <a:buChar char="○"/>
              <a:defRPr>
                <a:solidFill>
                  <a:srgbClr val="000000"/>
                </a:solidFill>
              </a:defRPr>
            </a:lvl8pPr>
            <a:lvl9pPr marL="4114800" lvl="8" indent="-304800" algn="l">
              <a:lnSpc>
                <a:spcPct val="115000"/>
              </a:lnSpc>
              <a:spcBef>
                <a:spcPts val="1600"/>
              </a:spcBef>
              <a:spcAft>
                <a:spcPts val="1600"/>
              </a:spcAft>
              <a:buClr>
                <a:srgbClr val="000000"/>
              </a:buClr>
              <a:buSzPts val="1200"/>
              <a:buChar char="■"/>
              <a:defRPr>
                <a:solidFill>
                  <a:srgbClr val="000000"/>
                </a:solidFill>
              </a:defRPr>
            </a:lvl9pPr>
          </a:lstStyle>
          <a:p>
            <a:endParaRPr/>
          </a:p>
        </p:txBody>
      </p:sp>
      <p:sp>
        <p:nvSpPr>
          <p:cNvPr id="167" name="Google Shape;167;p24"/>
          <p:cNvSpPr txBox="1">
            <a:spLocks noGrp="1"/>
          </p:cNvSpPr>
          <p:nvPr>
            <p:ph type="title"/>
          </p:nvPr>
        </p:nvSpPr>
        <p:spPr>
          <a:xfrm>
            <a:off x="4722997" y="1262675"/>
            <a:ext cx="3808200" cy="896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2800"/>
              <a:buNone/>
              <a:defRPr>
                <a:solidFill>
                  <a:srgbClr val="000000"/>
                </a:solidFill>
              </a:defRPr>
            </a:lvl2pPr>
            <a:lvl3pPr lvl="2" algn="r">
              <a:lnSpc>
                <a:spcPct val="100000"/>
              </a:lnSpc>
              <a:spcBef>
                <a:spcPts val="0"/>
              </a:spcBef>
              <a:spcAft>
                <a:spcPts val="0"/>
              </a:spcAft>
              <a:buClr>
                <a:srgbClr val="000000"/>
              </a:buClr>
              <a:buSzPts val="2800"/>
              <a:buNone/>
              <a:defRPr>
                <a:solidFill>
                  <a:srgbClr val="000000"/>
                </a:solidFill>
              </a:defRPr>
            </a:lvl3pPr>
            <a:lvl4pPr lvl="3" algn="r">
              <a:lnSpc>
                <a:spcPct val="100000"/>
              </a:lnSpc>
              <a:spcBef>
                <a:spcPts val="0"/>
              </a:spcBef>
              <a:spcAft>
                <a:spcPts val="0"/>
              </a:spcAft>
              <a:buClr>
                <a:srgbClr val="000000"/>
              </a:buClr>
              <a:buSzPts val="2800"/>
              <a:buNone/>
              <a:defRPr>
                <a:solidFill>
                  <a:srgbClr val="000000"/>
                </a:solidFill>
              </a:defRPr>
            </a:lvl4pPr>
            <a:lvl5pPr lvl="4" algn="r">
              <a:lnSpc>
                <a:spcPct val="100000"/>
              </a:lnSpc>
              <a:spcBef>
                <a:spcPts val="0"/>
              </a:spcBef>
              <a:spcAft>
                <a:spcPts val="0"/>
              </a:spcAft>
              <a:buClr>
                <a:srgbClr val="000000"/>
              </a:buClr>
              <a:buSzPts val="2800"/>
              <a:buNone/>
              <a:defRPr>
                <a:solidFill>
                  <a:srgbClr val="000000"/>
                </a:solidFill>
              </a:defRPr>
            </a:lvl5pPr>
            <a:lvl6pPr lvl="5" algn="r">
              <a:lnSpc>
                <a:spcPct val="100000"/>
              </a:lnSpc>
              <a:spcBef>
                <a:spcPts val="0"/>
              </a:spcBef>
              <a:spcAft>
                <a:spcPts val="0"/>
              </a:spcAft>
              <a:buClr>
                <a:srgbClr val="000000"/>
              </a:buClr>
              <a:buSzPts val="2800"/>
              <a:buNone/>
              <a:defRPr>
                <a:solidFill>
                  <a:srgbClr val="000000"/>
                </a:solidFill>
              </a:defRPr>
            </a:lvl6pPr>
            <a:lvl7pPr lvl="6" algn="r">
              <a:lnSpc>
                <a:spcPct val="100000"/>
              </a:lnSpc>
              <a:spcBef>
                <a:spcPts val="0"/>
              </a:spcBef>
              <a:spcAft>
                <a:spcPts val="0"/>
              </a:spcAft>
              <a:buClr>
                <a:srgbClr val="000000"/>
              </a:buClr>
              <a:buSzPts val="2800"/>
              <a:buNone/>
              <a:defRPr>
                <a:solidFill>
                  <a:srgbClr val="000000"/>
                </a:solidFill>
              </a:defRPr>
            </a:lvl7pPr>
            <a:lvl8pPr lvl="7" algn="r">
              <a:lnSpc>
                <a:spcPct val="100000"/>
              </a:lnSpc>
              <a:spcBef>
                <a:spcPts val="0"/>
              </a:spcBef>
              <a:spcAft>
                <a:spcPts val="0"/>
              </a:spcAft>
              <a:buClr>
                <a:srgbClr val="000000"/>
              </a:buClr>
              <a:buSzPts val="2800"/>
              <a:buNone/>
              <a:defRPr>
                <a:solidFill>
                  <a:srgbClr val="000000"/>
                </a:solidFill>
              </a:defRPr>
            </a:lvl8pPr>
            <a:lvl9pPr lvl="8" algn="r">
              <a:lnSpc>
                <a:spcPct val="100000"/>
              </a:lnSpc>
              <a:spcBef>
                <a:spcPts val="0"/>
              </a:spcBef>
              <a:spcAft>
                <a:spcPts val="0"/>
              </a:spcAft>
              <a:buClr>
                <a:srgbClr val="000000"/>
              </a:buClr>
              <a:buSzPts val="2800"/>
              <a:buNone/>
              <a:defRPr>
                <a:solidFill>
                  <a:srgbClr val="000000"/>
                </a:solidFill>
              </a:defRPr>
            </a:lvl9pPr>
          </a:lstStyle>
          <a:p>
            <a:endParaRPr/>
          </a:p>
        </p:txBody>
      </p:sp>
      <p:sp>
        <p:nvSpPr>
          <p:cNvPr id="168" name="Google Shape;168;p24"/>
          <p:cNvSpPr txBox="1">
            <a:spLocks noGrp="1"/>
          </p:cNvSpPr>
          <p:nvPr>
            <p:ph type="subTitle" idx="2"/>
          </p:nvPr>
        </p:nvSpPr>
        <p:spPr>
          <a:xfrm>
            <a:off x="562250" y="914850"/>
            <a:ext cx="2843700" cy="393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a:latin typeface="Montserrat ExtraBold"/>
                <a:ea typeface="Montserrat ExtraBold"/>
                <a:cs typeface="Montserrat ExtraBold"/>
                <a:sym typeface="Montserrat ExtraBold"/>
              </a:defRPr>
            </a:lvl1pPr>
            <a:lvl2pPr lvl="1" algn="l">
              <a:lnSpc>
                <a:spcPct val="115000"/>
              </a:lnSpc>
              <a:spcBef>
                <a:spcPts val="1600"/>
              </a:spcBef>
              <a:spcAft>
                <a:spcPts val="0"/>
              </a:spcAft>
              <a:buSzPts val="1200"/>
              <a:buNone/>
              <a:defRPr b="1">
                <a:solidFill>
                  <a:srgbClr val="000000"/>
                </a:solidFill>
                <a:latin typeface="Oswald"/>
                <a:ea typeface="Oswald"/>
                <a:cs typeface="Oswald"/>
                <a:sym typeface="Oswald"/>
              </a:defRPr>
            </a:lvl2pPr>
            <a:lvl3pPr lvl="2" algn="l">
              <a:lnSpc>
                <a:spcPct val="115000"/>
              </a:lnSpc>
              <a:spcBef>
                <a:spcPts val="1600"/>
              </a:spcBef>
              <a:spcAft>
                <a:spcPts val="0"/>
              </a:spcAft>
              <a:buSzPts val="1200"/>
              <a:buNone/>
              <a:defRPr b="1">
                <a:solidFill>
                  <a:srgbClr val="000000"/>
                </a:solidFill>
                <a:latin typeface="Oswald"/>
                <a:ea typeface="Oswald"/>
                <a:cs typeface="Oswald"/>
                <a:sym typeface="Oswald"/>
              </a:defRPr>
            </a:lvl3pPr>
            <a:lvl4pPr lvl="3" algn="l">
              <a:lnSpc>
                <a:spcPct val="115000"/>
              </a:lnSpc>
              <a:spcBef>
                <a:spcPts val="1600"/>
              </a:spcBef>
              <a:spcAft>
                <a:spcPts val="0"/>
              </a:spcAft>
              <a:buSzPts val="1200"/>
              <a:buNone/>
              <a:defRPr b="1">
                <a:solidFill>
                  <a:srgbClr val="000000"/>
                </a:solidFill>
                <a:latin typeface="Oswald"/>
                <a:ea typeface="Oswald"/>
                <a:cs typeface="Oswald"/>
                <a:sym typeface="Oswald"/>
              </a:defRPr>
            </a:lvl4pPr>
            <a:lvl5pPr lvl="4" algn="l">
              <a:lnSpc>
                <a:spcPct val="115000"/>
              </a:lnSpc>
              <a:spcBef>
                <a:spcPts val="1600"/>
              </a:spcBef>
              <a:spcAft>
                <a:spcPts val="0"/>
              </a:spcAft>
              <a:buSzPts val="1200"/>
              <a:buNone/>
              <a:defRPr b="1">
                <a:solidFill>
                  <a:srgbClr val="000000"/>
                </a:solidFill>
                <a:latin typeface="Oswald"/>
                <a:ea typeface="Oswald"/>
                <a:cs typeface="Oswald"/>
                <a:sym typeface="Oswald"/>
              </a:defRPr>
            </a:lvl5pPr>
            <a:lvl6pPr lvl="5" algn="l">
              <a:lnSpc>
                <a:spcPct val="115000"/>
              </a:lnSpc>
              <a:spcBef>
                <a:spcPts val="1600"/>
              </a:spcBef>
              <a:spcAft>
                <a:spcPts val="0"/>
              </a:spcAft>
              <a:buSzPts val="1200"/>
              <a:buNone/>
              <a:defRPr b="1">
                <a:solidFill>
                  <a:srgbClr val="000000"/>
                </a:solidFill>
                <a:latin typeface="Oswald"/>
                <a:ea typeface="Oswald"/>
                <a:cs typeface="Oswald"/>
                <a:sym typeface="Oswald"/>
              </a:defRPr>
            </a:lvl6pPr>
            <a:lvl7pPr lvl="6" algn="l">
              <a:lnSpc>
                <a:spcPct val="115000"/>
              </a:lnSpc>
              <a:spcBef>
                <a:spcPts val="1600"/>
              </a:spcBef>
              <a:spcAft>
                <a:spcPts val="0"/>
              </a:spcAft>
              <a:buSzPts val="1200"/>
              <a:buNone/>
              <a:defRPr b="1">
                <a:solidFill>
                  <a:srgbClr val="000000"/>
                </a:solidFill>
                <a:latin typeface="Oswald"/>
                <a:ea typeface="Oswald"/>
                <a:cs typeface="Oswald"/>
                <a:sym typeface="Oswald"/>
              </a:defRPr>
            </a:lvl7pPr>
            <a:lvl8pPr lvl="7" algn="l">
              <a:lnSpc>
                <a:spcPct val="115000"/>
              </a:lnSpc>
              <a:spcBef>
                <a:spcPts val="1600"/>
              </a:spcBef>
              <a:spcAft>
                <a:spcPts val="0"/>
              </a:spcAft>
              <a:buSzPts val="1200"/>
              <a:buNone/>
              <a:defRPr b="1">
                <a:solidFill>
                  <a:srgbClr val="000000"/>
                </a:solidFill>
                <a:latin typeface="Oswald"/>
                <a:ea typeface="Oswald"/>
                <a:cs typeface="Oswald"/>
                <a:sym typeface="Oswald"/>
              </a:defRPr>
            </a:lvl8pPr>
            <a:lvl9pPr lvl="8" algn="l">
              <a:lnSpc>
                <a:spcPct val="115000"/>
              </a:lnSpc>
              <a:spcBef>
                <a:spcPts val="1600"/>
              </a:spcBef>
              <a:spcAft>
                <a:spcPts val="1600"/>
              </a:spcAft>
              <a:buSzPts val="1200"/>
              <a:buNone/>
              <a:defRPr b="1">
                <a:solidFill>
                  <a:srgbClr val="000000"/>
                </a:solidFill>
                <a:latin typeface="Oswald"/>
                <a:ea typeface="Oswald"/>
                <a:cs typeface="Oswald"/>
                <a:sym typeface="Oswa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txBox="1">
            <a:spLocks noGrp="1"/>
          </p:cNvSpPr>
          <p:nvPr>
            <p:ph type="body" idx="1"/>
          </p:nvPr>
        </p:nvSpPr>
        <p:spPr>
          <a:xfrm>
            <a:off x="642050" y="12204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83" name="Google Shape;83;p11"/>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2800"/>
              <a:buNone/>
              <a:defRPr>
                <a:solidFill>
                  <a:srgbClr val="000000"/>
                </a:solidFill>
              </a:defRPr>
            </a:lvl2pPr>
            <a:lvl3pPr lvl="2" algn="r" rtl="0">
              <a:spcBef>
                <a:spcPts val="0"/>
              </a:spcBef>
              <a:spcAft>
                <a:spcPts val="0"/>
              </a:spcAft>
              <a:buClr>
                <a:srgbClr val="000000"/>
              </a:buClr>
              <a:buSzPts val="2800"/>
              <a:buNone/>
              <a:defRPr>
                <a:solidFill>
                  <a:srgbClr val="000000"/>
                </a:solidFill>
              </a:defRPr>
            </a:lvl3pPr>
            <a:lvl4pPr lvl="3" algn="r" rtl="0">
              <a:spcBef>
                <a:spcPts val="0"/>
              </a:spcBef>
              <a:spcAft>
                <a:spcPts val="0"/>
              </a:spcAft>
              <a:buClr>
                <a:srgbClr val="000000"/>
              </a:buClr>
              <a:buSzPts val="2800"/>
              <a:buNone/>
              <a:defRPr>
                <a:solidFill>
                  <a:srgbClr val="000000"/>
                </a:solidFill>
              </a:defRPr>
            </a:lvl4pPr>
            <a:lvl5pPr lvl="4" algn="r" rtl="0">
              <a:spcBef>
                <a:spcPts val="0"/>
              </a:spcBef>
              <a:spcAft>
                <a:spcPts val="0"/>
              </a:spcAft>
              <a:buClr>
                <a:srgbClr val="000000"/>
              </a:buClr>
              <a:buSzPts val="2800"/>
              <a:buNone/>
              <a:defRPr>
                <a:solidFill>
                  <a:srgbClr val="000000"/>
                </a:solidFill>
              </a:defRPr>
            </a:lvl5pPr>
            <a:lvl6pPr lvl="5" algn="r" rtl="0">
              <a:spcBef>
                <a:spcPts val="0"/>
              </a:spcBef>
              <a:spcAft>
                <a:spcPts val="0"/>
              </a:spcAft>
              <a:buClr>
                <a:srgbClr val="000000"/>
              </a:buClr>
              <a:buSzPts val="2800"/>
              <a:buNone/>
              <a:defRPr>
                <a:solidFill>
                  <a:srgbClr val="000000"/>
                </a:solidFill>
              </a:defRPr>
            </a:lvl6pPr>
            <a:lvl7pPr lvl="6" algn="r" rtl="0">
              <a:spcBef>
                <a:spcPts val="0"/>
              </a:spcBef>
              <a:spcAft>
                <a:spcPts val="0"/>
              </a:spcAft>
              <a:buClr>
                <a:srgbClr val="000000"/>
              </a:buClr>
              <a:buSzPts val="2800"/>
              <a:buNone/>
              <a:defRPr>
                <a:solidFill>
                  <a:srgbClr val="000000"/>
                </a:solidFill>
              </a:defRPr>
            </a:lvl7pPr>
            <a:lvl8pPr lvl="7" algn="r" rtl="0">
              <a:spcBef>
                <a:spcPts val="0"/>
              </a:spcBef>
              <a:spcAft>
                <a:spcPts val="0"/>
              </a:spcAft>
              <a:buClr>
                <a:srgbClr val="000000"/>
              </a:buClr>
              <a:buSzPts val="2800"/>
              <a:buNone/>
              <a:defRPr>
                <a:solidFill>
                  <a:srgbClr val="000000"/>
                </a:solidFill>
              </a:defRPr>
            </a:lvl8pPr>
            <a:lvl9pPr lvl="8" algn="r" rtl="0">
              <a:spcBef>
                <a:spcPts val="0"/>
              </a:spcBef>
              <a:spcAft>
                <a:spcPts val="0"/>
              </a:spcAft>
              <a:buClr>
                <a:srgbClr val="000000"/>
              </a:buClr>
              <a:buSzPts val="2800"/>
              <a:buNone/>
              <a:defRPr>
                <a:solidFill>
                  <a:srgbClr val="000000"/>
                </a:solidFill>
              </a:defRPr>
            </a:lvl9pPr>
          </a:lstStyle>
          <a:p>
            <a:endParaRPr/>
          </a:p>
        </p:txBody>
      </p:sp>
      <p:sp>
        <p:nvSpPr>
          <p:cNvPr id="84" name="Google Shape;84;p11"/>
          <p:cNvSpPr txBox="1">
            <a:spLocks noGrp="1"/>
          </p:cNvSpPr>
          <p:nvPr>
            <p:ph type="subTitle" idx="2"/>
          </p:nvPr>
        </p:nvSpPr>
        <p:spPr>
          <a:xfrm>
            <a:off x="562250" y="914850"/>
            <a:ext cx="2843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92"/>
        <p:cNvGrpSpPr/>
        <p:nvPr/>
      </p:nvGrpSpPr>
      <p:grpSpPr>
        <a:xfrm>
          <a:off x="0" y="0"/>
          <a:ext cx="0" cy="0"/>
          <a:chOff x="0" y="0"/>
          <a:chExt cx="0" cy="0"/>
        </a:xfrm>
      </p:grpSpPr>
      <p:sp>
        <p:nvSpPr>
          <p:cNvPr id="93" name="Google Shape;93;p15"/>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6" name="Google Shape;96;p15"/>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7" name="Google Shape;97;p15"/>
          <p:cNvSpPr txBox="1">
            <a:spLocks noGrp="1"/>
          </p:cNvSpPr>
          <p:nvPr>
            <p:ph type="ctrTitle"/>
          </p:nvPr>
        </p:nvSpPr>
        <p:spPr>
          <a:xfrm flipH="1">
            <a:off x="623625" y="2236500"/>
            <a:ext cx="35769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8" name="Google Shape;98;p15"/>
          <p:cNvSpPr txBox="1">
            <a:spLocks noGrp="1"/>
          </p:cNvSpPr>
          <p:nvPr>
            <p:ph type="subTitle" idx="1"/>
          </p:nvPr>
        </p:nvSpPr>
        <p:spPr>
          <a:xfrm flipH="1">
            <a:off x="623500" y="3116767"/>
            <a:ext cx="3629100" cy="67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99" name="Google Shape;99;p15"/>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100"/>
        <p:cNvGrpSpPr/>
        <p:nvPr/>
      </p:nvGrpSpPr>
      <p:grpSpPr>
        <a:xfrm>
          <a:off x="0" y="0"/>
          <a:ext cx="0" cy="0"/>
          <a:chOff x="0" y="0"/>
          <a:chExt cx="0" cy="0"/>
        </a:xfrm>
      </p:grpSpPr>
      <p:sp>
        <p:nvSpPr>
          <p:cNvPr id="101" name="Google Shape;101;p1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a:spLocks noGrp="1"/>
          </p:cNvSpPr>
          <p:nvPr>
            <p:ph type="ctrTitle"/>
          </p:nvPr>
        </p:nvSpPr>
        <p:spPr>
          <a:xfrm>
            <a:off x="790975" y="720000"/>
            <a:ext cx="5012400" cy="31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03" name="Google Shape;103;p1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105"/>
        <p:cNvGrpSpPr/>
        <p:nvPr/>
      </p:nvGrpSpPr>
      <p:grpSpPr>
        <a:xfrm>
          <a:off x="0" y="0"/>
          <a:ext cx="0" cy="0"/>
          <a:chOff x="0" y="0"/>
          <a:chExt cx="0" cy="0"/>
        </a:xfrm>
      </p:grpSpPr>
      <p:sp>
        <p:nvSpPr>
          <p:cNvPr id="106" name="Google Shape;106;p17"/>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txBox="1">
            <a:spLocks noGrp="1"/>
          </p:cNvSpPr>
          <p:nvPr>
            <p:ph type="subTitle" idx="1"/>
          </p:nvPr>
        </p:nvSpPr>
        <p:spPr>
          <a:xfrm>
            <a:off x="2286775" y="1780575"/>
            <a:ext cx="4717500" cy="631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a:endParaRPr/>
          </a:p>
        </p:txBody>
      </p:sp>
      <p:sp>
        <p:nvSpPr>
          <p:cNvPr id="108" name="Google Shape;108;p17"/>
          <p:cNvSpPr txBox="1">
            <a:spLocks noGrp="1"/>
          </p:cNvSpPr>
          <p:nvPr>
            <p:ph type="ctrTitle"/>
          </p:nvPr>
        </p:nvSpPr>
        <p:spPr>
          <a:xfrm>
            <a:off x="3099175" y="2412374"/>
            <a:ext cx="3092700" cy="54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800"/>
              <a:buFont typeface="Montserrat ExtraBold"/>
              <a:buNone/>
              <a:defRPr sz="2800" b="0" i="0" u="none" strike="noStrike" cap="none">
                <a:solidFill>
                  <a:srgbClr val="434343"/>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2pPr>
            <a:lvl3pPr marR="0" lvl="2"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3pPr>
            <a:lvl4pPr marR="0" lvl="3"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4pPr>
            <a:lvl5pPr marR="0" lvl="4"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5pPr>
            <a:lvl6pPr marR="0" lvl="5"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6pPr>
            <a:lvl7pPr marR="0" lvl="6"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7pPr>
            <a:lvl8pPr marR="0" lvl="7"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8pPr>
            <a:lvl9pPr marR="0" lvl="8" algn="l" rtl="0">
              <a:lnSpc>
                <a:spcPct val="100000"/>
              </a:lnSpc>
              <a:spcBef>
                <a:spcPts val="0"/>
              </a:spcBef>
              <a:spcAft>
                <a:spcPts val="0"/>
              </a:spcAft>
              <a:buClr>
                <a:srgbClr val="434343"/>
              </a:buClr>
              <a:buSzPts val="2800"/>
              <a:buFont typeface="Squada One"/>
              <a:buNone/>
              <a:defRPr sz="2800" b="0" i="0" u="none" strike="noStrike" cap="none">
                <a:solidFill>
                  <a:srgbClr val="434343"/>
                </a:solidFill>
                <a:latin typeface="Squada One"/>
                <a:ea typeface="Squada One"/>
                <a:cs typeface="Squada One"/>
                <a:sym typeface="Squada One"/>
              </a:defRPr>
            </a:lvl9pPr>
          </a:lstStyle>
          <a:p>
            <a:endParaRPr/>
          </a:p>
        </p:txBody>
      </p:sp>
      <p:sp>
        <p:nvSpPr>
          <p:cNvPr id="91" name="Google Shape;9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Char char="■"/>
              <a:defRPr sz="1200" b="0" i="0" u="none" strike="noStrike" cap="none">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rQuZOX2tD1vZpWi-xwnkMAkH2fn61_4X/view"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ctrTitle"/>
          </p:nvPr>
        </p:nvSpPr>
        <p:spPr>
          <a:xfrm flipH="1">
            <a:off x="742875" y="2221200"/>
            <a:ext cx="4657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AVENGERS</a:t>
            </a:r>
            <a:endParaRPr sz="3800">
              <a:solidFill>
                <a:srgbClr val="434343"/>
              </a:solidFill>
            </a:endParaRPr>
          </a:p>
          <a:p>
            <a:pPr marL="0" lvl="0" indent="0" algn="l" rtl="0">
              <a:spcBef>
                <a:spcPts val="0"/>
              </a:spcBef>
              <a:spcAft>
                <a:spcPts val="0"/>
              </a:spcAft>
              <a:buNone/>
            </a:pPr>
            <a:r>
              <a:rPr lang="en" sz="2300">
                <a:latin typeface="Montserrat Light"/>
                <a:ea typeface="Montserrat Light"/>
                <a:cs typeface="Montserrat Light"/>
                <a:sym typeface="Montserrat Light"/>
              </a:rPr>
              <a:t>AMES HOUSE PRICE</a:t>
            </a:r>
            <a:endParaRPr sz="2300">
              <a:solidFill>
                <a:srgbClr val="434343"/>
              </a:solidFill>
              <a:latin typeface="Montserrat Light"/>
              <a:ea typeface="Montserrat Light"/>
              <a:cs typeface="Montserrat Light"/>
              <a:sym typeface="Montserrat Light"/>
            </a:endParaRPr>
          </a:p>
        </p:txBody>
      </p:sp>
      <p:cxnSp>
        <p:nvCxnSpPr>
          <p:cNvPr id="174" name="Google Shape;174;p25"/>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175" name="Google Shape;175;p25"/>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ctrTitle"/>
          </p:nvPr>
        </p:nvSpPr>
        <p:spPr>
          <a:xfrm>
            <a:off x="790975" y="720000"/>
            <a:ext cx="5012400" cy="3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SOLUTIONS</a:t>
            </a:r>
            <a:endParaRPr/>
          </a:p>
        </p:txBody>
      </p:sp>
      <p:sp>
        <p:nvSpPr>
          <p:cNvPr id="366" name="Google Shape;366;p34"/>
          <p:cNvSpPr txBox="1"/>
          <p:nvPr/>
        </p:nvSpPr>
        <p:spPr>
          <a:xfrm flipH="1">
            <a:off x="1361212" y="1143422"/>
            <a:ext cx="6421577" cy="31065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900"/>
              <a:buFont typeface="Arial"/>
              <a:buNone/>
            </a:pPr>
            <a:r>
              <a:rPr lang="en" sz="1900" b="0" i="0" u="none" strike="noStrike" cap="none">
                <a:solidFill>
                  <a:srgbClr val="434343"/>
                </a:solidFill>
                <a:latin typeface="Montserrat ExtraBold"/>
                <a:ea typeface="Montserrat ExtraBold"/>
                <a:cs typeface="Montserrat ExtraBold"/>
                <a:sym typeface="Montserrat ExtraBold"/>
              </a:rPr>
              <a:t>So, what is the Solution???</a:t>
            </a:r>
            <a:endParaRPr/>
          </a:p>
          <a:p>
            <a:pPr marL="0" marR="0" lvl="0" indent="0" algn="l" rtl="0">
              <a:lnSpc>
                <a:spcPct val="150000"/>
              </a:lnSpc>
              <a:spcBef>
                <a:spcPts val="0"/>
              </a:spcBef>
              <a:spcAft>
                <a:spcPts val="0"/>
              </a:spcAft>
              <a:buClr>
                <a:srgbClr val="000000"/>
              </a:buClr>
              <a:buSzPts val="1900"/>
              <a:buFont typeface="Arial"/>
              <a:buNone/>
            </a:pPr>
            <a:endParaRPr sz="1900" b="0" i="0" u="none" strike="noStrike" cap="none">
              <a:solidFill>
                <a:srgbClr val="434343"/>
              </a:solidFill>
              <a:latin typeface="EB Garamond"/>
              <a:ea typeface="EB Garamond"/>
              <a:cs typeface="EB Garamond"/>
              <a:sym typeface="EB Garamond"/>
            </a:endParaRPr>
          </a:p>
          <a:p>
            <a:pPr marL="457200" marR="0" lvl="0" indent="-349250" algn="l" rtl="0">
              <a:lnSpc>
                <a:spcPct val="150000"/>
              </a:lnSpc>
              <a:spcBef>
                <a:spcPts val="0"/>
              </a:spcBef>
              <a:spcAft>
                <a:spcPts val="0"/>
              </a:spcAft>
              <a:buClr>
                <a:srgbClr val="434343"/>
              </a:buClr>
              <a:buSzPts val="1900"/>
              <a:buFont typeface="Arial"/>
              <a:buChar char="•"/>
            </a:pPr>
            <a:r>
              <a:rPr lang="en" sz="1800" b="1" i="0" u="none" strike="noStrike" cap="none">
                <a:solidFill>
                  <a:srgbClr val="434343"/>
                </a:solidFill>
                <a:latin typeface="EB Garamond"/>
                <a:ea typeface="EB Garamond"/>
                <a:cs typeface="EB Garamond"/>
                <a:sym typeface="EB Garamond"/>
              </a:rPr>
              <a:t>Web application </a:t>
            </a:r>
            <a:r>
              <a:rPr lang="en" sz="1800" b="0" i="0" u="none" strike="noStrike" cap="none">
                <a:solidFill>
                  <a:srgbClr val="434343"/>
                </a:solidFill>
                <a:latin typeface="EB Garamond"/>
                <a:ea typeface="EB Garamond"/>
                <a:cs typeface="EB Garamond"/>
                <a:sym typeface="EB Garamond"/>
              </a:rPr>
              <a:t>that able to predict up to </a:t>
            </a:r>
            <a:r>
              <a:rPr lang="en" sz="1800" b="1" i="0" u="none" strike="noStrike" cap="none">
                <a:solidFill>
                  <a:srgbClr val="434343"/>
                </a:solidFill>
                <a:latin typeface="EB Garamond"/>
                <a:ea typeface="EB Garamond"/>
                <a:cs typeface="EB Garamond"/>
                <a:sym typeface="EB Garamond"/>
              </a:rPr>
              <a:t>88%  accuracy </a:t>
            </a:r>
            <a:endParaRPr/>
          </a:p>
          <a:p>
            <a:pPr marL="457200" marR="0" lvl="0" indent="-349250" algn="l" rtl="0">
              <a:lnSpc>
                <a:spcPct val="150000"/>
              </a:lnSpc>
              <a:spcBef>
                <a:spcPts val="0"/>
              </a:spcBef>
              <a:spcAft>
                <a:spcPts val="0"/>
              </a:spcAft>
              <a:buClr>
                <a:srgbClr val="434343"/>
              </a:buClr>
              <a:buSzPts val="1900"/>
              <a:buFont typeface="Arial"/>
              <a:buChar char="•"/>
            </a:pPr>
            <a:r>
              <a:rPr lang="en" sz="1800" b="0" i="0" u="none" strike="noStrike" cap="none">
                <a:solidFill>
                  <a:srgbClr val="434343"/>
                </a:solidFill>
                <a:latin typeface="EB Garamond"/>
                <a:ea typeface="EB Garamond"/>
                <a:cs typeface="EB Garamond"/>
                <a:sym typeface="EB Garamond"/>
              </a:rPr>
              <a:t>Only using </a:t>
            </a:r>
            <a:r>
              <a:rPr lang="en" sz="1800" b="1" i="0" u="none" strike="noStrike" cap="none">
                <a:solidFill>
                  <a:srgbClr val="434343"/>
                </a:solidFill>
                <a:latin typeface="EB Garamond"/>
                <a:ea typeface="EB Garamond"/>
                <a:cs typeface="EB Garamond"/>
                <a:sym typeface="EB Garamond"/>
              </a:rPr>
              <a:t>13 important features </a:t>
            </a:r>
            <a:endParaRPr/>
          </a:p>
          <a:p>
            <a:pPr marL="457200" marR="0" lvl="0" indent="-349250" algn="l" rtl="0">
              <a:lnSpc>
                <a:spcPct val="150000"/>
              </a:lnSpc>
              <a:spcBef>
                <a:spcPts val="0"/>
              </a:spcBef>
              <a:spcAft>
                <a:spcPts val="0"/>
              </a:spcAft>
              <a:buClr>
                <a:srgbClr val="434343"/>
              </a:buClr>
              <a:buSzPts val="1900"/>
              <a:buFont typeface="Arial"/>
              <a:buChar char="•"/>
            </a:pPr>
            <a:r>
              <a:rPr lang="en" sz="1800" b="0" i="0" u="none" strike="noStrike" cap="none">
                <a:solidFill>
                  <a:srgbClr val="434343"/>
                </a:solidFill>
                <a:latin typeface="EB Garamond"/>
                <a:ea typeface="EB Garamond"/>
                <a:cs typeface="EB Garamond"/>
                <a:sym typeface="EB Garamond"/>
              </a:rPr>
              <a:t>Consumers able to</a:t>
            </a:r>
            <a:r>
              <a:rPr lang="en" sz="1800" b="1" i="0" u="none" strike="noStrike" cap="none">
                <a:solidFill>
                  <a:srgbClr val="434343"/>
                </a:solidFill>
                <a:latin typeface="EB Garamond"/>
                <a:ea typeface="EB Garamond"/>
                <a:cs typeface="EB Garamond"/>
                <a:sym typeface="EB Garamond"/>
              </a:rPr>
              <a:t> tweak the features freely </a:t>
            </a:r>
            <a:r>
              <a:rPr lang="en" sz="1800" b="0" i="0" u="none" strike="noStrike" cap="none">
                <a:solidFill>
                  <a:srgbClr val="434343"/>
                </a:solidFill>
                <a:latin typeface="EB Garamond"/>
                <a:ea typeface="EB Garamond"/>
                <a:cs typeface="EB Garamond"/>
                <a:sym typeface="EB Garamond"/>
              </a:rPr>
              <a:t>based on their preferences</a:t>
            </a:r>
            <a:endParaRPr sz="1800" b="0" i="0" u="none" strike="noStrike" cap="none">
              <a:solidFill>
                <a:srgbClr val="434343"/>
              </a:solidFill>
              <a:latin typeface="EB Garamond"/>
              <a:ea typeface="EB Garamond"/>
              <a:cs typeface="EB Garamond"/>
              <a:sym typeface="EB Garamond"/>
            </a:endParaRPr>
          </a:p>
        </p:txBody>
      </p:sp>
      <p:grpSp>
        <p:nvGrpSpPr>
          <p:cNvPr id="367" name="Google Shape;367;p34"/>
          <p:cNvGrpSpPr/>
          <p:nvPr/>
        </p:nvGrpSpPr>
        <p:grpSpPr>
          <a:xfrm>
            <a:off x="7842661" y="4139871"/>
            <a:ext cx="750682" cy="1113680"/>
            <a:chOff x="2449930" y="2556776"/>
            <a:chExt cx="1339065" cy="3009184"/>
          </a:xfrm>
        </p:grpSpPr>
        <p:sp>
          <p:nvSpPr>
            <p:cNvPr id="368" name="Google Shape;368;p34"/>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4"/>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0" name="Google Shape;370;p34"/>
          <p:cNvGrpSpPr/>
          <p:nvPr/>
        </p:nvGrpSpPr>
        <p:grpSpPr>
          <a:xfrm>
            <a:off x="280611" y="3926200"/>
            <a:ext cx="1020728" cy="1217300"/>
            <a:chOff x="1231043" y="3326737"/>
            <a:chExt cx="1851853" cy="2457564"/>
          </a:xfrm>
        </p:grpSpPr>
        <p:sp>
          <p:nvSpPr>
            <p:cNvPr id="371" name="Google Shape;371;p34"/>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4"/>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34"/>
          <p:cNvGrpSpPr/>
          <p:nvPr/>
        </p:nvGrpSpPr>
        <p:grpSpPr>
          <a:xfrm>
            <a:off x="2202798" y="1102904"/>
            <a:ext cx="464146" cy="455240"/>
            <a:chOff x="3541011" y="1508594"/>
            <a:chExt cx="350167" cy="349432"/>
          </a:xfrm>
        </p:grpSpPr>
        <p:sp>
          <p:nvSpPr>
            <p:cNvPr id="374" name="Google Shape;374;p34"/>
            <p:cNvSpPr/>
            <p:nvPr/>
          </p:nvSpPr>
          <p:spPr>
            <a:xfrm>
              <a:off x="3600878" y="1568268"/>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75" name="Google Shape;375;p34"/>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76" name="Google Shape;376;p34"/>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77" name="Google Shape;377;p34"/>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78" name="Google Shape;378;p34"/>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79" name="Google Shape;379;p34"/>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0" name="Google Shape;380;p34"/>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1" name="Google Shape;381;p34"/>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2" name="Google Shape;382;p34"/>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3" name="Google Shape;383;p34"/>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4" name="Google Shape;384;p34"/>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5" name="Google Shape;385;p34"/>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sp>
          <p:nvSpPr>
            <p:cNvPr id="386" name="Google Shape;386;p34"/>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DEFC8"/>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grpSp>
        <p:nvGrpSpPr>
          <p:cNvPr id="391" name="Google Shape;391;p35"/>
          <p:cNvGrpSpPr/>
          <p:nvPr/>
        </p:nvGrpSpPr>
        <p:grpSpPr>
          <a:xfrm>
            <a:off x="3407332" y="3661715"/>
            <a:ext cx="2264201" cy="1330249"/>
            <a:chOff x="2614150" y="2505350"/>
            <a:chExt cx="284750" cy="243425"/>
          </a:xfrm>
        </p:grpSpPr>
        <p:sp>
          <p:nvSpPr>
            <p:cNvPr id="392" name="Google Shape;392;p35"/>
            <p:cNvSpPr/>
            <p:nvPr/>
          </p:nvSpPr>
          <p:spPr>
            <a:xfrm>
              <a:off x="2614150" y="2505350"/>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5"/>
            <p:cNvSpPr/>
            <p:nvPr/>
          </p:nvSpPr>
          <p:spPr>
            <a:xfrm>
              <a:off x="2614150" y="2586475"/>
              <a:ext cx="284750" cy="81175"/>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rgbClr val="6DC5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a:off x="2614150" y="2667625"/>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40A2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5" name="Google Shape;395;p35"/>
          <p:cNvSpPr txBox="1"/>
          <p:nvPr/>
        </p:nvSpPr>
        <p:spPr>
          <a:xfrm>
            <a:off x="225041" y="520091"/>
            <a:ext cx="2392800" cy="34114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000" b="1" i="0" u="none" strike="noStrike" cap="none">
                <a:solidFill>
                  <a:srgbClr val="000000"/>
                </a:solidFill>
                <a:latin typeface="Montserrat Black"/>
                <a:ea typeface="Montserrat Black"/>
                <a:cs typeface="Montserrat Black"/>
                <a:sym typeface="Montserrat Black"/>
              </a:rPr>
              <a:t>MODEL 1</a:t>
            </a:r>
            <a:endParaRPr/>
          </a:p>
          <a:p>
            <a:pPr marL="0" marR="0" lvl="0" indent="0" algn="ctr" rtl="0">
              <a:lnSpc>
                <a:spcPct val="100000"/>
              </a:lnSpc>
              <a:spcBef>
                <a:spcPts val="0"/>
              </a:spcBef>
              <a:spcAft>
                <a:spcPts val="0"/>
              </a:spcAft>
              <a:buNone/>
            </a:pPr>
            <a:r>
              <a:rPr lang="en" sz="1000" b="1" i="0" u="none" strike="noStrike" cap="none">
                <a:solidFill>
                  <a:srgbClr val="000000"/>
                </a:solidFill>
                <a:latin typeface="Montserrat Black"/>
                <a:ea typeface="Montserrat Black"/>
                <a:cs typeface="Montserrat Black"/>
                <a:sym typeface="Montserrat Black"/>
              </a:rPr>
              <a:t>RIDGE</a:t>
            </a:r>
            <a:endParaRPr/>
          </a:p>
        </p:txBody>
      </p:sp>
      <p:sp>
        <p:nvSpPr>
          <p:cNvPr id="396" name="Google Shape;396;p35"/>
          <p:cNvSpPr txBox="1"/>
          <p:nvPr/>
        </p:nvSpPr>
        <p:spPr>
          <a:xfrm>
            <a:off x="3195765" y="567330"/>
            <a:ext cx="2392800" cy="316882"/>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Montserrat Black"/>
                <a:ea typeface="Montserrat Black"/>
                <a:cs typeface="Montserrat Black"/>
                <a:sym typeface="Montserrat Black"/>
              </a:rPr>
              <a:t>MODEL 2</a:t>
            </a:r>
            <a:endParaRPr/>
          </a:p>
          <a:p>
            <a:pPr marL="0" marR="0" lvl="0" indent="0" algn="ctr" rtl="0">
              <a:lnSpc>
                <a:spcPct val="100000"/>
              </a:lnSpc>
              <a:spcBef>
                <a:spcPts val="0"/>
              </a:spcBef>
              <a:spcAft>
                <a:spcPts val="0"/>
              </a:spcAft>
              <a:buNone/>
            </a:pPr>
            <a:r>
              <a:rPr lang="en" sz="1000" b="0" i="0" u="none" strike="noStrike" cap="none">
                <a:solidFill>
                  <a:srgbClr val="000000"/>
                </a:solidFill>
                <a:latin typeface="Montserrat Black"/>
                <a:ea typeface="Montserrat Black"/>
                <a:cs typeface="Montserrat Black"/>
                <a:sym typeface="Montserrat Black"/>
              </a:rPr>
              <a:t>LASSO CV</a:t>
            </a:r>
            <a:endParaRPr/>
          </a:p>
        </p:txBody>
      </p:sp>
      <p:sp>
        <p:nvSpPr>
          <p:cNvPr id="397" name="Google Shape;397;p35"/>
          <p:cNvSpPr txBox="1"/>
          <p:nvPr/>
        </p:nvSpPr>
        <p:spPr>
          <a:xfrm>
            <a:off x="6526159" y="417224"/>
            <a:ext cx="2392800" cy="451672"/>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Montserrat Black"/>
                <a:ea typeface="Montserrat Black"/>
                <a:cs typeface="Montserrat Black"/>
                <a:sym typeface="Montserrat Black"/>
              </a:rPr>
              <a:t>MODEL 3</a:t>
            </a:r>
            <a:endParaRPr/>
          </a:p>
          <a:p>
            <a:pPr marL="0" marR="0" lvl="0" indent="0" algn="ctr" rtl="0">
              <a:lnSpc>
                <a:spcPct val="100000"/>
              </a:lnSpc>
              <a:spcBef>
                <a:spcPts val="0"/>
              </a:spcBef>
              <a:spcAft>
                <a:spcPts val="0"/>
              </a:spcAft>
              <a:buNone/>
            </a:pPr>
            <a:r>
              <a:rPr lang="en" sz="1000" b="0" i="0" u="none" strike="noStrike" cap="none">
                <a:solidFill>
                  <a:srgbClr val="000000"/>
                </a:solidFill>
                <a:latin typeface="Montserrat Black"/>
                <a:ea typeface="Montserrat Black"/>
                <a:cs typeface="Montserrat Black"/>
                <a:sym typeface="Montserrat Black"/>
              </a:rPr>
              <a:t>RIDGE CV</a:t>
            </a:r>
            <a:endParaRPr/>
          </a:p>
        </p:txBody>
      </p:sp>
      <p:cxnSp>
        <p:nvCxnSpPr>
          <p:cNvPr id="398" name="Google Shape;398;p35"/>
          <p:cNvCxnSpPr/>
          <p:nvPr/>
        </p:nvCxnSpPr>
        <p:spPr>
          <a:xfrm>
            <a:off x="2723042" y="0"/>
            <a:ext cx="0" cy="5143500"/>
          </a:xfrm>
          <a:prstGeom prst="straightConnector1">
            <a:avLst/>
          </a:prstGeom>
          <a:noFill/>
          <a:ln w="38100" cap="flat" cmpd="sng">
            <a:solidFill>
              <a:srgbClr val="FFCB64"/>
            </a:solidFill>
            <a:prstDash val="solid"/>
            <a:round/>
            <a:headEnd type="none" w="sm" len="sm"/>
            <a:tailEnd type="none" w="sm" len="sm"/>
          </a:ln>
        </p:spPr>
      </p:cxnSp>
      <p:cxnSp>
        <p:nvCxnSpPr>
          <p:cNvPr id="399" name="Google Shape;399;p35"/>
          <p:cNvCxnSpPr/>
          <p:nvPr/>
        </p:nvCxnSpPr>
        <p:spPr>
          <a:xfrm>
            <a:off x="6239982" y="4485"/>
            <a:ext cx="0" cy="5143500"/>
          </a:xfrm>
          <a:prstGeom prst="straightConnector1">
            <a:avLst/>
          </a:prstGeom>
          <a:noFill/>
          <a:ln w="38100" cap="flat" cmpd="sng">
            <a:solidFill>
              <a:srgbClr val="FFCB64"/>
            </a:solidFill>
            <a:prstDash val="solid"/>
            <a:round/>
            <a:headEnd type="none" w="sm" len="sm"/>
            <a:tailEnd type="none" w="sm" len="sm"/>
          </a:ln>
        </p:spPr>
      </p:cxnSp>
      <p:cxnSp>
        <p:nvCxnSpPr>
          <p:cNvPr id="400" name="Google Shape;400;p35"/>
          <p:cNvCxnSpPr/>
          <p:nvPr/>
        </p:nvCxnSpPr>
        <p:spPr>
          <a:xfrm rot="10800000">
            <a:off x="2723042" y="1"/>
            <a:ext cx="3516940" cy="17844"/>
          </a:xfrm>
          <a:prstGeom prst="straightConnector1">
            <a:avLst/>
          </a:prstGeom>
          <a:noFill/>
          <a:ln w="38100" cap="flat" cmpd="sng">
            <a:solidFill>
              <a:srgbClr val="FFCB64"/>
            </a:solidFill>
            <a:prstDash val="solid"/>
            <a:round/>
            <a:headEnd type="none" w="sm" len="sm"/>
            <a:tailEnd type="none" w="sm" len="sm"/>
          </a:ln>
        </p:spPr>
      </p:cxnSp>
      <p:cxnSp>
        <p:nvCxnSpPr>
          <p:cNvPr id="401" name="Google Shape;401;p35"/>
          <p:cNvCxnSpPr/>
          <p:nvPr/>
        </p:nvCxnSpPr>
        <p:spPr>
          <a:xfrm rot="10800000">
            <a:off x="2723042" y="5125654"/>
            <a:ext cx="3516940" cy="0"/>
          </a:xfrm>
          <a:prstGeom prst="straightConnector1">
            <a:avLst/>
          </a:prstGeom>
          <a:noFill/>
          <a:ln w="38100" cap="flat" cmpd="sng">
            <a:solidFill>
              <a:srgbClr val="FFCB64"/>
            </a:solidFill>
            <a:prstDash val="solid"/>
            <a:round/>
            <a:headEnd type="none" w="sm" len="sm"/>
            <a:tailEnd type="none" w="sm" len="sm"/>
          </a:ln>
        </p:spPr>
      </p:cxnSp>
      <p:sp>
        <p:nvSpPr>
          <p:cNvPr id="402" name="Google Shape;402;p35"/>
          <p:cNvSpPr txBox="1">
            <a:spLocks noGrp="1"/>
          </p:cNvSpPr>
          <p:nvPr>
            <p:ph type="subTitle" idx="1"/>
          </p:nvPr>
        </p:nvSpPr>
        <p:spPr>
          <a:xfrm>
            <a:off x="3471412" y="4597696"/>
            <a:ext cx="2020200" cy="61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200"/>
              <a:buNone/>
            </a:pPr>
            <a:r>
              <a:rPr lang="en" sz="1300">
                <a:latin typeface="Montserrat Black"/>
                <a:ea typeface="Montserrat Black"/>
                <a:cs typeface="Montserrat Black"/>
                <a:sym typeface="Montserrat Black"/>
              </a:rPr>
              <a:t>RMSE = 0.10</a:t>
            </a:r>
            <a:endParaRPr sz="1300">
              <a:latin typeface="Montserrat Black"/>
              <a:ea typeface="Montserrat Black"/>
              <a:cs typeface="Montserrat Black"/>
              <a:sym typeface="Montserrat Black"/>
            </a:endParaRPr>
          </a:p>
        </p:txBody>
      </p:sp>
      <p:sp>
        <p:nvSpPr>
          <p:cNvPr id="403" name="Google Shape;403;p35"/>
          <p:cNvSpPr txBox="1"/>
          <p:nvPr/>
        </p:nvSpPr>
        <p:spPr>
          <a:xfrm>
            <a:off x="3510894" y="4115377"/>
            <a:ext cx="111496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800" b="0" i="0" u="none" strike="noStrike" cap="none">
                <a:solidFill>
                  <a:srgbClr val="434343"/>
                </a:solidFill>
                <a:latin typeface="Montserrat Black"/>
                <a:ea typeface="Montserrat Black"/>
                <a:cs typeface="Montserrat Black"/>
                <a:sym typeface="Montserrat Black"/>
              </a:rPr>
              <a:t>ERROR </a:t>
            </a:r>
            <a:endParaRPr/>
          </a:p>
          <a:p>
            <a:pPr marL="0" marR="0" lvl="0" indent="0" algn="ctr" rtl="0">
              <a:lnSpc>
                <a:spcPct val="115000"/>
              </a:lnSpc>
              <a:spcBef>
                <a:spcPts val="0"/>
              </a:spcBef>
              <a:spcAft>
                <a:spcPts val="0"/>
              </a:spcAft>
              <a:buClr>
                <a:srgbClr val="434343"/>
              </a:buClr>
              <a:buSzPts val="1200"/>
              <a:buFont typeface="EB Garamond"/>
              <a:buNone/>
            </a:pPr>
            <a:r>
              <a:rPr lang="en" sz="800" b="0" i="0" u="none" strike="noStrike" cap="none">
                <a:solidFill>
                  <a:srgbClr val="434343"/>
                </a:solidFill>
                <a:latin typeface="Montserrat Black"/>
                <a:ea typeface="Montserrat Black"/>
                <a:cs typeface="Montserrat Black"/>
                <a:sym typeface="Montserrat Black"/>
              </a:rPr>
              <a:t>PERCENTAGE  </a:t>
            </a:r>
            <a:endParaRPr/>
          </a:p>
        </p:txBody>
      </p:sp>
      <p:sp>
        <p:nvSpPr>
          <p:cNvPr id="404" name="Google Shape;404;p35"/>
          <p:cNvSpPr txBox="1"/>
          <p:nvPr/>
        </p:nvSpPr>
        <p:spPr>
          <a:xfrm>
            <a:off x="4392165" y="4126474"/>
            <a:ext cx="862986" cy="403377"/>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 0.65%</a:t>
            </a:r>
            <a:endParaRPr/>
          </a:p>
        </p:txBody>
      </p:sp>
      <p:sp>
        <p:nvSpPr>
          <p:cNvPr id="405" name="Google Shape;405;p35"/>
          <p:cNvSpPr txBox="1"/>
          <p:nvPr/>
        </p:nvSpPr>
        <p:spPr>
          <a:xfrm>
            <a:off x="3471412" y="3700902"/>
            <a:ext cx="20202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ACC = 93%</a:t>
            </a:r>
            <a:endParaRPr/>
          </a:p>
        </p:txBody>
      </p:sp>
      <p:grpSp>
        <p:nvGrpSpPr>
          <p:cNvPr id="406" name="Google Shape;406;p35"/>
          <p:cNvGrpSpPr/>
          <p:nvPr/>
        </p:nvGrpSpPr>
        <p:grpSpPr>
          <a:xfrm>
            <a:off x="505844" y="4248840"/>
            <a:ext cx="2035725" cy="743126"/>
            <a:chOff x="2614150" y="2505350"/>
            <a:chExt cx="284750" cy="243425"/>
          </a:xfrm>
        </p:grpSpPr>
        <p:sp>
          <p:nvSpPr>
            <p:cNvPr id="407" name="Google Shape;407;p35"/>
            <p:cNvSpPr/>
            <p:nvPr/>
          </p:nvSpPr>
          <p:spPr>
            <a:xfrm>
              <a:off x="2614150" y="2505350"/>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5"/>
            <p:cNvSpPr/>
            <p:nvPr/>
          </p:nvSpPr>
          <p:spPr>
            <a:xfrm>
              <a:off x="2614150" y="2586475"/>
              <a:ext cx="284750" cy="81175"/>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rgbClr val="6DC5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5"/>
            <p:cNvSpPr/>
            <p:nvPr/>
          </p:nvSpPr>
          <p:spPr>
            <a:xfrm>
              <a:off x="2614150" y="2667625"/>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40A2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0" name="Google Shape;410;p35"/>
          <p:cNvSpPr txBox="1"/>
          <p:nvPr/>
        </p:nvSpPr>
        <p:spPr>
          <a:xfrm>
            <a:off x="492480" y="4687979"/>
            <a:ext cx="1816346" cy="342556"/>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i="0" u="none" strike="noStrike" cap="none">
                <a:solidFill>
                  <a:srgbClr val="434343"/>
                </a:solidFill>
                <a:latin typeface="Montserrat Black"/>
                <a:ea typeface="Montserrat Black"/>
                <a:cs typeface="Montserrat Black"/>
                <a:sym typeface="Montserrat Black"/>
              </a:rPr>
              <a:t>RMSE </a:t>
            </a:r>
            <a:r>
              <a:rPr lang="en" sz="1300" b="0" i="0" u="none" strike="noStrike" cap="none">
                <a:solidFill>
                  <a:srgbClr val="434343"/>
                </a:solidFill>
                <a:latin typeface="Montserrat Black"/>
                <a:ea typeface="Montserrat Black"/>
                <a:cs typeface="Montserrat Black"/>
                <a:sym typeface="Montserrat Black"/>
              </a:rPr>
              <a:t>= 0.12</a:t>
            </a:r>
            <a:endParaRPr/>
          </a:p>
        </p:txBody>
      </p:sp>
      <p:sp>
        <p:nvSpPr>
          <p:cNvPr id="411" name="Google Shape;411;p35"/>
          <p:cNvSpPr txBox="1"/>
          <p:nvPr/>
        </p:nvSpPr>
        <p:spPr>
          <a:xfrm>
            <a:off x="1071270" y="4432280"/>
            <a:ext cx="1083142" cy="225341"/>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 0.71%</a:t>
            </a:r>
            <a:endParaRPr/>
          </a:p>
        </p:txBody>
      </p:sp>
      <p:sp>
        <p:nvSpPr>
          <p:cNvPr id="412" name="Google Shape;412;p35"/>
          <p:cNvSpPr txBox="1"/>
          <p:nvPr/>
        </p:nvSpPr>
        <p:spPr>
          <a:xfrm>
            <a:off x="492919" y="4161983"/>
            <a:ext cx="1816346" cy="342556"/>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i="0" u="none" strike="noStrike" cap="none">
                <a:solidFill>
                  <a:srgbClr val="434343"/>
                </a:solidFill>
                <a:latin typeface="Montserrat Black"/>
                <a:ea typeface="Montserrat Black"/>
                <a:cs typeface="Montserrat Black"/>
                <a:sym typeface="Montserrat Black"/>
              </a:rPr>
              <a:t>ACC = 91%</a:t>
            </a:r>
            <a:endParaRPr>
              <a:latin typeface="Montserrat Black"/>
              <a:ea typeface="Montserrat Black"/>
              <a:cs typeface="Montserrat Black"/>
              <a:sym typeface="Montserrat Black"/>
            </a:endParaRPr>
          </a:p>
        </p:txBody>
      </p:sp>
      <p:grpSp>
        <p:nvGrpSpPr>
          <p:cNvPr id="413" name="Google Shape;413;p35"/>
          <p:cNvGrpSpPr/>
          <p:nvPr/>
        </p:nvGrpSpPr>
        <p:grpSpPr>
          <a:xfrm>
            <a:off x="6823984" y="4270946"/>
            <a:ext cx="2024733" cy="759589"/>
            <a:chOff x="2614150" y="2505350"/>
            <a:chExt cx="284750" cy="243425"/>
          </a:xfrm>
        </p:grpSpPr>
        <p:sp>
          <p:nvSpPr>
            <p:cNvPr id="414" name="Google Shape;414;p35"/>
            <p:cNvSpPr/>
            <p:nvPr/>
          </p:nvSpPr>
          <p:spPr>
            <a:xfrm>
              <a:off x="2614150" y="2505350"/>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5"/>
            <p:cNvSpPr/>
            <p:nvPr/>
          </p:nvSpPr>
          <p:spPr>
            <a:xfrm>
              <a:off x="2614150" y="2586475"/>
              <a:ext cx="284750" cy="81175"/>
            </a:xfrm>
            <a:custGeom>
              <a:avLst/>
              <a:gdLst/>
              <a:ahLst/>
              <a:cxnLst/>
              <a:rect l="l" t="t" r="r" b="b"/>
              <a:pathLst>
                <a:path w="11390" h="3247" extrusionOk="0">
                  <a:moveTo>
                    <a:pt x="1" y="1"/>
                  </a:moveTo>
                  <a:lnTo>
                    <a:pt x="1" y="3246"/>
                  </a:lnTo>
                  <a:lnTo>
                    <a:pt x="9824" y="3246"/>
                  </a:lnTo>
                  <a:lnTo>
                    <a:pt x="11389" y="1624"/>
                  </a:lnTo>
                  <a:lnTo>
                    <a:pt x="9824" y="1"/>
                  </a:lnTo>
                  <a:close/>
                </a:path>
              </a:pathLst>
            </a:custGeom>
            <a:solidFill>
              <a:srgbClr val="6DC5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5"/>
            <p:cNvSpPr/>
            <p:nvPr/>
          </p:nvSpPr>
          <p:spPr>
            <a:xfrm>
              <a:off x="2614150" y="2667625"/>
              <a:ext cx="284750" cy="81150"/>
            </a:xfrm>
            <a:custGeom>
              <a:avLst/>
              <a:gdLst/>
              <a:ahLst/>
              <a:cxnLst/>
              <a:rect l="l" t="t" r="r" b="b"/>
              <a:pathLst>
                <a:path w="11390" h="3246" extrusionOk="0">
                  <a:moveTo>
                    <a:pt x="1" y="0"/>
                  </a:moveTo>
                  <a:lnTo>
                    <a:pt x="1" y="3246"/>
                  </a:lnTo>
                  <a:lnTo>
                    <a:pt x="9824" y="3246"/>
                  </a:lnTo>
                  <a:lnTo>
                    <a:pt x="11389" y="1623"/>
                  </a:lnTo>
                  <a:lnTo>
                    <a:pt x="9824" y="0"/>
                  </a:lnTo>
                  <a:close/>
                </a:path>
              </a:pathLst>
            </a:custGeom>
            <a:solidFill>
              <a:srgbClr val="40A2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7" name="Google Shape;417;p35"/>
          <p:cNvSpPr txBox="1"/>
          <p:nvPr/>
        </p:nvSpPr>
        <p:spPr>
          <a:xfrm>
            <a:off x="6716539" y="4716529"/>
            <a:ext cx="1806538" cy="35014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RMSE = 0.12</a:t>
            </a:r>
            <a:endParaRPr/>
          </a:p>
        </p:txBody>
      </p:sp>
      <p:sp>
        <p:nvSpPr>
          <p:cNvPr id="418" name="Google Shape;418;p35"/>
          <p:cNvSpPr txBox="1"/>
          <p:nvPr/>
        </p:nvSpPr>
        <p:spPr>
          <a:xfrm>
            <a:off x="6733444" y="4430397"/>
            <a:ext cx="997039" cy="35014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700" b="0" i="0" u="none" strike="noStrike" cap="none">
                <a:solidFill>
                  <a:srgbClr val="434343"/>
                </a:solidFill>
                <a:latin typeface="Montserrat Black"/>
                <a:ea typeface="Montserrat Black"/>
                <a:cs typeface="Montserrat Black"/>
                <a:sym typeface="Montserrat Black"/>
              </a:rPr>
              <a:t>ERROR </a:t>
            </a:r>
            <a:endParaRPr/>
          </a:p>
          <a:p>
            <a:pPr marL="0" marR="0" lvl="0" indent="0" algn="ctr" rtl="0">
              <a:lnSpc>
                <a:spcPct val="115000"/>
              </a:lnSpc>
              <a:spcBef>
                <a:spcPts val="0"/>
              </a:spcBef>
              <a:spcAft>
                <a:spcPts val="0"/>
              </a:spcAft>
              <a:buClr>
                <a:srgbClr val="434343"/>
              </a:buClr>
              <a:buSzPts val="1200"/>
              <a:buFont typeface="EB Garamond"/>
              <a:buNone/>
            </a:pPr>
            <a:r>
              <a:rPr lang="en" sz="700" b="0" i="0" u="none" strike="noStrike" cap="none">
                <a:solidFill>
                  <a:srgbClr val="434343"/>
                </a:solidFill>
                <a:latin typeface="Montserrat Black"/>
                <a:ea typeface="Montserrat Black"/>
                <a:cs typeface="Montserrat Black"/>
                <a:sym typeface="Montserrat Black"/>
              </a:rPr>
              <a:t>PERCENTAGE  </a:t>
            </a:r>
            <a:endParaRPr/>
          </a:p>
        </p:txBody>
      </p:sp>
      <p:sp>
        <p:nvSpPr>
          <p:cNvPr id="419" name="Google Shape;419;p35"/>
          <p:cNvSpPr txBox="1"/>
          <p:nvPr/>
        </p:nvSpPr>
        <p:spPr>
          <a:xfrm>
            <a:off x="7385938" y="4463307"/>
            <a:ext cx="1077294" cy="230333"/>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 2.56%</a:t>
            </a:r>
            <a:endParaRPr/>
          </a:p>
        </p:txBody>
      </p:sp>
      <p:sp>
        <p:nvSpPr>
          <p:cNvPr id="420" name="Google Shape;420;p35"/>
          <p:cNvSpPr txBox="1"/>
          <p:nvPr/>
        </p:nvSpPr>
        <p:spPr>
          <a:xfrm>
            <a:off x="6810668" y="4194568"/>
            <a:ext cx="1806538" cy="35014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ACC = 92%</a:t>
            </a:r>
            <a:endParaRPr/>
          </a:p>
        </p:txBody>
      </p:sp>
      <p:sp>
        <p:nvSpPr>
          <p:cNvPr id="421" name="Google Shape;421;p35"/>
          <p:cNvSpPr txBox="1"/>
          <p:nvPr/>
        </p:nvSpPr>
        <p:spPr>
          <a:xfrm>
            <a:off x="3009983" y="134831"/>
            <a:ext cx="3058897" cy="209352"/>
          </a:xfrm>
          <a:prstGeom prst="rect">
            <a:avLst/>
          </a:prstGeom>
          <a:solidFill>
            <a:srgbClr val="6DC5BF"/>
          </a:solid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Montserrat ExtraBold"/>
                <a:ea typeface="Montserrat ExtraBold"/>
                <a:cs typeface="Montserrat ExtraBold"/>
                <a:sym typeface="Montserrat ExtraBold"/>
              </a:rPr>
              <a:t>COMPARING THE MODEL</a:t>
            </a:r>
            <a:endParaRPr sz="1100" b="0" i="0" u="none" strike="noStrike" cap="none">
              <a:solidFill>
                <a:schemeClr val="lt1"/>
              </a:solidFill>
              <a:latin typeface="EB Garamond"/>
              <a:ea typeface="EB Garamond"/>
              <a:cs typeface="EB Garamond"/>
              <a:sym typeface="EB Garamond"/>
            </a:endParaRPr>
          </a:p>
        </p:txBody>
      </p:sp>
      <p:sp>
        <p:nvSpPr>
          <p:cNvPr id="422" name="Google Shape;422;p35"/>
          <p:cNvSpPr txBox="1"/>
          <p:nvPr/>
        </p:nvSpPr>
        <p:spPr>
          <a:xfrm>
            <a:off x="473398" y="3600584"/>
            <a:ext cx="1855389" cy="557262"/>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rgbClr val="434343"/>
              </a:buClr>
              <a:buSzPts val="1200"/>
              <a:buFont typeface="EB Garamond"/>
              <a:buNone/>
            </a:pPr>
            <a:endParaRPr sz="600" b="1" i="0" u="none" strike="noStrike" cap="none">
              <a:solidFill>
                <a:srgbClr val="434343"/>
              </a:solidFill>
              <a:latin typeface="Montserrat Light"/>
              <a:ea typeface="Montserrat Light"/>
              <a:cs typeface="Montserrat Light"/>
              <a:sym typeface="Montserrat Light"/>
            </a:endParaRPr>
          </a:p>
        </p:txBody>
      </p:sp>
      <p:sp>
        <p:nvSpPr>
          <p:cNvPr id="423" name="Google Shape;423;p35"/>
          <p:cNvSpPr txBox="1"/>
          <p:nvPr/>
        </p:nvSpPr>
        <p:spPr>
          <a:xfrm>
            <a:off x="6791715" y="3590569"/>
            <a:ext cx="1835071" cy="56727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1600"/>
              </a:spcAft>
              <a:buClr>
                <a:srgbClr val="434343"/>
              </a:buClr>
              <a:buSzPts val="1200"/>
              <a:buFont typeface="EB Garamond"/>
              <a:buNone/>
            </a:pPr>
            <a:r>
              <a:rPr lang="en" sz="600" b="1" i="0" u="none" strike="noStrike" cap="none">
                <a:solidFill>
                  <a:srgbClr val="434343"/>
                </a:solidFill>
                <a:latin typeface="Montserrat Light"/>
                <a:ea typeface="Montserrat Light"/>
                <a:cs typeface="Montserrat Light"/>
                <a:sym typeface="Montserrat Light"/>
              </a:rPr>
              <a:t>It reduce the overfitting, but had a lot of features used. Model would be too complex</a:t>
            </a:r>
            <a:endParaRPr sz="600" b="1" i="0" u="none" strike="noStrike" cap="none">
              <a:solidFill>
                <a:srgbClr val="434343"/>
              </a:solidFill>
              <a:latin typeface="Montserrat Light"/>
              <a:ea typeface="Montserrat Light"/>
              <a:cs typeface="Montserrat Light"/>
              <a:sym typeface="Montserrat Light"/>
            </a:endParaRPr>
          </a:p>
        </p:txBody>
      </p:sp>
      <p:sp>
        <p:nvSpPr>
          <p:cNvPr id="424" name="Google Shape;424;p35"/>
          <p:cNvSpPr txBox="1"/>
          <p:nvPr/>
        </p:nvSpPr>
        <p:spPr>
          <a:xfrm>
            <a:off x="407713" y="4402052"/>
            <a:ext cx="997039" cy="35014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700" i="0" u="none" strike="noStrike" cap="none">
                <a:solidFill>
                  <a:srgbClr val="434343"/>
                </a:solidFill>
                <a:latin typeface="Montserrat Black"/>
                <a:ea typeface="Montserrat Black"/>
                <a:cs typeface="Montserrat Black"/>
                <a:sym typeface="Montserrat Black"/>
              </a:rPr>
              <a:t>ERROR </a:t>
            </a:r>
            <a:endParaRPr>
              <a:latin typeface="Montserrat Black"/>
              <a:ea typeface="Montserrat Black"/>
              <a:cs typeface="Montserrat Black"/>
              <a:sym typeface="Montserrat Black"/>
            </a:endParaRPr>
          </a:p>
          <a:p>
            <a:pPr marL="0" marR="0" lvl="0" indent="0" algn="ctr" rtl="0">
              <a:lnSpc>
                <a:spcPct val="115000"/>
              </a:lnSpc>
              <a:spcBef>
                <a:spcPts val="0"/>
              </a:spcBef>
              <a:spcAft>
                <a:spcPts val="0"/>
              </a:spcAft>
              <a:buClr>
                <a:srgbClr val="434343"/>
              </a:buClr>
              <a:buSzPts val="1200"/>
              <a:buFont typeface="EB Garamond"/>
              <a:buNone/>
            </a:pPr>
            <a:r>
              <a:rPr lang="en" sz="700" i="0" u="none" strike="noStrike" cap="none">
                <a:solidFill>
                  <a:srgbClr val="434343"/>
                </a:solidFill>
                <a:latin typeface="Montserrat Black"/>
                <a:ea typeface="Montserrat Black"/>
                <a:cs typeface="Montserrat Black"/>
                <a:sym typeface="Montserrat Black"/>
              </a:rPr>
              <a:t>PERCENTAGE  </a:t>
            </a:r>
            <a:endParaRPr>
              <a:latin typeface="Montserrat Black"/>
              <a:ea typeface="Montserrat Black"/>
              <a:cs typeface="Montserrat Black"/>
              <a:sym typeface="Montserrat Black"/>
            </a:endParaRPr>
          </a:p>
        </p:txBody>
      </p:sp>
      <p:pic>
        <p:nvPicPr>
          <p:cNvPr id="425" name="Google Shape;425;p35"/>
          <p:cNvPicPr preferRelativeResize="0"/>
          <p:nvPr/>
        </p:nvPicPr>
        <p:blipFill rotWithShape="1">
          <a:blip r:embed="rId3">
            <a:alphaModFix/>
          </a:blip>
          <a:srcRect/>
          <a:stretch/>
        </p:blipFill>
        <p:spPr>
          <a:xfrm>
            <a:off x="6692648" y="929679"/>
            <a:ext cx="2033204" cy="2500798"/>
          </a:xfrm>
          <a:prstGeom prst="rect">
            <a:avLst/>
          </a:prstGeom>
          <a:solidFill>
            <a:schemeClr val="accent3"/>
          </a:solidFill>
          <a:ln w="9525" cap="flat" cmpd="sng">
            <a:solidFill>
              <a:schemeClr val="dk1"/>
            </a:solidFill>
            <a:prstDash val="solid"/>
            <a:round/>
            <a:headEnd type="none" w="sm" len="sm"/>
            <a:tailEnd type="none" w="sm" len="sm"/>
          </a:ln>
        </p:spPr>
      </p:pic>
      <p:pic>
        <p:nvPicPr>
          <p:cNvPr id="426" name="Google Shape;426;p35"/>
          <p:cNvPicPr preferRelativeResize="0"/>
          <p:nvPr/>
        </p:nvPicPr>
        <p:blipFill rotWithShape="1">
          <a:blip r:embed="rId4">
            <a:alphaModFix/>
          </a:blip>
          <a:srcRect/>
          <a:stretch/>
        </p:blipFill>
        <p:spPr>
          <a:xfrm>
            <a:off x="3398616" y="927840"/>
            <a:ext cx="1989637" cy="2557313"/>
          </a:xfrm>
          <a:prstGeom prst="rect">
            <a:avLst/>
          </a:prstGeom>
          <a:solidFill>
            <a:schemeClr val="accent3"/>
          </a:solidFill>
          <a:ln w="9525" cap="flat" cmpd="sng">
            <a:solidFill>
              <a:schemeClr val="dk1"/>
            </a:solidFill>
            <a:prstDash val="solid"/>
            <a:round/>
            <a:headEnd type="none" w="sm" len="sm"/>
            <a:tailEnd type="none" w="sm" len="sm"/>
          </a:ln>
        </p:spPr>
      </p:pic>
      <p:pic>
        <p:nvPicPr>
          <p:cNvPr id="427" name="Google Shape;427;p35"/>
          <p:cNvPicPr preferRelativeResize="0"/>
          <p:nvPr/>
        </p:nvPicPr>
        <p:blipFill rotWithShape="1">
          <a:blip r:embed="rId5">
            <a:alphaModFix/>
          </a:blip>
          <a:srcRect/>
          <a:stretch/>
        </p:blipFill>
        <p:spPr>
          <a:xfrm>
            <a:off x="426622" y="902145"/>
            <a:ext cx="1989637" cy="2557314"/>
          </a:xfrm>
          <a:prstGeom prst="rect">
            <a:avLst/>
          </a:prstGeom>
          <a:solidFill>
            <a:schemeClr val="accent3"/>
          </a:solid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p:nvPr/>
        </p:nvSpPr>
        <p:spPr>
          <a:xfrm>
            <a:off x="-510510" y="567712"/>
            <a:ext cx="2532468" cy="361283"/>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rgbClr val="434343"/>
              </a:buClr>
              <a:buSzPts val="1200"/>
              <a:buFont typeface="EB Garamond"/>
              <a:buNone/>
            </a:pPr>
            <a:r>
              <a:rPr lang="en" sz="1100" b="0" i="0" u="none" strike="noStrike" cap="none">
                <a:solidFill>
                  <a:srgbClr val="434343"/>
                </a:solidFill>
                <a:latin typeface="Montserrat ExtraBold"/>
                <a:ea typeface="Montserrat ExtraBold"/>
                <a:cs typeface="Montserrat ExtraBold"/>
                <a:sym typeface="Montserrat ExtraBold"/>
              </a:rPr>
              <a:t>LASSO CV</a:t>
            </a:r>
            <a:endParaRPr/>
          </a:p>
        </p:txBody>
      </p:sp>
      <p:sp>
        <p:nvSpPr>
          <p:cNvPr id="433" name="Google Shape;433;p36"/>
          <p:cNvSpPr txBox="1"/>
          <p:nvPr/>
        </p:nvSpPr>
        <p:spPr>
          <a:xfrm>
            <a:off x="313821" y="1009734"/>
            <a:ext cx="3160476" cy="199763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rgbClr val="434343"/>
              </a:buClr>
              <a:buSzPts val="1200"/>
              <a:buFont typeface="EB Garamond"/>
              <a:buChar char="●"/>
            </a:pPr>
            <a:r>
              <a:rPr lang="en" sz="1050" b="0" i="0" u="none" strike="noStrike" cap="none">
                <a:solidFill>
                  <a:srgbClr val="434343"/>
                </a:solidFill>
                <a:latin typeface="Montserrat Black"/>
                <a:ea typeface="Montserrat Black"/>
                <a:cs typeface="Montserrat Black"/>
                <a:sym typeface="Montserrat Black"/>
              </a:rPr>
              <a:t>less features, less complex</a:t>
            </a:r>
            <a:endParaRPr/>
          </a:p>
          <a:p>
            <a:pPr marL="171450" marR="0" lvl="0" indent="-171450" algn="l" rtl="0">
              <a:lnSpc>
                <a:spcPct val="115000"/>
              </a:lnSpc>
              <a:spcBef>
                <a:spcPts val="1600"/>
              </a:spcBef>
              <a:spcAft>
                <a:spcPts val="0"/>
              </a:spcAft>
              <a:buClr>
                <a:srgbClr val="434343"/>
              </a:buClr>
              <a:buSzPts val="1200"/>
              <a:buFont typeface="EB Garamond"/>
              <a:buChar char="●"/>
            </a:pPr>
            <a:r>
              <a:rPr lang="en" sz="1050" b="0" i="0" u="none" strike="noStrike" cap="none">
                <a:solidFill>
                  <a:srgbClr val="434343"/>
                </a:solidFill>
                <a:latin typeface="Montserrat Black"/>
                <a:ea typeface="Montserrat Black"/>
                <a:cs typeface="Montserrat Black"/>
                <a:sym typeface="Montserrat Black"/>
              </a:rPr>
              <a:t>use only 13 important features</a:t>
            </a:r>
            <a:endParaRPr/>
          </a:p>
          <a:p>
            <a:pPr marL="171450" marR="0" lvl="0" indent="-171450" algn="l" rtl="0">
              <a:lnSpc>
                <a:spcPct val="115000"/>
              </a:lnSpc>
              <a:spcBef>
                <a:spcPts val="1600"/>
              </a:spcBef>
              <a:spcAft>
                <a:spcPts val="0"/>
              </a:spcAft>
              <a:buClr>
                <a:srgbClr val="434343"/>
              </a:buClr>
              <a:buSzPts val="1200"/>
              <a:buFont typeface="EB Garamond"/>
              <a:buChar char="●"/>
            </a:pPr>
            <a:r>
              <a:rPr lang="en" sz="1050" b="0" i="0" u="none" strike="noStrike" cap="none">
                <a:solidFill>
                  <a:srgbClr val="434343"/>
                </a:solidFill>
                <a:latin typeface="Montserrat Black"/>
                <a:ea typeface="Montserrat Black"/>
                <a:cs typeface="Montserrat Black"/>
                <a:sym typeface="Montserrat Black"/>
              </a:rPr>
              <a:t>adding some bias in the model to reduce overfitting</a:t>
            </a:r>
            <a:endParaRPr/>
          </a:p>
          <a:p>
            <a:pPr marL="171450" marR="0" lvl="0" indent="-95250" algn="l" rtl="0">
              <a:lnSpc>
                <a:spcPct val="115000"/>
              </a:lnSpc>
              <a:spcBef>
                <a:spcPts val="1600"/>
              </a:spcBef>
              <a:spcAft>
                <a:spcPts val="1600"/>
              </a:spcAft>
              <a:buClr>
                <a:srgbClr val="434343"/>
              </a:buClr>
              <a:buSzPts val="1200"/>
              <a:buFont typeface="EB Garamond"/>
              <a:buNone/>
            </a:pPr>
            <a:endParaRPr sz="900" b="0" i="0" u="none" strike="noStrike" cap="none">
              <a:solidFill>
                <a:srgbClr val="434343"/>
              </a:solidFill>
              <a:latin typeface="Montserrat Black"/>
              <a:ea typeface="Montserrat Black"/>
              <a:cs typeface="Montserrat Black"/>
              <a:sym typeface="Montserrat Black"/>
            </a:endParaRPr>
          </a:p>
        </p:txBody>
      </p:sp>
      <p:sp>
        <p:nvSpPr>
          <p:cNvPr id="434" name="Google Shape;434;p36"/>
          <p:cNvSpPr/>
          <p:nvPr/>
        </p:nvSpPr>
        <p:spPr>
          <a:xfrm rot="-5400000">
            <a:off x="4430116" y="-135013"/>
            <a:ext cx="539261" cy="194471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6"/>
          <p:cNvSpPr/>
          <p:nvPr/>
        </p:nvSpPr>
        <p:spPr>
          <a:xfrm rot="-5400000">
            <a:off x="4430116" y="584316"/>
            <a:ext cx="539261" cy="194471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6DC5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6"/>
          <p:cNvSpPr txBox="1"/>
          <p:nvPr/>
        </p:nvSpPr>
        <p:spPr>
          <a:xfrm>
            <a:off x="3792672" y="619384"/>
            <a:ext cx="202020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ACC = 88%</a:t>
            </a:r>
            <a:endParaRPr/>
          </a:p>
        </p:txBody>
      </p:sp>
      <p:sp>
        <p:nvSpPr>
          <p:cNvPr id="437" name="Google Shape;437;p36"/>
          <p:cNvSpPr txBox="1"/>
          <p:nvPr/>
        </p:nvSpPr>
        <p:spPr>
          <a:xfrm>
            <a:off x="4606426" y="1356013"/>
            <a:ext cx="1261200" cy="403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1300" b="0" i="0" u="none" strike="noStrike" cap="none">
                <a:solidFill>
                  <a:srgbClr val="434343"/>
                </a:solidFill>
                <a:latin typeface="Montserrat Black"/>
                <a:ea typeface="Montserrat Black"/>
                <a:cs typeface="Montserrat Black"/>
                <a:sym typeface="Montserrat Black"/>
              </a:rPr>
              <a:t>= 0.94%</a:t>
            </a:r>
            <a:endParaRPr/>
          </a:p>
        </p:txBody>
      </p:sp>
      <p:sp>
        <p:nvSpPr>
          <p:cNvPr id="438" name="Google Shape;438;p36"/>
          <p:cNvSpPr txBox="1"/>
          <p:nvPr/>
        </p:nvSpPr>
        <p:spPr>
          <a:xfrm>
            <a:off x="3902506" y="1312319"/>
            <a:ext cx="1114960" cy="6132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434343"/>
              </a:buClr>
              <a:buSzPts val="1200"/>
              <a:buFont typeface="EB Garamond"/>
              <a:buNone/>
            </a:pPr>
            <a:r>
              <a:rPr lang="en" sz="800" b="0" i="0" u="none" strike="noStrike" cap="none">
                <a:solidFill>
                  <a:srgbClr val="434343"/>
                </a:solidFill>
                <a:latin typeface="Montserrat Black"/>
                <a:ea typeface="Montserrat Black"/>
                <a:cs typeface="Montserrat Black"/>
                <a:sym typeface="Montserrat Black"/>
              </a:rPr>
              <a:t>ERROR </a:t>
            </a:r>
            <a:endParaRPr/>
          </a:p>
          <a:p>
            <a:pPr marL="0" marR="0" lvl="0" indent="0" algn="ctr" rtl="0">
              <a:lnSpc>
                <a:spcPct val="115000"/>
              </a:lnSpc>
              <a:spcBef>
                <a:spcPts val="0"/>
              </a:spcBef>
              <a:spcAft>
                <a:spcPts val="0"/>
              </a:spcAft>
              <a:buClr>
                <a:srgbClr val="434343"/>
              </a:buClr>
              <a:buSzPts val="1200"/>
              <a:buFont typeface="EB Garamond"/>
              <a:buNone/>
            </a:pPr>
            <a:r>
              <a:rPr lang="en" sz="800" b="0" i="0" u="none" strike="noStrike" cap="none">
                <a:solidFill>
                  <a:srgbClr val="434343"/>
                </a:solidFill>
                <a:latin typeface="Montserrat Black"/>
                <a:ea typeface="Montserrat Black"/>
                <a:cs typeface="Montserrat Black"/>
                <a:sym typeface="Montserrat Black"/>
              </a:rPr>
              <a:t>PERCENTAGE  </a:t>
            </a:r>
            <a:endParaRPr/>
          </a:p>
        </p:txBody>
      </p:sp>
      <p:pic>
        <p:nvPicPr>
          <p:cNvPr id="439" name="Google Shape;439;p36"/>
          <p:cNvPicPr preferRelativeResize="0"/>
          <p:nvPr/>
        </p:nvPicPr>
        <p:blipFill rotWithShape="1">
          <a:blip r:embed="rId3">
            <a:alphaModFix/>
          </a:blip>
          <a:srcRect/>
          <a:stretch/>
        </p:blipFill>
        <p:spPr>
          <a:xfrm>
            <a:off x="255788" y="2826025"/>
            <a:ext cx="3124092" cy="2144439"/>
          </a:xfrm>
          <a:prstGeom prst="rect">
            <a:avLst/>
          </a:prstGeom>
          <a:solidFill>
            <a:schemeClr val="accent3"/>
          </a:solidFill>
          <a:ln w="9525" cap="flat" cmpd="sng">
            <a:solidFill>
              <a:schemeClr val="dk1"/>
            </a:solidFill>
            <a:prstDash val="solid"/>
            <a:round/>
            <a:headEnd type="none" w="sm" len="sm"/>
            <a:tailEnd type="none" w="sm" len="sm"/>
          </a:ln>
        </p:spPr>
      </p:pic>
      <p:sp>
        <p:nvSpPr>
          <p:cNvPr id="440" name="Google Shape;440;p36"/>
          <p:cNvSpPr/>
          <p:nvPr/>
        </p:nvSpPr>
        <p:spPr>
          <a:xfrm rot="-5400000">
            <a:off x="4430117" y="1305824"/>
            <a:ext cx="539261" cy="194471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9AD7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6"/>
          <p:cNvSpPr txBox="1">
            <a:spLocks noGrp="1"/>
          </p:cNvSpPr>
          <p:nvPr>
            <p:ph type="subTitle" idx="1"/>
          </p:nvPr>
        </p:nvSpPr>
        <p:spPr>
          <a:xfrm>
            <a:off x="3718812" y="2073630"/>
            <a:ext cx="2020200" cy="613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200"/>
              <a:buNone/>
            </a:pPr>
            <a:r>
              <a:rPr lang="en" sz="1300">
                <a:latin typeface="Montserrat Black"/>
                <a:ea typeface="Montserrat Black"/>
                <a:cs typeface="Montserrat Black"/>
                <a:sym typeface="Montserrat Black"/>
              </a:rPr>
              <a:t>RMSE = 0.15</a:t>
            </a:r>
            <a:endParaRPr sz="1300">
              <a:latin typeface="Montserrat Black"/>
              <a:ea typeface="Montserrat Black"/>
              <a:cs typeface="Montserrat Black"/>
              <a:sym typeface="Montserrat Black"/>
            </a:endParaRPr>
          </a:p>
        </p:txBody>
      </p:sp>
      <p:sp>
        <p:nvSpPr>
          <p:cNvPr id="442" name="Google Shape;442;p36"/>
          <p:cNvSpPr txBox="1"/>
          <p:nvPr/>
        </p:nvSpPr>
        <p:spPr>
          <a:xfrm>
            <a:off x="313823" y="173036"/>
            <a:ext cx="8830178" cy="269066"/>
          </a:xfrm>
          <a:prstGeom prst="rect">
            <a:avLst/>
          </a:prstGeom>
          <a:solidFill>
            <a:srgbClr val="74C1B9"/>
          </a:solidFill>
          <a:ln>
            <a:noFill/>
          </a:ln>
        </p:spPr>
        <p:txBody>
          <a:bodyPr spcFirstLastPara="1" wrap="square" lIns="0" tIns="6350" rIns="0" bIns="0" anchor="t" anchorCtr="0">
            <a:noAutofit/>
          </a:bodyPr>
          <a:lstStyle/>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chemeClr val="lt1"/>
                </a:solidFill>
                <a:latin typeface="Montserrat ExtraBold"/>
                <a:ea typeface="Montserrat ExtraBold"/>
                <a:cs typeface="Montserrat ExtraBold"/>
                <a:sym typeface="Montserrat ExtraBold"/>
              </a:rPr>
              <a:t>   SELECTING THE BEST MODEL (FINAL MODEL)                                        </a:t>
            </a:r>
            <a:endParaRPr sz="1100" b="0" i="0" u="none" strike="noStrike" cap="none">
              <a:solidFill>
                <a:schemeClr val="lt1"/>
              </a:solidFill>
              <a:latin typeface="EB Garamond"/>
              <a:ea typeface="EB Garamond"/>
              <a:cs typeface="EB Garamond"/>
              <a:sym typeface="EB Garamond"/>
            </a:endParaRPr>
          </a:p>
        </p:txBody>
      </p:sp>
      <p:pic>
        <p:nvPicPr>
          <p:cNvPr id="443" name="Google Shape;443;p36"/>
          <p:cNvPicPr preferRelativeResize="0"/>
          <p:nvPr/>
        </p:nvPicPr>
        <p:blipFill rotWithShape="1">
          <a:blip r:embed="rId4">
            <a:alphaModFix/>
          </a:blip>
          <a:srcRect/>
          <a:stretch/>
        </p:blipFill>
        <p:spPr>
          <a:xfrm>
            <a:off x="3575838" y="2825849"/>
            <a:ext cx="2291777" cy="2157131"/>
          </a:xfrm>
          <a:prstGeom prst="rect">
            <a:avLst/>
          </a:prstGeom>
          <a:solidFill>
            <a:schemeClr val="accent3"/>
          </a:solidFill>
          <a:ln w="9525" cap="flat" cmpd="sng">
            <a:solidFill>
              <a:schemeClr val="dk1"/>
            </a:solidFill>
            <a:prstDash val="solid"/>
            <a:round/>
            <a:headEnd type="none" w="sm" len="sm"/>
            <a:tailEnd type="none" w="sm" len="sm"/>
          </a:ln>
        </p:spPr>
      </p:pic>
      <p:pic>
        <p:nvPicPr>
          <p:cNvPr id="444" name="Google Shape;444;p36"/>
          <p:cNvPicPr preferRelativeResize="0"/>
          <p:nvPr/>
        </p:nvPicPr>
        <p:blipFill>
          <a:blip r:embed="rId5">
            <a:alphaModFix/>
          </a:blip>
          <a:stretch>
            <a:fillRect/>
          </a:stretch>
        </p:blipFill>
        <p:spPr>
          <a:xfrm>
            <a:off x="5983501" y="1557702"/>
            <a:ext cx="2971574" cy="342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p:nvPr/>
        </p:nvSpPr>
        <p:spPr>
          <a:xfrm>
            <a:off x="4553377" y="937348"/>
            <a:ext cx="4267443" cy="1418990"/>
          </a:xfrm>
          <a:prstGeom prst="rect">
            <a:avLst/>
          </a:prstGeom>
          <a:noFill/>
          <a:ln>
            <a:noFill/>
          </a:ln>
        </p:spPr>
        <p:txBody>
          <a:bodyPr spcFirstLastPara="1" wrap="square" lIns="91425" tIns="91425" rIns="91425" bIns="91425" anchor="t" anchorCtr="0">
            <a:noAutofit/>
          </a:bodyPr>
          <a:lstStyle/>
          <a:p>
            <a:pPr marL="171450" marR="0" lvl="0" indent="-171450" algn="just" rtl="0">
              <a:lnSpc>
                <a:spcPct val="150000"/>
              </a:lnSpc>
              <a:spcBef>
                <a:spcPts val="0"/>
              </a:spcBef>
              <a:spcAft>
                <a:spcPts val="0"/>
              </a:spcAft>
              <a:buClr>
                <a:srgbClr val="434343"/>
              </a:buClr>
              <a:buSzPts val="1200"/>
              <a:buFont typeface="EB Garamond"/>
              <a:buChar char="●"/>
            </a:pPr>
            <a:r>
              <a:rPr lang="en" sz="1100" b="0" i="0" u="none" strike="noStrike" cap="none">
                <a:solidFill>
                  <a:srgbClr val="434343"/>
                </a:solidFill>
                <a:latin typeface="Montserrat ExtraBold"/>
                <a:ea typeface="Montserrat ExtraBold"/>
                <a:cs typeface="Montserrat ExtraBold"/>
                <a:sym typeface="Montserrat ExtraBold"/>
              </a:rPr>
              <a:t>Fill in the form with preferred value according to its respective units</a:t>
            </a:r>
            <a:endParaRPr/>
          </a:p>
          <a:p>
            <a:pPr marL="171450" marR="0" lvl="0" indent="-171450" algn="just" rtl="0">
              <a:lnSpc>
                <a:spcPct val="150000"/>
              </a:lnSpc>
              <a:spcBef>
                <a:spcPts val="1600"/>
              </a:spcBef>
              <a:spcAft>
                <a:spcPts val="1600"/>
              </a:spcAft>
              <a:buClr>
                <a:srgbClr val="434343"/>
              </a:buClr>
              <a:buSzPts val="1200"/>
              <a:buFont typeface="EB Garamond"/>
              <a:buChar char="●"/>
            </a:pPr>
            <a:r>
              <a:rPr lang="en" sz="1100" b="0" i="0" u="none" strike="noStrike" cap="none">
                <a:solidFill>
                  <a:srgbClr val="434343"/>
                </a:solidFill>
                <a:latin typeface="Montserrat ExtraBold"/>
                <a:ea typeface="Montserrat ExtraBold"/>
                <a:cs typeface="Montserrat ExtraBold"/>
                <a:sym typeface="Montserrat ExtraBold"/>
              </a:rPr>
              <a:t>Click the ‘Analyze’ button to generate the prediction</a:t>
            </a:r>
            <a:endParaRPr/>
          </a:p>
        </p:txBody>
      </p:sp>
      <p:sp>
        <p:nvSpPr>
          <p:cNvPr id="450" name="Google Shape;450;p37"/>
          <p:cNvSpPr txBox="1"/>
          <p:nvPr/>
        </p:nvSpPr>
        <p:spPr>
          <a:xfrm>
            <a:off x="4553378" y="3110047"/>
            <a:ext cx="4267442" cy="1114569"/>
          </a:xfrm>
          <a:prstGeom prst="rect">
            <a:avLst/>
          </a:prstGeom>
          <a:noFill/>
          <a:ln>
            <a:noFill/>
          </a:ln>
        </p:spPr>
        <p:txBody>
          <a:bodyPr spcFirstLastPara="1" wrap="square" lIns="91425" tIns="91425" rIns="91425" bIns="91425" anchor="t" anchorCtr="0">
            <a:noAutofit/>
          </a:bodyPr>
          <a:lstStyle/>
          <a:p>
            <a:pPr marL="171450" marR="0" lvl="0" indent="-171450" algn="just" rtl="0">
              <a:lnSpc>
                <a:spcPct val="150000"/>
              </a:lnSpc>
              <a:spcBef>
                <a:spcPts val="0"/>
              </a:spcBef>
              <a:spcAft>
                <a:spcPts val="0"/>
              </a:spcAft>
              <a:buClr>
                <a:srgbClr val="434343"/>
              </a:buClr>
              <a:buSzPts val="1200"/>
              <a:buFont typeface="EB Garamond"/>
              <a:buChar char="●"/>
            </a:pPr>
            <a:r>
              <a:rPr lang="en" sz="1100" b="0" i="0" u="none" strike="noStrike" cap="none">
                <a:solidFill>
                  <a:srgbClr val="434343"/>
                </a:solidFill>
                <a:latin typeface="Montserrat ExtraBold"/>
                <a:ea typeface="Montserrat ExtraBold"/>
                <a:cs typeface="Montserrat ExtraBold"/>
                <a:sym typeface="Montserrat ExtraBold"/>
              </a:rPr>
              <a:t>return the predicted sale price along with the filled value for checking</a:t>
            </a:r>
            <a:endParaRPr/>
          </a:p>
          <a:p>
            <a:pPr marL="171450" marR="0" lvl="0" indent="-171450" algn="just" rtl="0">
              <a:lnSpc>
                <a:spcPct val="150000"/>
              </a:lnSpc>
              <a:spcBef>
                <a:spcPts val="1600"/>
              </a:spcBef>
              <a:spcAft>
                <a:spcPts val="1600"/>
              </a:spcAft>
              <a:buClr>
                <a:srgbClr val="434343"/>
              </a:buClr>
              <a:buSzPts val="1200"/>
              <a:buFont typeface="EB Garamond"/>
              <a:buChar char="●"/>
            </a:pPr>
            <a:r>
              <a:rPr lang="en" sz="1100" b="0" i="0" u="none" strike="noStrike" cap="none">
                <a:solidFill>
                  <a:srgbClr val="434343"/>
                </a:solidFill>
                <a:latin typeface="Montserrat ExtraBold"/>
                <a:ea typeface="Montserrat ExtraBold"/>
                <a:cs typeface="Montserrat ExtraBold"/>
                <a:sym typeface="Montserrat ExtraBold"/>
              </a:rPr>
              <a:t>It also returns the percentage error and accuracy of prediction</a:t>
            </a:r>
            <a:endParaRPr sz="1100" b="0" i="0" u="none" strike="noStrike" cap="none">
              <a:solidFill>
                <a:srgbClr val="434343"/>
              </a:solidFill>
              <a:latin typeface="EB Garamond"/>
              <a:ea typeface="EB Garamond"/>
              <a:cs typeface="EB Garamond"/>
              <a:sym typeface="EB Garamond"/>
            </a:endParaRPr>
          </a:p>
        </p:txBody>
      </p:sp>
      <p:sp>
        <p:nvSpPr>
          <p:cNvPr id="451" name="Google Shape;451;p37"/>
          <p:cNvSpPr/>
          <p:nvPr/>
        </p:nvSpPr>
        <p:spPr>
          <a:xfrm>
            <a:off x="4026135" y="3667332"/>
            <a:ext cx="341202" cy="190294"/>
          </a:xfrm>
          <a:prstGeom prst="rightArrow">
            <a:avLst>
              <a:gd name="adj1" fmla="val 50000"/>
              <a:gd name="adj2" fmla="val 50000"/>
            </a:avLst>
          </a:prstGeom>
          <a:solidFill>
            <a:schemeClr val="accent1"/>
          </a:solidFill>
          <a:ln w="25400" cap="flat" cmpd="sng">
            <a:solidFill>
              <a:srgbClr val="BA94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2" name="Google Shape;452;p37"/>
          <p:cNvSpPr txBox="1"/>
          <p:nvPr/>
        </p:nvSpPr>
        <p:spPr>
          <a:xfrm>
            <a:off x="5176272" y="174279"/>
            <a:ext cx="3058897" cy="209352"/>
          </a:xfrm>
          <a:prstGeom prst="rect">
            <a:avLst/>
          </a:prstGeom>
          <a:solidFill>
            <a:srgbClr val="6DC5BF"/>
          </a:solid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Montserrat ExtraBold"/>
                <a:ea typeface="Montserrat ExtraBold"/>
                <a:cs typeface="Montserrat ExtraBold"/>
                <a:sym typeface="Montserrat ExtraBold"/>
              </a:rPr>
              <a:t>HOW TO USE IT??</a:t>
            </a:r>
            <a:endParaRPr sz="1100" b="0" i="0" u="none" strike="noStrike" cap="none">
              <a:solidFill>
                <a:schemeClr val="lt1"/>
              </a:solidFill>
              <a:latin typeface="EB Garamond"/>
              <a:ea typeface="EB Garamond"/>
              <a:cs typeface="EB Garamond"/>
              <a:sym typeface="EB Garamond"/>
            </a:endParaRPr>
          </a:p>
        </p:txBody>
      </p:sp>
      <p:sp>
        <p:nvSpPr>
          <p:cNvPr id="453" name="Google Shape;453;p37"/>
          <p:cNvSpPr/>
          <p:nvPr/>
        </p:nvSpPr>
        <p:spPr>
          <a:xfrm>
            <a:off x="4081971" y="1497146"/>
            <a:ext cx="341202" cy="190294"/>
          </a:xfrm>
          <a:prstGeom prst="rightArrow">
            <a:avLst>
              <a:gd name="adj1" fmla="val 50000"/>
              <a:gd name="adj2" fmla="val 50000"/>
            </a:avLst>
          </a:prstGeom>
          <a:solidFill>
            <a:schemeClr val="accent1"/>
          </a:solidFill>
          <a:ln w="25400" cap="flat" cmpd="sng">
            <a:solidFill>
              <a:srgbClr val="BA94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54" name="Google Shape;454;p37"/>
          <p:cNvPicPr preferRelativeResize="0"/>
          <p:nvPr/>
        </p:nvPicPr>
        <p:blipFill rotWithShape="1">
          <a:blip r:embed="rId3">
            <a:alphaModFix/>
          </a:blip>
          <a:srcRect/>
          <a:stretch/>
        </p:blipFill>
        <p:spPr>
          <a:xfrm>
            <a:off x="211825" y="408675"/>
            <a:ext cx="3739949" cy="2367275"/>
          </a:xfrm>
          <a:prstGeom prst="rect">
            <a:avLst/>
          </a:prstGeom>
          <a:noFill/>
          <a:ln>
            <a:noFill/>
          </a:ln>
          <a:effectLst>
            <a:outerShdw blurRad="50800" dist="38100" dir="8100000" algn="tr" rotWithShape="0">
              <a:srgbClr val="000000">
                <a:alpha val="40000"/>
              </a:srgbClr>
            </a:outerShdw>
          </a:effectLst>
        </p:spPr>
      </p:pic>
      <p:pic>
        <p:nvPicPr>
          <p:cNvPr id="455" name="Google Shape;455;p37"/>
          <p:cNvPicPr preferRelativeResize="0"/>
          <p:nvPr/>
        </p:nvPicPr>
        <p:blipFill>
          <a:blip r:embed="rId4">
            <a:alphaModFix/>
          </a:blip>
          <a:stretch>
            <a:fillRect/>
          </a:stretch>
        </p:blipFill>
        <p:spPr>
          <a:xfrm>
            <a:off x="138875" y="2827900"/>
            <a:ext cx="3812900" cy="227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9"/>
        <p:cNvGrpSpPr/>
        <p:nvPr/>
      </p:nvGrpSpPr>
      <p:grpSpPr>
        <a:xfrm>
          <a:off x="0" y="0"/>
          <a:ext cx="0" cy="0"/>
          <a:chOff x="0" y="0"/>
          <a:chExt cx="0" cy="0"/>
        </a:xfrm>
      </p:grpSpPr>
      <p:sp>
        <p:nvSpPr>
          <p:cNvPr id="460" name="Google Shape;460;p38"/>
          <p:cNvSpPr txBox="1">
            <a:spLocks noGrp="1"/>
          </p:cNvSpPr>
          <p:nvPr>
            <p:ph type="ctrTitle" idx="15"/>
          </p:nvPr>
        </p:nvSpPr>
        <p:spPr>
          <a:xfrm>
            <a:off x="790975" y="720000"/>
            <a:ext cx="5012400" cy="3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a:t>WEB APP DEMO</a:t>
            </a:r>
            <a:endParaRPr/>
          </a:p>
        </p:txBody>
      </p:sp>
      <p:grpSp>
        <p:nvGrpSpPr>
          <p:cNvPr id="461" name="Google Shape;461;p38"/>
          <p:cNvGrpSpPr/>
          <p:nvPr/>
        </p:nvGrpSpPr>
        <p:grpSpPr>
          <a:xfrm>
            <a:off x="8229646" y="3183594"/>
            <a:ext cx="1038447" cy="2176554"/>
            <a:chOff x="2106350" y="2477950"/>
            <a:chExt cx="872425" cy="1828576"/>
          </a:xfrm>
        </p:grpSpPr>
        <p:sp>
          <p:nvSpPr>
            <p:cNvPr id="462" name="Google Shape;462;p38"/>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8"/>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p38"/>
          <p:cNvGrpSpPr/>
          <p:nvPr/>
        </p:nvGrpSpPr>
        <p:grpSpPr>
          <a:xfrm>
            <a:off x="8084918" y="4138811"/>
            <a:ext cx="755602" cy="1299808"/>
            <a:chOff x="5609750" y="3138575"/>
            <a:chExt cx="634800" cy="1092000"/>
          </a:xfrm>
        </p:grpSpPr>
        <p:sp>
          <p:nvSpPr>
            <p:cNvPr id="465" name="Google Shape;465;p3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7" name="Google Shape;467;p38" title="cs1_housepred.mkv">
            <a:hlinkClick r:id="rId3"/>
          </p:cNvPr>
          <p:cNvPicPr preferRelativeResize="0"/>
          <p:nvPr/>
        </p:nvPicPr>
        <p:blipFill>
          <a:blip r:embed="rId4">
            <a:alphaModFix/>
          </a:blip>
          <a:stretch>
            <a:fillRect/>
          </a:stretch>
        </p:blipFill>
        <p:spPr>
          <a:xfrm>
            <a:off x="1475400" y="1034100"/>
            <a:ext cx="6053200" cy="405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1000"/>
                                        <p:tgtEl>
                                          <p:spTgt spid="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txBox="1">
            <a:spLocks noGrp="1"/>
          </p:cNvSpPr>
          <p:nvPr>
            <p:ph type="subTitle" idx="1"/>
          </p:nvPr>
        </p:nvSpPr>
        <p:spPr>
          <a:xfrm>
            <a:off x="1990500" y="1047850"/>
            <a:ext cx="6299100" cy="206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t> The average house price in Ames was $180,921 were found by a study conducted in August 2020 and the prices were influenced by quality of house, neighbourhood, size of the house. Over the course of the year, the selling price could result in additional costs over $800,000 and lead to different factors influenced it.</a:t>
            </a:r>
            <a:endParaRPr sz="1500"/>
          </a:p>
          <a:p>
            <a:pPr marL="0" lvl="0" indent="0" algn="l" rtl="0">
              <a:lnSpc>
                <a:spcPct val="100000"/>
              </a:lnSpc>
              <a:spcBef>
                <a:spcPts val="0"/>
              </a:spcBef>
              <a:spcAft>
                <a:spcPts val="0"/>
              </a:spcAft>
              <a:buClr>
                <a:schemeClr val="dk1"/>
              </a:buClr>
              <a:buSzPts val="1100"/>
              <a:buFont typeface="Arial"/>
              <a:buNone/>
            </a:pPr>
            <a:endParaRPr sz="1500"/>
          </a:p>
          <a:p>
            <a:pPr marL="0" lvl="0" indent="0" algn="l" rtl="0">
              <a:lnSpc>
                <a:spcPct val="100000"/>
              </a:lnSpc>
              <a:spcBef>
                <a:spcPts val="0"/>
              </a:spcBef>
              <a:spcAft>
                <a:spcPts val="0"/>
              </a:spcAft>
              <a:buClr>
                <a:schemeClr val="dk1"/>
              </a:buClr>
              <a:buSzPts val="1100"/>
              <a:buFont typeface="Arial"/>
              <a:buNone/>
            </a:pPr>
            <a:r>
              <a:rPr lang="en" sz="1500"/>
              <a:t>Research  in 2011 explained that, some families need to measure and determine how much money they have in order to achieve an acceptable standard of living. Consumers need to adjust their preference of house based on their budget.</a:t>
            </a:r>
            <a:endParaRPr sz="1500"/>
          </a:p>
          <a:p>
            <a:pPr marL="0" lvl="0" indent="0" algn="ctr" rtl="0">
              <a:spcBef>
                <a:spcPts val="0"/>
              </a:spcBef>
              <a:spcAft>
                <a:spcPts val="0"/>
              </a:spcAft>
              <a:buClr>
                <a:schemeClr val="dk1"/>
              </a:buClr>
              <a:buSzPts val="1100"/>
              <a:buFont typeface="Arial"/>
              <a:buNone/>
            </a:pPr>
            <a:endParaRPr sz="1700"/>
          </a:p>
          <a:p>
            <a:pPr marL="0" lvl="0" indent="0" algn="ctr" rtl="0">
              <a:spcBef>
                <a:spcPts val="1600"/>
              </a:spcBef>
              <a:spcAft>
                <a:spcPts val="1600"/>
              </a:spcAft>
              <a:buNone/>
            </a:pPr>
            <a:endParaRPr sz="1700"/>
          </a:p>
        </p:txBody>
      </p:sp>
      <p:sp>
        <p:nvSpPr>
          <p:cNvPr id="245" name="Google Shape;245;p26"/>
          <p:cNvSpPr txBox="1">
            <a:spLocks noGrp="1"/>
          </p:cNvSpPr>
          <p:nvPr>
            <p:ph type="ctrTitle"/>
          </p:nvPr>
        </p:nvSpPr>
        <p:spPr>
          <a:xfrm>
            <a:off x="782425" y="409199"/>
            <a:ext cx="3092700" cy="5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 OF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CASE STUDY</a:t>
            </a:r>
            <a:endParaRPr/>
          </a:p>
        </p:txBody>
      </p:sp>
      <p:sp>
        <p:nvSpPr>
          <p:cNvPr id="251" name="Google Shape;251;p27"/>
          <p:cNvSpPr txBox="1"/>
          <p:nvPr/>
        </p:nvSpPr>
        <p:spPr>
          <a:xfrm flipH="1">
            <a:off x="2126775" y="1495675"/>
            <a:ext cx="5823600" cy="310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rgbClr val="434343"/>
                </a:solidFill>
                <a:latin typeface="Montserrat ExtraBold"/>
                <a:ea typeface="Montserrat ExtraBold"/>
                <a:cs typeface="Montserrat ExtraBold"/>
                <a:sym typeface="Montserrat ExtraBold"/>
              </a:rPr>
              <a:t>Here’s what you’ll find in this study: </a:t>
            </a:r>
            <a:endParaRPr sz="1900">
              <a:solidFill>
                <a:srgbClr val="434343"/>
              </a:solidFill>
              <a:latin typeface="Montserrat ExtraBold"/>
              <a:ea typeface="Montserrat ExtraBold"/>
              <a:cs typeface="Montserrat ExtraBold"/>
              <a:sym typeface="Montserrat ExtraBold"/>
            </a:endParaRPr>
          </a:p>
          <a:p>
            <a:pPr marL="0" lvl="0" indent="0" algn="l" rtl="0">
              <a:lnSpc>
                <a:spcPct val="115000"/>
              </a:lnSpc>
              <a:spcBef>
                <a:spcPts val="0"/>
              </a:spcBef>
              <a:spcAft>
                <a:spcPts val="0"/>
              </a:spcAft>
              <a:buNone/>
            </a:pP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Data Description</a:t>
            </a: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Problem Statements</a:t>
            </a: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Exploratory Data Analysis</a:t>
            </a: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Research Methodology</a:t>
            </a: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Results and Findings</a:t>
            </a:r>
            <a:endParaRPr sz="1900">
              <a:solidFill>
                <a:srgbClr val="434343"/>
              </a:solidFill>
              <a:latin typeface="EB Garamond"/>
              <a:ea typeface="EB Garamond"/>
              <a:cs typeface="EB Garamond"/>
              <a:sym typeface="EB Garamond"/>
            </a:endParaRPr>
          </a:p>
          <a:p>
            <a:pPr marL="457200" lvl="0" indent="-349250" algn="l" rtl="0">
              <a:lnSpc>
                <a:spcPct val="115000"/>
              </a:lnSpc>
              <a:spcBef>
                <a:spcPts val="0"/>
              </a:spcBef>
              <a:spcAft>
                <a:spcPts val="0"/>
              </a:spcAft>
              <a:buClr>
                <a:srgbClr val="434343"/>
              </a:buClr>
              <a:buSzPts val="1900"/>
              <a:buFont typeface="EB Garamond"/>
              <a:buAutoNum type="arabicPeriod"/>
            </a:pPr>
            <a:r>
              <a:rPr lang="en" sz="1900">
                <a:solidFill>
                  <a:srgbClr val="434343"/>
                </a:solidFill>
                <a:latin typeface="EB Garamond"/>
                <a:ea typeface="EB Garamond"/>
                <a:cs typeface="EB Garamond"/>
                <a:sym typeface="EB Garamond"/>
              </a:rPr>
              <a:t>Demonstration Video </a:t>
            </a:r>
            <a:endParaRPr sz="1900">
              <a:solidFill>
                <a:srgbClr val="434343"/>
              </a:solidFill>
              <a:latin typeface="EB Garamond"/>
              <a:ea typeface="EB Garamond"/>
              <a:cs typeface="EB Garamond"/>
              <a:sym typeface="EB Garamond"/>
            </a:endParaRPr>
          </a:p>
          <a:p>
            <a:pPr marL="1371600" lvl="0" indent="0" algn="l" rtl="0">
              <a:lnSpc>
                <a:spcPct val="115000"/>
              </a:lnSpc>
              <a:spcBef>
                <a:spcPts val="0"/>
              </a:spcBef>
              <a:spcAft>
                <a:spcPts val="0"/>
              </a:spcAft>
              <a:buNone/>
            </a:pPr>
            <a:endParaRPr sz="1700">
              <a:solidFill>
                <a:srgbClr val="434343"/>
              </a:solidFill>
              <a:latin typeface="EB Garamond"/>
              <a:ea typeface="EB Garamond"/>
              <a:cs typeface="EB Garamond"/>
              <a:sym typeface="EB Garamond"/>
            </a:endParaRPr>
          </a:p>
        </p:txBody>
      </p:sp>
      <p:grpSp>
        <p:nvGrpSpPr>
          <p:cNvPr id="252" name="Google Shape;252;p27"/>
          <p:cNvGrpSpPr/>
          <p:nvPr/>
        </p:nvGrpSpPr>
        <p:grpSpPr>
          <a:xfrm>
            <a:off x="732897" y="3217904"/>
            <a:ext cx="927302" cy="2083860"/>
            <a:chOff x="2449930" y="2556776"/>
            <a:chExt cx="1339065" cy="3009185"/>
          </a:xfrm>
        </p:grpSpPr>
        <p:sp>
          <p:nvSpPr>
            <p:cNvPr id="253" name="Google Shape;253;p27"/>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7"/>
          <p:cNvGrpSpPr/>
          <p:nvPr/>
        </p:nvGrpSpPr>
        <p:grpSpPr>
          <a:xfrm>
            <a:off x="-2" y="3587707"/>
            <a:ext cx="1282408" cy="1701863"/>
            <a:chOff x="1231043" y="3326737"/>
            <a:chExt cx="1851853" cy="2457564"/>
          </a:xfrm>
        </p:grpSpPr>
        <p:sp>
          <p:nvSpPr>
            <p:cNvPr id="256" name="Google Shape;256;p27"/>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sp>
        <p:nvSpPr>
          <p:cNvPr id="262" name="Google Shape;262;p28"/>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DESCRIPTION</a:t>
            </a:r>
            <a:endParaRPr/>
          </a:p>
        </p:txBody>
      </p:sp>
      <p:sp>
        <p:nvSpPr>
          <p:cNvPr id="263" name="Google Shape;263;p28"/>
          <p:cNvSpPr/>
          <p:nvPr/>
        </p:nvSpPr>
        <p:spPr>
          <a:xfrm>
            <a:off x="6335221" y="291442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1934875" y="1438275"/>
            <a:ext cx="755700" cy="709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txBox="1">
            <a:spLocks noGrp="1"/>
          </p:cNvSpPr>
          <p:nvPr>
            <p:ph type="title" idx="2"/>
          </p:nvPr>
        </p:nvSpPr>
        <p:spPr>
          <a:xfrm>
            <a:off x="3695102" y="256526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2930</a:t>
            </a:r>
            <a:endParaRPr>
              <a:solidFill>
                <a:srgbClr val="FFFFFF"/>
              </a:solidFill>
            </a:endParaRPr>
          </a:p>
        </p:txBody>
      </p:sp>
      <p:sp>
        <p:nvSpPr>
          <p:cNvPr id="266" name="Google Shape;266;p28"/>
          <p:cNvSpPr txBox="1">
            <a:spLocks noGrp="1"/>
          </p:cNvSpPr>
          <p:nvPr>
            <p:ph type="title" idx="8"/>
          </p:nvPr>
        </p:nvSpPr>
        <p:spPr>
          <a:xfrm>
            <a:off x="5962381" y="3097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81</a:t>
            </a:r>
            <a:endParaRPr/>
          </a:p>
        </p:txBody>
      </p:sp>
      <p:sp>
        <p:nvSpPr>
          <p:cNvPr id="267" name="Google Shape;267;p28"/>
          <p:cNvSpPr txBox="1">
            <a:spLocks noGrp="1"/>
          </p:cNvSpPr>
          <p:nvPr>
            <p:ph type="ctrTitle" idx="6"/>
          </p:nvPr>
        </p:nvSpPr>
        <p:spPr>
          <a:xfrm>
            <a:off x="5645956" y="3285738"/>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300"/>
              <a:t>FEATURES</a:t>
            </a:r>
            <a:endParaRPr sz="1300"/>
          </a:p>
        </p:txBody>
      </p:sp>
      <p:sp>
        <p:nvSpPr>
          <p:cNvPr id="268" name="Google Shape;268;p28"/>
          <p:cNvSpPr txBox="1">
            <a:spLocks noGrp="1"/>
          </p:cNvSpPr>
          <p:nvPr>
            <p:ph type="subTitle" idx="7"/>
          </p:nvPr>
        </p:nvSpPr>
        <p:spPr>
          <a:xfrm>
            <a:off x="5740151" y="3714925"/>
            <a:ext cx="20202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23 nominal, 23 ordinal, 14 discrete, 20 continuous variables and 1 identifier</a:t>
            </a:r>
            <a:endParaRPr sz="1300"/>
          </a:p>
        </p:txBody>
      </p:sp>
      <p:sp>
        <p:nvSpPr>
          <p:cNvPr id="269" name="Google Shape;269;p28"/>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a:t>ABSTRACT</a:t>
            </a:r>
            <a:endParaRPr sz="1400"/>
          </a:p>
        </p:txBody>
      </p:sp>
      <p:sp>
        <p:nvSpPr>
          <p:cNvPr id="270" name="Google Shape;270;p28"/>
          <p:cNvSpPr txBox="1">
            <a:spLocks noGrp="1"/>
          </p:cNvSpPr>
          <p:nvPr>
            <p:ph type="subTitle" idx="17"/>
          </p:nvPr>
        </p:nvSpPr>
        <p:spPr>
          <a:xfrm>
            <a:off x="1116325" y="2265150"/>
            <a:ext cx="23928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Data from Ames Assessor’s Office for individual residential properties sold in Ames, IA from 2006-2010</a:t>
            </a:r>
            <a:endParaRPr sz="1300"/>
          </a:p>
        </p:txBody>
      </p:sp>
      <p:sp>
        <p:nvSpPr>
          <p:cNvPr id="271" name="Google Shape;271;p28"/>
          <p:cNvSpPr txBox="1">
            <a:spLocks noGrp="1"/>
          </p:cNvSpPr>
          <p:nvPr>
            <p:ph type="ctrTitle"/>
          </p:nvPr>
        </p:nvSpPr>
        <p:spPr>
          <a:xfrm>
            <a:off x="3410840" y="2815338"/>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300"/>
              <a:t>DATA SIZE</a:t>
            </a:r>
            <a:endParaRPr sz="1300"/>
          </a:p>
        </p:txBody>
      </p:sp>
      <p:sp>
        <p:nvSpPr>
          <p:cNvPr id="272" name="Google Shape;272;p28"/>
          <p:cNvSpPr txBox="1">
            <a:spLocks noGrp="1"/>
          </p:cNvSpPr>
          <p:nvPr>
            <p:ph type="subTitle" idx="1"/>
          </p:nvPr>
        </p:nvSpPr>
        <p:spPr>
          <a:xfrm>
            <a:off x="3509126" y="3250350"/>
            <a:ext cx="20202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300"/>
              <a:t>Total number of observations in the data set.</a:t>
            </a:r>
            <a:endParaRPr sz="1300"/>
          </a:p>
        </p:txBody>
      </p:sp>
      <p:grpSp>
        <p:nvGrpSpPr>
          <p:cNvPr id="273" name="Google Shape;273;p28"/>
          <p:cNvGrpSpPr/>
          <p:nvPr/>
        </p:nvGrpSpPr>
        <p:grpSpPr>
          <a:xfrm>
            <a:off x="8229646" y="3183594"/>
            <a:ext cx="1038447" cy="2176554"/>
            <a:chOff x="2106350" y="2477950"/>
            <a:chExt cx="872425" cy="1828576"/>
          </a:xfrm>
        </p:grpSpPr>
        <p:sp>
          <p:nvSpPr>
            <p:cNvPr id="274" name="Google Shape;274;p28"/>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8"/>
          <p:cNvGrpSpPr/>
          <p:nvPr/>
        </p:nvGrpSpPr>
        <p:grpSpPr>
          <a:xfrm>
            <a:off x="8084918" y="4138811"/>
            <a:ext cx="755602" cy="1299808"/>
            <a:chOff x="5609750" y="3138575"/>
            <a:chExt cx="634800" cy="1092000"/>
          </a:xfrm>
        </p:grpSpPr>
        <p:sp>
          <p:nvSpPr>
            <p:cNvPr id="277" name="Google Shape;277;p28"/>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ctrTitle"/>
          </p:nvPr>
        </p:nvSpPr>
        <p:spPr>
          <a:xfrm>
            <a:off x="831200" y="39075"/>
            <a:ext cx="47124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STATEMENTS</a:t>
            </a:r>
            <a:endParaRPr>
              <a:solidFill>
                <a:srgbClr val="434343"/>
              </a:solidFill>
            </a:endParaRPr>
          </a:p>
        </p:txBody>
      </p:sp>
      <p:sp>
        <p:nvSpPr>
          <p:cNvPr id="284" name="Google Shape;284;p29"/>
          <p:cNvSpPr txBox="1">
            <a:spLocks noGrp="1"/>
          </p:cNvSpPr>
          <p:nvPr>
            <p:ph type="subTitle" idx="1"/>
          </p:nvPr>
        </p:nvSpPr>
        <p:spPr>
          <a:xfrm>
            <a:off x="1191250" y="1736325"/>
            <a:ext cx="4712400" cy="110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Find factors that affecting sale price of house in Ames, IA.</a:t>
            </a:r>
            <a:endParaRPr sz="1400"/>
          </a:p>
          <a:p>
            <a:pPr marL="457200" lvl="0" indent="-317500" algn="l" rtl="0">
              <a:spcBef>
                <a:spcPts val="0"/>
              </a:spcBef>
              <a:spcAft>
                <a:spcPts val="0"/>
              </a:spcAft>
              <a:buSzPts val="1400"/>
              <a:buChar char="●"/>
            </a:pPr>
            <a:r>
              <a:rPr lang="en" sz="1400"/>
              <a:t>Determine the estimated market house price in Ames to avoid selling it with overpriced value.</a:t>
            </a:r>
            <a:endParaRPr sz="1400"/>
          </a:p>
          <a:p>
            <a:pPr marL="457200" lvl="0" indent="0" algn="l" rtl="0">
              <a:spcBef>
                <a:spcPts val="0"/>
              </a:spcBef>
              <a:spcAft>
                <a:spcPts val="0"/>
              </a:spcAft>
              <a:buNone/>
            </a:pPr>
            <a:endParaRPr sz="1500"/>
          </a:p>
        </p:txBody>
      </p:sp>
      <p:grpSp>
        <p:nvGrpSpPr>
          <p:cNvPr id="285" name="Google Shape;285;p29"/>
          <p:cNvGrpSpPr/>
          <p:nvPr/>
        </p:nvGrpSpPr>
        <p:grpSpPr>
          <a:xfrm>
            <a:off x="5811131" y="1111432"/>
            <a:ext cx="1980215" cy="1907859"/>
            <a:chOff x="1029600" y="238175"/>
            <a:chExt cx="5360625" cy="5164750"/>
          </a:xfrm>
        </p:grpSpPr>
        <p:sp>
          <p:nvSpPr>
            <p:cNvPr id="286" name="Google Shape;286;p29"/>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9"/>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74C1B9"/>
                </a:solidFill>
                <a:latin typeface="Montserrat Light"/>
                <a:ea typeface="Montserrat Light"/>
                <a:cs typeface="Montserrat Light"/>
                <a:sym typeface="Montserrat Light"/>
              </a:rPr>
              <a:t>AVENGERS</a:t>
            </a:r>
            <a:endParaRPr sz="3000">
              <a:solidFill>
                <a:srgbClr val="74C1B9"/>
              </a:solidFill>
              <a:latin typeface="Montserrat Black"/>
              <a:ea typeface="Montserrat Black"/>
              <a:cs typeface="Montserrat Black"/>
              <a:sym typeface="Montserrat Black"/>
            </a:endParaRPr>
          </a:p>
        </p:txBody>
      </p:sp>
      <p:sp>
        <p:nvSpPr>
          <p:cNvPr id="296" name="Google Shape;296;p29"/>
          <p:cNvSpPr txBox="1">
            <a:spLocks noGrp="1"/>
          </p:cNvSpPr>
          <p:nvPr>
            <p:ph type="subTitle" idx="1"/>
          </p:nvPr>
        </p:nvSpPr>
        <p:spPr>
          <a:xfrm>
            <a:off x="1191250" y="3593925"/>
            <a:ext cx="4224900" cy="178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t>Help customer to choose a house based on their preferences and budget. </a:t>
            </a:r>
            <a:endParaRPr sz="1400">
              <a:solidFill>
                <a:srgbClr val="434343"/>
              </a:solidFill>
            </a:endParaRPr>
          </a:p>
        </p:txBody>
      </p:sp>
      <p:sp>
        <p:nvSpPr>
          <p:cNvPr id="297" name="Google Shape;297;p29"/>
          <p:cNvSpPr/>
          <p:nvPr/>
        </p:nvSpPr>
        <p:spPr>
          <a:xfrm>
            <a:off x="999375" y="980625"/>
            <a:ext cx="768900" cy="75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txBox="1">
            <a:spLocks noGrp="1"/>
          </p:cNvSpPr>
          <p:nvPr>
            <p:ph type="ctrTitle" idx="4294967295"/>
          </p:nvPr>
        </p:nvSpPr>
        <p:spPr>
          <a:xfrm>
            <a:off x="1435000" y="1247988"/>
            <a:ext cx="2392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DEVELOPER’S</a:t>
            </a:r>
            <a:endParaRPr sz="1600"/>
          </a:p>
        </p:txBody>
      </p:sp>
      <p:sp>
        <p:nvSpPr>
          <p:cNvPr id="299" name="Google Shape;299;p29"/>
          <p:cNvSpPr/>
          <p:nvPr/>
        </p:nvSpPr>
        <p:spPr>
          <a:xfrm>
            <a:off x="999375" y="2844525"/>
            <a:ext cx="768900" cy="755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txBox="1">
            <a:spLocks noGrp="1"/>
          </p:cNvSpPr>
          <p:nvPr>
            <p:ph type="ctrTitle" idx="4294967295"/>
          </p:nvPr>
        </p:nvSpPr>
        <p:spPr>
          <a:xfrm>
            <a:off x="1435000" y="3108113"/>
            <a:ext cx="2392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CONSUMER’S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Exploratory Analysis</a:t>
            </a:r>
            <a:endParaRPr/>
          </a:p>
        </p:txBody>
      </p:sp>
      <p:pic>
        <p:nvPicPr>
          <p:cNvPr id="306" name="Google Shape;306;p30"/>
          <p:cNvPicPr preferRelativeResize="0"/>
          <p:nvPr/>
        </p:nvPicPr>
        <p:blipFill>
          <a:blip r:embed="rId3">
            <a:alphaModFix/>
          </a:blip>
          <a:stretch>
            <a:fillRect/>
          </a:stretch>
        </p:blipFill>
        <p:spPr>
          <a:xfrm>
            <a:off x="4932325" y="1034100"/>
            <a:ext cx="3810649" cy="4110300"/>
          </a:xfrm>
          <a:prstGeom prst="rect">
            <a:avLst/>
          </a:prstGeom>
          <a:noFill/>
          <a:ln>
            <a:noFill/>
          </a:ln>
        </p:spPr>
      </p:pic>
      <p:sp>
        <p:nvSpPr>
          <p:cNvPr id="307" name="Google Shape;307;p30"/>
          <p:cNvSpPr txBox="1"/>
          <p:nvPr/>
        </p:nvSpPr>
        <p:spPr>
          <a:xfrm>
            <a:off x="748184" y="1558575"/>
            <a:ext cx="2188200" cy="3141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Number of columns</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endParaRPr sz="1100">
              <a:solidFill>
                <a:srgbClr val="434343"/>
              </a:solidFill>
              <a:latin typeface="Montserrat"/>
              <a:ea typeface="Montserrat"/>
              <a:cs typeface="Montserrat"/>
              <a:sym typeface="Montserrat"/>
            </a:endParaRPr>
          </a:p>
        </p:txBody>
      </p:sp>
      <p:sp>
        <p:nvSpPr>
          <p:cNvPr id="308" name="Google Shape;308;p30"/>
          <p:cNvSpPr txBox="1"/>
          <p:nvPr/>
        </p:nvSpPr>
        <p:spPr>
          <a:xfrm>
            <a:off x="748184" y="2397143"/>
            <a:ext cx="2188200" cy="3141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Number of rows</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endParaRPr sz="1100">
              <a:solidFill>
                <a:srgbClr val="434343"/>
              </a:solidFill>
              <a:latin typeface="Montserrat"/>
              <a:ea typeface="Montserrat"/>
              <a:cs typeface="Montserrat"/>
              <a:sym typeface="Montserrat"/>
            </a:endParaRPr>
          </a:p>
        </p:txBody>
      </p:sp>
      <p:sp>
        <p:nvSpPr>
          <p:cNvPr id="309" name="Google Shape;309;p30"/>
          <p:cNvSpPr txBox="1"/>
          <p:nvPr/>
        </p:nvSpPr>
        <p:spPr>
          <a:xfrm>
            <a:off x="825934" y="3235727"/>
            <a:ext cx="2188200" cy="3141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Number of object data</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endParaRPr sz="1100">
              <a:solidFill>
                <a:srgbClr val="434343"/>
              </a:solidFill>
              <a:latin typeface="Montserrat"/>
              <a:ea typeface="Montserrat"/>
              <a:cs typeface="Montserrat"/>
              <a:sym typeface="Montserrat"/>
            </a:endParaRPr>
          </a:p>
        </p:txBody>
      </p:sp>
      <p:sp>
        <p:nvSpPr>
          <p:cNvPr id="310" name="Google Shape;310;p30"/>
          <p:cNvSpPr/>
          <p:nvPr/>
        </p:nvSpPr>
        <p:spPr>
          <a:xfrm>
            <a:off x="3172597" y="1309213"/>
            <a:ext cx="657300" cy="65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3172600" y="2218000"/>
            <a:ext cx="657300" cy="6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137959" y="3040375"/>
            <a:ext cx="726600" cy="74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txBox="1"/>
          <p:nvPr/>
        </p:nvSpPr>
        <p:spPr>
          <a:xfrm>
            <a:off x="825934" y="4252052"/>
            <a:ext cx="2188200" cy="3141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Number of object data</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endParaRPr sz="1100">
              <a:solidFill>
                <a:srgbClr val="434343"/>
              </a:solidFill>
              <a:latin typeface="Montserrat"/>
              <a:ea typeface="Montserrat"/>
              <a:cs typeface="Montserrat"/>
              <a:sym typeface="Montserrat"/>
            </a:endParaRPr>
          </a:p>
        </p:txBody>
      </p:sp>
      <p:sp>
        <p:nvSpPr>
          <p:cNvPr id="314" name="Google Shape;314;p30"/>
          <p:cNvSpPr/>
          <p:nvPr/>
        </p:nvSpPr>
        <p:spPr>
          <a:xfrm>
            <a:off x="3137959" y="3989050"/>
            <a:ext cx="726600" cy="74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txBox="1">
            <a:spLocks noGrp="1"/>
          </p:cNvSpPr>
          <p:nvPr>
            <p:ph type="title" idx="4294967295"/>
          </p:nvPr>
        </p:nvSpPr>
        <p:spPr>
          <a:xfrm>
            <a:off x="3516213" y="1475125"/>
            <a:ext cx="6030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81</a:t>
            </a:r>
            <a:endParaRPr/>
          </a:p>
        </p:txBody>
      </p:sp>
      <p:sp>
        <p:nvSpPr>
          <p:cNvPr id="316" name="Google Shape;316;p30"/>
          <p:cNvSpPr txBox="1">
            <a:spLocks noGrp="1"/>
          </p:cNvSpPr>
          <p:nvPr>
            <p:ph type="title" idx="4294967295"/>
          </p:nvPr>
        </p:nvSpPr>
        <p:spPr>
          <a:xfrm>
            <a:off x="3561790" y="2397141"/>
            <a:ext cx="1753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2930</a:t>
            </a:r>
            <a:endParaRPr/>
          </a:p>
        </p:txBody>
      </p:sp>
      <p:sp>
        <p:nvSpPr>
          <p:cNvPr id="317" name="Google Shape;317;p30"/>
          <p:cNvSpPr txBox="1">
            <a:spLocks noGrp="1"/>
          </p:cNvSpPr>
          <p:nvPr>
            <p:ph type="title" idx="4294967295"/>
          </p:nvPr>
        </p:nvSpPr>
        <p:spPr>
          <a:xfrm>
            <a:off x="3561788" y="3235725"/>
            <a:ext cx="820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43</a:t>
            </a:r>
            <a:endParaRPr/>
          </a:p>
        </p:txBody>
      </p:sp>
      <p:sp>
        <p:nvSpPr>
          <p:cNvPr id="318" name="Google Shape;318;p30"/>
          <p:cNvSpPr txBox="1">
            <a:spLocks noGrp="1"/>
          </p:cNvSpPr>
          <p:nvPr>
            <p:ph type="title" idx="4294967295"/>
          </p:nvPr>
        </p:nvSpPr>
        <p:spPr>
          <a:xfrm>
            <a:off x="3561790" y="4252041"/>
            <a:ext cx="1753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377027" y="91750"/>
            <a:ext cx="6251700" cy="89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Correlated features and its data</a:t>
            </a:r>
            <a:endParaRPr/>
          </a:p>
          <a:p>
            <a:pPr marL="0" lvl="0" indent="0" algn="r" rtl="0">
              <a:spcBef>
                <a:spcPts val="0"/>
              </a:spcBef>
              <a:spcAft>
                <a:spcPts val="0"/>
              </a:spcAft>
              <a:buNone/>
            </a:pPr>
            <a:endParaRPr/>
          </a:p>
        </p:txBody>
      </p:sp>
      <p:graphicFrame>
        <p:nvGraphicFramePr>
          <p:cNvPr id="324" name="Google Shape;324;p31"/>
          <p:cNvGraphicFramePr/>
          <p:nvPr/>
        </p:nvGraphicFramePr>
        <p:xfrm>
          <a:off x="188950" y="759663"/>
          <a:ext cx="3317075" cy="4338910"/>
        </p:xfrm>
        <a:graphic>
          <a:graphicData uri="http://schemas.openxmlformats.org/drawingml/2006/table">
            <a:tbl>
              <a:tblPr>
                <a:noFill/>
                <a:tableStyleId>{B956F294-A442-4DF9-B7BF-A7B30FFCB310}</a:tableStyleId>
              </a:tblPr>
              <a:tblGrid>
                <a:gridCol w="1728475">
                  <a:extLst>
                    <a:ext uri="{9D8B030D-6E8A-4147-A177-3AD203B41FA5}">
                      <a16:colId xmlns:a16="http://schemas.microsoft.com/office/drawing/2014/main" val="20000"/>
                    </a:ext>
                  </a:extLst>
                </a:gridCol>
                <a:gridCol w="1588600">
                  <a:extLst>
                    <a:ext uri="{9D8B030D-6E8A-4147-A177-3AD203B41FA5}">
                      <a16:colId xmlns:a16="http://schemas.microsoft.com/office/drawing/2014/main" val="20001"/>
                    </a:ext>
                  </a:extLst>
                </a:gridCol>
              </a:tblGrid>
              <a:tr h="396200">
                <a:tc>
                  <a:txBody>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Montserrat"/>
                          <a:ea typeface="Montserrat"/>
                          <a:cs typeface="Montserrat"/>
                          <a:sym typeface="Montserrat"/>
                        </a:rPr>
                        <a:t>Features</a:t>
                      </a:r>
                      <a:endParaRPr>
                        <a:latin typeface="Montserrat"/>
                        <a:ea typeface="Montserrat"/>
                        <a:cs typeface="Montserrat"/>
                        <a:sym typeface="Montserrat"/>
                      </a:endParaRPr>
                    </a:p>
                  </a:txBody>
                  <a:tcPr marL="91425" marR="91425" marT="91425" marB="91425">
                    <a:solidFill>
                      <a:schemeClr val="accent3"/>
                    </a:solidFill>
                  </a:tcPr>
                </a:tc>
                <a:tc>
                  <a:txBody>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latin typeface="Montserrat"/>
                          <a:ea typeface="Montserrat"/>
                          <a:cs typeface="Montserrat"/>
                          <a:sym typeface="Montserrat"/>
                        </a:rPr>
                        <a:t>Correlation</a:t>
                      </a:r>
                      <a:endParaRPr>
                        <a:latin typeface="Montserrat"/>
                        <a:ea typeface="Montserrat"/>
                        <a:cs typeface="Montserrat"/>
                        <a:sym typeface="Montserrat"/>
                      </a:endParaRPr>
                    </a:p>
                  </a:txBody>
                  <a:tcPr marL="91425" marR="91425" marT="91425" marB="91425">
                    <a:solidFill>
                      <a:schemeClr val="accent3"/>
                    </a:solidFill>
                  </a:tcPr>
                </a:tc>
                <a:extLst>
                  <a:ext uri="{0D108BD9-81ED-4DB2-BD59-A6C34878D82A}">
                    <a16:rowId xmlns:a16="http://schemas.microsoft.com/office/drawing/2014/main" val="10000"/>
                  </a:ext>
                </a:extLst>
              </a:tr>
              <a:tr h="396200">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overall_qual</a:t>
                      </a:r>
                      <a:endParaRPr>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0.799262</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gr_liv_area</a:t>
                      </a:r>
                      <a:endParaRPr>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0.706780</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garage_cars</a:t>
                      </a:r>
                      <a:endParaRPr>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0.647877</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garage_area</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0.640401</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total_bsmt_sf</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0.632280</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1st_flr_sf</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0.621676</a:t>
                      </a:r>
                      <a:endParaRPr>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year_built</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0.558426</a:t>
                      </a:r>
                      <a:endParaRPr>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7"/>
                  </a:ext>
                </a:extLst>
              </a:tr>
              <a:tr h="396200">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full_bath</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0.545604</a:t>
                      </a:r>
                      <a:endParaRPr>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8"/>
                  </a:ext>
                </a:extLst>
              </a:tr>
              <a:tr h="641575">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year_remod/add</a:t>
                      </a:r>
                      <a:endParaRPr>
                        <a:solidFill>
                          <a:schemeClr val="dk1"/>
                        </a:solidFill>
                        <a:latin typeface="Montserrat"/>
                        <a:ea typeface="Montserrat"/>
                        <a:cs typeface="Montserrat"/>
                        <a:sym typeface="Montserrat"/>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latin typeface="Montserrat"/>
                          <a:ea typeface="Montserrat"/>
                          <a:cs typeface="Montserrat"/>
                          <a:sym typeface="Montserrat"/>
                        </a:rPr>
                        <a:t>0.532974</a:t>
                      </a:r>
                      <a:endParaRPr>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9"/>
                  </a:ext>
                </a:extLst>
              </a:tr>
            </a:tbl>
          </a:graphicData>
        </a:graphic>
      </p:graphicFrame>
      <p:pic>
        <p:nvPicPr>
          <p:cNvPr id="325" name="Google Shape;325;p31"/>
          <p:cNvPicPr preferRelativeResize="0"/>
          <p:nvPr/>
        </p:nvPicPr>
        <p:blipFill>
          <a:blip r:embed="rId3">
            <a:alphaModFix/>
          </a:blip>
          <a:stretch>
            <a:fillRect/>
          </a:stretch>
        </p:blipFill>
        <p:spPr>
          <a:xfrm>
            <a:off x="3435875" y="672199"/>
            <a:ext cx="5365075" cy="4294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solidFill>
                <a:srgbClr val="000000"/>
              </a:solidFill>
            </a:endParaRPr>
          </a:p>
        </p:txBody>
      </p:sp>
      <p:sp>
        <p:nvSpPr>
          <p:cNvPr id="331" name="Google Shape;331;p32"/>
          <p:cNvSpPr/>
          <p:nvPr/>
        </p:nvSpPr>
        <p:spPr>
          <a:xfrm>
            <a:off x="204075" y="1155325"/>
            <a:ext cx="742500" cy="733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txBox="1">
            <a:spLocks noGrp="1"/>
          </p:cNvSpPr>
          <p:nvPr>
            <p:ph type="ctrTitle" idx="4294967295"/>
          </p:nvPr>
        </p:nvSpPr>
        <p:spPr>
          <a:xfrm>
            <a:off x="468800" y="1209500"/>
            <a:ext cx="18510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1. CORRELATION</a:t>
            </a:r>
            <a:endParaRPr sz="1400"/>
          </a:p>
        </p:txBody>
      </p:sp>
      <p:pic>
        <p:nvPicPr>
          <p:cNvPr id="333" name="Google Shape;333;p32"/>
          <p:cNvPicPr preferRelativeResize="0"/>
          <p:nvPr/>
        </p:nvPicPr>
        <p:blipFill>
          <a:blip r:embed="rId3">
            <a:alphaModFix/>
          </a:blip>
          <a:stretch>
            <a:fillRect/>
          </a:stretch>
        </p:blipFill>
        <p:spPr>
          <a:xfrm>
            <a:off x="90125" y="2010050"/>
            <a:ext cx="2608325" cy="1965500"/>
          </a:xfrm>
          <a:prstGeom prst="rect">
            <a:avLst/>
          </a:prstGeom>
          <a:noFill/>
          <a:ln>
            <a:noFill/>
          </a:ln>
        </p:spPr>
      </p:pic>
      <p:pic>
        <p:nvPicPr>
          <p:cNvPr id="334" name="Google Shape;334;p32"/>
          <p:cNvPicPr preferRelativeResize="0"/>
          <p:nvPr/>
        </p:nvPicPr>
        <p:blipFill>
          <a:blip r:embed="rId4">
            <a:alphaModFix/>
          </a:blip>
          <a:stretch>
            <a:fillRect/>
          </a:stretch>
        </p:blipFill>
        <p:spPr>
          <a:xfrm>
            <a:off x="2869350" y="2610629"/>
            <a:ext cx="2697600" cy="1733695"/>
          </a:xfrm>
          <a:prstGeom prst="rect">
            <a:avLst/>
          </a:prstGeom>
          <a:noFill/>
          <a:ln>
            <a:noFill/>
          </a:ln>
        </p:spPr>
      </p:pic>
      <p:sp>
        <p:nvSpPr>
          <p:cNvPr id="335" name="Google Shape;335;p32"/>
          <p:cNvSpPr/>
          <p:nvPr/>
        </p:nvSpPr>
        <p:spPr>
          <a:xfrm>
            <a:off x="2869338" y="1691125"/>
            <a:ext cx="742500" cy="73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txBox="1">
            <a:spLocks noGrp="1"/>
          </p:cNvSpPr>
          <p:nvPr>
            <p:ph type="ctrTitle" idx="4294967295"/>
          </p:nvPr>
        </p:nvSpPr>
        <p:spPr>
          <a:xfrm>
            <a:off x="3133713" y="1781900"/>
            <a:ext cx="18510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2. OUTLIER</a:t>
            </a:r>
            <a:endParaRPr sz="1400"/>
          </a:p>
        </p:txBody>
      </p:sp>
      <p:sp>
        <p:nvSpPr>
          <p:cNvPr id="337" name="Google Shape;337;p32"/>
          <p:cNvSpPr/>
          <p:nvPr/>
        </p:nvSpPr>
        <p:spPr>
          <a:xfrm>
            <a:off x="5621151" y="2377334"/>
            <a:ext cx="742500" cy="73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txBox="1">
            <a:spLocks noGrp="1"/>
          </p:cNvSpPr>
          <p:nvPr>
            <p:ph type="ctrTitle" idx="4294967295"/>
          </p:nvPr>
        </p:nvSpPr>
        <p:spPr>
          <a:xfrm>
            <a:off x="5947750" y="2475959"/>
            <a:ext cx="18510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3. MISSING DATA</a:t>
            </a:r>
            <a:endParaRPr sz="1400"/>
          </a:p>
        </p:txBody>
      </p:sp>
      <p:pic>
        <p:nvPicPr>
          <p:cNvPr id="339" name="Google Shape;339;p32"/>
          <p:cNvPicPr preferRelativeResize="0"/>
          <p:nvPr/>
        </p:nvPicPr>
        <p:blipFill>
          <a:blip r:embed="rId5">
            <a:alphaModFix/>
          </a:blip>
          <a:stretch>
            <a:fillRect/>
          </a:stretch>
        </p:blipFill>
        <p:spPr>
          <a:xfrm>
            <a:off x="6278750" y="2916490"/>
            <a:ext cx="2697600" cy="2072360"/>
          </a:xfrm>
          <a:prstGeom prst="rect">
            <a:avLst/>
          </a:prstGeom>
          <a:noFill/>
          <a:ln>
            <a:noFill/>
          </a:ln>
        </p:spPr>
      </p:pic>
      <p:sp>
        <p:nvSpPr>
          <p:cNvPr id="340" name="Google Shape;340;p32"/>
          <p:cNvSpPr/>
          <p:nvPr/>
        </p:nvSpPr>
        <p:spPr>
          <a:xfrm>
            <a:off x="7676860" y="108772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8029010" y="1320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solidFill>
                <a:srgbClr val="000000"/>
              </a:solidFill>
            </a:endParaRPr>
          </a:p>
        </p:txBody>
      </p:sp>
      <p:sp>
        <p:nvSpPr>
          <p:cNvPr id="347" name="Google Shape;347;p33"/>
          <p:cNvSpPr/>
          <p:nvPr/>
        </p:nvSpPr>
        <p:spPr>
          <a:xfrm>
            <a:off x="304055" y="1222025"/>
            <a:ext cx="742500" cy="73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txBox="1">
            <a:spLocks noGrp="1"/>
          </p:cNvSpPr>
          <p:nvPr>
            <p:ph type="ctrTitle" idx="4294967295"/>
          </p:nvPr>
        </p:nvSpPr>
        <p:spPr>
          <a:xfrm>
            <a:off x="602100" y="1401100"/>
            <a:ext cx="22641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4. DATA ENCODING</a:t>
            </a:r>
            <a:endParaRPr sz="1400"/>
          </a:p>
        </p:txBody>
      </p:sp>
      <p:sp>
        <p:nvSpPr>
          <p:cNvPr id="349" name="Google Shape;349;p33"/>
          <p:cNvSpPr/>
          <p:nvPr/>
        </p:nvSpPr>
        <p:spPr>
          <a:xfrm>
            <a:off x="7092093" y="2526750"/>
            <a:ext cx="824400" cy="773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txBox="1">
            <a:spLocks noGrp="1"/>
          </p:cNvSpPr>
          <p:nvPr>
            <p:ph type="ctrTitle" idx="4294967295"/>
          </p:nvPr>
        </p:nvSpPr>
        <p:spPr>
          <a:xfrm>
            <a:off x="7442200" y="2776050"/>
            <a:ext cx="18510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6. MODEL DEPLOYMENT</a:t>
            </a:r>
            <a:endParaRPr sz="1400"/>
          </a:p>
        </p:txBody>
      </p:sp>
      <p:sp>
        <p:nvSpPr>
          <p:cNvPr id="351" name="Google Shape;351;p33"/>
          <p:cNvSpPr/>
          <p:nvPr/>
        </p:nvSpPr>
        <p:spPr>
          <a:xfrm>
            <a:off x="2866200" y="1753638"/>
            <a:ext cx="824400" cy="773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txBox="1">
            <a:spLocks noGrp="1"/>
          </p:cNvSpPr>
          <p:nvPr>
            <p:ph type="ctrTitle" idx="4294967295"/>
          </p:nvPr>
        </p:nvSpPr>
        <p:spPr>
          <a:xfrm>
            <a:off x="3227775" y="1983138"/>
            <a:ext cx="20592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5. MODEL TESTING</a:t>
            </a:r>
            <a:endParaRPr sz="1400"/>
          </a:p>
        </p:txBody>
      </p:sp>
      <p:sp>
        <p:nvSpPr>
          <p:cNvPr id="353" name="Google Shape;353;p33"/>
          <p:cNvSpPr txBox="1"/>
          <p:nvPr/>
        </p:nvSpPr>
        <p:spPr>
          <a:xfrm>
            <a:off x="144425" y="2082200"/>
            <a:ext cx="300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EB Garamond"/>
                <a:ea typeface="EB Garamond"/>
                <a:cs typeface="EB Garamond"/>
                <a:sym typeface="EB Garamond"/>
              </a:rPr>
              <a:t>Ex	Excellent		          4	</a:t>
            </a:r>
            <a:endParaRPr>
              <a:latin typeface="EB Garamond"/>
              <a:ea typeface="EB Garamond"/>
              <a:cs typeface="EB Garamond"/>
              <a:sym typeface="EB Garamond"/>
            </a:endParaRPr>
          </a:p>
          <a:p>
            <a:pPr marL="0" lvl="0" indent="0" algn="l" rtl="0">
              <a:spcBef>
                <a:spcPts val="0"/>
              </a:spcBef>
              <a:spcAft>
                <a:spcPts val="0"/>
              </a:spcAft>
              <a:buNone/>
            </a:pPr>
            <a:r>
              <a:rPr lang="en">
                <a:latin typeface="EB Garamond"/>
                <a:ea typeface="EB Garamond"/>
                <a:cs typeface="EB Garamond"/>
                <a:sym typeface="EB Garamond"/>
              </a:rPr>
              <a:t>Gd	Good      		          3</a:t>
            </a:r>
            <a:endParaRPr>
              <a:latin typeface="EB Garamond"/>
              <a:ea typeface="EB Garamond"/>
              <a:cs typeface="EB Garamond"/>
              <a:sym typeface="EB Garamond"/>
            </a:endParaRPr>
          </a:p>
          <a:p>
            <a:pPr marL="0" lvl="0" indent="0" algn="l" rtl="0">
              <a:spcBef>
                <a:spcPts val="0"/>
              </a:spcBef>
              <a:spcAft>
                <a:spcPts val="0"/>
              </a:spcAft>
              <a:buNone/>
            </a:pPr>
            <a:r>
              <a:rPr lang="en">
                <a:latin typeface="EB Garamond"/>
                <a:ea typeface="EB Garamond"/>
                <a:cs typeface="EB Garamond"/>
                <a:sym typeface="EB Garamond"/>
              </a:rPr>
              <a:t>TA	Average/Typical                  2</a:t>
            </a:r>
            <a:endParaRPr>
              <a:latin typeface="EB Garamond"/>
              <a:ea typeface="EB Garamond"/>
              <a:cs typeface="EB Garamond"/>
              <a:sym typeface="EB Garamond"/>
            </a:endParaRPr>
          </a:p>
          <a:p>
            <a:pPr marL="0" lvl="0" indent="0" algn="l" rtl="0">
              <a:spcBef>
                <a:spcPts val="0"/>
              </a:spcBef>
              <a:spcAft>
                <a:spcPts val="0"/>
              </a:spcAft>
              <a:buNone/>
            </a:pPr>
            <a:r>
              <a:rPr lang="en">
                <a:latin typeface="EB Garamond"/>
                <a:ea typeface="EB Garamond"/>
                <a:cs typeface="EB Garamond"/>
                <a:sym typeface="EB Garamond"/>
              </a:rPr>
              <a:t>Fa	Fair   		          	          1</a:t>
            </a:r>
            <a:endParaRPr>
              <a:latin typeface="EB Garamond"/>
              <a:ea typeface="EB Garamond"/>
              <a:cs typeface="EB Garamond"/>
              <a:sym typeface="EB Garamond"/>
            </a:endParaRPr>
          </a:p>
          <a:p>
            <a:pPr marL="0" lvl="0" indent="0" algn="l" rtl="0">
              <a:spcBef>
                <a:spcPts val="0"/>
              </a:spcBef>
              <a:spcAft>
                <a:spcPts val="0"/>
              </a:spcAft>
              <a:buNone/>
            </a:pPr>
            <a:r>
              <a:rPr lang="en">
                <a:latin typeface="EB Garamond"/>
                <a:ea typeface="EB Garamond"/>
                <a:cs typeface="EB Garamond"/>
                <a:sym typeface="EB Garamond"/>
              </a:rPr>
              <a:t>Po	Poor		                       0</a:t>
            </a:r>
            <a:endParaRPr>
              <a:latin typeface="EB Garamond"/>
              <a:ea typeface="EB Garamond"/>
              <a:cs typeface="EB Garamond"/>
              <a:sym typeface="EB Garamond"/>
            </a:endParaRPr>
          </a:p>
        </p:txBody>
      </p:sp>
      <p:pic>
        <p:nvPicPr>
          <p:cNvPr id="354" name="Google Shape;354;p33"/>
          <p:cNvPicPr preferRelativeResize="0"/>
          <p:nvPr/>
        </p:nvPicPr>
        <p:blipFill>
          <a:blip r:embed="rId3">
            <a:alphaModFix/>
          </a:blip>
          <a:stretch>
            <a:fillRect/>
          </a:stretch>
        </p:blipFill>
        <p:spPr>
          <a:xfrm>
            <a:off x="2781100" y="2624975"/>
            <a:ext cx="3340000" cy="1434975"/>
          </a:xfrm>
          <a:prstGeom prst="rect">
            <a:avLst/>
          </a:prstGeom>
          <a:noFill/>
          <a:ln>
            <a:noFill/>
          </a:ln>
        </p:spPr>
      </p:pic>
      <p:grpSp>
        <p:nvGrpSpPr>
          <p:cNvPr id="355" name="Google Shape;355;p33"/>
          <p:cNvGrpSpPr/>
          <p:nvPr/>
        </p:nvGrpSpPr>
        <p:grpSpPr>
          <a:xfrm rot="10800000" flipH="1">
            <a:off x="1943597" y="2599669"/>
            <a:ext cx="267174" cy="227174"/>
            <a:chOff x="4791775" y="1877500"/>
            <a:chExt cx="66725" cy="36975"/>
          </a:xfrm>
        </p:grpSpPr>
        <p:sp>
          <p:nvSpPr>
            <p:cNvPr id="356" name="Google Shape;356;p33"/>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8" name="Google Shape;358;p33"/>
          <p:cNvPicPr preferRelativeResize="0"/>
          <p:nvPr/>
        </p:nvPicPr>
        <p:blipFill>
          <a:blip r:embed="rId4">
            <a:alphaModFix/>
          </a:blip>
          <a:stretch>
            <a:fillRect/>
          </a:stretch>
        </p:blipFill>
        <p:spPr>
          <a:xfrm>
            <a:off x="6174048" y="3344300"/>
            <a:ext cx="2844026" cy="1700350"/>
          </a:xfrm>
          <a:prstGeom prst="rect">
            <a:avLst/>
          </a:prstGeom>
          <a:noFill/>
          <a:ln>
            <a:noFill/>
          </a:ln>
        </p:spPr>
      </p:pic>
      <p:sp>
        <p:nvSpPr>
          <p:cNvPr id="359" name="Google Shape;359;p33"/>
          <p:cNvSpPr/>
          <p:nvPr/>
        </p:nvSpPr>
        <p:spPr>
          <a:xfrm>
            <a:off x="7724460" y="115442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8076610" y="13869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562</Words>
  <Application>Microsoft Office PowerPoint</Application>
  <PresentationFormat>On-screen Show (16:9)</PresentationFormat>
  <Paragraphs>119</Paragraphs>
  <Slides>14</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Montserrat Light</vt:lpstr>
      <vt:lpstr>Oswald</vt:lpstr>
      <vt:lpstr>Montserrat</vt:lpstr>
      <vt:lpstr>EB Garamond</vt:lpstr>
      <vt:lpstr>Squada One</vt:lpstr>
      <vt:lpstr>Montserrat ExtraBold</vt:lpstr>
      <vt:lpstr>Fira Sans Extra Condensed Medium</vt:lpstr>
      <vt:lpstr>Arial</vt:lpstr>
      <vt:lpstr>Montserrat Black</vt:lpstr>
      <vt:lpstr>Barlow Light</vt:lpstr>
      <vt:lpstr>Real Estate Marketing Plan </vt:lpstr>
      <vt:lpstr>Real Estate Marketing Plan </vt:lpstr>
      <vt:lpstr>AVENGERS AMES HOUSE PRICE</vt:lpstr>
      <vt:lpstr>BACKGROUND OF STUDY</vt:lpstr>
      <vt:lpstr>CONTENTS OF THIS CASE STUDY</vt:lpstr>
      <vt:lpstr>DATA DESCRIPTION</vt:lpstr>
      <vt:lpstr>PROBLEM STATEMENTS</vt:lpstr>
      <vt:lpstr>Data Exploratory Analysis</vt:lpstr>
      <vt:lpstr>Correlated features and its data </vt:lpstr>
      <vt:lpstr>METHODOLOGY</vt:lpstr>
      <vt:lpstr>METHODOLOGY</vt:lpstr>
      <vt:lpstr>SOLUTIONS</vt:lpstr>
      <vt:lpstr>PowerPoint Presentation</vt:lpstr>
      <vt:lpstr>PowerPoint Presentation</vt:lpstr>
      <vt:lpstr>PowerPoint Presentation</vt:lpstr>
      <vt:lpstr>WEB APP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AVENGERS AMES HOUSE PRICE</dc:title>
  <dc:creator>Asus</dc:creator>
  <cp:lastModifiedBy>Tunku Shahrin</cp:lastModifiedBy>
  <cp:revision>1</cp:revision>
  <dcterms:modified xsi:type="dcterms:W3CDTF">2021-05-10T09:16:16Z</dcterms:modified>
</cp:coreProperties>
</file>