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74" r:id="rId3"/>
    <p:sldId id="275" r:id="rId4"/>
    <p:sldId id="276" r:id="rId5"/>
    <p:sldId id="273" r:id="rId6"/>
    <p:sldId id="277" r:id="rId7"/>
    <p:sldId id="286" r:id="rId8"/>
    <p:sldId id="279" r:id="rId9"/>
    <p:sldId id="278" r:id="rId10"/>
    <p:sldId id="280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28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7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7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2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69EF-D5B7-46AE-BCA2-E770C272744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273B-B095-4BEA-8D1D-0B4C0F20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41147809_A_Proposal_of_TCP_Congestion_Control_Scheme_Suited_for_Bandwidth_Reservation_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982" y="257825"/>
            <a:ext cx="8673982" cy="19740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Russo One" panose="02000503050000020004" pitchFamily="2" charset="0"/>
              </a:rPr>
              <a:t>TCP CONGESTION CONTROL SUITED FOR BANDWIDTH RESERVATION NETWORK</a:t>
            </a:r>
            <a:endParaRPr lang="en-US" sz="3200" b="1" dirty="0">
              <a:solidFill>
                <a:srgbClr val="0070C0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982" y="2559450"/>
            <a:ext cx="9431708" cy="393535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BY</a:t>
            </a:r>
          </a:p>
          <a:p>
            <a:endParaRPr lang="en-US" dirty="0" smtClean="0"/>
          </a:p>
          <a:p>
            <a:r>
              <a:rPr lang="en-US" dirty="0" smtClean="0">
                <a:latin typeface="Lemon" panose="02000000000000000000" pitchFamily="2" charset="0"/>
              </a:rPr>
              <a:t>K.M </a:t>
            </a:r>
            <a:r>
              <a:rPr lang="en-US" dirty="0" err="1" smtClean="0">
                <a:latin typeface="Lemon" panose="02000000000000000000" pitchFamily="2" charset="0"/>
              </a:rPr>
              <a:t>Fahim</a:t>
            </a:r>
            <a:r>
              <a:rPr lang="en-US" dirty="0" smtClean="0">
                <a:latin typeface="Lemon" panose="02000000000000000000" pitchFamily="2" charset="0"/>
              </a:rPr>
              <a:t> </a:t>
            </a:r>
            <a:r>
              <a:rPr lang="en-US" dirty="0" err="1" smtClean="0">
                <a:latin typeface="Lemon" panose="02000000000000000000" pitchFamily="2" charset="0"/>
              </a:rPr>
              <a:t>Shahriyar</a:t>
            </a:r>
            <a:endParaRPr lang="en-US" dirty="0" smtClean="0">
              <a:latin typeface="Lemon" panose="02000000000000000000" pitchFamily="2" charset="0"/>
            </a:endParaRPr>
          </a:p>
          <a:p>
            <a:r>
              <a:rPr lang="en-US" dirty="0" smtClean="0">
                <a:latin typeface="Lemon" panose="02000000000000000000" pitchFamily="2" charset="0"/>
              </a:rPr>
              <a:t>Student id: 1805113</a:t>
            </a:r>
          </a:p>
        </p:txBody>
      </p:sp>
    </p:spTree>
    <p:extLst>
      <p:ext uri="{BB962C8B-B14F-4D97-AF65-F5344CB8AC3E}">
        <p14:creationId xmlns:p14="http://schemas.microsoft.com/office/powerpoint/2010/main" val="28421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444" y="764373"/>
            <a:ext cx="8029755" cy="797008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smtClean="0"/>
              <a:t>MODIFIED REASONING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38"/>
            <a:ext cx="10820399" cy="43122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800" b="1" i="1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3" y="1906438"/>
            <a:ext cx="4550434" cy="4546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23" y="2243964"/>
            <a:ext cx="4438869" cy="40916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710687" y="2078966"/>
            <a:ext cx="0" cy="446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444" y="764373"/>
            <a:ext cx="8029755" cy="797008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smtClean="0"/>
              <a:t>MODIFIED REASONING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38"/>
            <a:ext cx="10820399" cy="43122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800" b="1" i="1" dirty="0"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7" y="2134980"/>
            <a:ext cx="9489057" cy="44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456" y="764373"/>
            <a:ext cx="7960743" cy="900525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err="1" smtClean="0"/>
              <a:t>ExPECTED</a:t>
            </a:r>
            <a:r>
              <a:rPr lang="en-US" b="1" dirty="0" smtClean="0"/>
              <a:t>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5" y="2194560"/>
            <a:ext cx="11890075" cy="4024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sz="3200" b="1" dirty="0" smtClean="0">
                <a:latin typeface="Bahnschrift" panose="020B0502040204020203" pitchFamily="34" charset="0"/>
              </a:rPr>
              <a:t>The </a:t>
            </a:r>
            <a:r>
              <a:rPr lang="en-US" sz="3200" b="1" dirty="0" smtClean="0">
                <a:solidFill>
                  <a:schemeClr val="accent2"/>
                </a:solidFill>
                <a:latin typeface="Bahnschrift" panose="020B0502040204020203" pitchFamily="34" charset="0"/>
              </a:rPr>
              <a:t>Congestion Window Size </a:t>
            </a:r>
            <a:r>
              <a:rPr lang="en-US" sz="3200" b="1" dirty="0" smtClean="0">
                <a:latin typeface="Bahnschrift" panose="020B0502040204020203" pitchFamily="34" charset="0"/>
              </a:rPr>
              <a:t>in BR TCP will be more stable rather than TCP Reno</a:t>
            </a:r>
          </a:p>
          <a:p>
            <a:pPr marL="0" indent="0">
              <a:buNone/>
            </a:pPr>
            <a:endParaRPr lang="en-US" sz="32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Bahnschrift" panose="020B0502040204020203" pitchFamily="34" charset="0"/>
              </a:rPr>
              <a:t>2) The </a:t>
            </a:r>
            <a:r>
              <a:rPr lang="en-US" sz="3200" b="1" dirty="0" smtClean="0">
                <a:solidFill>
                  <a:schemeClr val="accent2"/>
                </a:solidFill>
                <a:latin typeface="Bahnschrift" panose="020B0502040204020203" pitchFamily="34" charset="0"/>
              </a:rPr>
              <a:t>Average and Maximum throughput </a:t>
            </a:r>
            <a:r>
              <a:rPr lang="en-US" sz="3200" b="1" dirty="0" smtClean="0">
                <a:latin typeface="Bahnschrift" panose="020B0502040204020203" pitchFamily="34" charset="0"/>
              </a:rPr>
              <a:t>is expected to be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Bahnschrift" panose="020B0502040204020203" pitchFamily="34" charset="0"/>
              </a:rPr>
              <a:t>   </a:t>
            </a:r>
            <a:r>
              <a:rPr lang="en-US" sz="3200" b="1" dirty="0" smtClean="0">
                <a:latin typeface="Bahnschrift" panose="020B0502040204020203" pitchFamily="34" charset="0"/>
              </a:rPr>
              <a:t>higher in BR TCP</a:t>
            </a:r>
            <a:endParaRPr lang="en-US" sz="32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456" y="764373"/>
            <a:ext cx="7960743" cy="822887"/>
          </a:xfrm>
          <a:solidFill>
            <a:schemeClr val="accent3"/>
          </a:solidFill>
        </p:spPr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www.researchgate.net/publication/241147809_A_Proposal_of_TCP_Congestion_Control_Scheme_Suited_for_Bandwidth_Reservation_Network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950" y="764373"/>
            <a:ext cx="7995249" cy="805635"/>
          </a:xfrm>
          <a:solidFill>
            <a:schemeClr val="accent3"/>
          </a:solidFill>
        </p:spPr>
        <p:txBody>
          <a:bodyPr/>
          <a:lstStyle/>
          <a:p>
            <a:r>
              <a:rPr lang="en-US" b="1" dirty="0" smtClean="0"/>
              <a:t>INTRO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hnschrift" panose="020B0502040204020203" pitchFamily="34" charset="0"/>
              </a:rPr>
              <a:t>Congestion control Protocol has some phases </a:t>
            </a:r>
            <a:r>
              <a:rPr lang="en-US" sz="3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sz="3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                            </a:t>
            </a:r>
          </a:p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           </a:t>
            </a:r>
            <a:r>
              <a:rPr lang="en-US" sz="3200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i</a:t>
            </a:r>
            <a:r>
              <a:rPr lang="en-US" sz="32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)Slow start phase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             ii)Congestion </a:t>
            </a:r>
            <a:r>
              <a:rPr lang="en-US" sz="3200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Avoidence</a:t>
            </a:r>
            <a:r>
              <a:rPr lang="en-US" sz="32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Phase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             iii)Fast Retransmit Phase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               iv)Fast Recovery Phase</a:t>
            </a:r>
            <a:endParaRPr lang="en-US" sz="3200" b="1" dirty="0">
              <a:solidFill>
                <a:schemeClr val="accent2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87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818" y="764374"/>
            <a:ext cx="8038381" cy="633106"/>
          </a:xfrm>
          <a:solidFill>
            <a:schemeClr val="accent4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INTRO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0943"/>
            <a:ext cx="10820399" cy="48221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hnschrift" panose="020B0502040204020203" pitchFamily="34" charset="0"/>
              </a:rPr>
              <a:t>There are some well known </a:t>
            </a:r>
            <a:r>
              <a:rPr lang="en-US" sz="3200" b="1" i="1" dirty="0" smtClean="0">
                <a:latin typeface="Bahnschrift" panose="020B0502040204020203" pitchFamily="34" charset="0"/>
              </a:rPr>
              <a:t>Congestion Control Protocols</a:t>
            </a:r>
            <a:r>
              <a:rPr lang="en-US" sz="3200" dirty="0" smtClean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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Bahnschrift" panose="020B0502040204020203" pitchFamily="34" charset="0"/>
              </a:rPr>
              <a:t>                       </a:t>
            </a:r>
            <a:r>
              <a:rPr lang="en-US" sz="3200" dirty="0" err="1" smtClean="0">
                <a:latin typeface="Bahnschrift" panose="020B0502040204020203" pitchFamily="34" charset="0"/>
              </a:rPr>
              <a:t>i</a:t>
            </a:r>
            <a:r>
              <a:rPr lang="en-US" sz="3200" dirty="0" smtClean="0">
                <a:latin typeface="Bahnschrift" panose="020B0502040204020203" pitchFamily="34" charset="0"/>
              </a:rPr>
              <a:t>)TCP old Tahoe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                      ii)TCP New Tahoe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                      iii)TCP old Reno</a:t>
            </a:r>
          </a:p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                      iv)TCP New Reno </a:t>
            </a:r>
            <a:r>
              <a:rPr lang="en-US" sz="3200" dirty="0" err="1" smtClean="0">
                <a:latin typeface="Bahnschrift" panose="020B0502040204020203" pitchFamily="34" charset="0"/>
              </a:rPr>
              <a:t>etc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Bahnschrift" panose="020B0502040204020203" pitchFamily="34" charset="0"/>
              </a:rPr>
              <a:t>* NS2  has some Congestion Control Protocols built in among which </a:t>
            </a:r>
            <a:r>
              <a:rPr lang="en-US" sz="3200" b="1" i="1" dirty="0" smtClean="0">
                <a:solidFill>
                  <a:schemeClr val="accent2"/>
                </a:solidFill>
                <a:latin typeface="Bahnschrift" panose="020B0502040204020203" pitchFamily="34" charset="0"/>
              </a:rPr>
              <a:t>TCP New Reno </a:t>
            </a:r>
            <a:r>
              <a:rPr lang="en-US" sz="3200" dirty="0" smtClean="0">
                <a:latin typeface="Bahnschrift" panose="020B0502040204020203" pitchFamily="34" charset="0"/>
              </a:rPr>
              <a:t>will be modified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082" y="764373"/>
            <a:ext cx="7952117" cy="641733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smtClean="0"/>
              <a:t>MOTIVATION and 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hnschrift" panose="020B0502040204020203" pitchFamily="34" charset="0"/>
              </a:rPr>
              <a:t>In Bandwidth Reservation Network the bandwidth for a certain application is reserved for faster transmission</a:t>
            </a:r>
          </a:p>
          <a:p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3200" dirty="0" smtClean="0">
                <a:latin typeface="Bahnschrift" panose="020B0502040204020203" pitchFamily="34" charset="0"/>
              </a:rPr>
              <a:t>So that’s why the </a:t>
            </a:r>
            <a:r>
              <a:rPr lang="en-US" sz="3200" b="1" dirty="0" smtClean="0">
                <a:latin typeface="Bahnschrift" panose="020B0502040204020203" pitchFamily="34" charset="0"/>
              </a:rPr>
              <a:t>goal </a:t>
            </a:r>
            <a:r>
              <a:rPr lang="en-US" sz="3200" dirty="0" smtClean="0">
                <a:latin typeface="Bahnschrift" panose="020B0502040204020203" pitchFamily="34" charset="0"/>
              </a:rPr>
              <a:t>of my modification is</a:t>
            </a:r>
            <a:r>
              <a:rPr lang="en-US" sz="3200" b="1" dirty="0" smtClean="0">
                <a:latin typeface="Bahnschrift" panose="020B0502040204020203" pitchFamily="34" charset="0"/>
              </a:rPr>
              <a:t> </a:t>
            </a:r>
            <a:r>
              <a:rPr lang="en-US" sz="3200" b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</a:t>
            </a:r>
          </a:p>
          <a:p>
            <a:endParaRPr lang="en-US" sz="3200" b="1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i="1" dirty="0" smtClean="0">
                <a:latin typeface="Bahnschrift" panose="020B0502040204020203" pitchFamily="34" charset="0"/>
              </a:rPr>
              <a:t>      </a:t>
            </a:r>
            <a:endParaRPr lang="en-US" sz="32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788598" y="4873924"/>
            <a:ext cx="10614804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In Fast Recovery algorithm ,</a:t>
            </a:r>
          </a:p>
          <a:p>
            <a:r>
              <a:rPr lang="en-US" sz="2800" b="1" i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the variation of </a:t>
            </a:r>
            <a:r>
              <a:rPr lang="en-US" sz="2800" b="1" i="1" dirty="0">
                <a:solidFill>
                  <a:schemeClr val="tx1"/>
                </a:solidFill>
                <a:latin typeface="Bahnschrift" panose="020B0502040204020203" pitchFamily="34" charset="0"/>
              </a:rPr>
              <a:t>Congestion window size </a:t>
            </a:r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will be minimized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444" y="764373"/>
            <a:ext cx="8029755" cy="797008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err="1" smtClean="0"/>
              <a:t>ExiSTING</a:t>
            </a:r>
            <a:r>
              <a:rPr lang="en-US" b="1" dirty="0"/>
              <a:t> </a:t>
            </a:r>
            <a:r>
              <a:rPr lang="en-US" b="1" dirty="0" smtClean="0"/>
              <a:t>REASONING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38"/>
            <a:ext cx="10820399" cy="43122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In existing </a:t>
            </a:r>
            <a:r>
              <a:rPr lang="en-US" sz="2400" b="1" dirty="0" smtClean="0">
                <a:latin typeface="Bahnschrift" panose="020B0502040204020203" pitchFamily="34" charset="0"/>
              </a:rPr>
              <a:t>TCP New Reno </a:t>
            </a:r>
            <a:r>
              <a:rPr lang="en-US" sz="2400" dirty="0" smtClean="0">
                <a:latin typeface="Bahnschrift" panose="020B0502040204020203" pitchFamily="34" charset="0"/>
              </a:rPr>
              <a:t>implementation, In </a:t>
            </a:r>
            <a:r>
              <a:rPr lang="en-US" sz="2400" b="1" dirty="0" smtClean="0">
                <a:latin typeface="Bahnschrift" panose="020B0502040204020203" pitchFamily="34" charset="0"/>
              </a:rPr>
              <a:t>Fast Recovery Algorithm</a:t>
            </a:r>
            <a:r>
              <a:rPr lang="en-US" sz="2400" dirty="0" smtClean="0">
                <a:latin typeface="Bahnschrift" panose="020B0502040204020203" pitchFamily="34" charset="0"/>
              </a:rPr>
              <a:t>,</a:t>
            </a:r>
          </a:p>
          <a:p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whenever a packet loss detected by RTO time out </a:t>
            </a:r>
          </a:p>
          <a:p>
            <a:pPr marL="0" indent="0">
              <a:buNone/>
            </a:pPr>
            <a:r>
              <a:rPr lang="en-US" sz="2400" b="1" i="1" dirty="0" smtClean="0">
                <a:latin typeface="Bahnschrift" panose="020B0502040204020203" pitchFamily="34" charset="0"/>
              </a:rPr>
              <a:t>   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 Congestion window size(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) resets to 1</a:t>
            </a:r>
          </a:p>
          <a:p>
            <a:pPr marL="0" indent="0">
              <a:buNone/>
            </a:pP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  Slow start threshold(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) = current window size(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)/2</a:t>
            </a:r>
          </a:p>
          <a:p>
            <a:pPr marL="0" indent="0"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 whenever </a:t>
            </a:r>
            <a:r>
              <a:rPr lang="en-US" sz="2400" dirty="0">
                <a:latin typeface="Bahnschrift" panose="020B0502040204020203" pitchFamily="34" charset="0"/>
              </a:rPr>
              <a:t>a packet loss detected by </a:t>
            </a:r>
            <a:r>
              <a:rPr lang="en-US" sz="2400" dirty="0" smtClean="0">
                <a:latin typeface="Bahnschrift" panose="020B0502040204020203" pitchFamily="34" charset="0"/>
              </a:rPr>
              <a:t>Duplicate Acknowledgment  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  </a:t>
            </a:r>
            <a:r>
              <a:rPr lang="en-US" sz="24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 Slow start threshold(</a:t>
            </a:r>
            <a:r>
              <a:rPr lang="en-US" sz="2400" b="1" i="1" dirty="0" err="1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r>
              <a:rPr lang="en-US" sz="24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) = 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/2</a:t>
            </a:r>
            <a:endParaRPr lang="en-US" sz="2400" b="1" i="1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    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endParaRPr lang="en-US" sz="2400" b="1" i="1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800" b="1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444" y="764373"/>
            <a:ext cx="8029755" cy="797008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err="1" smtClean="0"/>
              <a:t>ExiSTING</a:t>
            </a:r>
            <a:r>
              <a:rPr lang="en-US" b="1" dirty="0"/>
              <a:t> </a:t>
            </a:r>
            <a:r>
              <a:rPr lang="en-US" b="1" dirty="0" smtClean="0"/>
              <a:t>REASONING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38"/>
            <a:ext cx="10820399" cy="43122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In existing </a:t>
            </a:r>
            <a:r>
              <a:rPr lang="en-US" sz="2400" b="1" dirty="0" smtClean="0">
                <a:latin typeface="Bahnschrift" panose="020B0502040204020203" pitchFamily="34" charset="0"/>
              </a:rPr>
              <a:t>TCP New Reno </a:t>
            </a:r>
            <a:r>
              <a:rPr lang="en-US" sz="2400" dirty="0" smtClean="0">
                <a:latin typeface="Bahnschrift" panose="020B0502040204020203" pitchFamily="34" charset="0"/>
              </a:rPr>
              <a:t>implementation, In </a:t>
            </a:r>
            <a:r>
              <a:rPr lang="en-US" sz="2400" b="1" dirty="0" smtClean="0">
                <a:latin typeface="Bahnschrift" panose="020B0502040204020203" pitchFamily="34" charset="0"/>
              </a:rPr>
              <a:t>Fast Recovery Algorithm</a:t>
            </a:r>
            <a:r>
              <a:rPr lang="en-US" sz="2400" dirty="0" smtClean="0">
                <a:latin typeface="Bahnschrift" panose="020B0502040204020203" pitchFamily="34" charset="0"/>
              </a:rPr>
              <a:t>,</a:t>
            </a:r>
          </a:p>
          <a:p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whenever a packet loss detected by RTO time out </a:t>
            </a:r>
          </a:p>
          <a:p>
            <a:pPr marL="0" indent="0">
              <a:buNone/>
            </a:pPr>
            <a:r>
              <a:rPr lang="en-US" sz="2400" b="1" i="1" dirty="0" smtClean="0">
                <a:latin typeface="Bahnschrift" panose="020B0502040204020203" pitchFamily="34" charset="0"/>
              </a:rPr>
              <a:t>   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 Congestion window size(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) resets to 1</a:t>
            </a:r>
          </a:p>
          <a:p>
            <a:pPr marL="0" indent="0">
              <a:buNone/>
            </a:pP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 Slow start threshold(</a:t>
            </a:r>
            <a:r>
              <a:rPr lang="en-US" sz="2400" b="1" i="1" dirty="0" err="1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r>
              <a:rPr lang="en-US" sz="2400" b="1" i="1" dirty="0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) = current window size(</a:t>
            </a:r>
            <a:r>
              <a:rPr lang="en-US" sz="2400" b="1" i="1" dirty="0" err="1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)/2</a:t>
            </a:r>
          </a:p>
          <a:p>
            <a:pPr marL="0" indent="0"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 whenever </a:t>
            </a:r>
            <a:r>
              <a:rPr lang="en-US" sz="2400" dirty="0">
                <a:latin typeface="Bahnschrift" panose="020B0502040204020203" pitchFamily="34" charset="0"/>
              </a:rPr>
              <a:t>a packet loss detected by </a:t>
            </a:r>
            <a:r>
              <a:rPr lang="en-US" sz="2400" dirty="0" smtClean="0">
                <a:latin typeface="Bahnschrift" panose="020B0502040204020203" pitchFamily="34" charset="0"/>
              </a:rPr>
              <a:t>Duplicate Acknowledgment  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 Slow start threshold(</a:t>
            </a:r>
            <a:r>
              <a:rPr lang="en-US" sz="2400" b="1" i="1" dirty="0" err="1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r>
              <a:rPr lang="en-US" sz="2400" b="1" i="1" dirty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) = </a:t>
            </a:r>
            <a:r>
              <a:rPr lang="en-US" sz="2400" b="1" i="1" dirty="0" err="1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solidFill>
                  <a:schemeClr val="accent2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 /2</a:t>
            </a:r>
            <a:endParaRPr lang="en-US" sz="2400" b="1" i="1" dirty="0">
              <a:solidFill>
                <a:schemeClr val="accent2"/>
              </a:solidFill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    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4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sz="24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endParaRPr lang="en-US" sz="2400" b="1" i="1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800" b="1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830" y="764374"/>
            <a:ext cx="7969370" cy="676238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err="1" smtClean="0"/>
              <a:t>ExISTING</a:t>
            </a:r>
            <a:r>
              <a:rPr lang="en-US" b="1" dirty="0" smtClean="0"/>
              <a:t> REASONING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1" y="1742536"/>
            <a:ext cx="10368951" cy="4741274"/>
          </a:xfrm>
        </p:spPr>
      </p:pic>
    </p:spTree>
    <p:extLst>
      <p:ext uri="{BB962C8B-B14F-4D97-AF65-F5344CB8AC3E}">
        <p14:creationId xmlns:p14="http://schemas.microsoft.com/office/powerpoint/2010/main" val="24165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444" y="764373"/>
            <a:ext cx="8029755" cy="797008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smtClean="0"/>
              <a:t>MODIFIED REASONING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04" y="1699404"/>
            <a:ext cx="11373928" cy="48566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hnschrift" panose="020B0502040204020203" pitchFamily="34" charset="0"/>
              </a:rPr>
              <a:t>In existing </a:t>
            </a:r>
            <a:r>
              <a:rPr lang="en-US" sz="2000" b="1" dirty="0" smtClean="0">
                <a:latin typeface="Bahnschrift" panose="020B0502040204020203" pitchFamily="34" charset="0"/>
              </a:rPr>
              <a:t>TCP New Reno </a:t>
            </a:r>
            <a:r>
              <a:rPr lang="en-US" sz="2000" dirty="0" smtClean="0">
                <a:latin typeface="Bahnschrift" panose="020B0502040204020203" pitchFamily="34" charset="0"/>
              </a:rPr>
              <a:t>implementation, In </a:t>
            </a:r>
            <a:r>
              <a:rPr lang="en-US" sz="2000" b="1" dirty="0" smtClean="0">
                <a:latin typeface="Bahnschrift" panose="020B0502040204020203" pitchFamily="34" charset="0"/>
              </a:rPr>
              <a:t>Fast Recovery Algorithm</a:t>
            </a:r>
            <a:r>
              <a:rPr lang="en-US" sz="2000" dirty="0" smtClean="0">
                <a:latin typeface="Bahnschrift" panose="020B0502040204020203" pitchFamily="34" charset="0"/>
              </a:rPr>
              <a:t>,</a:t>
            </a:r>
          </a:p>
          <a:p>
            <a:endParaRPr lang="en-US" sz="20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ahnschrift" panose="020B0502040204020203" pitchFamily="34" charset="0"/>
              </a:rPr>
              <a:t>1)whenever a packet loss detected by RTO time out </a:t>
            </a:r>
          </a:p>
          <a:p>
            <a:pPr marL="0" indent="0">
              <a:buNone/>
            </a:pPr>
            <a:endParaRPr lang="en-US" sz="2000" b="1" i="1" dirty="0" smtClean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  </a:t>
            </a:r>
            <a:r>
              <a:rPr lang="en-US" sz="20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Slow start threshold(</a:t>
            </a:r>
            <a:r>
              <a:rPr lang="en-US" sz="2000" b="1" i="1" dirty="0" err="1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r>
              <a:rPr lang="en-US" sz="20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) = </a:t>
            </a:r>
            <a:r>
              <a:rPr lang="en-US" sz="2000" b="1" i="1" dirty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(r / </a:t>
            </a:r>
            <a:r>
              <a:rPr lang="en-US" sz="2000" b="1" i="1" dirty="0" smtClean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size*8</a:t>
            </a:r>
            <a:r>
              <a:rPr lang="en-US" sz="2000" b="1" i="1" dirty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)* </a:t>
            </a:r>
            <a:r>
              <a:rPr lang="en-US" sz="2000" b="1" i="1" dirty="0" smtClean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RTT    </a:t>
            </a:r>
            <a:endParaRPr lang="en-US" sz="2000" b="1" i="1" dirty="0">
              <a:solidFill>
                <a:schemeClr val="accent1"/>
              </a:solidFill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Bahnschrift" panose="020B0502040204020203" pitchFamily="34" charset="0"/>
              </a:rPr>
              <a:t>   </a:t>
            </a:r>
            <a:r>
              <a:rPr lang="en-US" sz="20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 Congestion window size(</a:t>
            </a:r>
            <a:r>
              <a:rPr lang="en-US" sz="20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0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) resets to 1</a:t>
            </a:r>
          </a:p>
          <a:p>
            <a:pPr marL="0" indent="0">
              <a:buNone/>
            </a:pPr>
            <a:endParaRPr lang="en-US" sz="2000" b="1" i="1" dirty="0" smtClean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latin typeface="Bahnschrift" panose="020B0502040204020203" pitchFamily="34" charset="0"/>
              </a:rPr>
              <a:t>2)   whenever </a:t>
            </a:r>
            <a:r>
              <a:rPr lang="en-US" sz="2000" dirty="0">
                <a:latin typeface="Bahnschrift" panose="020B0502040204020203" pitchFamily="34" charset="0"/>
              </a:rPr>
              <a:t>a packet loss detected by </a:t>
            </a:r>
            <a:r>
              <a:rPr lang="en-US" sz="2000" dirty="0" smtClean="0">
                <a:latin typeface="Bahnschrift" panose="020B0502040204020203" pitchFamily="34" charset="0"/>
              </a:rPr>
              <a:t>Duplicate Acknowledgment  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  </a:t>
            </a:r>
            <a:r>
              <a:rPr lang="en-US" sz="20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 Slow start threshold(</a:t>
            </a:r>
            <a:r>
              <a:rPr lang="en-US" sz="2000" b="1" i="1" dirty="0" err="1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r>
              <a:rPr lang="en-US" sz="20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) = </a:t>
            </a:r>
            <a:r>
              <a:rPr lang="en-US" sz="2000" b="1" i="1" dirty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(r / </a:t>
            </a:r>
            <a:r>
              <a:rPr lang="en-US" sz="2000" b="1" i="1" dirty="0" smtClean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size*8</a:t>
            </a:r>
            <a:r>
              <a:rPr lang="en-US" sz="2000" b="1" i="1" dirty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)* </a:t>
            </a:r>
            <a:r>
              <a:rPr lang="en-US" sz="2000" b="1" i="1" dirty="0" smtClean="0">
                <a:solidFill>
                  <a:schemeClr val="accent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RTT</a:t>
            </a:r>
          </a:p>
          <a:p>
            <a:pPr marL="0" indent="0">
              <a:buNone/>
            </a:pPr>
            <a:r>
              <a:rPr lang="en-US" sz="20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 </a:t>
            </a:r>
            <a:r>
              <a:rPr lang="en-US" sz="2000" b="1" i="1" dirty="0">
                <a:latin typeface="Bahnschrif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sz="20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cwnd</a:t>
            </a:r>
            <a:r>
              <a:rPr lang="en-US" sz="2000" b="1" i="1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sz="2000" b="1" i="1" dirty="0" err="1" smtClean="0">
                <a:latin typeface="Bahnschrift" panose="020B0502040204020203" pitchFamily="34" charset="0"/>
                <a:sym typeface="Wingdings" panose="05000000000000000000" pitchFamily="2" charset="2"/>
              </a:rPr>
              <a:t>ssthresh</a:t>
            </a:r>
            <a:endParaRPr lang="en-US" sz="2000" b="1" i="1" dirty="0" smtClean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i="1" dirty="0" smtClean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 i="1" dirty="0" smtClean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800" b="1" i="1" dirty="0">
              <a:latin typeface="Bahnschrift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49442" y="2475782"/>
            <a:ext cx="2380890" cy="534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 = Reserved B/W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549442" y="3206152"/>
            <a:ext cx="2380890" cy="534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size = Packet Size (in bytes)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49442" y="3982048"/>
            <a:ext cx="2380890" cy="534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RTT = Estimated RTT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1232</TotalTime>
  <Words>402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Bahnschrift</vt:lpstr>
      <vt:lpstr>Century Gothic</vt:lpstr>
      <vt:lpstr>Lemon</vt:lpstr>
      <vt:lpstr>Russo One</vt:lpstr>
      <vt:lpstr>Wingdings</vt:lpstr>
      <vt:lpstr>Vapor Trail</vt:lpstr>
      <vt:lpstr>TCP CONGESTION CONTROL SUITED FOR BANDWIDTH RESERVATION NETWORK</vt:lpstr>
      <vt:lpstr>Reference</vt:lpstr>
      <vt:lpstr>INTRO</vt:lpstr>
      <vt:lpstr>INTRO</vt:lpstr>
      <vt:lpstr>MOTIVATION and GOAL</vt:lpstr>
      <vt:lpstr>ExiSTING REASONING </vt:lpstr>
      <vt:lpstr>ExiSTING REASONING </vt:lpstr>
      <vt:lpstr>ExISTING REASONING</vt:lpstr>
      <vt:lpstr>MODIFIED REASONING </vt:lpstr>
      <vt:lpstr>MODIFIED REASONING </vt:lpstr>
      <vt:lpstr>MODIFIED REASONING </vt:lpstr>
      <vt:lpstr>ExPECTED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COMPILE-TIME POLYMORPHISM VS RUNTIME POLYMORPHISM</dc:title>
  <dc:creator>Microsoft account</dc:creator>
  <cp:lastModifiedBy>ASUS</cp:lastModifiedBy>
  <cp:revision>89</cp:revision>
  <dcterms:created xsi:type="dcterms:W3CDTF">2020-09-18T22:33:12Z</dcterms:created>
  <dcterms:modified xsi:type="dcterms:W3CDTF">2023-01-24T05:45:50Z</dcterms:modified>
</cp:coreProperties>
</file>