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A375462-DD19-4458-8E49-70C46C158100}">
          <p14:sldIdLst>
            <p14:sldId id="256"/>
          </p14:sldIdLst>
        </p14:section>
      </p14:sectionLst>
    </p:ext>
    <p:ext uri="{EFAFB233-063F-42B5-8137-9DF3F51BA10A}">
      <p15:sldGuideLst xmlns:p15="http://schemas.microsoft.com/office/powerpoint/2012/main">
        <p15:guide id="1" orient="horz" pos="13446" userDrawn="1">
          <p15:clr>
            <a:srgbClr val="A4A3A4"/>
          </p15:clr>
        </p15:guide>
        <p15:guide id="2" pos="95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p:scale>
          <a:sx n="33" d="100"/>
          <a:sy n="33" d="100"/>
        </p:scale>
        <p:origin x="660" y="24"/>
      </p:cViewPr>
      <p:guideLst>
        <p:guide orient="horz" pos="13446"/>
        <p:guide pos="9535"/>
      </p:guideLst>
    </p:cSldViewPr>
  </p:slideViewPr>
  <p:notesTextViewPr>
    <p:cViewPr>
      <p:scale>
        <a:sx n="1" d="1"/>
        <a:sy n="1" d="1"/>
      </p:scale>
      <p:origin x="0" y="0"/>
    </p:cViewPr>
  </p:notesTextViewPr>
  <p:notesViewPr>
    <p:cSldViewPr snapToGrid="0" showGuides="1">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ib sattar" userId="404fc3c6df224742" providerId="LiveId" clId="{F3F2DF47-C3E5-43ED-962C-37CCDD51A9B1}"/>
    <pc:docChg chg="undo redo custSel modSld addSection modSection">
      <pc:chgData name="wasib sattar" userId="404fc3c6df224742" providerId="LiveId" clId="{F3F2DF47-C3E5-43ED-962C-37CCDD51A9B1}" dt="2024-01-16T20:03:43.436" v="644" actId="1076"/>
      <pc:docMkLst>
        <pc:docMk/>
      </pc:docMkLst>
      <pc:sldChg chg="addSp delSp modSp mod">
        <pc:chgData name="wasib sattar" userId="404fc3c6df224742" providerId="LiveId" clId="{F3F2DF47-C3E5-43ED-962C-37CCDD51A9B1}" dt="2024-01-16T20:03:43.436" v="644" actId="1076"/>
        <pc:sldMkLst>
          <pc:docMk/>
          <pc:sldMk cId="2082957237" sldId="256"/>
        </pc:sldMkLst>
        <pc:spChg chg="mod">
          <ac:chgData name="wasib sattar" userId="404fc3c6df224742" providerId="LiveId" clId="{F3F2DF47-C3E5-43ED-962C-37CCDD51A9B1}" dt="2024-01-16T19:30:38.308" v="504" actId="255"/>
          <ac:spMkLst>
            <pc:docMk/>
            <pc:sldMk cId="2082957237" sldId="256"/>
            <ac:spMk id="5" creationId="{5626110C-EE12-687D-1EBD-76E4F4297C8F}"/>
          </ac:spMkLst>
        </pc:spChg>
        <pc:spChg chg="add del ord">
          <ac:chgData name="wasib sattar" userId="404fc3c6df224742" providerId="LiveId" clId="{F3F2DF47-C3E5-43ED-962C-37CCDD51A9B1}" dt="2024-01-16T18:22:57.611" v="7" actId="478"/>
          <ac:spMkLst>
            <pc:docMk/>
            <pc:sldMk cId="2082957237" sldId="256"/>
            <ac:spMk id="6" creationId="{DFFA32EA-63CF-1F2D-BED7-CBD6EDF41D91}"/>
          </ac:spMkLst>
        </pc:spChg>
        <pc:spChg chg="add del mod ord">
          <ac:chgData name="wasib sattar" userId="404fc3c6df224742" providerId="LiveId" clId="{F3F2DF47-C3E5-43ED-962C-37CCDD51A9B1}" dt="2024-01-16T18:24:21.820" v="14" actId="478"/>
          <ac:spMkLst>
            <pc:docMk/>
            <pc:sldMk cId="2082957237" sldId="256"/>
            <ac:spMk id="7" creationId="{01E90360-8BE9-1126-C7FE-45CBC8ADF527}"/>
          </ac:spMkLst>
        </pc:spChg>
        <pc:spChg chg="add del mod ord">
          <ac:chgData name="wasib sattar" userId="404fc3c6df224742" providerId="LiveId" clId="{F3F2DF47-C3E5-43ED-962C-37CCDD51A9B1}" dt="2024-01-16T18:26:26.017" v="22" actId="478"/>
          <ac:spMkLst>
            <pc:docMk/>
            <pc:sldMk cId="2082957237" sldId="256"/>
            <ac:spMk id="8" creationId="{1E5A41BD-7C25-08C9-F826-4150F545B349}"/>
          </ac:spMkLst>
        </pc:spChg>
        <pc:spChg chg="add del mod ord">
          <ac:chgData name="wasib sattar" userId="404fc3c6df224742" providerId="LiveId" clId="{F3F2DF47-C3E5-43ED-962C-37CCDD51A9B1}" dt="2024-01-16T18:27:28.522" v="31" actId="478"/>
          <ac:spMkLst>
            <pc:docMk/>
            <pc:sldMk cId="2082957237" sldId="256"/>
            <ac:spMk id="9" creationId="{F382046F-E42D-9A14-C63C-50ECA98ED1DF}"/>
          </ac:spMkLst>
        </pc:spChg>
        <pc:spChg chg="add mod ord">
          <ac:chgData name="wasib sattar" userId="404fc3c6df224742" providerId="LiveId" clId="{F3F2DF47-C3E5-43ED-962C-37CCDD51A9B1}" dt="2024-01-16T18:29:36.216" v="39"/>
          <ac:spMkLst>
            <pc:docMk/>
            <pc:sldMk cId="2082957237" sldId="256"/>
            <ac:spMk id="10" creationId="{C7A4D83E-C176-952A-5AE9-9F4FBCD2F681}"/>
          </ac:spMkLst>
        </pc:spChg>
        <pc:spChg chg="add del mod ord">
          <ac:chgData name="wasib sattar" userId="404fc3c6df224742" providerId="LiveId" clId="{F3F2DF47-C3E5-43ED-962C-37CCDD51A9B1}" dt="2024-01-16T18:32:46.794" v="59" actId="478"/>
          <ac:spMkLst>
            <pc:docMk/>
            <pc:sldMk cId="2082957237" sldId="256"/>
            <ac:spMk id="11" creationId="{0B1754AF-67E0-6AB1-CE3B-DCAB9E0E8AC5}"/>
          </ac:spMkLst>
        </pc:spChg>
        <pc:spChg chg="add mod">
          <ac:chgData name="wasib sattar" userId="404fc3c6df224742" providerId="LiveId" clId="{F3F2DF47-C3E5-43ED-962C-37CCDD51A9B1}" dt="2024-01-16T19:40:48.920" v="568" actId="20577"/>
          <ac:spMkLst>
            <pc:docMk/>
            <pc:sldMk cId="2082957237" sldId="256"/>
            <ac:spMk id="12" creationId="{AA0CEF88-5922-48C1-23D9-F4A0CCB012ED}"/>
          </ac:spMkLst>
        </pc:spChg>
        <pc:spChg chg="add del mod">
          <ac:chgData name="wasib sattar" userId="404fc3c6df224742" providerId="LiveId" clId="{F3F2DF47-C3E5-43ED-962C-37CCDD51A9B1}" dt="2024-01-16T18:53:12.992" v="109" actId="478"/>
          <ac:spMkLst>
            <pc:docMk/>
            <pc:sldMk cId="2082957237" sldId="256"/>
            <ac:spMk id="17" creationId="{D3CCF5F3-CCE0-7FF9-E99E-F5D5E15F4E63}"/>
          </ac:spMkLst>
        </pc:spChg>
        <pc:spChg chg="add mod">
          <ac:chgData name="wasib sattar" userId="404fc3c6df224742" providerId="LiveId" clId="{F3F2DF47-C3E5-43ED-962C-37CCDD51A9B1}" dt="2024-01-16T19:14:04.942" v="443" actId="207"/>
          <ac:spMkLst>
            <pc:docMk/>
            <pc:sldMk cId="2082957237" sldId="256"/>
            <ac:spMk id="24" creationId="{DCB38FEF-A7B0-BAE0-1A53-FCD1AA8FE31A}"/>
          </ac:spMkLst>
        </pc:spChg>
        <pc:spChg chg="add del">
          <ac:chgData name="wasib sattar" userId="404fc3c6df224742" providerId="LiveId" clId="{F3F2DF47-C3E5-43ED-962C-37CCDD51A9B1}" dt="2024-01-16T18:53:42.278" v="130" actId="22"/>
          <ac:spMkLst>
            <pc:docMk/>
            <pc:sldMk cId="2082957237" sldId="256"/>
            <ac:spMk id="26" creationId="{9BAB7ED4-F454-85C7-9A5B-DE9A23CA589D}"/>
          </ac:spMkLst>
        </pc:spChg>
        <pc:spChg chg="add mod">
          <ac:chgData name="wasib sattar" userId="404fc3c6df224742" providerId="LiveId" clId="{F3F2DF47-C3E5-43ED-962C-37CCDD51A9B1}" dt="2024-01-16T19:14:11.561" v="444" actId="207"/>
          <ac:spMkLst>
            <pc:docMk/>
            <pc:sldMk cId="2082957237" sldId="256"/>
            <ac:spMk id="27" creationId="{8981E86C-762F-F5AD-FF43-48CB7314B4FB}"/>
          </ac:spMkLst>
        </pc:spChg>
        <pc:spChg chg="add ord">
          <ac:chgData name="wasib sattar" userId="404fc3c6df224742" providerId="LiveId" clId="{F3F2DF47-C3E5-43ED-962C-37CCDD51A9B1}" dt="2024-01-16T19:00:26.923" v="283" actId="167"/>
          <ac:spMkLst>
            <pc:docMk/>
            <pc:sldMk cId="2082957237" sldId="256"/>
            <ac:spMk id="28" creationId="{D0231623-1523-B3A4-5837-FA3E1B64B243}"/>
          </ac:spMkLst>
        </pc:spChg>
        <pc:spChg chg="add mod">
          <ac:chgData name="wasib sattar" userId="404fc3c6df224742" providerId="LiveId" clId="{F3F2DF47-C3E5-43ED-962C-37CCDD51A9B1}" dt="2024-01-16T19:21:04.654" v="483" actId="2711"/>
          <ac:spMkLst>
            <pc:docMk/>
            <pc:sldMk cId="2082957237" sldId="256"/>
            <ac:spMk id="29" creationId="{1CBBD4E8-5DF0-62F2-CB16-EAC0FB57C18C}"/>
          </ac:spMkLst>
        </pc:spChg>
        <pc:spChg chg="add mod">
          <ac:chgData name="wasib sattar" userId="404fc3c6df224742" providerId="LiveId" clId="{F3F2DF47-C3E5-43ED-962C-37CCDD51A9B1}" dt="2024-01-16T19:13:34.773" v="440" actId="207"/>
          <ac:spMkLst>
            <pc:docMk/>
            <pc:sldMk cId="2082957237" sldId="256"/>
            <ac:spMk id="34" creationId="{C90C4C28-A9FE-29C2-3191-204BE5CB7079}"/>
          </ac:spMkLst>
        </pc:spChg>
        <pc:spChg chg="add mod ord">
          <ac:chgData name="wasib sattar" userId="404fc3c6df224742" providerId="LiveId" clId="{F3F2DF47-C3E5-43ED-962C-37CCDD51A9B1}" dt="2024-01-16T19:15:33.392" v="447" actId="167"/>
          <ac:spMkLst>
            <pc:docMk/>
            <pc:sldMk cId="2082957237" sldId="256"/>
            <ac:spMk id="35" creationId="{00516F10-D7D5-09A3-375A-D04337A9446C}"/>
          </ac:spMkLst>
        </pc:spChg>
        <pc:spChg chg="add mod">
          <ac:chgData name="wasib sattar" userId="404fc3c6df224742" providerId="LiveId" clId="{F3F2DF47-C3E5-43ED-962C-37CCDD51A9B1}" dt="2024-01-16T19:20:53.808" v="482" actId="2711"/>
          <ac:spMkLst>
            <pc:docMk/>
            <pc:sldMk cId="2082957237" sldId="256"/>
            <ac:spMk id="36" creationId="{DCB71C02-4C48-0D70-D7C8-27809B3CDDED}"/>
          </ac:spMkLst>
        </pc:spChg>
        <pc:spChg chg="add mod">
          <ac:chgData name="wasib sattar" userId="404fc3c6df224742" providerId="LiveId" clId="{F3F2DF47-C3E5-43ED-962C-37CCDD51A9B1}" dt="2024-01-16T19:44:50.514" v="610" actId="1076"/>
          <ac:spMkLst>
            <pc:docMk/>
            <pc:sldMk cId="2082957237" sldId="256"/>
            <ac:spMk id="37" creationId="{73FA3795-65B8-2269-4AD4-706469E9769B}"/>
          </ac:spMkLst>
        </pc:spChg>
        <pc:spChg chg="add mod">
          <ac:chgData name="wasib sattar" userId="404fc3c6df224742" providerId="LiveId" clId="{F3F2DF47-C3E5-43ED-962C-37CCDD51A9B1}" dt="2024-01-16T19:44:44.884" v="609" actId="1076"/>
          <ac:spMkLst>
            <pc:docMk/>
            <pc:sldMk cId="2082957237" sldId="256"/>
            <ac:spMk id="38" creationId="{72BE60D4-6918-4899-6CA6-88F34EDD6D93}"/>
          </ac:spMkLst>
        </pc:spChg>
        <pc:spChg chg="add del mod">
          <ac:chgData name="wasib sattar" userId="404fc3c6df224742" providerId="LiveId" clId="{F3F2DF47-C3E5-43ED-962C-37CCDD51A9B1}" dt="2024-01-16T19:45:44.846" v="626" actId="478"/>
          <ac:spMkLst>
            <pc:docMk/>
            <pc:sldMk cId="2082957237" sldId="256"/>
            <ac:spMk id="39" creationId="{DE2D6EFD-5D01-03DD-6527-4DE25441EDF2}"/>
          </ac:spMkLst>
        </pc:spChg>
        <pc:spChg chg="add del mod">
          <ac:chgData name="wasib sattar" userId="404fc3c6df224742" providerId="LiveId" clId="{F3F2DF47-C3E5-43ED-962C-37CCDD51A9B1}" dt="2024-01-16T19:45:47.922" v="627" actId="478"/>
          <ac:spMkLst>
            <pc:docMk/>
            <pc:sldMk cId="2082957237" sldId="256"/>
            <ac:spMk id="40" creationId="{B8F4FED7-26AD-17CB-87F3-310BE5B25618}"/>
          </ac:spMkLst>
        </pc:spChg>
        <pc:spChg chg="add del mod">
          <ac:chgData name="wasib sattar" userId="404fc3c6df224742" providerId="LiveId" clId="{F3F2DF47-C3E5-43ED-962C-37CCDD51A9B1}" dt="2024-01-16T19:45:51.531" v="628" actId="478"/>
          <ac:spMkLst>
            <pc:docMk/>
            <pc:sldMk cId="2082957237" sldId="256"/>
            <ac:spMk id="41" creationId="{BF13D0C9-0C97-9CF6-8A9D-5E81E5284D02}"/>
          </ac:spMkLst>
        </pc:spChg>
        <pc:spChg chg="add mod">
          <ac:chgData name="wasib sattar" userId="404fc3c6df224742" providerId="LiveId" clId="{F3F2DF47-C3E5-43ED-962C-37CCDD51A9B1}" dt="2024-01-16T20:03:43.436" v="644" actId="1076"/>
          <ac:spMkLst>
            <pc:docMk/>
            <pc:sldMk cId="2082957237" sldId="256"/>
            <ac:spMk id="42" creationId="{AE32F2AF-2341-8504-3035-870CBA90CA2D}"/>
          </ac:spMkLst>
        </pc:spChg>
        <pc:picChg chg="add mod">
          <ac:chgData name="wasib sattar" userId="404fc3c6df224742" providerId="LiveId" clId="{F3F2DF47-C3E5-43ED-962C-37CCDD51A9B1}" dt="2024-01-16T18:38:51.463" v="74" actId="14100"/>
          <ac:picMkLst>
            <pc:docMk/>
            <pc:sldMk cId="2082957237" sldId="256"/>
            <ac:picMk id="14" creationId="{99EB399D-7C87-BF35-87B1-600106DD3350}"/>
          </ac:picMkLst>
        </pc:picChg>
        <pc:picChg chg="add mod">
          <ac:chgData name="wasib sattar" userId="404fc3c6df224742" providerId="LiveId" clId="{F3F2DF47-C3E5-43ED-962C-37CCDD51A9B1}" dt="2024-01-16T18:38:55.581" v="75" actId="14100"/>
          <ac:picMkLst>
            <pc:docMk/>
            <pc:sldMk cId="2082957237" sldId="256"/>
            <ac:picMk id="16" creationId="{DEC0A85A-FFC6-738C-3F10-FA0F9122D017}"/>
          </ac:picMkLst>
        </pc:picChg>
        <pc:picChg chg="add mod">
          <ac:chgData name="wasib sattar" userId="404fc3c6df224742" providerId="LiveId" clId="{F3F2DF47-C3E5-43ED-962C-37CCDD51A9B1}" dt="2024-01-16T18:46:10.796" v="82" actId="14100"/>
          <ac:picMkLst>
            <pc:docMk/>
            <pc:sldMk cId="2082957237" sldId="256"/>
            <ac:picMk id="19" creationId="{DC09688E-E868-33C8-6D79-CBFF24C17101}"/>
          </ac:picMkLst>
        </pc:picChg>
        <pc:picChg chg="add mod">
          <ac:chgData name="wasib sattar" userId="404fc3c6df224742" providerId="LiveId" clId="{F3F2DF47-C3E5-43ED-962C-37CCDD51A9B1}" dt="2024-01-16T18:58:00.620" v="281" actId="1076"/>
          <ac:picMkLst>
            <pc:docMk/>
            <pc:sldMk cId="2082957237" sldId="256"/>
            <ac:picMk id="21" creationId="{39D44F00-3008-0F98-7E4E-E871B86E7254}"/>
          </ac:picMkLst>
        </pc:picChg>
        <pc:picChg chg="add del mod">
          <ac:chgData name="wasib sattar" userId="404fc3c6df224742" providerId="LiveId" clId="{F3F2DF47-C3E5-43ED-962C-37CCDD51A9B1}" dt="2024-01-16T18:51:36.639" v="89" actId="478"/>
          <ac:picMkLst>
            <pc:docMk/>
            <pc:sldMk cId="2082957237" sldId="256"/>
            <ac:picMk id="23" creationId="{19E4801A-C4B9-AE41-1FE1-41D8ACF666C4}"/>
          </ac:picMkLst>
        </pc:picChg>
        <pc:picChg chg="add mod">
          <ac:chgData name="wasib sattar" userId="404fc3c6df224742" providerId="LiveId" clId="{F3F2DF47-C3E5-43ED-962C-37CCDD51A9B1}" dt="2024-01-16T19:11:50.333" v="317" actId="14100"/>
          <ac:picMkLst>
            <pc:docMk/>
            <pc:sldMk cId="2082957237" sldId="256"/>
            <ac:picMk id="31" creationId="{6B5EC3A2-B8FD-7C56-F62D-1AF2C2C46654}"/>
          </ac:picMkLst>
        </pc:picChg>
        <pc:picChg chg="add mod">
          <ac:chgData name="wasib sattar" userId="404fc3c6df224742" providerId="LiveId" clId="{F3F2DF47-C3E5-43ED-962C-37CCDD51A9B1}" dt="2024-01-16T19:13:52.318" v="442" actId="1076"/>
          <ac:picMkLst>
            <pc:docMk/>
            <pc:sldMk cId="2082957237" sldId="256"/>
            <ac:picMk id="33" creationId="{B0690970-1FF5-9004-66C7-CCC26DBC96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AA5A2-8017-4D47-AAB7-D0503B89C58B}" type="datetimeFigureOut">
              <a:rPr lang="en-US" smtClean="0"/>
              <a:t>1/18/2024</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061E8-2D7A-42E2-AD0B-83E41DBBEE50}" type="slidenum">
              <a:rPr lang="en-US" smtClean="0"/>
              <a:t>‹#›</a:t>
            </a:fld>
            <a:endParaRPr lang="en-US"/>
          </a:p>
        </p:txBody>
      </p:sp>
    </p:spTree>
    <p:extLst>
      <p:ext uri="{BB962C8B-B14F-4D97-AF65-F5344CB8AC3E}">
        <p14:creationId xmlns:p14="http://schemas.microsoft.com/office/powerpoint/2010/main" val="1662855817"/>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84026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30544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3161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6E8D7-A549-4900-93FF-2DEB2ACF597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51613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6E8D7-A549-4900-93FF-2DEB2ACF5977}"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2615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6E8D7-A549-4900-93FF-2DEB2ACF597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8440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6E8D7-A549-4900-93FF-2DEB2ACF5977}"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94007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6E8D7-A549-4900-93FF-2DEB2ACF5977}"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8486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6E8D7-A549-4900-93FF-2DEB2ACF5977}"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373121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3D6E8D7-A549-4900-93FF-2DEB2ACF597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46344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3D6E8D7-A549-4900-93FF-2DEB2ACF5977}"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3D32E-42F3-4EBB-9C37-BBCF67DA6AFF}" type="slidenum">
              <a:rPr lang="en-US" smtClean="0"/>
              <a:t>‹#›</a:t>
            </a:fld>
            <a:endParaRPr lang="en-US"/>
          </a:p>
        </p:txBody>
      </p:sp>
    </p:spTree>
    <p:extLst>
      <p:ext uri="{BB962C8B-B14F-4D97-AF65-F5344CB8AC3E}">
        <p14:creationId xmlns:p14="http://schemas.microsoft.com/office/powerpoint/2010/main" val="119651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F3D6E8D7-A549-4900-93FF-2DEB2ACF5977}" type="datetimeFigureOut">
              <a:rPr lang="en-US" smtClean="0"/>
              <a:t>1/18/2024</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14F3D32E-42F3-4EBB-9C37-BBCF67DA6AFF}" type="slidenum">
              <a:rPr lang="en-US" smtClean="0"/>
              <a:t>‹#›</a:t>
            </a:fld>
            <a:endParaRPr lang="en-US"/>
          </a:p>
        </p:txBody>
      </p:sp>
    </p:spTree>
    <p:extLst>
      <p:ext uri="{BB962C8B-B14F-4D97-AF65-F5344CB8AC3E}">
        <p14:creationId xmlns:p14="http://schemas.microsoft.com/office/powerpoint/2010/main" val="2524910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asadsattar77/Clustering-and-Fitting" TargetMode="External"/><Relationship Id="rId3" Type="http://schemas.openxmlformats.org/officeDocument/2006/relationships/image" Target="../media/image2.jpeg"/><Relationship Id="rId7" Type="http://schemas.openxmlformats.org/officeDocument/2006/relationships/hyperlink" Target="https://github.com/Seeratijaz/Clustering-and-Fitting-ADS03"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hyperlink" Target="https://github.com/Shahroze-Gondal/Clustering-and-fitting.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0516F10-D7D5-09A3-375A-D04337A9446C}"/>
              </a:ext>
            </a:extLst>
          </p:cNvPr>
          <p:cNvSpPr/>
          <p:nvPr/>
        </p:nvSpPr>
        <p:spPr>
          <a:xfrm>
            <a:off x="1828801" y="33530694"/>
            <a:ext cx="27337406" cy="9004672"/>
          </a:xfrm>
          <a:prstGeom prst="rect">
            <a:avLst/>
          </a:prstGeom>
          <a:ln>
            <a:noFill/>
          </a:ln>
        </p:spPr>
        <p:style>
          <a:lnRef idx="0">
            <a:scrgbClr r="0" g="0" b="0"/>
          </a:lnRef>
          <a:fillRef idx="1001">
            <a:schemeClr val="lt2"/>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0231623-1523-B3A4-5837-FA3E1B64B243}"/>
              </a:ext>
            </a:extLst>
          </p:cNvPr>
          <p:cNvSpPr/>
          <p:nvPr/>
        </p:nvSpPr>
        <p:spPr>
          <a:xfrm>
            <a:off x="1828800" y="23206841"/>
            <a:ext cx="27337407" cy="927012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C7A4D83E-C176-952A-5AE9-9F4FBCD2F681}"/>
              </a:ext>
            </a:extLst>
          </p:cNvPr>
          <p:cNvSpPr/>
          <p:nvPr/>
        </p:nvSpPr>
        <p:spPr>
          <a:xfrm>
            <a:off x="0" y="0"/>
            <a:ext cx="30275213" cy="3288366"/>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5626110C-EE12-687D-1EBD-76E4F4297C8F}"/>
              </a:ext>
            </a:extLst>
          </p:cNvPr>
          <p:cNvSpPr txBox="1"/>
          <p:nvPr/>
        </p:nvSpPr>
        <p:spPr>
          <a:xfrm>
            <a:off x="977462" y="346841"/>
            <a:ext cx="27904965" cy="923330"/>
          </a:xfrm>
          <a:prstGeom prst="rect">
            <a:avLst/>
          </a:prstGeom>
          <a:noFill/>
        </p:spPr>
        <p:txBody>
          <a:bodyPr wrap="square">
            <a:spAutoFit/>
          </a:bodyPr>
          <a:lstStyle/>
          <a:p>
            <a:pPr algn="ctr"/>
            <a:r>
              <a:rPr lang="en-US" sz="5400" b="1" dirty="0"/>
              <a:t>Comparative Analysis of CO2 Emission and Renewable Energy of Germany and China.</a:t>
            </a:r>
            <a:endParaRPr lang="en-US" sz="5400" b="1" dirty="0">
              <a:latin typeface="+mj-lt"/>
            </a:endParaRPr>
          </a:p>
        </p:txBody>
      </p:sp>
      <p:sp>
        <p:nvSpPr>
          <p:cNvPr id="12" name="TextBox 11">
            <a:extLst>
              <a:ext uri="{FF2B5EF4-FFF2-40B4-BE49-F238E27FC236}">
                <a16:creationId xmlns:a16="http://schemas.microsoft.com/office/drawing/2014/main" id="{AA0CEF88-5922-48C1-23D9-F4A0CCB012ED}"/>
              </a:ext>
            </a:extLst>
          </p:cNvPr>
          <p:cNvSpPr txBox="1"/>
          <p:nvPr/>
        </p:nvSpPr>
        <p:spPr>
          <a:xfrm>
            <a:off x="1545021" y="6504528"/>
            <a:ext cx="27337407" cy="6370975"/>
          </a:xfrm>
          <a:prstGeom prst="rect">
            <a:avLst/>
          </a:prstGeom>
          <a:solidFill>
            <a:schemeClr val="accent6">
              <a:lumMod val="20000"/>
              <a:lumOff val="80000"/>
            </a:schemeClr>
          </a:solidFill>
          <a:ln>
            <a:solidFill>
              <a:schemeClr val="tx1"/>
            </a:solidFill>
          </a:ln>
        </p:spPr>
        <p:txBody>
          <a:bodyPr wrap="square" rtlCol="0">
            <a:spAutoFit/>
          </a:bodyPr>
          <a:lstStyle/>
          <a:p>
            <a:pPr algn="just"/>
            <a:r>
              <a:rPr lang="en-US" sz="3400" b="1" dirty="0">
                <a:latin typeface="Arial" pitchFamily="34" charset="0"/>
                <a:cs typeface="Arial" pitchFamily="34" charset="0"/>
              </a:rPr>
              <a:t>Introduction:</a:t>
            </a:r>
          </a:p>
          <a:p>
            <a:pPr algn="just"/>
            <a:r>
              <a:rPr lang="en-US" sz="3400" dirty="0">
                <a:latin typeface="Arial" pitchFamily="34" charset="0"/>
                <a:cs typeface="Arial" pitchFamily="34" charset="0"/>
              </a:rPr>
              <a:t>In this extensive analysis, we delve into the intricate relationship between carbon dioxide (CO2) emissions and the utilization of renewable energy in two global powerhouses: China and Germany. Utilizing K-Means clustering as a robust analytical tool, we leverage extensive data from the World Bank dataset to identify distinctive global patterns in CO2 emissions and the consumption of renewable energy. Our objective is to unravel the complex interplay between economic growth and environmental sustainability, shedding light on the divergent trajectories of these two nations.</a:t>
            </a:r>
          </a:p>
          <a:p>
            <a:pPr algn="just"/>
            <a:r>
              <a:rPr lang="en-US" sz="3400" dirty="0">
                <a:latin typeface="Arial" pitchFamily="34" charset="0"/>
                <a:cs typeface="Arial" pitchFamily="34" charset="0"/>
              </a:rPr>
              <a:t>Our attention now turns to China, a rapidly expanding economy, and Germany, a developed industrialized nation. Examining the impact of large factories and dynamic businesses, we aim to assess their influence on climate by quantifying CO2 emissions. Concurrently, our investigation extends to comprehending the role of renewable energy consumption in alleviating environmental impacts, providing a comprehensive perspective on each country's commitment to sustainable practices.</a:t>
            </a:r>
          </a:p>
          <a:p>
            <a:pPr algn="just"/>
            <a:r>
              <a:rPr lang="en-US" sz="3400" dirty="0">
                <a:latin typeface="Arial" pitchFamily="34" charset="0"/>
                <a:cs typeface="Arial" pitchFamily="34" charset="0"/>
              </a:rPr>
              <a:t>Through thorough predictive modeling techniques, we endeavor to anticipate future values for CO2 emissions per capita and renewable energy consumption in China and Germany.</a:t>
            </a:r>
          </a:p>
        </p:txBody>
      </p:sp>
      <p:pic>
        <p:nvPicPr>
          <p:cNvPr id="14" name="Picture 13">
            <a:extLst>
              <a:ext uri="{FF2B5EF4-FFF2-40B4-BE49-F238E27FC236}">
                <a16:creationId xmlns:a16="http://schemas.microsoft.com/office/drawing/2014/main" id="{99EB399D-7C87-BF35-87B1-600106DD3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353" y="13634936"/>
            <a:ext cx="9581944" cy="6828703"/>
          </a:xfrm>
          <a:prstGeom prst="rect">
            <a:avLst/>
          </a:prstGeom>
        </p:spPr>
      </p:pic>
      <p:pic>
        <p:nvPicPr>
          <p:cNvPr id="16" name="Picture 15">
            <a:extLst>
              <a:ext uri="{FF2B5EF4-FFF2-40B4-BE49-F238E27FC236}">
                <a16:creationId xmlns:a16="http://schemas.microsoft.com/office/drawing/2014/main" id="{DEC0A85A-FFC6-738C-3F10-FA0F9122D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1251" y="13550046"/>
            <a:ext cx="10144652" cy="6913593"/>
          </a:xfrm>
          <a:prstGeom prst="rect">
            <a:avLst/>
          </a:prstGeom>
        </p:spPr>
      </p:pic>
      <p:pic>
        <p:nvPicPr>
          <p:cNvPr id="19" name="Picture 18">
            <a:extLst>
              <a:ext uri="{FF2B5EF4-FFF2-40B4-BE49-F238E27FC236}">
                <a16:creationId xmlns:a16="http://schemas.microsoft.com/office/drawing/2014/main" id="{DC09688E-E868-33C8-6D79-CBFF24C17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262" y="23522150"/>
            <a:ext cx="11168204" cy="6999889"/>
          </a:xfrm>
          <a:prstGeom prst="rect">
            <a:avLst/>
          </a:prstGeom>
        </p:spPr>
      </p:pic>
      <p:pic>
        <p:nvPicPr>
          <p:cNvPr id="21" name="Picture 20">
            <a:extLst>
              <a:ext uri="{FF2B5EF4-FFF2-40B4-BE49-F238E27FC236}">
                <a16:creationId xmlns:a16="http://schemas.microsoft.com/office/drawing/2014/main" id="{39D44F00-3008-0F98-7E4E-E871B86E7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1251" y="23459089"/>
            <a:ext cx="11413810" cy="6999888"/>
          </a:xfrm>
          <a:prstGeom prst="rect">
            <a:avLst/>
          </a:prstGeom>
        </p:spPr>
      </p:pic>
      <p:sp>
        <p:nvSpPr>
          <p:cNvPr id="29" name="Rectangle 28">
            <a:extLst>
              <a:ext uri="{FF2B5EF4-FFF2-40B4-BE49-F238E27FC236}">
                <a16:creationId xmlns:a16="http://schemas.microsoft.com/office/drawing/2014/main" id="{1CBBD4E8-5DF0-62F2-CB16-EAC0FB57C18C}"/>
              </a:ext>
            </a:extLst>
          </p:cNvPr>
          <p:cNvSpPr/>
          <p:nvPr/>
        </p:nvSpPr>
        <p:spPr>
          <a:xfrm>
            <a:off x="1828800" y="22292438"/>
            <a:ext cx="27337406" cy="79048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latin typeface="+mj-lt"/>
              </a:rPr>
              <a:t>Forecast about the  CO2 Emission Per Capita in China and Germany</a:t>
            </a:r>
            <a:endParaRPr lang="en-US" sz="4400" dirty="0"/>
          </a:p>
        </p:txBody>
      </p:sp>
      <p:pic>
        <p:nvPicPr>
          <p:cNvPr id="31" name="Picture 30">
            <a:extLst>
              <a:ext uri="{FF2B5EF4-FFF2-40B4-BE49-F238E27FC236}">
                <a16:creationId xmlns:a16="http://schemas.microsoft.com/office/drawing/2014/main" id="{6B5EC3A2-B8FD-7C56-F62D-1AF2C2C466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6262" y="33656818"/>
            <a:ext cx="11168204" cy="6860561"/>
          </a:xfrm>
          <a:prstGeom prst="rect">
            <a:avLst/>
          </a:prstGeom>
        </p:spPr>
      </p:pic>
      <p:sp>
        <p:nvSpPr>
          <p:cNvPr id="34" name="TextBox 33">
            <a:extLst>
              <a:ext uri="{FF2B5EF4-FFF2-40B4-BE49-F238E27FC236}">
                <a16:creationId xmlns:a16="http://schemas.microsoft.com/office/drawing/2014/main" id="{C90C4C28-A9FE-29C2-3191-204BE5CB7079}"/>
              </a:ext>
            </a:extLst>
          </p:cNvPr>
          <p:cNvSpPr txBox="1"/>
          <p:nvPr/>
        </p:nvSpPr>
        <p:spPr>
          <a:xfrm>
            <a:off x="3316262" y="40670371"/>
            <a:ext cx="11168203" cy="1754326"/>
          </a:xfrm>
          <a:prstGeom prst="rect">
            <a:avLst/>
          </a:prstGeom>
          <a:solidFill>
            <a:schemeClr val="accent4">
              <a:lumMod val="20000"/>
              <a:lumOff val="80000"/>
            </a:schemeClr>
          </a:solidFill>
          <a:ln>
            <a:solidFill>
              <a:schemeClr val="tx2"/>
            </a:solidFill>
          </a:ln>
        </p:spPr>
        <p:txBody>
          <a:bodyPr wrap="square" rtlCol="0">
            <a:spAutoFit/>
          </a:bodyPr>
          <a:lstStyle/>
          <a:p>
            <a:pPr algn="ctr"/>
            <a:r>
              <a:rPr lang="en-US" sz="3600" dirty="0"/>
              <a:t>This Graph shows the negative correlation between the CO2 emission and the renewable energy consumption in different Countries in 2020</a:t>
            </a:r>
          </a:p>
        </p:txBody>
      </p:sp>
      <p:sp>
        <p:nvSpPr>
          <p:cNvPr id="38" name="TextBox 37">
            <a:extLst>
              <a:ext uri="{FF2B5EF4-FFF2-40B4-BE49-F238E27FC236}">
                <a16:creationId xmlns:a16="http://schemas.microsoft.com/office/drawing/2014/main" id="{72BE60D4-6918-4899-6CA6-88F34EDD6D93}"/>
              </a:ext>
            </a:extLst>
          </p:cNvPr>
          <p:cNvSpPr txBox="1"/>
          <p:nvPr/>
        </p:nvSpPr>
        <p:spPr>
          <a:xfrm rot="10800000" flipV="1">
            <a:off x="15787973" y="33656818"/>
            <a:ext cx="12873736" cy="8710077"/>
          </a:xfrm>
          <a:prstGeom prst="rect">
            <a:avLst/>
          </a:prstGeom>
          <a:solidFill>
            <a:schemeClr val="accent6">
              <a:lumMod val="20000"/>
              <a:lumOff val="80000"/>
            </a:schemeClr>
          </a:solidFill>
          <a:ln>
            <a:solidFill>
              <a:schemeClr val="tx1"/>
            </a:solidFill>
          </a:ln>
        </p:spPr>
        <p:txBody>
          <a:bodyPr wrap="square" rtlCol="0">
            <a:spAutoFit/>
          </a:bodyPr>
          <a:lstStyle/>
          <a:p>
            <a:pPr algn="just"/>
            <a:r>
              <a:rPr lang="en-US" sz="4000" dirty="0"/>
              <a:t>In conclusion, our in-depth analysis of CO2 emissions, economic development, and renewable energy consumption in China and Germany underscores the intricate relationship between increase in industries and environmental sustainability. Through the lens of K-Means clustering and predictive modeling, we have unveiled the contrasting trajectories of these global powerhouses. This study not only enriches our understanding of China and Germany but also contributes valuable insights to the broader global discourse on environmental sustainability. Moving forward, strategic decision-makers can leverage these findings to foster a harmonious synergy between economic prosperity and ecological well-being, fostering a more sustainable future for our planet</a:t>
            </a:r>
          </a:p>
        </p:txBody>
      </p:sp>
      <p:sp>
        <p:nvSpPr>
          <p:cNvPr id="22" name="Rectangle 21">
            <a:hlinkClick r:id="rId7"/>
            <a:extLst>
              <a:ext uri="{FF2B5EF4-FFF2-40B4-BE49-F238E27FC236}">
                <a16:creationId xmlns:a16="http://schemas.microsoft.com/office/drawing/2014/main" id="{1CBBD4E8-5DF0-62F2-CB16-EAC0FB57C18C}"/>
              </a:ext>
            </a:extLst>
          </p:cNvPr>
          <p:cNvSpPr/>
          <p:nvPr/>
        </p:nvSpPr>
        <p:spPr>
          <a:xfrm>
            <a:off x="1545022" y="13053847"/>
            <a:ext cx="27337406" cy="81145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t>Forecast regarding Renewable Energy Consumption in China and Germany </a:t>
            </a:r>
          </a:p>
        </p:txBody>
      </p:sp>
      <p:sp>
        <p:nvSpPr>
          <p:cNvPr id="23" name="TextBox 22">
            <a:extLst>
              <a:ext uri="{FF2B5EF4-FFF2-40B4-BE49-F238E27FC236}">
                <a16:creationId xmlns:a16="http://schemas.microsoft.com/office/drawing/2014/main" id="{AE32F2AF-2341-8504-3035-870CBA90CA2D}"/>
              </a:ext>
            </a:extLst>
          </p:cNvPr>
          <p:cNvSpPr txBox="1"/>
          <p:nvPr/>
        </p:nvSpPr>
        <p:spPr>
          <a:xfrm>
            <a:off x="7638169" y="1270171"/>
            <a:ext cx="13692596" cy="1323439"/>
          </a:xfrm>
          <a:prstGeom prst="rect">
            <a:avLst/>
          </a:prstGeom>
          <a:noFill/>
          <a:ln>
            <a:solidFill>
              <a:schemeClr val="tx1"/>
            </a:solidFill>
          </a:ln>
        </p:spPr>
        <p:txBody>
          <a:bodyPr wrap="none" rtlCol="0">
            <a:spAutoFit/>
          </a:bodyPr>
          <a:lstStyle/>
          <a:p>
            <a:pPr algn="ctr"/>
            <a:r>
              <a:rPr lang="en-US" sz="4000" b="1" dirty="0" err="1"/>
              <a:t>Shahroze_Hassan_Gondal</a:t>
            </a:r>
            <a:r>
              <a:rPr lang="en-US" sz="4000" b="1" dirty="0"/>
              <a:t>(22098543)</a:t>
            </a:r>
          </a:p>
          <a:p>
            <a:pPr algn="ctr"/>
            <a:r>
              <a:rPr lang="en-US" sz="4000" b="1" dirty="0">
                <a:hlinkClick r:id="rId8"/>
              </a:rPr>
              <a:t> </a:t>
            </a:r>
            <a:r>
              <a:rPr lang="en-US" sz="4000" b="1" dirty="0">
                <a:hlinkClick r:id="rId9"/>
              </a:rPr>
              <a:t>https://github.com/Shahroze-Gondal/Clustering-and-fitting.git</a:t>
            </a:r>
            <a:r>
              <a:rPr lang="en-US" sz="4000" b="1" dirty="0"/>
              <a:t> </a:t>
            </a:r>
          </a:p>
        </p:txBody>
      </p:sp>
      <p:sp>
        <p:nvSpPr>
          <p:cNvPr id="25" name="TextBox 24">
            <a:extLst>
              <a:ext uri="{FF2B5EF4-FFF2-40B4-BE49-F238E27FC236}">
                <a16:creationId xmlns:a16="http://schemas.microsoft.com/office/drawing/2014/main" id="{C90C4C28-A9FE-29C2-3191-204BE5CB7079}"/>
              </a:ext>
            </a:extLst>
          </p:cNvPr>
          <p:cNvSpPr txBox="1"/>
          <p:nvPr/>
        </p:nvSpPr>
        <p:spPr>
          <a:xfrm>
            <a:off x="3316262" y="30590838"/>
            <a:ext cx="11168204" cy="1754326"/>
          </a:xfrm>
          <a:prstGeom prst="rect">
            <a:avLst/>
          </a:prstGeom>
          <a:solidFill>
            <a:schemeClr val="accent4">
              <a:lumMod val="20000"/>
              <a:lumOff val="80000"/>
            </a:schemeClr>
          </a:solidFill>
          <a:ln>
            <a:solidFill>
              <a:schemeClr val="tx2"/>
            </a:solidFill>
          </a:ln>
        </p:spPr>
        <p:txBody>
          <a:bodyPr wrap="square" rtlCol="0">
            <a:spAutoFit/>
          </a:bodyPr>
          <a:lstStyle/>
          <a:p>
            <a:pPr algn="ctr"/>
            <a:r>
              <a:rPr lang="en-US" sz="3600" dirty="0"/>
              <a:t>With the increase of industries, CO2 emission in China is increasing  since 1990 to 2020 and graph forecasts that it will increase till 2030</a:t>
            </a:r>
          </a:p>
        </p:txBody>
      </p:sp>
      <p:sp>
        <p:nvSpPr>
          <p:cNvPr id="26" name="TextBox 25">
            <a:extLst>
              <a:ext uri="{FF2B5EF4-FFF2-40B4-BE49-F238E27FC236}">
                <a16:creationId xmlns:a16="http://schemas.microsoft.com/office/drawing/2014/main" id="{C90C4C28-A9FE-29C2-3191-204BE5CB7079}"/>
              </a:ext>
            </a:extLst>
          </p:cNvPr>
          <p:cNvSpPr txBox="1"/>
          <p:nvPr/>
        </p:nvSpPr>
        <p:spPr>
          <a:xfrm>
            <a:off x="16081251" y="30527775"/>
            <a:ext cx="11413810" cy="1754326"/>
          </a:xfrm>
          <a:prstGeom prst="rect">
            <a:avLst/>
          </a:prstGeom>
          <a:solidFill>
            <a:schemeClr val="accent4">
              <a:lumMod val="20000"/>
              <a:lumOff val="80000"/>
            </a:schemeClr>
          </a:solidFill>
          <a:ln>
            <a:solidFill>
              <a:schemeClr val="tx2"/>
            </a:solidFill>
          </a:ln>
        </p:spPr>
        <p:txBody>
          <a:bodyPr wrap="square" rtlCol="0">
            <a:spAutoFit/>
          </a:bodyPr>
          <a:lstStyle/>
          <a:p>
            <a:pPr algn="ctr"/>
            <a:r>
              <a:rPr lang="en-US" sz="3600" dirty="0"/>
              <a:t>Due to the combatting environmental challenges, CO2 emission in Germany is decreasing since 1990 to 2020 and the graph predicts that it will continue till 2030.</a:t>
            </a:r>
          </a:p>
        </p:txBody>
      </p:sp>
      <p:sp>
        <p:nvSpPr>
          <p:cNvPr id="32" name="Flowchart: Process 31">
            <a:extLst>
              <a:ext uri="{FF2B5EF4-FFF2-40B4-BE49-F238E27FC236}">
                <a16:creationId xmlns:a16="http://schemas.microsoft.com/office/drawing/2014/main" id="{DCB71C02-4C48-0D70-D7C8-27809B3CDDED}"/>
              </a:ext>
            </a:extLst>
          </p:cNvPr>
          <p:cNvSpPr/>
          <p:nvPr/>
        </p:nvSpPr>
        <p:spPr>
          <a:xfrm>
            <a:off x="2025526" y="32666152"/>
            <a:ext cx="12458941" cy="725213"/>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latin typeface="+mj-lt"/>
              </a:rPr>
              <a:t>Clustering</a:t>
            </a:r>
          </a:p>
        </p:txBody>
      </p:sp>
      <p:sp>
        <p:nvSpPr>
          <p:cNvPr id="40" name="Flowchart: Process 39">
            <a:extLst>
              <a:ext uri="{FF2B5EF4-FFF2-40B4-BE49-F238E27FC236}">
                <a16:creationId xmlns:a16="http://schemas.microsoft.com/office/drawing/2014/main" id="{DCB71C02-4C48-0D70-D7C8-27809B3CDDED}"/>
              </a:ext>
            </a:extLst>
          </p:cNvPr>
          <p:cNvSpPr/>
          <p:nvPr/>
        </p:nvSpPr>
        <p:spPr>
          <a:xfrm>
            <a:off x="15986658" y="32685724"/>
            <a:ext cx="13084955" cy="705641"/>
          </a:xfrm>
          <a:prstGeom prst="flowChartProcess">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latin typeface="+mj-lt"/>
              </a:rPr>
              <a:t>Conclusion</a:t>
            </a:r>
          </a:p>
        </p:txBody>
      </p:sp>
      <p:sp>
        <p:nvSpPr>
          <p:cNvPr id="41" name="TextBox 40">
            <a:extLst>
              <a:ext uri="{FF2B5EF4-FFF2-40B4-BE49-F238E27FC236}">
                <a16:creationId xmlns:a16="http://schemas.microsoft.com/office/drawing/2014/main" id="{C90C4C28-A9FE-29C2-3191-204BE5CB7079}"/>
              </a:ext>
            </a:extLst>
          </p:cNvPr>
          <p:cNvSpPr txBox="1"/>
          <p:nvPr/>
        </p:nvSpPr>
        <p:spPr>
          <a:xfrm>
            <a:off x="2999420" y="20439026"/>
            <a:ext cx="11413810" cy="1754326"/>
          </a:xfrm>
          <a:prstGeom prst="rect">
            <a:avLst/>
          </a:prstGeom>
          <a:solidFill>
            <a:schemeClr val="accent4">
              <a:lumMod val="20000"/>
              <a:lumOff val="80000"/>
            </a:schemeClr>
          </a:solidFill>
          <a:ln>
            <a:solidFill>
              <a:schemeClr val="tx2"/>
            </a:solidFill>
          </a:ln>
        </p:spPr>
        <p:txBody>
          <a:bodyPr wrap="square" rtlCol="0">
            <a:spAutoFit/>
          </a:bodyPr>
          <a:lstStyle/>
          <a:p>
            <a:pPr algn="just"/>
            <a:r>
              <a:rPr lang="en-US" sz="3600" dirty="0"/>
              <a:t>According to this graph the use of renewable energy is on least priority in China, it is continuously decreasing  with rise and fall since 1990 to 2020 and will continue till 2030</a:t>
            </a:r>
          </a:p>
        </p:txBody>
      </p:sp>
      <p:sp>
        <p:nvSpPr>
          <p:cNvPr id="43" name="TextBox 42">
            <a:extLst>
              <a:ext uri="{FF2B5EF4-FFF2-40B4-BE49-F238E27FC236}">
                <a16:creationId xmlns:a16="http://schemas.microsoft.com/office/drawing/2014/main" id="{C90C4C28-A9FE-29C2-3191-204BE5CB7079}"/>
              </a:ext>
            </a:extLst>
          </p:cNvPr>
          <p:cNvSpPr txBox="1"/>
          <p:nvPr/>
        </p:nvSpPr>
        <p:spPr>
          <a:xfrm>
            <a:off x="15986658" y="20407495"/>
            <a:ext cx="11413810" cy="1754326"/>
          </a:xfrm>
          <a:prstGeom prst="rect">
            <a:avLst/>
          </a:prstGeom>
          <a:solidFill>
            <a:schemeClr val="accent4">
              <a:lumMod val="20000"/>
              <a:lumOff val="80000"/>
            </a:schemeClr>
          </a:solidFill>
          <a:ln>
            <a:solidFill>
              <a:schemeClr val="tx2"/>
            </a:solidFill>
          </a:ln>
        </p:spPr>
        <p:txBody>
          <a:bodyPr wrap="square" rtlCol="0">
            <a:spAutoFit/>
          </a:bodyPr>
          <a:lstStyle/>
          <a:p>
            <a:pPr algn="just"/>
            <a:r>
              <a:rPr lang="en-US" sz="3600" dirty="0"/>
              <a:t>Germany is conscious about the environmental challenges and that's why the renewable energy consumption is increasing since 1990 to 2020 and will continue till 2030.</a:t>
            </a:r>
          </a:p>
        </p:txBody>
      </p:sp>
      <p:sp>
        <p:nvSpPr>
          <p:cNvPr id="27" name="TextBox 26">
            <a:extLst>
              <a:ext uri="{FF2B5EF4-FFF2-40B4-BE49-F238E27FC236}">
                <a16:creationId xmlns:a16="http://schemas.microsoft.com/office/drawing/2014/main" id="{AA0CEF88-5922-48C1-23D9-F4A0CCB012ED}"/>
              </a:ext>
            </a:extLst>
          </p:cNvPr>
          <p:cNvSpPr txBox="1"/>
          <p:nvPr/>
        </p:nvSpPr>
        <p:spPr>
          <a:xfrm>
            <a:off x="1468902" y="3501991"/>
            <a:ext cx="27337407" cy="2739211"/>
          </a:xfrm>
          <a:prstGeom prst="rect">
            <a:avLst/>
          </a:prstGeom>
          <a:solidFill>
            <a:schemeClr val="accent6">
              <a:lumMod val="20000"/>
              <a:lumOff val="80000"/>
            </a:schemeClr>
          </a:solidFill>
          <a:ln>
            <a:solidFill>
              <a:schemeClr val="tx1"/>
            </a:solidFill>
          </a:ln>
        </p:spPr>
        <p:txBody>
          <a:bodyPr wrap="square" rtlCol="0">
            <a:spAutoFit/>
          </a:bodyPr>
          <a:lstStyle/>
          <a:p>
            <a:pPr algn="just"/>
            <a:r>
              <a:rPr lang="en-US" sz="3600" b="1" dirty="0">
                <a:latin typeface="Arial" pitchFamily="34" charset="0"/>
                <a:cs typeface="Arial" pitchFamily="34" charset="0"/>
              </a:rPr>
              <a:t>Abstract:</a:t>
            </a:r>
          </a:p>
          <a:p>
            <a:pPr algn="just"/>
            <a:r>
              <a:rPr lang="en-US" sz="3400" dirty="0"/>
              <a:t>This analysis displays the connection between CO2 emission and renewable energy consumption for the environmental sustainability in the world by examining these factors in China and Germany. Using advanced analytical tools, we reveal the divergent paths these global powerhouses navigate in balancing industrial growth and ecological responsibility. This study offers crucial insights for decision-makers, emphasizing the imperative of harmonizing economic success with sustainable practices to guarantee a robust and environmentally conscious future on a global scale</a:t>
            </a:r>
            <a:endParaRPr lang="en-US" sz="3400" b="1" dirty="0">
              <a:latin typeface="Arial" pitchFamily="34" charset="0"/>
              <a:cs typeface="Arial" pitchFamily="34" charset="0"/>
            </a:endParaRPr>
          </a:p>
        </p:txBody>
      </p:sp>
    </p:spTree>
    <p:extLst>
      <p:ext uri="{BB962C8B-B14F-4D97-AF65-F5344CB8AC3E}">
        <p14:creationId xmlns:p14="http://schemas.microsoft.com/office/powerpoint/2010/main" val="2082957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alpha val="50000"/>
          </a:schemeClr>
        </a:solidFill>
        <a:ln>
          <a:noFill/>
        </a:ln>
      </a:spPr>
      <a:bodyPr rtlCol="0" anchor="ctr"/>
      <a:lstStyle>
        <a:defPPr algn="ctr">
          <a:defRPr/>
        </a:defP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282</TotalTime>
  <Words>570</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wasib sattar</dc:creator>
  <cp:lastModifiedBy>Shahroze Gondal</cp:lastModifiedBy>
  <cp:revision>18</cp:revision>
  <dcterms:created xsi:type="dcterms:W3CDTF">2024-01-16T18:14:34Z</dcterms:created>
  <dcterms:modified xsi:type="dcterms:W3CDTF">2024-01-18T20:22:11Z</dcterms:modified>
</cp:coreProperties>
</file>