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5" r:id="rId19"/>
    <p:sldId id="273" r:id="rId20"/>
    <p:sldId id="274" r:id="rId21"/>
    <p:sldId id="275" r:id="rId22"/>
    <p:sldId id="276" r:id="rId23"/>
    <p:sldId id="277" r:id="rId24"/>
    <p:sldId id="286" r:id="rId25"/>
    <p:sldId id="278" r:id="rId26"/>
    <p:sldId id="279" r:id="rId27"/>
    <p:sldId id="280" r:id="rId28"/>
    <p:sldId id="281" r:id="rId29"/>
    <p:sldId id="282" r:id="rId30"/>
    <p:sldId id="287" r:id="rId31"/>
    <p:sldId id="283" r:id="rId32"/>
    <p:sldId id="288" r:id="rId33"/>
    <p:sldId id="289"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6513-77CA-48A4-A74B-D9C51CB54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30C57B8-A2EA-4755-8B89-CBBC12CFB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360F562-9FA3-4B06-B554-8E7908896487}"/>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314CBC59-2B0E-4D24-B4D3-A92E18619E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9B2A17-BA85-45CA-B827-3EBB67149E72}"/>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377607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DE2D-D247-41D9-8852-45BDE56EB38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6F2ACA-5C11-48E0-B0F5-252E63687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64CBAD-4E1E-4E81-BD46-69A543953A4C}"/>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3F91F05E-C36D-4F81-B6A8-3F9ABFFEC7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080607-9E7C-4DC9-B17F-4E15C815B54E}"/>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2336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AA708-56E3-48AD-83C2-87DABB81D7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D0E7CF7-8C52-4AB9-86E9-C02229C08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AE5ADB-A7CA-4BE0-A2B2-27192488AA15}"/>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E93A5421-473B-45EC-8E05-AD963A7B57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E3067C-9FA0-4DC0-A351-9D5703852241}"/>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341572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A6FF-0531-46A0-9C6B-2097B6F31FA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00223EF-9172-48E4-91A4-2415C3AE8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5F5E74-0897-4338-A4DB-4D041018034C}"/>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64BB9B86-D5FF-435B-8053-3BF2D7D5A1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554ABC-E157-4E46-9A96-EE79DB6BDA65}"/>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184324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820B-9C6B-4C2F-803A-CD388FC20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D357632-1819-423D-ABB2-CA113E11F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4EEEC-29FA-41CB-9636-F334EBF0E2D8}"/>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39456A3A-3BF4-4088-993B-91DDBA9F1E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5FD0F9-0FE8-4791-94BE-A30F501BFEA8}"/>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1417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D90B-D202-467E-B5D6-D5E5BE0008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D59FFB-E4E5-48CB-9C16-71D118D33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AE074A3-524D-4AFC-B5BA-348893847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A534237-6EAB-4C57-AB01-D9E739FEBEAA}"/>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6" name="Footer Placeholder 5">
            <a:extLst>
              <a:ext uri="{FF2B5EF4-FFF2-40B4-BE49-F238E27FC236}">
                <a16:creationId xmlns:a16="http://schemas.microsoft.com/office/drawing/2014/main" id="{5A08FE0C-A761-439D-9BF9-EA7604CA0D7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DD3170-F3AE-49B0-83E4-BFF331025952}"/>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30972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4257-6511-4AC3-BC41-95639AB900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387587-5FB2-45BD-ABAD-BDA4BE5A2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653F0-7754-49C3-94B8-6D2D747B9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8411318-84FD-4B5F-9925-94CCA789D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B0BEF-1690-4012-BE3A-371529D37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77E77B8-3D54-493F-9BCF-2664761FFA17}"/>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8" name="Footer Placeholder 7">
            <a:extLst>
              <a:ext uri="{FF2B5EF4-FFF2-40B4-BE49-F238E27FC236}">
                <a16:creationId xmlns:a16="http://schemas.microsoft.com/office/drawing/2014/main" id="{7DD51C66-59BB-4BE6-B1E0-2FEE4A72F93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8BE163A-C91E-4AEC-8509-13567F170804}"/>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425109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DBCE-53FA-4944-9204-4B41327ABF0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29F92A3-0311-404F-92D6-C5C10865D72A}"/>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4" name="Footer Placeholder 3">
            <a:extLst>
              <a:ext uri="{FF2B5EF4-FFF2-40B4-BE49-F238E27FC236}">
                <a16:creationId xmlns:a16="http://schemas.microsoft.com/office/drawing/2014/main" id="{6E2D19E3-2B30-453B-A544-297694F026A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9E3C12C-17AC-49D2-8530-4A22CF7765BE}"/>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5928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6B64C-B133-4B8B-BDE4-BD34568CFDF4}"/>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3" name="Footer Placeholder 2">
            <a:extLst>
              <a:ext uri="{FF2B5EF4-FFF2-40B4-BE49-F238E27FC236}">
                <a16:creationId xmlns:a16="http://schemas.microsoft.com/office/drawing/2014/main" id="{2231480F-2888-4B86-B645-647CB7E306E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49B9712-9A62-4B52-83EB-D13BFC3EBA9D}"/>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19693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CA57-9268-4BDE-8D45-5D20D1D5F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5FE5BD2-AE92-45E9-B47E-2A9B49E6C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70C11-944A-4DE7-B891-AD093717E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8DAFD-7F50-46A3-8350-964AFE4D047C}"/>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6" name="Footer Placeholder 5">
            <a:extLst>
              <a:ext uri="{FF2B5EF4-FFF2-40B4-BE49-F238E27FC236}">
                <a16:creationId xmlns:a16="http://schemas.microsoft.com/office/drawing/2014/main" id="{C87AA2BF-200C-41D2-8B1F-A375E2371E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2BF1F3-888B-4CB9-B7D0-B53E5C6E95C4}"/>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190729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D51A-934B-49AB-8F9E-B7C522E69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468EBE0-2C8C-4173-9917-6124530AD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091F300-495B-4175-A146-3EFFD1582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149E7-AA65-483D-B093-9D4052E68148}"/>
              </a:ext>
            </a:extLst>
          </p:cNvPr>
          <p:cNvSpPr>
            <a:spLocks noGrp="1"/>
          </p:cNvSpPr>
          <p:nvPr>
            <p:ph type="dt" sz="half" idx="10"/>
          </p:nvPr>
        </p:nvSpPr>
        <p:spPr/>
        <p:txBody>
          <a:bodyPr/>
          <a:lstStyle/>
          <a:p>
            <a:fld id="{183CDC30-5353-4E31-8A40-2254CA2E8BEC}" type="datetimeFigureOut">
              <a:rPr lang="en-CA" smtClean="0"/>
              <a:t>2021-07-20</a:t>
            </a:fld>
            <a:endParaRPr lang="en-CA"/>
          </a:p>
        </p:txBody>
      </p:sp>
      <p:sp>
        <p:nvSpPr>
          <p:cNvPr id="6" name="Footer Placeholder 5">
            <a:extLst>
              <a:ext uri="{FF2B5EF4-FFF2-40B4-BE49-F238E27FC236}">
                <a16:creationId xmlns:a16="http://schemas.microsoft.com/office/drawing/2014/main" id="{8E1B9895-8F6D-48C4-9C30-0E59F1DB2D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774DAD-D166-4A27-935A-11D503701961}"/>
              </a:ext>
            </a:extLst>
          </p:cNvPr>
          <p:cNvSpPr>
            <a:spLocks noGrp="1"/>
          </p:cNvSpPr>
          <p:nvPr>
            <p:ph type="sldNum" sz="quarter" idx="12"/>
          </p:nvPr>
        </p:nvSpPr>
        <p:spPr/>
        <p:txBody>
          <a:bodyPr/>
          <a:lstStyle/>
          <a:p>
            <a:fld id="{072BD7AC-E63B-4DC1-A356-86673A46BF73}" type="slidenum">
              <a:rPr lang="en-CA" smtClean="0"/>
              <a:t>‹#›</a:t>
            </a:fld>
            <a:endParaRPr lang="en-CA"/>
          </a:p>
        </p:txBody>
      </p:sp>
    </p:spTree>
    <p:extLst>
      <p:ext uri="{BB962C8B-B14F-4D97-AF65-F5344CB8AC3E}">
        <p14:creationId xmlns:p14="http://schemas.microsoft.com/office/powerpoint/2010/main" val="234466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36954-CB39-4A7E-B14E-0EC2738C5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B0DA14A-B7C1-48BD-B989-53AB16110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B19601-82EC-4728-830E-085CE7202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CDC30-5353-4E31-8A40-2254CA2E8BEC}" type="datetimeFigureOut">
              <a:rPr lang="en-CA" smtClean="0"/>
              <a:t>2021-07-20</a:t>
            </a:fld>
            <a:endParaRPr lang="en-CA"/>
          </a:p>
        </p:txBody>
      </p:sp>
      <p:sp>
        <p:nvSpPr>
          <p:cNvPr id="5" name="Footer Placeholder 4">
            <a:extLst>
              <a:ext uri="{FF2B5EF4-FFF2-40B4-BE49-F238E27FC236}">
                <a16:creationId xmlns:a16="http://schemas.microsoft.com/office/drawing/2014/main" id="{574374E3-AD3C-431F-85D4-66BD528FD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3DCF844-4BB6-4524-8050-49D2426EF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BD7AC-E63B-4DC1-A356-86673A46BF73}" type="slidenum">
              <a:rPr lang="en-CA" smtClean="0"/>
              <a:t>‹#›</a:t>
            </a:fld>
            <a:endParaRPr lang="en-CA"/>
          </a:p>
        </p:txBody>
      </p:sp>
    </p:spTree>
    <p:extLst>
      <p:ext uri="{BB962C8B-B14F-4D97-AF65-F5344CB8AC3E}">
        <p14:creationId xmlns:p14="http://schemas.microsoft.com/office/powerpoint/2010/main" val="409059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69.254.177.182/cgi-bin/temperture.cg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raspberrypi.org/documentation/remote-access/web-server/nginx.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a:cs typeface="Calibri Light"/>
              </a:rPr>
              <a:t>ESE 4009</a:t>
            </a:r>
            <a:br>
              <a:rPr lang="en-US" dirty="0">
                <a:latin typeface="Times New Roman"/>
                <a:cs typeface="Calibri Light"/>
              </a:rPr>
            </a:br>
            <a:r>
              <a:rPr lang="en-US" sz="3200" b="1" dirty="0">
                <a:ea typeface="+mj-lt"/>
                <a:cs typeface="+mj-lt"/>
              </a:rPr>
              <a:t> </a:t>
            </a:r>
            <a:endParaRPr lang="en-US" sz="3200" dirty="0">
              <a:latin typeface="Times New Roman"/>
              <a:cs typeface="Times New Roman"/>
            </a:endParaRPr>
          </a:p>
        </p:txBody>
      </p:sp>
      <p:sp>
        <p:nvSpPr>
          <p:cNvPr id="3" name="Subtitle 2"/>
          <p:cNvSpPr>
            <a:spLocks noGrp="1"/>
          </p:cNvSpPr>
          <p:nvPr>
            <p:ph type="subTitle" idx="1"/>
          </p:nvPr>
        </p:nvSpPr>
        <p:spPr>
          <a:xfrm>
            <a:off x="1531189" y="3404320"/>
            <a:ext cx="9144000" cy="1655762"/>
          </a:xfrm>
        </p:spPr>
        <p:txBody>
          <a:bodyPr vert="horz" lIns="91440" tIns="45720" rIns="91440" bIns="45720" rtlCol="0" anchor="t">
            <a:normAutofit/>
          </a:bodyPr>
          <a:lstStyle/>
          <a:p>
            <a:r>
              <a:rPr lang="en-US" sz="4000" b="1" dirty="0">
                <a:ea typeface="+mj-lt"/>
                <a:cs typeface="+mj-lt"/>
              </a:rPr>
              <a:t>IoT based Cradle system using SIDS monitor</a:t>
            </a:r>
            <a:endParaRPr lang="en-US" sz="4000" b="1" dirty="0">
              <a:latin typeface="Times New Roman"/>
              <a:cs typeface="Calibri"/>
            </a:endParaRPr>
          </a:p>
        </p:txBody>
      </p:sp>
      <p:pic>
        <p:nvPicPr>
          <p:cNvPr id="4" name="Picture 4" descr="Logo&#10;&#10;Description automatically generated">
            <a:extLst>
              <a:ext uri="{FF2B5EF4-FFF2-40B4-BE49-F238E27FC236}">
                <a16:creationId xmlns:a16="http://schemas.microsoft.com/office/drawing/2014/main" id="{C612E7E9-913C-422D-A2CA-74734961B5FE}"/>
              </a:ext>
            </a:extLst>
          </p:cNvPr>
          <p:cNvPicPr>
            <a:picLocks noChangeAspect="1"/>
          </p:cNvPicPr>
          <p:nvPr/>
        </p:nvPicPr>
        <p:blipFill>
          <a:blip r:embed="rId2"/>
          <a:stretch>
            <a:fillRect/>
          </a:stretch>
        </p:blipFill>
        <p:spPr>
          <a:xfrm>
            <a:off x="4857750" y="781858"/>
            <a:ext cx="2476500" cy="981075"/>
          </a:xfrm>
          <a:prstGeom prst="rect">
            <a:avLst/>
          </a:prstGeom>
        </p:spPr>
      </p:pic>
    </p:spTree>
    <p:extLst>
      <p:ext uri="{BB962C8B-B14F-4D97-AF65-F5344CB8AC3E}">
        <p14:creationId xmlns:p14="http://schemas.microsoft.com/office/powerpoint/2010/main" val="291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D7EC-51CD-4F2A-B581-0151C693439E}"/>
              </a:ext>
            </a:extLst>
          </p:cNvPr>
          <p:cNvSpPr>
            <a:spLocks noGrp="1"/>
          </p:cNvSpPr>
          <p:nvPr>
            <p:ph type="title"/>
          </p:nvPr>
        </p:nvSpPr>
        <p:spPr/>
        <p:txBody>
          <a:bodyPr/>
          <a:lstStyle/>
          <a:p>
            <a:r>
              <a:rPr lang="en-CA" dirty="0"/>
              <a:t>IoT Architecture</a:t>
            </a:r>
          </a:p>
        </p:txBody>
      </p:sp>
      <p:sp>
        <p:nvSpPr>
          <p:cNvPr id="3" name="Content Placeholder 2">
            <a:extLst>
              <a:ext uri="{FF2B5EF4-FFF2-40B4-BE49-F238E27FC236}">
                <a16:creationId xmlns:a16="http://schemas.microsoft.com/office/drawing/2014/main" id="{FA71588A-3D22-4D56-A474-F5E67042B184}"/>
              </a:ext>
            </a:extLst>
          </p:cNvPr>
          <p:cNvSpPr>
            <a:spLocks noGrp="1"/>
          </p:cNvSpPr>
          <p:nvPr>
            <p:ph idx="1"/>
          </p:nvPr>
        </p:nvSpPr>
        <p:spPr/>
        <p:txBody>
          <a:bodyPr/>
          <a:lstStyle/>
          <a:p>
            <a:pPr marL="0" indent="0" algn="l">
              <a:buNone/>
            </a:pPr>
            <a:r>
              <a:rPr lang="en-US" sz="1800" b="0" i="0" u="none" strike="noStrike" baseline="0" dirty="0">
                <a:latin typeface="PalatinoLTStd-Roman"/>
              </a:rPr>
              <a:t>4. </a:t>
            </a:r>
            <a:r>
              <a:rPr lang="en-US" sz="1800" b="1" i="0" u="none" strike="noStrike" baseline="0" dirty="0">
                <a:latin typeface="PalatinoLTStd-Bold"/>
              </a:rPr>
              <a:t>The RPi web sensor using a PaaS: </a:t>
            </a:r>
          </a:p>
          <a:p>
            <a:pPr algn="l"/>
            <a:r>
              <a:rPr lang="en-US" sz="1800" b="0" i="0" u="none" strike="noStrike" baseline="0" dirty="0">
                <a:latin typeface="PalatinoLTStd-Roman"/>
              </a:rPr>
              <a:t>Code is written to enable the RPi to use HTTP and MQTT to send data to, and receive data from, web services such as </a:t>
            </a:r>
            <a:r>
              <a:rPr lang="en-US" sz="1800" b="0" i="0" u="none" strike="noStrike" baseline="0" dirty="0" err="1">
                <a:latin typeface="PalatinoLTStd-Roman"/>
              </a:rPr>
              <a:t>ThingSpeak</a:t>
            </a:r>
            <a:r>
              <a:rPr lang="en-US" sz="1800" b="0" i="0" u="none" strike="noStrike" baseline="0" dirty="0">
                <a:latin typeface="PalatinoLTStd-Roman"/>
              </a:rPr>
              <a:t> and IBM Bluemix IoT. This code enables you to build large arrays of sensors that can intercommunicate and store data on remote servers. In addition, these web services can be used to visualize the data </a:t>
            </a:r>
            <a:r>
              <a:rPr lang="en-CA" sz="1800" b="0" i="0" u="none" strike="noStrike" baseline="0" dirty="0">
                <a:latin typeface="PalatinoLTStd-Roman"/>
              </a:rPr>
              <a:t>that is stored.</a:t>
            </a:r>
          </a:p>
          <a:p>
            <a:pPr algn="l"/>
            <a:endParaRPr lang="en-CA" dirty="0"/>
          </a:p>
        </p:txBody>
      </p:sp>
      <p:pic>
        <p:nvPicPr>
          <p:cNvPr id="5" name="Picture 4">
            <a:extLst>
              <a:ext uri="{FF2B5EF4-FFF2-40B4-BE49-F238E27FC236}">
                <a16:creationId xmlns:a16="http://schemas.microsoft.com/office/drawing/2014/main" id="{A8CCE032-CA0B-4669-93C7-3FFE52C143EA}"/>
              </a:ext>
            </a:extLst>
          </p:cNvPr>
          <p:cNvPicPr>
            <a:picLocks noChangeAspect="1"/>
          </p:cNvPicPr>
          <p:nvPr/>
        </p:nvPicPr>
        <p:blipFill>
          <a:blip r:embed="rId2"/>
          <a:stretch>
            <a:fillRect/>
          </a:stretch>
        </p:blipFill>
        <p:spPr>
          <a:xfrm>
            <a:off x="3335628" y="3630762"/>
            <a:ext cx="5000625" cy="1593056"/>
          </a:xfrm>
          <a:prstGeom prst="rect">
            <a:avLst/>
          </a:prstGeom>
        </p:spPr>
      </p:pic>
    </p:spTree>
    <p:extLst>
      <p:ext uri="{BB962C8B-B14F-4D97-AF65-F5344CB8AC3E}">
        <p14:creationId xmlns:p14="http://schemas.microsoft.com/office/powerpoint/2010/main" val="15564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ADA9-6B24-4D8E-8CDE-293ED9365030}"/>
              </a:ext>
            </a:extLst>
          </p:cNvPr>
          <p:cNvSpPr>
            <a:spLocks noGrp="1"/>
          </p:cNvSpPr>
          <p:nvPr>
            <p:ph type="title"/>
          </p:nvPr>
        </p:nvSpPr>
        <p:spPr/>
        <p:txBody>
          <a:bodyPr/>
          <a:lstStyle/>
          <a:p>
            <a:r>
              <a:rPr lang="en-CA" dirty="0"/>
              <a:t>The raspberry-pi as webserver</a:t>
            </a:r>
          </a:p>
        </p:txBody>
      </p:sp>
      <p:sp>
        <p:nvSpPr>
          <p:cNvPr id="3" name="Content Placeholder 2">
            <a:extLst>
              <a:ext uri="{FF2B5EF4-FFF2-40B4-BE49-F238E27FC236}">
                <a16:creationId xmlns:a16="http://schemas.microsoft.com/office/drawing/2014/main" id="{91553A5A-E7ED-448A-BFBA-D38565BC9766}"/>
              </a:ext>
            </a:extLst>
          </p:cNvPr>
          <p:cNvSpPr>
            <a:spLocks noGrp="1"/>
          </p:cNvSpPr>
          <p:nvPr>
            <p:ph idx="1"/>
          </p:nvPr>
        </p:nvSpPr>
        <p:spPr/>
        <p:txBody>
          <a:bodyPr>
            <a:normAutofit lnSpcReduction="10000"/>
          </a:bodyPr>
          <a:lstStyle/>
          <a:p>
            <a:pPr algn="l"/>
            <a:r>
              <a:rPr lang="en-US" sz="2400" b="0" i="0" u="none" strike="noStrike" baseline="0" dirty="0">
                <a:latin typeface="PalatinoLTStd-Roman"/>
              </a:rPr>
              <a:t>One significant advantage of an embedded Linux device over more traditional embedded systems is the vast amount of open source software that is available.</a:t>
            </a:r>
          </a:p>
          <a:p>
            <a:pPr algn="l"/>
            <a:endParaRPr lang="en-US" sz="2400" dirty="0">
              <a:latin typeface="PalatinoLTStd-Roman"/>
            </a:endParaRPr>
          </a:p>
          <a:p>
            <a:pPr algn="l"/>
            <a:r>
              <a:rPr lang="en-US" sz="2400" b="0" i="0" u="none" strike="noStrike" baseline="0" dirty="0">
                <a:latin typeface="PalatinoLTStd-Roman"/>
              </a:rPr>
              <a:t>a web server is installed and configured on the RPi. It is a straightforward process compared to the steps involved for a typical non-Linux </a:t>
            </a:r>
            <a:r>
              <a:rPr lang="en-CA" sz="2400" b="0" i="0" u="none" strike="noStrike" baseline="0" dirty="0">
                <a:latin typeface="PalatinoLTStd-Roman"/>
              </a:rPr>
              <a:t>embedded platform</a:t>
            </a:r>
            <a:endParaRPr lang="en-US" sz="2400" b="0" i="0" u="none" strike="noStrike" baseline="0" dirty="0">
              <a:latin typeface="PalatinoLTStd-Roman"/>
            </a:endParaRPr>
          </a:p>
          <a:p>
            <a:pPr algn="l"/>
            <a:endParaRPr lang="en-US" sz="2400" dirty="0">
              <a:latin typeface="PalatinoLTStd-Roman"/>
            </a:endParaRPr>
          </a:p>
          <a:p>
            <a:pPr algn="l"/>
            <a:r>
              <a:rPr lang="en-US" sz="2400" dirty="0">
                <a:latin typeface="PalatinoLTStd-Roman"/>
              </a:rPr>
              <a:t>Fun-fact: </a:t>
            </a:r>
            <a:r>
              <a:rPr lang="en-US" sz="2400" b="0" i="0" u="none" strike="noStrike" baseline="0" dirty="0">
                <a:latin typeface="PalatinoLTStd-Roman"/>
              </a:rPr>
              <a:t>In fact, one of the more </a:t>
            </a:r>
            <a:r>
              <a:rPr lang="en-US" sz="2400" b="0" i="0" u="none" strike="noStrike" baseline="0" dirty="0" err="1">
                <a:latin typeface="PalatinoLTStd-Roman"/>
              </a:rPr>
              <a:t>diffi</a:t>
            </a:r>
            <a:r>
              <a:rPr lang="en-US" sz="2400" b="0" i="0" u="none" strike="noStrike" baseline="0" dirty="0">
                <a:latin typeface="PalatinoLTStd-Roman"/>
              </a:rPr>
              <a:t> cult challenges is choosing which Linux web server to use!</a:t>
            </a:r>
            <a:r>
              <a:rPr lang="en-US" sz="1800" b="0" i="0" u="none" strike="noStrike" baseline="0" dirty="0">
                <a:latin typeface="PalatinoLTStd-Roman"/>
              </a:rPr>
              <a:t> </a:t>
            </a:r>
            <a:r>
              <a:rPr lang="en-US" sz="2400" b="0" i="0" u="none" strike="noStrike" baseline="0" dirty="0">
                <a:latin typeface="PalatinoLTStd-Roman"/>
              </a:rPr>
              <a:t>There are low-overhead servers available such as </a:t>
            </a:r>
            <a:r>
              <a:rPr lang="en-US" sz="2400" b="0" i="0" u="none" strike="noStrike" baseline="0" dirty="0" err="1">
                <a:latin typeface="PalatinoLTStd-Roman"/>
              </a:rPr>
              <a:t>lighttpd</a:t>
            </a:r>
            <a:r>
              <a:rPr lang="en-US" sz="2400" b="0" i="0" u="none" strike="noStrike" baseline="0" dirty="0">
                <a:latin typeface="PalatinoLTStd-Roman"/>
              </a:rPr>
              <a:t>, Boa, Monkey, and Nginx, and there are full-featured web servers such as the popular Apache server.</a:t>
            </a:r>
            <a:endParaRPr lang="en-US" sz="2400" dirty="0">
              <a:latin typeface="PalatinoLTStd-Roman"/>
            </a:endParaRPr>
          </a:p>
          <a:p>
            <a:pPr algn="l"/>
            <a:endParaRPr lang="en-CA" sz="2400" dirty="0"/>
          </a:p>
        </p:txBody>
      </p:sp>
    </p:spTree>
    <p:extLst>
      <p:ext uri="{BB962C8B-B14F-4D97-AF65-F5344CB8AC3E}">
        <p14:creationId xmlns:p14="http://schemas.microsoft.com/office/powerpoint/2010/main" val="159899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6872-C208-470C-BCC4-22796CACB85C}"/>
              </a:ext>
            </a:extLst>
          </p:cNvPr>
          <p:cNvSpPr>
            <a:spLocks noGrp="1"/>
          </p:cNvSpPr>
          <p:nvPr>
            <p:ph type="title"/>
          </p:nvPr>
        </p:nvSpPr>
        <p:spPr/>
        <p:txBody>
          <a:bodyPr/>
          <a:lstStyle/>
          <a:p>
            <a:r>
              <a:rPr lang="en-CA" dirty="0"/>
              <a:t>Nginx server</a:t>
            </a:r>
          </a:p>
        </p:txBody>
      </p:sp>
      <p:sp>
        <p:nvSpPr>
          <p:cNvPr id="3" name="Content Placeholder 2">
            <a:extLst>
              <a:ext uri="{FF2B5EF4-FFF2-40B4-BE49-F238E27FC236}">
                <a16:creationId xmlns:a16="http://schemas.microsoft.com/office/drawing/2014/main" id="{F9BB7D5A-C0A0-4ACD-ADC6-CDD1F3CF13A9}"/>
              </a:ext>
            </a:extLst>
          </p:cNvPr>
          <p:cNvSpPr>
            <a:spLocks noGrp="1"/>
          </p:cNvSpPr>
          <p:nvPr>
            <p:ph idx="1"/>
          </p:nvPr>
        </p:nvSpPr>
        <p:spPr/>
        <p:txBody>
          <a:bodyPr>
            <a:normAutofit/>
          </a:bodyPr>
          <a:lstStyle/>
          <a:p>
            <a:pPr algn="l"/>
            <a:r>
              <a:rPr lang="en-US" sz="2400" b="0" i="0" u="none" strike="noStrike" baseline="0" dirty="0">
                <a:latin typeface="PalatinoLTStd-Roman"/>
              </a:rPr>
              <a:t>The Nginx web server is a lightweight server that has an overhead that is suitable for running on the RPi. Running a web server on the RPi provides you with a number of application possibilities, including the following:</a:t>
            </a:r>
          </a:p>
          <a:p>
            <a:pPr marL="0" indent="0" algn="l">
              <a:buNone/>
            </a:pPr>
            <a:endParaRPr lang="en-US" sz="2400" b="0" i="0" u="none" strike="noStrike" baseline="0" dirty="0">
              <a:latin typeface="PalatinoLTStd-Roman"/>
            </a:endParaRPr>
          </a:p>
          <a:p>
            <a:pPr algn="l">
              <a:buFont typeface="Wingdings" panose="05000000000000000000" pitchFamily="2" charset="2"/>
              <a:buChar char="v"/>
            </a:pPr>
            <a:r>
              <a:rPr lang="en-US" sz="2400" b="0" i="0" u="none" strike="noStrike" baseline="0" dirty="0">
                <a:latin typeface="PalatinoLTStd-Roman"/>
              </a:rPr>
              <a:t>Present general web content to the world.</a:t>
            </a:r>
          </a:p>
          <a:p>
            <a:pPr algn="l">
              <a:buFont typeface="Wingdings" panose="05000000000000000000" pitchFamily="2" charset="2"/>
              <a:buChar char="v"/>
            </a:pPr>
            <a:r>
              <a:rPr lang="en-US" sz="2400" b="0" i="0" u="none" strike="noStrike" baseline="0" dirty="0">
                <a:latin typeface="PalatinoLTStd-Roman"/>
              </a:rPr>
              <a:t>Integrate sensors and display their values to the world.</a:t>
            </a:r>
          </a:p>
          <a:p>
            <a:pPr algn="l">
              <a:buFont typeface="Wingdings" panose="05000000000000000000" pitchFamily="2" charset="2"/>
              <a:buChar char="v"/>
            </a:pPr>
            <a:r>
              <a:rPr lang="en-US" sz="2400" b="0" i="0" u="none" strike="noStrike" baseline="0" dirty="0">
                <a:latin typeface="PalatinoLTStd-Roman"/>
              </a:rPr>
              <a:t>Integrate sensors and use it to intercommunicate between devices.</a:t>
            </a:r>
          </a:p>
          <a:p>
            <a:pPr algn="l">
              <a:buFont typeface="Wingdings" panose="05000000000000000000" pitchFamily="2" charset="2"/>
              <a:buChar char="v"/>
            </a:pPr>
            <a:r>
              <a:rPr lang="en-US" sz="2400" b="0" i="0" u="none" strike="noStrike" baseline="0" dirty="0">
                <a:latin typeface="PalatinoLTStd-Roman"/>
              </a:rPr>
              <a:t>Provide web-based interfaces to tools that are running on the RPi.</a:t>
            </a:r>
            <a:endParaRPr lang="en-CA" sz="2400" dirty="0"/>
          </a:p>
        </p:txBody>
      </p:sp>
    </p:spTree>
    <p:extLst>
      <p:ext uri="{BB962C8B-B14F-4D97-AF65-F5344CB8AC3E}">
        <p14:creationId xmlns:p14="http://schemas.microsoft.com/office/powerpoint/2010/main" val="379924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B5CD-D2BB-4749-9381-7FC2F786C0CB}"/>
              </a:ext>
            </a:extLst>
          </p:cNvPr>
          <p:cNvSpPr>
            <a:spLocks noGrp="1"/>
          </p:cNvSpPr>
          <p:nvPr>
            <p:ph type="title"/>
          </p:nvPr>
        </p:nvSpPr>
        <p:spPr/>
        <p:txBody>
          <a:bodyPr/>
          <a:lstStyle/>
          <a:p>
            <a:r>
              <a:rPr lang="en-CA" dirty="0"/>
              <a:t>Azure vs Nginx</a:t>
            </a:r>
          </a:p>
        </p:txBody>
      </p:sp>
      <p:sp>
        <p:nvSpPr>
          <p:cNvPr id="3" name="Content Placeholder 2">
            <a:extLst>
              <a:ext uri="{FF2B5EF4-FFF2-40B4-BE49-F238E27FC236}">
                <a16:creationId xmlns:a16="http://schemas.microsoft.com/office/drawing/2014/main" id="{425A0279-E4DC-4D02-8976-1A447214CB92}"/>
              </a:ext>
            </a:extLst>
          </p:cNvPr>
          <p:cNvSpPr>
            <a:spLocks noGrp="1"/>
          </p:cNvSpPr>
          <p:nvPr>
            <p:ph idx="1"/>
          </p:nvPr>
        </p:nvSpPr>
        <p:spPr/>
        <p:txBody>
          <a:bodyPr>
            <a:normAutofit/>
          </a:bodyPr>
          <a:lstStyle/>
          <a:p>
            <a:r>
              <a:rPr lang="en-CA" sz="2400" b="1" i="0" dirty="0">
                <a:solidFill>
                  <a:srgbClr val="333333"/>
                </a:solidFill>
                <a:effectLst/>
                <a:latin typeface="Open Sans" panose="020B0606030504020204" pitchFamily="34" charset="0"/>
              </a:rPr>
              <a:t>What is Azure Websites?</a:t>
            </a:r>
            <a:r>
              <a:rPr lang="en-CA" sz="2400" b="0" i="0" dirty="0">
                <a:solidFill>
                  <a:srgbClr val="707070"/>
                </a:solidFill>
                <a:effectLst/>
                <a:latin typeface="Open Sans" panose="020B0606030504020204" pitchFamily="34" charset="0"/>
              </a:rPr>
              <a:t> </a:t>
            </a:r>
          </a:p>
          <a:p>
            <a:r>
              <a:rPr lang="en-US" sz="2400" dirty="0"/>
              <a:t>Deploy and scale modern websites and web apps in seconds.</a:t>
            </a:r>
          </a:p>
          <a:p>
            <a:endParaRPr lang="en-US" sz="2400" dirty="0"/>
          </a:p>
          <a:p>
            <a:r>
              <a:rPr lang="en-US" sz="2400" dirty="0"/>
              <a:t>Azure Websites is a fully managed Platform-as-a-Service (PaaS) that enables you to build, deploy and scale enterprise-grade web Apps in seconds.</a:t>
            </a:r>
          </a:p>
          <a:p>
            <a:endParaRPr lang="en-US" sz="2400" dirty="0"/>
          </a:p>
          <a:p>
            <a:r>
              <a:rPr lang="en-US" sz="2400" dirty="0"/>
              <a:t>Focus on your application code, and let Azure take care of the infrastructure to scale and securely run it for you.</a:t>
            </a:r>
            <a:endParaRPr lang="en-CA" sz="2400" dirty="0"/>
          </a:p>
        </p:txBody>
      </p:sp>
    </p:spTree>
    <p:extLst>
      <p:ext uri="{BB962C8B-B14F-4D97-AF65-F5344CB8AC3E}">
        <p14:creationId xmlns:p14="http://schemas.microsoft.com/office/powerpoint/2010/main" val="360013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7552-BD42-4AB1-B8C5-007251F8A9BD}"/>
              </a:ext>
            </a:extLst>
          </p:cNvPr>
          <p:cNvSpPr>
            <a:spLocks noGrp="1"/>
          </p:cNvSpPr>
          <p:nvPr>
            <p:ph type="title"/>
          </p:nvPr>
        </p:nvSpPr>
        <p:spPr/>
        <p:txBody>
          <a:bodyPr/>
          <a:lstStyle/>
          <a:p>
            <a:r>
              <a:rPr lang="en-CA" dirty="0"/>
              <a:t>Azure vs Nginx</a:t>
            </a:r>
          </a:p>
        </p:txBody>
      </p:sp>
      <p:sp>
        <p:nvSpPr>
          <p:cNvPr id="3" name="Content Placeholder 2">
            <a:extLst>
              <a:ext uri="{FF2B5EF4-FFF2-40B4-BE49-F238E27FC236}">
                <a16:creationId xmlns:a16="http://schemas.microsoft.com/office/drawing/2014/main" id="{AD5CAB85-6346-46AA-ABAB-3C66BE885514}"/>
              </a:ext>
            </a:extLst>
          </p:cNvPr>
          <p:cNvSpPr>
            <a:spLocks noGrp="1"/>
          </p:cNvSpPr>
          <p:nvPr>
            <p:ph idx="1"/>
          </p:nvPr>
        </p:nvSpPr>
        <p:spPr/>
        <p:txBody>
          <a:bodyPr/>
          <a:lstStyle/>
          <a:p>
            <a:r>
              <a:rPr lang="en-CA" dirty="0"/>
              <a:t>What is </a:t>
            </a:r>
            <a:r>
              <a:rPr lang="en-CA" dirty="0" err="1"/>
              <a:t>nginx</a:t>
            </a:r>
            <a:r>
              <a:rPr lang="en-CA" dirty="0"/>
              <a:t>?</a:t>
            </a:r>
          </a:p>
          <a:p>
            <a:r>
              <a:rPr lang="en-US" dirty="0"/>
              <a:t>A high performance free open source web server powering busiest sites on the Internet. </a:t>
            </a:r>
          </a:p>
          <a:p>
            <a:r>
              <a:rPr lang="en-US" dirty="0" err="1"/>
              <a:t>nginx</a:t>
            </a:r>
            <a:r>
              <a:rPr lang="en-US" dirty="0"/>
              <a:t> [engine x] is an HTTP and reverse proxy server, as well as a mail proxy server, written by Igor </a:t>
            </a:r>
            <a:r>
              <a:rPr lang="en-US" dirty="0" err="1"/>
              <a:t>Sysoev</a:t>
            </a:r>
            <a:r>
              <a:rPr lang="en-US" dirty="0"/>
              <a:t>. </a:t>
            </a:r>
          </a:p>
          <a:p>
            <a:r>
              <a:rPr lang="en-US" dirty="0"/>
              <a:t>According to </a:t>
            </a:r>
            <a:r>
              <a:rPr lang="en-US" dirty="0" err="1"/>
              <a:t>Netcraft</a:t>
            </a:r>
            <a:r>
              <a:rPr lang="en-US" dirty="0"/>
              <a:t> </a:t>
            </a:r>
            <a:r>
              <a:rPr lang="en-US" dirty="0" err="1"/>
              <a:t>nginx</a:t>
            </a:r>
            <a:r>
              <a:rPr lang="en-US" dirty="0"/>
              <a:t> served or proxied 30.46% of the top million busiest sites in Jan 2018.</a:t>
            </a:r>
            <a:endParaRPr lang="en-CA" dirty="0"/>
          </a:p>
        </p:txBody>
      </p:sp>
    </p:spTree>
    <p:extLst>
      <p:ext uri="{BB962C8B-B14F-4D97-AF65-F5344CB8AC3E}">
        <p14:creationId xmlns:p14="http://schemas.microsoft.com/office/powerpoint/2010/main" val="160140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50CF-1D31-4C6E-AC81-502720BE7B2D}"/>
              </a:ext>
            </a:extLst>
          </p:cNvPr>
          <p:cNvSpPr>
            <a:spLocks noGrp="1"/>
          </p:cNvSpPr>
          <p:nvPr>
            <p:ph type="title"/>
          </p:nvPr>
        </p:nvSpPr>
        <p:spPr/>
        <p:txBody>
          <a:bodyPr/>
          <a:lstStyle/>
          <a:p>
            <a:r>
              <a:rPr lang="en-CA" dirty="0"/>
              <a:t>Azure vs Nginx</a:t>
            </a:r>
          </a:p>
        </p:txBody>
      </p:sp>
      <p:sp>
        <p:nvSpPr>
          <p:cNvPr id="3" name="Content Placeholder 2">
            <a:extLst>
              <a:ext uri="{FF2B5EF4-FFF2-40B4-BE49-F238E27FC236}">
                <a16:creationId xmlns:a16="http://schemas.microsoft.com/office/drawing/2014/main" id="{37BC1240-523B-4001-81BD-66A6C4657116}"/>
              </a:ext>
            </a:extLst>
          </p:cNvPr>
          <p:cNvSpPr>
            <a:spLocks noGrp="1"/>
          </p:cNvSpPr>
          <p:nvPr>
            <p:ph idx="1"/>
          </p:nvPr>
        </p:nvSpPr>
        <p:spPr/>
        <p:txBody>
          <a:bodyPr/>
          <a:lstStyle/>
          <a:p>
            <a:r>
              <a:rPr lang="en-US" dirty="0"/>
              <a:t>Azure Websites belongs to "Platform as a Service" category of the tech stack, while </a:t>
            </a:r>
            <a:r>
              <a:rPr lang="en-US" dirty="0" err="1"/>
              <a:t>nginx</a:t>
            </a:r>
            <a:r>
              <a:rPr lang="en-US" dirty="0"/>
              <a:t> can be primarily classified under "Web Servers".</a:t>
            </a:r>
          </a:p>
          <a:p>
            <a:pPr marL="0" indent="0">
              <a:buNone/>
            </a:pPr>
            <a:endParaRPr lang="en-US" dirty="0"/>
          </a:p>
          <a:p>
            <a:r>
              <a:rPr lang="en-US" dirty="0"/>
              <a:t>"Ease of deployment" is the top reason why over 14 developers like Azure Websites, while over 1437 developers mention "High-performance http server" as the leading cause for choosing </a:t>
            </a:r>
            <a:r>
              <a:rPr lang="en-US" dirty="0" err="1"/>
              <a:t>nginx</a:t>
            </a:r>
            <a:r>
              <a:rPr lang="en-US" dirty="0"/>
              <a:t>.</a:t>
            </a:r>
            <a:endParaRPr lang="en-CA" dirty="0"/>
          </a:p>
        </p:txBody>
      </p:sp>
    </p:spTree>
    <p:extLst>
      <p:ext uri="{BB962C8B-B14F-4D97-AF65-F5344CB8AC3E}">
        <p14:creationId xmlns:p14="http://schemas.microsoft.com/office/powerpoint/2010/main" val="3897373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1C3E-19A9-4B28-87C5-DF260F3F5EDA}"/>
              </a:ext>
            </a:extLst>
          </p:cNvPr>
          <p:cNvSpPr>
            <a:spLocks noGrp="1"/>
          </p:cNvSpPr>
          <p:nvPr>
            <p:ph type="title"/>
          </p:nvPr>
        </p:nvSpPr>
        <p:spPr/>
        <p:txBody>
          <a:bodyPr/>
          <a:lstStyle/>
          <a:p>
            <a:r>
              <a:rPr lang="en-CA" dirty="0"/>
              <a:t>Nginx configuration on raspberry-pi</a:t>
            </a:r>
          </a:p>
        </p:txBody>
      </p:sp>
      <p:sp>
        <p:nvSpPr>
          <p:cNvPr id="3" name="Content Placeholder 2">
            <a:extLst>
              <a:ext uri="{FF2B5EF4-FFF2-40B4-BE49-F238E27FC236}">
                <a16:creationId xmlns:a16="http://schemas.microsoft.com/office/drawing/2014/main" id="{A0FAF9E6-318A-4CB2-A0DA-5725C2B615A3}"/>
              </a:ext>
            </a:extLst>
          </p:cNvPr>
          <p:cNvSpPr>
            <a:spLocks noGrp="1"/>
          </p:cNvSpPr>
          <p:nvPr>
            <p:ph idx="1"/>
          </p:nvPr>
        </p:nvSpPr>
        <p:spPr/>
        <p:txBody>
          <a:bodyPr/>
          <a:lstStyle/>
          <a:p>
            <a:pPr algn="l"/>
            <a:r>
              <a:rPr lang="en-US" sz="1800" b="0" i="0" u="none" strike="noStrike" baseline="0" dirty="0">
                <a:latin typeface="PalatinoLTStd-Roman"/>
              </a:rPr>
              <a:t>The Nginx server is currently available through the Raspbian distribution. You can use the following commands to install it:</a:t>
            </a:r>
          </a:p>
          <a:p>
            <a:pPr algn="l"/>
            <a:r>
              <a:rPr lang="en-US" sz="1800" b="0" i="0" u="none" strike="noStrike" baseline="0" dirty="0" err="1">
                <a:latin typeface="CourierStd"/>
              </a:rPr>
              <a:t>pi@erpi</a:t>
            </a:r>
            <a:r>
              <a:rPr lang="en-US" sz="1800" b="0" i="0" u="none" strike="noStrike" baseline="0" dirty="0">
                <a:latin typeface="CourierStd"/>
              </a:rPr>
              <a:t> ~ $ </a:t>
            </a:r>
            <a:r>
              <a:rPr lang="en-US" sz="1800" b="1" i="0" u="none" strike="noStrike" baseline="0" dirty="0" err="1">
                <a:latin typeface="CourierStd-Bold"/>
              </a:rPr>
              <a:t>sudo</a:t>
            </a:r>
            <a:r>
              <a:rPr lang="en-US" sz="1800" b="1" i="0" u="none" strike="noStrike" baseline="0" dirty="0">
                <a:latin typeface="CourierStd-Bold"/>
              </a:rPr>
              <a:t> apt update</a:t>
            </a:r>
          </a:p>
          <a:p>
            <a:pPr algn="l"/>
            <a:r>
              <a:rPr lang="en-US" sz="1800" b="0" i="0" u="none" strike="noStrike" baseline="0" dirty="0" err="1">
                <a:latin typeface="CourierStd"/>
              </a:rPr>
              <a:t>pi@erpi</a:t>
            </a:r>
            <a:r>
              <a:rPr lang="en-US" sz="1800" b="0" i="0" u="none" strike="noStrike" baseline="0" dirty="0">
                <a:latin typeface="CourierStd"/>
              </a:rPr>
              <a:t> ~ $ </a:t>
            </a:r>
            <a:r>
              <a:rPr lang="en-US" sz="1800" b="1" i="0" u="none" strike="noStrike" baseline="0" dirty="0" err="1">
                <a:latin typeface="CourierStd-Bold"/>
              </a:rPr>
              <a:t>sudo</a:t>
            </a:r>
            <a:r>
              <a:rPr lang="en-US" sz="1800" b="1" i="0" u="none" strike="noStrike" baseline="0" dirty="0">
                <a:latin typeface="CourierStd-Bold"/>
              </a:rPr>
              <a:t> apt install </a:t>
            </a:r>
            <a:r>
              <a:rPr lang="en-US" sz="1800" b="1" i="0" u="none" strike="noStrike" baseline="0" dirty="0" err="1">
                <a:latin typeface="CourierStd-Bold"/>
              </a:rPr>
              <a:t>nginx</a:t>
            </a:r>
            <a:endParaRPr lang="en-US" sz="1800" b="1" i="0" u="none" strike="noStrike" baseline="0" dirty="0">
              <a:latin typeface="CourierStd-Bold"/>
            </a:endParaRP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err="1">
                <a:latin typeface="CourierStd-Bold"/>
              </a:rPr>
              <a:t>sudo</a:t>
            </a:r>
            <a:r>
              <a:rPr lang="en-CA" sz="1800" b="1" i="0" u="none" strike="noStrike" baseline="0" dirty="0">
                <a:latin typeface="CourierStd-Bold"/>
              </a:rPr>
              <a:t> reboot</a:t>
            </a:r>
            <a:endParaRPr lang="en-CA" dirty="0"/>
          </a:p>
        </p:txBody>
      </p:sp>
      <p:pic>
        <p:nvPicPr>
          <p:cNvPr id="5" name="Picture 4">
            <a:extLst>
              <a:ext uri="{FF2B5EF4-FFF2-40B4-BE49-F238E27FC236}">
                <a16:creationId xmlns:a16="http://schemas.microsoft.com/office/drawing/2014/main" id="{70A9113A-0E5B-4354-BF48-8435CE3E3D71}"/>
              </a:ext>
            </a:extLst>
          </p:cNvPr>
          <p:cNvPicPr>
            <a:picLocks noChangeAspect="1"/>
          </p:cNvPicPr>
          <p:nvPr/>
        </p:nvPicPr>
        <p:blipFill>
          <a:blip r:embed="rId2"/>
          <a:stretch>
            <a:fillRect/>
          </a:stretch>
        </p:blipFill>
        <p:spPr>
          <a:xfrm>
            <a:off x="2782785" y="3612465"/>
            <a:ext cx="5619750" cy="1495425"/>
          </a:xfrm>
          <a:prstGeom prst="rect">
            <a:avLst/>
          </a:prstGeom>
        </p:spPr>
      </p:pic>
    </p:spTree>
    <p:extLst>
      <p:ext uri="{BB962C8B-B14F-4D97-AF65-F5344CB8AC3E}">
        <p14:creationId xmlns:p14="http://schemas.microsoft.com/office/powerpoint/2010/main" val="166575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D39C-E9F7-4F6A-9D21-D9B6B8CFFA50}"/>
              </a:ext>
            </a:extLst>
          </p:cNvPr>
          <p:cNvSpPr>
            <a:spLocks noGrp="1"/>
          </p:cNvSpPr>
          <p:nvPr>
            <p:ph type="title"/>
          </p:nvPr>
        </p:nvSpPr>
        <p:spPr/>
        <p:txBody>
          <a:bodyPr/>
          <a:lstStyle/>
          <a:p>
            <a:r>
              <a:rPr lang="en-CA" dirty="0"/>
              <a:t>Nginx configuration on raspberry-pi</a:t>
            </a:r>
          </a:p>
        </p:txBody>
      </p:sp>
      <p:sp>
        <p:nvSpPr>
          <p:cNvPr id="3" name="Content Placeholder 2">
            <a:extLst>
              <a:ext uri="{FF2B5EF4-FFF2-40B4-BE49-F238E27FC236}">
                <a16:creationId xmlns:a16="http://schemas.microsoft.com/office/drawing/2014/main" id="{AE4A6FF4-B869-4ACF-8F58-32442F62A0CE}"/>
              </a:ext>
            </a:extLst>
          </p:cNvPr>
          <p:cNvSpPr>
            <a:spLocks noGrp="1"/>
          </p:cNvSpPr>
          <p:nvPr>
            <p:ph idx="1"/>
          </p:nvPr>
        </p:nvSpPr>
        <p:spPr/>
        <p:txBody>
          <a:bodyPr>
            <a:normAutofit/>
          </a:bodyPr>
          <a:lstStyle/>
          <a:p>
            <a:pPr algn="l"/>
            <a:r>
              <a:rPr lang="en-US" sz="2400" b="1" i="0" u="none" strike="noStrike" baseline="0" dirty="0">
                <a:latin typeface="MyriadPro-Semibold"/>
              </a:rPr>
              <a:t>On some RPi Nginx versions you must edit the </a:t>
            </a:r>
            <a:r>
              <a:rPr lang="en-US" sz="2400" b="0" i="0" u="none" strike="noStrike" baseline="0" dirty="0">
                <a:latin typeface="CourierStd"/>
              </a:rPr>
              <a:t>/</a:t>
            </a:r>
            <a:r>
              <a:rPr lang="en-US" sz="2400" b="0" i="0" u="none" strike="noStrike" baseline="0" dirty="0" err="1">
                <a:latin typeface="CourierStd"/>
              </a:rPr>
              <a:t>etc</a:t>
            </a:r>
            <a:r>
              <a:rPr lang="en-US" sz="2400" b="0" i="0" u="none" strike="noStrike" baseline="0" dirty="0">
                <a:latin typeface="CourierStd"/>
              </a:rPr>
              <a:t>/</a:t>
            </a:r>
            <a:r>
              <a:rPr lang="en-US" sz="2400" b="0" i="0" u="none" strike="noStrike" baseline="0" dirty="0" err="1">
                <a:latin typeface="CourierStd"/>
              </a:rPr>
              <a:t>nginx</a:t>
            </a:r>
            <a:r>
              <a:rPr lang="en-US" sz="2400" b="0" i="0" u="none" strike="noStrike" baseline="0" dirty="0">
                <a:latin typeface="CourierStd"/>
              </a:rPr>
              <a:t>/</a:t>
            </a:r>
            <a:r>
              <a:rPr lang="en-US" sz="2400" b="0" i="0" u="none" strike="noStrike" baseline="0" dirty="0" err="1">
                <a:latin typeface="CourierStd"/>
              </a:rPr>
              <a:t>sitesavailable</a:t>
            </a:r>
            <a:r>
              <a:rPr lang="en-US" sz="2400" b="0" i="0" u="none" strike="noStrike" baseline="0" dirty="0">
                <a:latin typeface="CourierStd"/>
              </a:rPr>
              <a:t>/default      </a:t>
            </a:r>
            <a:r>
              <a:rPr lang="en-US" sz="2400" b="1" i="0" u="none" strike="noStrike" baseline="0" dirty="0">
                <a:latin typeface="MyriadPro-Semibold"/>
              </a:rPr>
              <a:t>configuration file and comment out the entry </a:t>
            </a:r>
            <a:r>
              <a:rPr lang="en-US" sz="2400" b="0" i="0" u="none" strike="noStrike" baseline="0" dirty="0">
                <a:latin typeface="CourierStd"/>
              </a:rPr>
              <a:t>"listen[::]:80 </a:t>
            </a:r>
            <a:r>
              <a:rPr lang="en-US" sz="2400" b="0" i="0" u="none" strike="noStrike" baseline="0" dirty="0" err="1">
                <a:latin typeface="CourierStd"/>
              </a:rPr>
              <a:t>default_server</a:t>
            </a:r>
            <a:r>
              <a:rPr lang="en-US" sz="2400" b="0" i="0" u="none" strike="noStrike" baseline="0" dirty="0">
                <a:latin typeface="CourierStd"/>
              </a:rPr>
              <a:t>;" </a:t>
            </a:r>
            <a:r>
              <a:rPr lang="en-US" sz="2400" b="1" i="0" u="none" strike="noStrike" baseline="0" dirty="0">
                <a:latin typeface="MyriadPro-Semibold"/>
              </a:rPr>
              <a:t>using a </a:t>
            </a:r>
            <a:r>
              <a:rPr lang="en-US" sz="2400" b="0" i="0" u="none" strike="noStrike" baseline="0" dirty="0">
                <a:latin typeface="CourierStd"/>
              </a:rPr>
              <a:t># </a:t>
            </a:r>
            <a:r>
              <a:rPr lang="en-US" sz="2400" b="1" i="0" u="none" strike="noStrike" baseline="0" dirty="0">
                <a:latin typeface="MyriadPro-Semibold"/>
              </a:rPr>
              <a:t>character.</a:t>
            </a:r>
          </a:p>
          <a:p>
            <a:pPr algn="l"/>
            <a:r>
              <a:rPr lang="en-US" sz="2400" b="1" i="0" u="none" strike="noStrike" baseline="0" dirty="0">
                <a:latin typeface="MyriadPro-Semibold"/>
              </a:rPr>
              <a:t>Also, if you have installed Apache on your RPi then you must stop it before installing Nginx; for example, by using </a:t>
            </a:r>
            <a:r>
              <a:rPr lang="en-US" sz="2400" b="0" i="0" u="none" strike="noStrike" baseline="0" dirty="0" err="1">
                <a:latin typeface="CourierStd"/>
              </a:rPr>
              <a:t>sudo</a:t>
            </a:r>
            <a:r>
              <a:rPr lang="en-US" sz="2400" b="0" i="0" u="none" strike="noStrike" baseline="0" dirty="0">
                <a:latin typeface="CourierStd"/>
              </a:rPr>
              <a:t> service apache2 stop</a:t>
            </a:r>
            <a:r>
              <a:rPr lang="en-US" sz="2400" b="1" i="0" u="none" strike="noStrike" baseline="0" dirty="0">
                <a:latin typeface="MyriadPro-Semibold"/>
              </a:rPr>
              <a:t>.</a:t>
            </a:r>
          </a:p>
          <a:p>
            <a:pPr algn="l"/>
            <a:endParaRPr lang="en-US" sz="2400" b="1" dirty="0">
              <a:latin typeface="MyriadPro-Semibold"/>
            </a:endParaRPr>
          </a:p>
          <a:p>
            <a:pPr algn="l"/>
            <a:r>
              <a:rPr lang="en-US" sz="2400" b="0" i="0" u="none" strike="noStrike" baseline="0" dirty="0">
                <a:latin typeface="PalatinoLTStd-Roman"/>
              </a:rPr>
              <a:t>The Nginx web server runs on port number 80 by default. A </a:t>
            </a:r>
            <a:r>
              <a:rPr lang="en-US" sz="2400" b="0" i="1" u="none" strike="noStrike" baseline="0" dirty="0">
                <a:latin typeface="PalatinoLTStd-Italic"/>
              </a:rPr>
              <a:t>port number </a:t>
            </a:r>
            <a:r>
              <a:rPr lang="en-US" sz="2400" b="0" i="0" u="none" strike="noStrike" baseline="0" dirty="0">
                <a:latin typeface="PalatinoLTStd-Roman"/>
              </a:rPr>
              <a:t>is an </a:t>
            </a:r>
            <a:r>
              <a:rPr lang="en-US" sz="2400" b="0" i="0" u="none" strike="noStrike" baseline="0" dirty="0" err="1">
                <a:latin typeface="PalatinoLTStd-Roman"/>
              </a:rPr>
              <a:t>identifi</a:t>
            </a:r>
            <a:r>
              <a:rPr lang="en-US" sz="2400" b="0" i="0" u="none" strike="noStrike" baseline="0" dirty="0">
                <a:latin typeface="PalatinoLTStd-Roman"/>
              </a:rPr>
              <a:t> er that can be combined with an IP address to provide an endpoint for a </a:t>
            </a:r>
            <a:r>
              <a:rPr lang="en-CA" sz="2400" b="0" i="0" u="none" strike="noStrike" baseline="0" dirty="0">
                <a:latin typeface="PalatinoLTStd-Roman"/>
              </a:rPr>
              <a:t>communications session.</a:t>
            </a:r>
            <a:endParaRPr lang="en-CA" sz="2400" dirty="0"/>
          </a:p>
        </p:txBody>
      </p:sp>
    </p:spTree>
    <p:extLst>
      <p:ext uri="{BB962C8B-B14F-4D97-AF65-F5344CB8AC3E}">
        <p14:creationId xmlns:p14="http://schemas.microsoft.com/office/powerpoint/2010/main" val="76562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87EB-9B94-4A5C-87DB-7B83C2548D4C}"/>
              </a:ext>
            </a:extLst>
          </p:cNvPr>
          <p:cNvSpPr>
            <a:spLocks noGrp="1"/>
          </p:cNvSpPr>
          <p:nvPr>
            <p:ph type="title"/>
          </p:nvPr>
        </p:nvSpPr>
        <p:spPr/>
        <p:txBody>
          <a:bodyPr/>
          <a:lstStyle/>
          <a:p>
            <a:r>
              <a:rPr lang="en-CA" dirty="0"/>
              <a:t>Nginx configuration on raspberry-pi</a:t>
            </a:r>
          </a:p>
        </p:txBody>
      </p:sp>
      <p:pic>
        <p:nvPicPr>
          <p:cNvPr id="5" name="Picture 4">
            <a:extLst>
              <a:ext uri="{FF2B5EF4-FFF2-40B4-BE49-F238E27FC236}">
                <a16:creationId xmlns:a16="http://schemas.microsoft.com/office/drawing/2014/main" id="{269172B4-42E0-41A2-9C6A-79B98BE4174B}"/>
              </a:ext>
            </a:extLst>
          </p:cNvPr>
          <p:cNvPicPr>
            <a:picLocks noChangeAspect="1"/>
          </p:cNvPicPr>
          <p:nvPr/>
        </p:nvPicPr>
        <p:blipFill>
          <a:blip r:embed="rId2"/>
          <a:stretch>
            <a:fillRect/>
          </a:stretch>
        </p:blipFill>
        <p:spPr>
          <a:xfrm>
            <a:off x="2748311" y="2073217"/>
            <a:ext cx="5705475" cy="3181350"/>
          </a:xfrm>
          <a:prstGeom prst="rect">
            <a:avLst/>
          </a:prstGeom>
        </p:spPr>
      </p:pic>
    </p:spTree>
    <p:extLst>
      <p:ext uri="{BB962C8B-B14F-4D97-AF65-F5344CB8AC3E}">
        <p14:creationId xmlns:p14="http://schemas.microsoft.com/office/powerpoint/2010/main" val="242857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898D-2138-4607-BFF2-DEC90002B1E8}"/>
              </a:ext>
            </a:extLst>
          </p:cNvPr>
          <p:cNvSpPr>
            <a:spLocks noGrp="1"/>
          </p:cNvSpPr>
          <p:nvPr>
            <p:ph type="title"/>
          </p:nvPr>
        </p:nvSpPr>
        <p:spPr/>
        <p:txBody>
          <a:bodyPr/>
          <a:lstStyle/>
          <a:p>
            <a:r>
              <a:rPr lang="en-CA" dirty="0"/>
              <a:t>Nginx configuration on raspberry-pi</a:t>
            </a:r>
          </a:p>
        </p:txBody>
      </p:sp>
      <p:sp>
        <p:nvSpPr>
          <p:cNvPr id="3" name="Content Placeholder 2">
            <a:extLst>
              <a:ext uri="{FF2B5EF4-FFF2-40B4-BE49-F238E27FC236}">
                <a16:creationId xmlns:a16="http://schemas.microsoft.com/office/drawing/2014/main" id="{BFB1F442-20BF-45C2-AF13-C23F34978239}"/>
              </a:ext>
            </a:extLst>
          </p:cNvPr>
          <p:cNvSpPr>
            <a:spLocks noGrp="1"/>
          </p:cNvSpPr>
          <p:nvPr>
            <p:ph idx="1"/>
          </p:nvPr>
        </p:nvSpPr>
        <p:spPr/>
        <p:txBody>
          <a:bodyPr/>
          <a:lstStyle/>
          <a:p>
            <a:pPr algn="l"/>
            <a:r>
              <a:rPr lang="en-US" sz="1800" b="0" i="0" u="none" strike="noStrike" baseline="0" dirty="0">
                <a:latin typeface="PalatinoLTStd-Roman"/>
              </a:rPr>
              <a:t>It is effectively used to identify the software service that is required by a client. For example, you can find out the IP address of your RPi, and the list of services that are listening to ports on the RPi by using the </a:t>
            </a:r>
            <a:r>
              <a:rPr lang="en-CA" sz="1800" b="0" i="0" u="none" strike="noStrike" baseline="0" dirty="0">
                <a:latin typeface="PalatinoLTStd-Roman"/>
              </a:rPr>
              <a:t>network statistics (</a:t>
            </a:r>
            <a:r>
              <a:rPr lang="en-CA" sz="1800" b="0" i="0" u="none" strike="noStrike" baseline="0" dirty="0">
                <a:latin typeface="CourierStd"/>
              </a:rPr>
              <a:t>netstat</a:t>
            </a:r>
            <a:r>
              <a:rPr lang="en-CA" sz="1800" b="0" i="0" u="none" strike="noStrike" baseline="0" dirty="0">
                <a:latin typeface="PalatinoLTStd-Roman"/>
              </a:rPr>
              <a:t>) command:</a:t>
            </a: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a:latin typeface="CourierStd-Bold"/>
              </a:rPr>
              <a:t>hostname -I</a:t>
            </a:r>
          </a:p>
          <a:p>
            <a:pPr algn="l"/>
            <a:r>
              <a:rPr lang="en-CA" sz="1800" b="0" i="0" u="none" strike="noStrike" baseline="0" dirty="0">
                <a:latin typeface="CourierStd"/>
              </a:rPr>
              <a:t>192.168.1.116</a:t>
            </a: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err="1">
                <a:latin typeface="CourierStd-Bold"/>
              </a:rPr>
              <a:t>sudo</a:t>
            </a:r>
            <a:r>
              <a:rPr lang="en-CA" sz="1800" b="1" i="0" u="none" strike="noStrike" baseline="0" dirty="0">
                <a:latin typeface="CourierStd-Bold"/>
              </a:rPr>
              <a:t> netstat -</a:t>
            </a:r>
            <a:r>
              <a:rPr lang="en-CA" sz="1800" b="1" i="0" u="none" strike="noStrike" baseline="0" dirty="0" err="1">
                <a:latin typeface="CourierStd-Bold"/>
              </a:rPr>
              <a:t>tlpn</a:t>
            </a:r>
            <a:endParaRPr lang="en-CA" sz="1800" b="1" i="0" u="none" strike="noStrike" baseline="0" dirty="0">
              <a:latin typeface="CourierStd-Bold"/>
            </a:endParaRPr>
          </a:p>
        </p:txBody>
      </p:sp>
      <p:pic>
        <p:nvPicPr>
          <p:cNvPr id="5" name="Picture 4">
            <a:extLst>
              <a:ext uri="{FF2B5EF4-FFF2-40B4-BE49-F238E27FC236}">
                <a16:creationId xmlns:a16="http://schemas.microsoft.com/office/drawing/2014/main" id="{8335F3D2-063D-4A89-AD22-F7B83EDF200E}"/>
              </a:ext>
            </a:extLst>
          </p:cNvPr>
          <p:cNvPicPr>
            <a:picLocks noChangeAspect="1"/>
          </p:cNvPicPr>
          <p:nvPr/>
        </p:nvPicPr>
        <p:blipFill>
          <a:blip r:embed="rId2"/>
          <a:stretch>
            <a:fillRect/>
          </a:stretch>
        </p:blipFill>
        <p:spPr>
          <a:xfrm>
            <a:off x="5743443" y="2731403"/>
            <a:ext cx="5419725" cy="3257550"/>
          </a:xfrm>
          <a:prstGeom prst="rect">
            <a:avLst/>
          </a:prstGeom>
        </p:spPr>
      </p:pic>
    </p:spTree>
    <p:extLst>
      <p:ext uri="{BB962C8B-B14F-4D97-AF65-F5344CB8AC3E}">
        <p14:creationId xmlns:p14="http://schemas.microsoft.com/office/powerpoint/2010/main" val="235617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445D-7552-4D18-B71B-E302E15C6815}"/>
              </a:ext>
            </a:extLst>
          </p:cNvPr>
          <p:cNvSpPr>
            <a:spLocks noGrp="1"/>
          </p:cNvSpPr>
          <p:nvPr>
            <p:ph type="ctrTitle"/>
          </p:nvPr>
        </p:nvSpPr>
        <p:spPr/>
        <p:txBody>
          <a:bodyPr>
            <a:normAutofit/>
          </a:bodyPr>
          <a:lstStyle/>
          <a:p>
            <a:r>
              <a:rPr lang="en-US" sz="6000" b="1" dirty="0">
                <a:latin typeface="Times New Roman"/>
                <a:cs typeface="Calibri"/>
              </a:rPr>
              <a:t>Web-server Interface with Raspberry Pi</a:t>
            </a:r>
            <a:endParaRPr lang="en-CA" dirty="0"/>
          </a:p>
        </p:txBody>
      </p:sp>
      <p:sp>
        <p:nvSpPr>
          <p:cNvPr id="4" name="Subtitle 3">
            <a:extLst>
              <a:ext uri="{FF2B5EF4-FFF2-40B4-BE49-F238E27FC236}">
                <a16:creationId xmlns:a16="http://schemas.microsoft.com/office/drawing/2014/main" id="{6264768B-6A40-4795-BFA7-8598DF03325E}"/>
              </a:ext>
            </a:extLst>
          </p:cNvPr>
          <p:cNvSpPr txBox="1">
            <a:spLocks noGrp="1"/>
          </p:cNvSpPr>
          <p:nvPr>
            <p:ph type="subTitle" idx="1"/>
          </p:nvPr>
        </p:nvSpPr>
        <p:spPr>
          <a:xfrm>
            <a:off x="1524000" y="3602038"/>
            <a:ext cx="9144000" cy="1655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Times New Roman"/>
                <a:cs typeface="Times New Roman"/>
              </a:rPr>
              <a:t>INSTRUCTOR: </a:t>
            </a:r>
            <a:r>
              <a:rPr lang="en-US" sz="2600">
                <a:latin typeface="Times New Roman"/>
                <a:cs typeface="Times New Roman"/>
              </a:rPr>
              <a:t>Prof</a:t>
            </a:r>
            <a:r>
              <a:rPr lang="en-US" sz="2600" b="1">
                <a:latin typeface="Times New Roman"/>
                <a:cs typeface="Times New Roman"/>
              </a:rPr>
              <a:t>. </a:t>
            </a:r>
            <a:r>
              <a:rPr lang="en-US" sz="2600">
                <a:latin typeface="Times New Roman"/>
                <a:cs typeface="Times New Roman"/>
              </a:rPr>
              <a:t>Mike </a:t>
            </a:r>
            <a:r>
              <a:rPr lang="en-US" sz="2600" err="1">
                <a:latin typeface="Times New Roman"/>
                <a:cs typeface="Times New Roman"/>
              </a:rPr>
              <a:t>Aleshams</a:t>
            </a:r>
            <a:r>
              <a:rPr lang="en-US" sz="2600">
                <a:latin typeface="Times New Roman"/>
                <a:cs typeface="Times New Roman"/>
              </a:rPr>
              <a:t> </a:t>
            </a:r>
            <a:endParaRPr lang="en-US" sz="2600">
              <a:cs typeface="Calibri"/>
            </a:endParaRPr>
          </a:p>
          <a:p>
            <a:pPr algn="ctr"/>
            <a:r>
              <a:rPr lang="en-US" sz="2600" b="1">
                <a:latin typeface="Times New Roman"/>
                <a:cs typeface="Times New Roman"/>
              </a:rPr>
              <a:t>Group 6 </a:t>
            </a:r>
            <a:endParaRPr lang="en-US" sz="2600">
              <a:cs typeface="Calibri"/>
            </a:endParaRPr>
          </a:p>
          <a:p>
            <a:pPr algn="ctr"/>
            <a:endParaRPr lang="en-US" sz="2600">
              <a:latin typeface="Times New Roman"/>
              <a:cs typeface="Times New Roman"/>
            </a:endParaRPr>
          </a:p>
        </p:txBody>
      </p:sp>
    </p:spTree>
    <p:extLst>
      <p:ext uri="{BB962C8B-B14F-4D97-AF65-F5344CB8AC3E}">
        <p14:creationId xmlns:p14="http://schemas.microsoft.com/office/powerpoint/2010/main" val="294304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88AA-56C7-4103-A461-8AC68BB5DDEB}"/>
              </a:ext>
            </a:extLst>
          </p:cNvPr>
          <p:cNvSpPr>
            <a:spLocks noGrp="1"/>
          </p:cNvSpPr>
          <p:nvPr>
            <p:ph type="title"/>
          </p:nvPr>
        </p:nvSpPr>
        <p:spPr/>
        <p:txBody>
          <a:bodyPr/>
          <a:lstStyle/>
          <a:p>
            <a:r>
              <a:rPr lang="en-CA" dirty="0"/>
              <a:t>Nginx configuration on raspberry-pi</a:t>
            </a:r>
          </a:p>
        </p:txBody>
      </p:sp>
      <p:sp>
        <p:nvSpPr>
          <p:cNvPr id="3" name="Content Placeholder 2">
            <a:extLst>
              <a:ext uri="{FF2B5EF4-FFF2-40B4-BE49-F238E27FC236}">
                <a16:creationId xmlns:a16="http://schemas.microsoft.com/office/drawing/2014/main" id="{0B6CA41B-BACB-4DF0-B680-D2409C9B067C}"/>
              </a:ext>
            </a:extLst>
          </p:cNvPr>
          <p:cNvSpPr>
            <a:spLocks noGrp="1"/>
          </p:cNvSpPr>
          <p:nvPr>
            <p:ph idx="1"/>
          </p:nvPr>
        </p:nvSpPr>
        <p:spPr/>
        <p:txBody>
          <a:bodyPr/>
          <a:lstStyle/>
          <a:p>
            <a:pPr algn="l"/>
            <a:r>
              <a:rPr lang="en-US" sz="1800" b="0" i="0" u="none" strike="noStrike" baseline="0" dirty="0">
                <a:latin typeface="PalatinoLTStd-Roman"/>
              </a:rPr>
              <a:t>Therefore, when a network request is received for port 80, it is directed to the Nginx web server application. The usual port number for unsecured web traffic is 80; this is assumed when you enter a URL in your web browser. </a:t>
            </a:r>
          </a:p>
          <a:p>
            <a:pPr algn="l"/>
            <a:r>
              <a:rPr lang="en-US" sz="1800" b="0" i="0" u="none" strike="noStrike" baseline="0" dirty="0">
                <a:latin typeface="PalatinoLTStd-Roman"/>
              </a:rPr>
              <a:t>You can also see that </a:t>
            </a:r>
            <a:r>
              <a:rPr lang="en-US" sz="1800" b="0" i="0" u="none" strike="noStrike" baseline="0" dirty="0" err="1">
                <a:latin typeface="PalatinoLTStd-Roman"/>
              </a:rPr>
              <a:t>traffi</a:t>
            </a:r>
            <a:r>
              <a:rPr lang="en-US" sz="1800" b="0" i="0" u="none" strike="noStrike" baseline="0" dirty="0">
                <a:latin typeface="PalatinoLTStd-Roman"/>
              </a:rPr>
              <a:t> c for port 22 is directed to the Secure Shell (SSH) server. You can test the configuration of your Nginx server using the following:</a:t>
            </a:r>
          </a:p>
          <a:p>
            <a:pPr algn="l"/>
            <a:endParaRPr lang="en-US" sz="1800" b="0" i="0" u="none" strike="noStrike" baseline="0" dirty="0">
              <a:latin typeface="PalatinoLTStd-Roman"/>
            </a:endParaRPr>
          </a:p>
          <a:p>
            <a:pPr algn="l"/>
            <a:r>
              <a:rPr lang="fr-FR" sz="1800" b="0" i="0" u="none" strike="noStrike" baseline="0" dirty="0" err="1">
                <a:latin typeface="CourierStd"/>
              </a:rPr>
              <a:t>pi@erpi</a:t>
            </a:r>
            <a:r>
              <a:rPr lang="fr-FR" sz="1800" b="0" i="0" u="none" strike="noStrike" baseline="0" dirty="0">
                <a:latin typeface="CourierStd"/>
              </a:rPr>
              <a:t> ~ $ </a:t>
            </a:r>
            <a:r>
              <a:rPr lang="fr-FR" sz="1800" b="1" i="0" u="none" strike="noStrike" baseline="0" dirty="0" err="1">
                <a:latin typeface="CourierStd-Bold"/>
              </a:rPr>
              <a:t>sudo</a:t>
            </a:r>
            <a:r>
              <a:rPr lang="fr-FR" sz="1800" b="1" i="0" u="none" strike="noStrike" baseline="0" dirty="0">
                <a:latin typeface="CourierStd-Bold"/>
              </a:rPr>
              <a:t> </a:t>
            </a:r>
            <a:r>
              <a:rPr lang="fr-FR" sz="1800" b="1" i="0" u="none" strike="noStrike" baseline="0" dirty="0" err="1">
                <a:latin typeface="CourierStd-Bold"/>
              </a:rPr>
              <a:t>nginx</a:t>
            </a:r>
            <a:r>
              <a:rPr lang="fr-FR" sz="1800" b="1" i="0" u="none" strike="noStrike" baseline="0" dirty="0">
                <a:latin typeface="CourierStd-Bold"/>
              </a:rPr>
              <a:t> -t</a:t>
            </a:r>
          </a:p>
        </p:txBody>
      </p:sp>
      <p:pic>
        <p:nvPicPr>
          <p:cNvPr id="5" name="Picture 4">
            <a:extLst>
              <a:ext uri="{FF2B5EF4-FFF2-40B4-BE49-F238E27FC236}">
                <a16:creationId xmlns:a16="http://schemas.microsoft.com/office/drawing/2014/main" id="{AC86E973-D8AF-4126-B2E6-94857D75ABC0}"/>
              </a:ext>
            </a:extLst>
          </p:cNvPr>
          <p:cNvPicPr>
            <a:picLocks noChangeAspect="1"/>
          </p:cNvPicPr>
          <p:nvPr/>
        </p:nvPicPr>
        <p:blipFill>
          <a:blip r:embed="rId2"/>
          <a:stretch>
            <a:fillRect/>
          </a:stretch>
        </p:blipFill>
        <p:spPr>
          <a:xfrm>
            <a:off x="1390650" y="4187111"/>
            <a:ext cx="6921442" cy="854672"/>
          </a:xfrm>
          <a:prstGeom prst="rect">
            <a:avLst/>
          </a:prstGeom>
        </p:spPr>
      </p:pic>
    </p:spTree>
    <p:extLst>
      <p:ext uri="{BB962C8B-B14F-4D97-AF65-F5344CB8AC3E}">
        <p14:creationId xmlns:p14="http://schemas.microsoft.com/office/powerpoint/2010/main" val="149919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D0BD-C7A7-468F-877A-CC32FC823C9A}"/>
              </a:ext>
            </a:extLst>
          </p:cNvPr>
          <p:cNvSpPr>
            <a:spLocks noGrp="1"/>
          </p:cNvSpPr>
          <p:nvPr>
            <p:ph type="title"/>
          </p:nvPr>
        </p:nvSpPr>
        <p:spPr/>
        <p:txBody>
          <a:bodyPr/>
          <a:lstStyle/>
          <a:p>
            <a:r>
              <a:rPr lang="en-CA" dirty="0"/>
              <a:t>Nginx configuration on raspberry-pi</a:t>
            </a:r>
          </a:p>
        </p:txBody>
      </p:sp>
      <p:sp>
        <p:nvSpPr>
          <p:cNvPr id="3" name="Content Placeholder 2">
            <a:extLst>
              <a:ext uri="{FF2B5EF4-FFF2-40B4-BE49-F238E27FC236}">
                <a16:creationId xmlns:a16="http://schemas.microsoft.com/office/drawing/2014/main" id="{9B47D7C5-D843-499C-9534-7C4C6A920387}"/>
              </a:ext>
            </a:extLst>
          </p:cNvPr>
          <p:cNvSpPr>
            <a:spLocks noGrp="1"/>
          </p:cNvSpPr>
          <p:nvPr>
            <p:ph idx="1"/>
          </p:nvPr>
        </p:nvSpPr>
        <p:spPr/>
        <p:txBody>
          <a:bodyPr/>
          <a:lstStyle/>
          <a:p>
            <a:pPr algn="l"/>
            <a:r>
              <a:rPr lang="en-US" sz="1800" b="0" i="0" u="none" strike="noStrike" baseline="0" dirty="0">
                <a:latin typeface="PalatinoLTStd-Roman"/>
              </a:rPr>
              <a:t>You can also get information about changes that you make to the server configuration before you perform a server restart, as follows:</a:t>
            </a: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err="1">
                <a:latin typeface="CourierStd-Bold"/>
              </a:rPr>
              <a:t>sudo</a:t>
            </a:r>
            <a:r>
              <a:rPr lang="en-CA" sz="1800" b="1" i="0" u="none" strike="noStrike" baseline="0" dirty="0">
                <a:latin typeface="CourierStd-Bold"/>
              </a:rPr>
              <a:t> service </a:t>
            </a:r>
            <a:r>
              <a:rPr lang="en-CA" sz="1800" b="1" i="0" u="none" strike="noStrike" baseline="0" dirty="0" err="1">
                <a:latin typeface="CourierStd-Bold"/>
              </a:rPr>
              <a:t>nginx</a:t>
            </a:r>
            <a:r>
              <a:rPr lang="en-CA" sz="1800" b="1" i="0" u="none" strike="noStrike" baseline="0" dirty="0">
                <a:latin typeface="CourierStd-Bold"/>
              </a:rPr>
              <a:t> </a:t>
            </a:r>
            <a:r>
              <a:rPr lang="en-CA" sz="1800" b="1" i="0" u="none" strike="noStrike" baseline="0" dirty="0" err="1">
                <a:latin typeface="CourierStd-Bold"/>
              </a:rPr>
              <a:t>configtest</a:t>
            </a:r>
            <a:endParaRPr lang="en-CA" sz="1800" b="1" i="0" u="none" strike="noStrike" baseline="0" dirty="0">
              <a:latin typeface="CourierStd-Bold"/>
            </a:endParaRPr>
          </a:p>
          <a:p>
            <a:pPr algn="l"/>
            <a:r>
              <a:rPr lang="en-CA" sz="1800" b="0" i="0" u="none" strike="noStrike" baseline="0" dirty="0">
                <a:latin typeface="CourierStd"/>
              </a:rPr>
              <a:t>[ ok ] Testing </a:t>
            </a:r>
            <a:r>
              <a:rPr lang="en-CA" sz="1800" b="0" i="0" u="none" strike="noStrike" baseline="0" dirty="0" err="1">
                <a:latin typeface="CourierStd"/>
              </a:rPr>
              <a:t>nginx</a:t>
            </a:r>
            <a:r>
              <a:rPr lang="en-CA" sz="1800" b="0" i="0" u="none" strike="noStrike" baseline="0" dirty="0">
                <a:latin typeface="CourierStd"/>
              </a:rPr>
              <a:t> configuration:.</a:t>
            </a: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err="1">
                <a:latin typeface="CourierStd-Bold"/>
              </a:rPr>
              <a:t>sudo</a:t>
            </a:r>
            <a:r>
              <a:rPr lang="en-CA" sz="1800" b="1" i="0" u="none" strike="noStrike" baseline="0" dirty="0">
                <a:latin typeface="CourierStd-Bold"/>
              </a:rPr>
              <a:t> service </a:t>
            </a:r>
            <a:r>
              <a:rPr lang="en-CA" sz="1800" b="1" i="0" u="none" strike="noStrike" baseline="0" dirty="0" err="1">
                <a:latin typeface="CourierStd-Bold"/>
              </a:rPr>
              <a:t>nginx</a:t>
            </a:r>
            <a:r>
              <a:rPr lang="en-CA" sz="1800" b="1" i="0" u="none" strike="noStrike" baseline="0" dirty="0">
                <a:latin typeface="CourierStd-Bold"/>
              </a:rPr>
              <a:t> restart</a:t>
            </a:r>
          </a:p>
          <a:p>
            <a:pPr algn="l"/>
            <a:r>
              <a:rPr lang="en-CA" sz="1800" b="0" i="0" u="none" strike="noStrike" baseline="0" dirty="0">
                <a:latin typeface="CourierStd"/>
              </a:rPr>
              <a:t>[ ok ] Restarting </a:t>
            </a:r>
            <a:r>
              <a:rPr lang="en-CA" sz="1800" b="0" i="0" u="none" strike="noStrike" baseline="0" dirty="0" err="1">
                <a:latin typeface="CourierStd"/>
              </a:rPr>
              <a:t>nginx</a:t>
            </a:r>
            <a:r>
              <a:rPr lang="en-CA" sz="1800" b="0" i="0" u="none" strike="noStrike" baseline="0" dirty="0">
                <a:latin typeface="CourierStd"/>
              </a:rPr>
              <a:t>: </a:t>
            </a:r>
            <a:r>
              <a:rPr lang="en-CA" sz="1800" b="0" i="0" u="none" strike="noStrike" baseline="0" dirty="0" err="1">
                <a:latin typeface="CourierStd"/>
              </a:rPr>
              <a:t>nginx</a:t>
            </a:r>
            <a:r>
              <a:rPr lang="en-CA" sz="1800" b="0" i="0" u="none" strike="noStrike" baseline="0" dirty="0">
                <a:latin typeface="CourierStd"/>
              </a:rPr>
              <a:t>.</a:t>
            </a:r>
          </a:p>
          <a:p>
            <a:pPr algn="l"/>
            <a:r>
              <a:rPr lang="en-US" sz="1800" b="0" i="0" u="none" strike="noStrike" baseline="0" dirty="0">
                <a:latin typeface="PalatinoLTStd-Roman"/>
              </a:rPr>
              <a:t>Both of these tests are particularly useful in identifying </a:t>
            </a:r>
            <a:r>
              <a:rPr lang="en-US" sz="1800" b="0" i="0" u="none" strike="noStrike" baseline="0" dirty="0" err="1">
                <a:latin typeface="PalatinoLTStd-Roman"/>
              </a:rPr>
              <a:t>confi</a:t>
            </a:r>
            <a:r>
              <a:rPr lang="en-US" sz="1800" b="0" i="0" u="none" strike="noStrike" baseline="0" dirty="0">
                <a:latin typeface="PalatinoLTStd-Roman"/>
              </a:rPr>
              <a:t> </a:t>
            </a:r>
            <a:r>
              <a:rPr lang="en-US" sz="1800" b="0" i="0" u="none" strike="noStrike" baseline="0" dirty="0" err="1">
                <a:latin typeface="PalatinoLTStd-Roman"/>
              </a:rPr>
              <a:t>guration</a:t>
            </a:r>
            <a:r>
              <a:rPr lang="en-US" sz="1800" b="0" i="0" u="none" strike="noStrike" baseline="0" dirty="0">
                <a:latin typeface="PalatinoLTStd-Roman"/>
              </a:rPr>
              <a:t> problems.</a:t>
            </a:r>
            <a:endParaRPr lang="en-CA" dirty="0"/>
          </a:p>
        </p:txBody>
      </p:sp>
    </p:spTree>
    <p:extLst>
      <p:ext uri="{BB962C8B-B14F-4D97-AF65-F5344CB8AC3E}">
        <p14:creationId xmlns:p14="http://schemas.microsoft.com/office/powerpoint/2010/main" val="46292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A73D-2FA4-4ED0-A0EE-424233E7B95A}"/>
              </a:ext>
            </a:extLst>
          </p:cNvPr>
          <p:cNvSpPr>
            <a:spLocks noGrp="1"/>
          </p:cNvSpPr>
          <p:nvPr>
            <p:ph type="title"/>
          </p:nvPr>
        </p:nvSpPr>
        <p:spPr/>
        <p:txBody>
          <a:bodyPr/>
          <a:lstStyle/>
          <a:p>
            <a:r>
              <a:rPr lang="en-CA" dirty="0"/>
              <a:t>Programming on server</a:t>
            </a:r>
          </a:p>
        </p:txBody>
      </p:sp>
      <p:sp>
        <p:nvSpPr>
          <p:cNvPr id="3" name="Content Placeholder 2">
            <a:extLst>
              <a:ext uri="{FF2B5EF4-FFF2-40B4-BE49-F238E27FC236}">
                <a16:creationId xmlns:a16="http://schemas.microsoft.com/office/drawing/2014/main" id="{8E075CBB-A0A0-4503-9431-0203F797FCF1}"/>
              </a:ext>
            </a:extLst>
          </p:cNvPr>
          <p:cNvSpPr>
            <a:spLocks noGrp="1"/>
          </p:cNvSpPr>
          <p:nvPr>
            <p:ph idx="1"/>
          </p:nvPr>
        </p:nvSpPr>
        <p:spPr/>
        <p:txBody>
          <a:bodyPr>
            <a:normAutofit/>
          </a:bodyPr>
          <a:lstStyle/>
          <a:p>
            <a:pPr algn="l"/>
            <a:r>
              <a:rPr lang="en-US" sz="2400" b="0" i="0" u="none" strike="noStrike" baseline="0" dirty="0">
                <a:latin typeface="PalatinoLTStd-Roman"/>
              </a:rPr>
              <a:t>Nginx can be configured using the files in </a:t>
            </a:r>
            <a:r>
              <a:rPr lang="en-US" sz="2400" b="0" i="0" u="none" strike="noStrike" baseline="0" dirty="0">
                <a:latin typeface="CourierStd"/>
              </a:rPr>
              <a:t>/</a:t>
            </a:r>
            <a:r>
              <a:rPr lang="en-US" sz="2400" b="0" i="0" u="none" strike="noStrike" baseline="0" dirty="0" err="1">
                <a:latin typeface="CourierStd"/>
              </a:rPr>
              <a:t>etc</a:t>
            </a:r>
            <a:r>
              <a:rPr lang="en-US" sz="2400" b="0" i="0" u="none" strike="noStrike" baseline="0" dirty="0">
                <a:latin typeface="CourierStd"/>
              </a:rPr>
              <a:t>/</a:t>
            </a:r>
            <a:r>
              <a:rPr lang="en-US" sz="2400" b="0" i="0" u="none" strike="noStrike" baseline="0" dirty="0" err="1">
                <a:latin typeface="CourierStd"/>
              </a:rPr>
              <a:t>nginx</a:t>
            </a:r>
            <a:r>
              <a:rPr lang="en-US" sz="2400" b="0" i="0" u="none" strike="noStrike" baseline="0" dirty="0">
                <a:latin typeface="CourierStd"/>
              </a:rPr>
              <a:t>/ </a:t>
            </a:r>
            <a:r>
              <a:rPr lang="en-US" sz="2400" b="0" i="0" u="none" strike="noStrike" baseline="0" dirty="0">
                <a:latin typeface="PalatinoLTStd-Roman"/>
              </a:rPr>
              <a:t>where the core configuration files are as follows:</a:t>
            </a:r>
          </a:p>
          <a:p>
            <a:pPr algn="l"/>
            <a:endParaRPr lang="en-US" sz="2400" b="0" i="0" u="none" strike="noStrike" baseline="0" dirty="0">
              <a:latin typeface="PalatinoLTStd-Roman"/>
            </a:endParaRPr>
          </a:p>
          <a:p>
            <a:pPr algn="l"/>
            <a:r>
              <a:rPr lang="en-US" sz="2400" b="0" i="0" u="none" strike="noStrike" baseline="0" dirty="0" err="1">
                <a:latin typeface="CourierStd"/>
              </a:rPr>
              <a:t>nginx.conf</a:t>
            </a:r>
            <a:r>
              <a:rPr lang="en-US" sz="2400" b="0" i="0" u="none" strike="noStrike" baseline="0" dirty="0">
                <a:latin typeface="CourierStd"/>
              </a:rPr>
              <a:t> </a:t>
            </a:r>
            <a:r>
              <a:rPr lang="en-US" sz="2400" b="0" i="0" u="none" strike="noStrike" baseline="0" dirty="0">
                <a:latin typeface="PalatinoLTStd-Roman"/>
              </a:rPr>
              <a:t>is the main </a:t>
            </a:r>
            <a:r>
              <a:rPr lang="en-US" sz="2400" b="0" i="0" u="none" strike="noStrike" baseline="0" dirty="0" err="1">
                <a:latin typeface="PalatinoLTStd-Roman"/>
              </a:rPr>
              <a:t>confi</a:t>
            </a:r>
            <a:r>
              <a:rPr lang="en-US" sz="2400" b="0" i="0" u="none" strike="noStrike" baseline="0" dirty="0">
                <a:latin typeface="PalatinoLTStd-Roman"/>
              </a:rPr>
              <a:t> </a:t>
            </a:r>
            <a:r>
              <a:rPr lang="en-US" sz="2400" b="0" i="0" u="none" strike="noStrike" baseline="0" dirty="0" err="1">
                <a:latin typeface="PalatinoLTStd-Roman"/>
              </a:rPr>
              <a:t>guration</a:t>
            </a:r>
            <a:r>
              <a:rPr lang="en-US" sz="2400" b="0" i="0" u="none" strike="noStrike" baseline="0" dirty="0">
                <a:latin typeface="PalatinoLTStd-Roman"/>
              </a:rPr>
              <a:t> fi le for the server.</a:t>
            </a:r>
            <a:r>
              <a:rPr lang="en-US" sz="2400" b="0" i="0" u="none" strike="noStrike" baseline="0" dirty="0">
                <a:latin typeface="ZapfDingbatsStd"/>
              </a:rPr>
              <a:t> </a:t>
            </a:r>
            <a:r>
              <a:rPr lang="en-US" sz="2400" b="0" i="0" u="none" strike="noStrike" baseline="0" dirty="0">
                <a:latin typeface="PalatinoLTStd-Roman"/>
              </a:rPr>
              <a:t>The </a:t>
            </a:r>
            <a:r>
              <a:rPr lang="en-US" sz="2400" b="0" i="0" u="none" strike="noStrike" baseline="0" dirty="0">
                <a:latin typeface="CourierStd"/>
              </a:rPr>
              <a:t>sites-available </a:t>
            </a:r>
            <a:r>
              <a:rPr lang="en-US" sz="2400" b="0" i="0" u="none" strike="noStrike" baseline="0" dirty="0">
                <a:latin typeface="PalatinoLTStd-Roman"/>
              </a:rPr>
              <a:t>directory contains the </a:t>
            </a:r>
            <a:r>
              <a:rPr lang="en-US" sz="2400" b="0" i="0" u="none" strike="noStrike" baseline="0" dirty="0" err="1">
                <a:latin typeface="PalatinoLTStd-Roman"/>
              </a:rPr>
              <a:t>confi</a:t>
            </a:r>
            <a:r>
              <a:rPr lang="en-US" sz="2400" b="0" i="0" u="none" strike="noStrike" baseline="0" dirty="0">
                <a:latin typeface="PalatinoLTStd-Roman"/>
              </a:rPr>
              <a:t> </a:t>
            </a:r>
            <a:r>
              <a:rPr lang="en-US" sz="2400" b="0" i="0" u="none" strike="noStrike" baseline="0" dirty="0" err="1">
                <a:latin typeface="PalatinoLTStd-Roman"/>
              </a:rPr>
              <a:t>guration</a:t>
            </a:r>
            <a:r>
              <a:rPr lang="en-US" sz="2400" b="0" i="0" u="none" strike="noStrike" baseline="0" dirty="0">
                <a:latin typeface="PalatinoLTStd-Roman"/>
              </a:rPr>
              <a:t> files for any virtual sites, and the </a:t>
            </a:r>
            <a:r>
              <a:rPr lang="en-US" sz="2400" b="0" i="0" u="none" strike="noStrike" baseline="0" dirty="0">
                <a:latin typeface="CourierStd"/>
              </a:rPr>
              <a:t>sites-enabled </a:t>
            </a:r>
            <a:r>
              <a:rPr lang="en-US" sz="2400" b="0" i="0" u="none" strike="noStrike" baseline="0" dirty="0">
                <a:latin typeface="PalatinoLTStd-Roman"/>
              </a:rPr>
              <a:t>directory should contain a symbolic link to a </a:t>
            </a:r>
            <a:r>
              <a:rPr lang="en-US" sz="2400" b="0" i="0" u="none" strike="noStrike" baseline="0" dirty="0" err="1">
                <a:latin typeface="PalatinoLTStd-Roman"/>
              </a:rPr>
              <a:t>confi</a:t>
            </a:r>
            <a:r>
              <a:rPr lang="en-US" sz="2400" b="0" i="0" u="none" strike="noStrike" baseline="0" dirty="0">
                <a:latin typeface="PalatinoLTStd-Roman"/>
              </a:rPr>
              <a:t> </a:t>
            </a:r>
            <a:r>
              <a:rPr lang="en-US" sz="2400" b="0" i="0" u="none" strike="noStrike" baseline="0" dirty="0" err="1">
                <a:latin typeface="PalatinoLTStd-Roman"/>
              </a:rPr>
              <a:t>guration</a:t>
            </a:r>
            <a:r>
              <a:rPr lang="en-US" sz="2400" b="0" i="0" u="none" strike="noStrike" baseline="0" dirty="0">
                <a:latin typeface="PalatinoLTStd-Roman"/>
              </a:rPr>
              <a:t> fi le in the </a:t>
            </a:r>
            <a:r>
              <a:rPr lang="en-US" sz="2400" b="0" i="0" u="none" strike="noStrike" baseline="0" dirty="0">
                <a:latin typeface="CourierStd"/>
              </a:rPr>
              <a:t>sites-available </a:t>
            </a:r>
            <a:r>
              <a:rPr lang="en-US" sz="2400" b="0" i="0" u="none" strike="noStrike" baseline="0" dirty="0">
                <a:latin typeface="PalatinoLTStd-Roman"/>
              </a:rPr>
              <a:t>directory, to activate a site. </a:t>
            </a:r>
          </a:p>
          <a:p>
            <a:pPr algn="l"/>
            <a:endParaRPr lang="en-US" sz="2400" b="0" i="0" u="none" strike="noStrike" baseline="0" dirty="0">
              <a:latin typeface="PalatinoLTStd-Roman"/>
            </a:endParaRPr>
          </a:p>
          <a:p>
            <a:pPr algn="l"/>
            <a:r>
              <a:rPr lang="en-US" sz="2400" b="0" i="0" u="none" strike="noStrike" baseline="0" dirty="0">
                <a:latin typeface="PalatinoLTStd-Roman"/>
              </a:rPr>
              <a:t>Most of the configuration changes are performed on the </a:t>
            </a:r>
            <a:r>
              <a:rPr lang="en-US" sz="2400" b="0" i="0" u="none" strike="noStrike" baseline="0" dirty="0">
                <a:latin typeface="CourierStd"/>
              </a:rPr>
              <a:t>default </a:t>
            </a:r>
            <a:r>
              <a:rPr lang="en-US" sz="2400" b="0" i="0" u="none" strike="noStrike" baseline="0" dirty="0">
                <a:latin typeface="PalatinoLTStd-Roman"/>
              </a:rPr>
              <a:t>file entry in the </a:t>
            </a:r>
            <a:r>
              <a:rPr lang="en-US" sz="2400" b="0" i="0" u="none" strike="noStrike" baseline="0" dirty="0">
                <a:latin typeface="CourierStd"/>
              </a:rPr>
              <a:t>sites-available </a:t>
            </a:r>
            <a:r>
              <a:rPr lang="en-US" sz="2400" b="0" i="0" u="none" strike="noStrike" baseline="0" dirty="0">
                <a:latin typeface="PalatinoLTStd-Roman"/>
              </a:rPr>
              <a:t>directory.</a:t>
            </a:r>
            <a:endParaRPr lang="en-CA" sz="2400" dirty="0"/>
          </a:p>
        </p:txBody>
      </p:sp>
    </p:spTree>
    <p:extLst>
      <p:ext uri="{BB962C8B-B14F-4D97-AF65-F5344CB8AC3E}">
        <p14:creationId xmlns:p14="http://schemas.microsoft.com/office/powerpoint/2010/main" val="339329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20CD-CE2C-456E-995E-B81117810ABF}"/>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532AC2BA-3CC1-4D63-A470-FF4DD3D74D2B}"/>
              </a:ext>
            </a:extLst>
          </p:cNvPr>
          <p:cNvSpPr>
            <a:spLocks noGrp="1"/>
          </p:cNvSpPr>
          <p:nvPr>
            <p:ph idx="1"/>
          </p:nvPr>
        </p:nvSpPr>
        <p:spPr/>
        <p:txBody>
          <a:bodyPr>
            <a:normAutofit/>
          </a:bodyPr>
          <a:lstStyle/>
          <a:p>
            <a:pPr algn="l"/>
            <a:r>
              <a:rPr lang="en-US" sz="2400" b="0" i="0" u="none" strike="noStrike" baseline="0" dirty="0">
                <a:latin typeface="PalatinoLTStd-Roman"/>
              </a:rPr>
              <a:t>To create a simple web page for the RPi web server, you can use the nano editor and some basic HTML syntax as follows:</a:t>
            </a:r>
          </a:p>
          <a:p>
            <a:pPr algn="l"/>
            <a:r>
              <a:rPr lang="it-IT" sz="1800" b="0" i="0" u="none" strike="noStrike" baseline="0" dirty="0">
                <a:latin typeface="CourierStd"/>
              </a:rPr>
              <a:t>pi@erpi /var/www/html $ </a:t>
            </a:r>
            <a:r>
              <a:rPr lang="it-IT" sz="1800" b="1" i="0" u="none" strike="noStrike" baseline="0" dirty="0">
                <a:latin typeface="CourierStd-Bold"/>
              </a:rPr>
              <a:t>sudo nano index.html</a:t>
            </a:r>
          </a:p>
          <a:p>
            <a:pPr algn="l"/>
            <a:r>
              <a:rPr lang="en-US" sz="1800" b="0" i="0" u="none" strike="noStrike" baseline="0" dirty="0" err="1">
                <a:latin typeface="CourierStd"/>
              </a:rPr>
              <a:t>pi@erpi</a:t>
            </a:r>
            <a:r>
              <a:rPr lang="en-US" sz="1800" b="0" i="0" u="none" strike="noStrike" baseline="0" dirty="0">
                <a:latin typeface="CourierStd"/>
              </a:rPr>
              <a:t> /var/www/html $ </a:t>
            </a:r>
            <a:r>
              <a:rPr lang="en-US" sz="1800" b="1" i="0" u="none" strike="noStrike" baseline="0" dirty="0">
                <a:latin typeface="CourierStd-Bold"/>
              </a:rPr>
              <a:t>more index.html</a:t>
            </a:r>
          </a:p>
          <a:p>
            <a:pPr algn="l"/>
            <a:r>
              <a:rPr lang="en-US" sz="1800" b="0" i="0" u="none" strike="noStrike" baseline="0" dirty="0">
                <a:latin typeface="CourierStd"/>
              </a:rPr>
              <a:t>&lt;HTML&gt;&lt;TITLE&gt;RPi First Web Page&lt;/TITLE&gt;</a:t>
            </a:r>
          </a:p>
          <a:p>
            <a:pPr algn="l"/>
            <a:r>
              <a:rPr lang="en-US" sz="1800" b="0" i="0" u="none" strike="noStrike" baseline="0" dirty="0">
                <a:latin typeface="CourierStd"/>
              </a:rPr>
              <a:t>&lt;BODY&gt;&lt;H1&gt;RPi First Page&lt;/H1&gt;</a:t>
            </a:r>
          </a:p>
          <a:p>
            <a:pPr algn="l"/>
            <a:r>
              <a:rPr lang="en-US" sz="1800" b="0" i="0" u="none" strike="noStrike" baseline="0" dirty="0">
                <a:latin typeface="CourierStd"/>
              </a:rPr>
              <a:t>The Raspberry Pi test web page.</a:t>
            </a:r>
          </a:p>
          <a:p>
            <a:pPr algn="l"/>
            <a:r>
              <a:rPr lang="en-CA" sz="1800" b="0" i="0" u="none" strike="noStrike" baseline="0" dirty="0">
                <a:latin typeface="CourierStd"/>
              </a:rPr>
              <a:t>&lt;/BODY&gt;&lt;/HTML&gt;</a:t>
            </a:r>
            <a:endParaRPr lang="en-CA" sz="2400" dirty="0"/>
          </a:p>
        </p:txBody>
      </p:sp>
    </p:spTree>
    <p:extLst>
      <p:ext uri="{BB962C8B-B14F-4D97-AF65-F5344CB8AC3E}">
        <p14:creationId xmlns:p14="http://schemas.microsoft.com/office/powerpoint/2010/main" val="2554525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54AC-872F-45D3-84E7-DDF07C14DDB3}"/>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87163FD7-83B6-43AE-91FA-4565CFC980A3}"/>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CEC104B3-AC61-4057-A203-47B745406814}"/>
              </a:ext>
            </a:extLst>
          </p:cNvPr>
          <p:cNvPicPr>
            <a:picLocks noChangeAspect="1"/>
          </p:cNvPicPr>
          <p:nvPr/>
        </p:nvPicPr>
        <p:blipFill>
          <a:blip r:embed="rId2"/>
          <a:stretch>
            <a:fillRect/>
          </a:stretch>
        </p:blipFill>
        <p:spPr>
          <a:xfrm>
            <a:off x="908982" y="1823528"/>
            <a:ext cx="9902910" cy="2419204"/>
          </a:xfrm>
          <a:prstGeom prst="rect">
            <a:avLst/>
          </a:prstGeom>
        </p:spPr>
      </p:pic>
    </p:spTree>
    <p:extLst>
      <p:ext uri="{BB962C8B-B14F-4D97-AF65-F5344CB8AC3E}">
        <p14:creationId xmlns:p14="http://schemas.microsoft.com/office/powerpoint/2010/main" val="258504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ECFC-16D5-45D4-87D5-F4550BA2C249}"/>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51E1581B-1FE8-4D0E-8A75-C89263605ACD}"/>
              </a:ext>
            </a:extLst>
          </p:cNvPr>
          <p:cNvSpPr>
            <a:spLocks noGrp="1"/>
          </p:cNvSpPr>
          <p:nvPr>
            <p:ph idx="1"/>
          </p:nvPr>
        </p:nvSpPr>
        <p:spPr/>
        <p:txBody>
          <a:bodyPr>
            <a:normAutofit/>
          </a:bodyPr>
          <a:lstStyle/>
          <a:p>
            <a:pPr algn="l"/>
            <a:r>
              <a:rPr lang="en-US" sz="2200" b="0" i="0" u="none" strike="noStrike" baseline="0" dirty="0">
                <a:latin typeface="PalatinoLTStd-Roman"/>
              </a:rPr>
              <a:t>Web pages are ideal for the presentation of static web content, and by using an editor like </a:t>
            </a:r>
            <a:r>
              <a:rPr lang="en-US" sz="2200" b="0" i="0" u="none" strike="noStrike" baseline="0" dirty="0" err="1">
                <a:latin typeface="PalatinoLTStd-Roman"/>
              </a:rPr>
              <a:t>KompoZer</a:t>
            </a:r>
            <a:r>
              <a:rPr lang="en-US" sz="2200" b="0" i="0" u="none" strike="noStrike" baseline="0" dirty="0">
                <a:latin typeface="PalatinoLTStd-Roman"/>
              </a:rPr>
              <a:t>, </a:t>
            </a:r>
            <a:r>
              <a:rPr lang="en-US" sz="2200" b="0" i="0" u="none" strike="noStrike" baseline="0" dirty="0" err="1">
                <a:latin typeface="PalatinoLTStd-Roman"/>
              </a:rPr>
              <a:t>CoffeeCup</a:t>
            </a:r>
            <a:r>
              <a:rPr lang="en-US" sz="2200" b="0" i="0" u="none" strike="noStrike" baseline="0" dirty="0">
                <a:latin typeface="PalatinoLTStd-Roman"/>
              </a:rPr>
              <a:t>, or Notepad++ you can quickly build HTML content for a personal web server. </a:t>
            </a:r>
          </a:p>
          <a:p>
            <a:pPr algn="l"/>
            <a:r>
              <a:rPr lang="en-US" sz="2200" b="0" i="0" u="none" strike="noStrike" baseline="0" dirty="0">
                <a:latin typeface="PalatinoLTStd-Roman"/>
              </a:rPr>
              <a:t>You could then use the port forwarding functionality of your home router, and a dynamic DNS service, to share your static web content with the world.</a:t>
            </a:r>
          </a:p>
          <a:p>
            <a:pPr marL="0" indent="0" algn="l">
              <a:buNone/>
            </a:pPr>
            <a:endParaRPr lang="en-US" sz="2200" b="0" i="0" u="none" strike="noStrike" baseline="0" dirty="0">
              <a:latin typeface="PalatinoLTStd-Roman"/>
            </a:endParaRPr>
          </a:p>
          <a:p>
            <a:pPr algn="l"/>
            <a:r>
              <a:rPr lang="en-US" sz="2200" b="0" i="0" u="none" strike="noStrike" baseline="0" dirty="0">
                <a:latin typeface="PalatinoLTStd-Roman"/>
              </a:rPr>
              <a:t>More advanced dynamic web content can also be developed for the RPi that interfaces to the physical environment for such tasks as reading sensor data or actuating motors. One relatively straightforward method of doing this is to use Common Gateway Interface (CGI) scripts</a:t>
            </a:r>
            <a:endParaRPr lang="en-CA" sz="2200" dirty="0"/>
          </a:p>
        </p:txBody>
      </p:sp>
    </p:spTree>
    <p:extLst>
      <p:ext uri="{BB962C8B-B14F-4D97-AF65-F5344CB8AC3E}">
        <p14:creationId xmlns:p14="http://schemas.microsoft.com/office/powerpoint/2010/main" val="3812259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B97C-CC16-4972-8497-92660CAF2D86}"/>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0CA08128-7BC2-4700-989A-A90A3E89977C}"/>
              </a:ext>
            </a:extLst>
          </p:cNvPr>
          <p:cNvSpPr>
            <a:spLocks noGrp="1"/>
          </p:cNvSpPr>
          <p:nvPr>
            <p:ph idx="1"/>
          </p:nvPr>
        </p:nvSpPr>
        <p:spPr/>
        <p:txBody>
          <a:bodyPr/>
          <a:lstStyle/>
          <a:p>
            <a:pPr algn="l"/>
            <a:r>
              <a:rPr lang="en-US" sz="1800" b="0" i="0" u="none" strike="noStrike" baseline="0" dirty="0">
                <a:latin typeface="PalatinoLTStd-Roman"/>
              </a:rPr>
              <a:t>Unlike Apache, Nginx does not have support for simple CGI scripts by default. Therefore, to install them, use </a:t>
            </a:r>
            <a:r>
              <a:rPr lang="en-CA" sz="1800" b="0" i="0" u="none" strike="noStrike" baseline="0" dirty="0">
                <a:latin typeface="PalatinoLTStd-Roman"/>
              </a:rPr>
              <a:t>the following steps:</a:t>
            </a:r>
          </a:p>
          <a:p>
            <a:pPr algn="l"/>
            <a:endParaRPr lang="en-CA" sz="1800" b="0" i="0" u="none" strike="noStrike" baseline="0" dirty="0">
              <a:latin typeface="PalatinoLTStd-Roman"/>
            </a:endParaRPr>
          </a:p>
          <a:p>
            <a:pPr marL="0" indent="0" algn="l">
              <a:buNone/>
            </a:pPr>
            <a:r>
              <a:rPr lang="en-CA" sz="1800" b="0" i="0" u="none" strike="noStrike" baseline="0" dirty="0">
                <a:latin typeface="PalatinoLTStd-Roman"/>
              </a:rPr>
              <a:t>1. Install </a:t>
            </a:r>
            <a:r>
              <a:rPr lang="en-CA" sz="1800" b="0" i="0" u="none" strike="noStrike" baseline="0" dirty="0" err="1">
                <a:latin typeface="CourierStd"/>
              </a:rPr>
              <a:t>fcgiwrap</a:t>
            </a:r>
            <a:r>
              <a:rPr lang="en-CA" sz="1800" b="0" i="0" u="none" strike="noStrike" baseline="0" dirty="0">
                <a:latin typeface="CourierStd"/>
              </a:rPr>
              <a:t> </a:t>
            </a:r>
            <a:r>
              <a:rPr lang="en-CA" sz="1800" b="0" i="0" u="none" strike="noStrike" baseline="0" dirty="0">
                <a:latin typeface="PalatinoLTStd-Roman"/>
              </a:rPr>
              <a:t>and a sample </a:t>
            </a:r>
            <a:r>
              <a:rPr lang="en-CA" sz="1800" b="0" i="0" u="none" strike="noStrike" baseline="0" dirty="0" err="1">
                <a:latin typeface="PalatinoLTStd-Roman"/>
              </a:rPr>
              <a:t>confi</a:t>
            </a:r>
            <a:r>
              <a:rPr lang="en-CA" sz="1800" b="0" i="0" u="none" strike="noStrike" baseline="0" dirty="0">
                <a:latin typeface="PalatinoLTStd-Roman"/>
              </a:rPr>
              <a:t> </a:t>
            </a:r>
            <a:r>
              <a:rPr lang="en-CA" sz="1800" b="0" i="0" u="none" strike="noStrike" baseline="0" dirty="0" err="1">
                <a:latin typeface="PalatinoLTStd-Roman"/>
              </a:rPr>
              <a:t>guration</a:t>
            </a:r>
            <a:r>
              <a:rPr lang="en-CA" sz="1800" b="0" i="0" u="none" strike="noStrike" baseline="0" dirty="0">
                <a:latin typeface="PalatinoLTStd-Roman"/>
              </a:rPr>
              <a:t> fi le:</a:t>
            </a:r>
          </a:p>
          <a:p>
            <a:pPr algn="l"/>
            <a:r>
              <a:rPr lang="en-US" sz="1800" b="0" i="0" u="none" strike="noStrike" baseline="0" dirty="0" err="1">
                <a:latin typeface="CourierStd"/>
              </a:rPr>
              <a:t>pi@erpi</a:t>
            </a:r>
            <a:r>
              <a:rPr lang="en-US" sz="1800" b="0" i="0" u="none" strike="noStrike" baseline="0" dirty="0">
                <a:latin typeface="CourierStd"/>
              </a:rPr>
              <a:t> ~ $ </a:t>
            </a:r>
            <a:r>
              <a:rPr lang="en-US" sz="1800" b="1" i="0" u="none" strike="noStrike" baseline="0" dirty="0" err="1">
                <a:latin typeface="CourierStd-Bold"/>
              </a:rPr>
              <a:t>sudo</a:t>
            </a:r>
            <a:r>
              <a:rPr lang="en-US" sz="1800" b="1" i="0" u="none" strike="noStrike" baseline="0" dirty="0">
                <a:latin typeface="CourierStd-Bold"/>
              </a:rPr>
              <a:t> apt install </a:t>
            </a:r>
            <a:r>
              <a:rPr lang="en-US" sz="1800" b="1" i="0" u="none" strike="noStrike" baseline="0" dirty="0" err="1">
                <a:latin typeface="CourierStd-Bold"/>
              </a:rPr>
              <a:t>fcgiwrap</a:t>
            </a:r>
            <a:endParaRPr lang="en-US" sz="1800" b="1" i="0" u="none" strike="noStrike" baseline="0" dirty="0">
              <a:latin typeface="CourierStd-Bold"/>
            </a:endParaRPr>
          </a:p>
          <a:p>
            <a:pPr algn="l"/>
            <a:r>
              <a:rPr lang="en-CA" sz="1800" b="0" i="0" u="none" strike="noStrike" baseline="0" dirty="0" err="1">
                <a:latin typeface="CourierStd"/>
              </a:rPr>
              <a:t>pi@erpi</a:t>
            </a:r>
            <a:r>
              <a:rPr lang="en-CA" sz="1800" b="0" i="0" u="none" strike="noStrike" baseline="0" dirty="0">
                <a:latin typeface="CourierStd"/>
              </a:rPr>
              <a:t> ~ $ </a:t>
            </a:r>
            <a:r>
              <a:rPr lang="en-CA" sz="1800" b="1" i="0" u="none" strike="noStrike" baseline="0" dirty="0" err="1">
                <a:latin typeface="CourierStd-Bold"/>
              </a:rPr>
              <a:t>sudo</a:t>
            </a:r>
            <a:r>
              <a:rPr lang="en-CA" sz="1800" b="1" i="0" u="none" strike="noStrike" baseline="0" dirty="0">
                <a:latin typeface="CourierStd-Bold"/>
              </a:rPr>
              <a:t> cp /</a:t>
            </a:r>
            <a:r>
              <a:rPr lang="en-CA" sz="1800" b="1" i="0" u="none" strike="noStrike" baseline="0" dirty="0" err="1">
                <a:latin typeface="CourierStd-Bold"/>
              </a:rPr>
              <a:t>usr</a:t>
            </a:r>
            <a:r>
              <a:rPr lang="en-CA" sz="1800" b="1" i="0" u="none" strike="noStrike" baseline="0" dirty="0">
                <a:latin typeface="CourierStd-Bold"/>
              </a:rPr>
              <a:t>/share/doc/</a:t>
            </a:r>
            <a:r>
              <a:rPr lang="en-CA" sz="1800" b="1" i="0" u="none" strike="noStrike" baseline="0" dirty="0" err="1">
                <a:latin typeface="CourierStd-Bold"/>
              </a:rPr>
              <a:t>fcgiwrap</a:t>
            </a:r>
            <a:r>
              <a:rPr lang="en-CA" sz="1800" b="1" i="0" u="none" strike="noStrike" baseline="0" dirty="0">
                <a:latin typeface="CourierStd-Bold"/>
              </a:rPr>
              <a:t>/examples/</a:t>
            </a:r>
            <a:r>
              <a:rPr lang="en-CA" sz="1800" b="1" i="0" u="none" strike="noStrike" baseline="0" dirty="0" err="1">
                <a:latin typeface="CourierStd-Bold"/>
              </a:rPr>
              <a:t>nginx.conf</a:t>
            </a:r>
            <a:r>
              <a:rPr lang="en-CA" sz="1800" b="1" i="0" u="none" strike="noStrike" baseline="0" dirty="0">
                <a:latin typeface="CourierStd-Bold"/>
              </a:rPr>
              <a:t> →</a:t>
            </a:r>
          </a:p>
          <a:p>
            <a:pPr algn="l"/>
            <a:r>
              <a:rPr lang="en-CA" sz="1800" b="1" i="0" u="none" strike="noStrike" baseline="0" dirty="0">
                <a:latin typeface="CourierStd-Bold"/>
              </a:rPr>
              <a:t>/</a:t>
            </a:r>
            <a:r>
              <a:rPr lang="en-CA" sz="1800" b="1" i="0" u="none" strike="noStrike" baseline="0" dirty="0" err="1">
                <a:latin typeface="CourierStd-Bold"/>
              </a:rPr>
              <a:t>etc</a:t>
            </a:r>
            <a:r>
              <a:rPr lang="en-CA" sz="1800" b="1" i="0" u="none" strike="noStrike" baseline="0" dirty="0">
                <a:latin typeface="CourierStd-Bold"/>
              </a:rPr>
              <a:t>/</a:t>
            </a:r>
            <a:r>
              <a:rPr lang="en-CA" sz="1800" b="1" i="0" u="none" strike="noStrike" baseline="0" dirty="0" err="1">
                <a:latin typeface="CourierStd-Bold"/>
              </a:rPr>
              <a:t>nginx</a:t>
            </a:r>
            <a:r>
              <a:rPr lang="en-CA" sz="1800" b="1" i="0" u="none" strike="noStrike" baseline="0" dirty="0">
                <a:latin typeface="CourierStd-Bold"/>
              </a:rPr>
              <a:t>/</a:t>
            </a:r>
            <a:r>
              <a:rPr lang="en-CA" sz="1800" b="1" i="0" u="none" strike="noStrike" baseline="0" dirty="0" err="1">
                <a:latin typeface="CourierStd-Bold"/>
              </a:rPr>
              <a:t>fcgiwrap.conf</a:t>
            </a:r>
            <a:endParaRPr lang="en-CA" sz="1800" b="1" i="0" u="none" strike="noStrike" baseline="0" dirty="0">
              <a:latin typeface="CourierStd-Bold"/>
            </a:endParaRPr>
          </a:p>
          <a:p>
            <a:pPr algn="l"/>
            <a:r>
              <a:rPr lang="fr-FR" sz="1800" b="0" i="0" u="none" strike="noStrike" baseline="0" dirty="0" err="1">
                <a:latin typeface="CourierStd"/>
              </a:rPr>
              <a:t>pi@erpi</a:t>
            </a:r>
            <a:r>
              <a:rPr lang="fr-FR" sz="1800" b="0" i="0" u="none" strike="noStrike" baseline="0" dirty="0">
                <a:latin typeface="CourierStd"/>
              </a:rPr>
              <a:t> ~ $ </a:t>
            </a:r>
            <a:r>
              <a:rPr lang="fr-FR" sz="1800" b="1" i="0" u="none" strike="noStrike" baseline="0" dirty="0">
                <a:latin typeface="CourierStd-Bold"/>
              </a:rPr>
              <a:t>cd /</a:t>
            </a:r>
            <a:r>
              <a:rPr lang="fr-FR" sz="1800" b="1" i="0" u="none" strike="noStrike" baseline="0" dirty="0" err="1">
                <a:latin typeface="CourierStd-Bold"/>
              </a:rPr>
              <a:t>etc</a:t>
            </a:r>
            <a:r>
              <a:rPr lang="fr-FR" sz="1800" b="1" i="0" u="none" strike="noStrike" baseline="0" dirty="0">
                <a:latin typeface="CourierStd-Bold"/>
              </a:rPr>
              <a:t>/</a:t>
            </a:r>
            <a:r>
              <a:rPr lang="fr-FR" sz="1800" b="1" i="0" u="none" strike="noStrike" baseline="0" dirty="0" err="1">
                <a:latin typeface="CourierStd-Bold"/>
              </a:rPr>
              <a:t>nginx</a:t>
            </a:r>
            <a:r>
              <a:rPr lang="fr-FR" sz="1800" b="1" i="0" u="none" strike="noStrike" baseline="0" dirty="0">
                <a:latin typeface="CourierStd-Bold"/>
              </a:rPr>
              <a:t>/sites-</a:t>
            </a:r>
            <a:r>
              <a:rPr lang="fr-FR" sz="1800" b="1" i="0" u="none" strike="noStrike" baseline="0" dirty="0" err="1">
                <a:latin typeface="CourierStd-Bold"/>
              </a:rPr>
              <a:t>available</a:t>
            </a:r>
            <a:endParaRPr lang="fr-FR" sz="1800" b="1" i="0" u="none" strike="noStrike" baseline="0" dirty="0">
              <a:latin typeface="CourierStd-Bold"/>
            </a:endParaRPr>
          </a:p>
          <a:p>
            <a:pPr algn="l"/>
            <a:r>
              <a:rPr lang="en-CA" sz="1800" b="0" i="0" u="none" strike="noStrike" baseline="0" dirty="0" err="1">
                <a:latin typeface="CourierStd"/>
              </a:rPr>
              <a:t>pi@erpi</a:t>
            </a:r>
            <a:r>
              <a:rPr lang="en-CA" sz="1800" b="0" i="0" u="none" strike="noStrike" baseline="0" dirty="0">
                <a:latin typeface="CourierStd"/>
              </a:rPr>
              <a:t> /</a:t>
            </a:r>
            <a:r>
              <a:rPr lang="en-CA" sz="1800" b="0" i="0" u="none" strike="noStrike" baseline="0" dirty="0" err="1">
                <a:latin typeface="CourierStd"/>
              </a:rPr>
              <a:t>etc</a:t>
            </a:r>
            <a:r>
              <a:rPr lang="en-CA" sz="1800" b="0" i="0" u="none" strike="noStrike" baseline="0" dirty="0">
                <a:latin typeface="CourierStd"/>
              </a:rPr>
              <a:t>/</a:t>
            </a:r>
            <a:r>
              <a:rPr lang="en-CA" sz="1800" b="0" i="0" u="none" strike="noStrike" baseline="0" dirty="0" err="1">
                <a:latin typeface="CourierStd"/>
              </a:rPr>
              <a:t>nginx</a:t>
            </a:r>
            <a:r>
              <a:rPr lang="en-CA" sz="1800" b="0" i="0" u="none" strike="noStrike" baseline="0" dirty="0">
                <a:latin typeface="CourierStd"/>
              </a:rPr>
              <a:t>/sites-available $ </a:t>
            </a:r>
            <a:r>
              <a:rPr lang="en-CA" sz="1800" b="1" i="0" u="none" strike="noStrike" baseline="0" dirty="0" err="1">
                <a:latin typeface="CourierStd-Bold"/>
              </a:rPr>
              <a:t>sudo</a:t>
            </a:r>
            <a:r>
              <a:rPr lang="en-CA" sz="1800" b="1" i="0" u="none" strike="noStrike" baseline="0" dirty="0">
                <a:latin typeface="CourierStd-Bold"/>
              </a:rPr>
              <a:t> nano default</a:t>
            </a:r>
            <a:endParaRPr lang="en-CA" dirty="0"/>
          </a:p>
        </p:txBody>
      </p:sp>
    </p:spTree>
    <p:extLst>
      <p:ext uri="{BB962C8B-B14F-4D97-AF65-F5344CB8AC3E}">
        <p14:creationId xmlns:p14="http://schemas.microsoft.com/office/powerpoint/2010/main" val="348820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8C31-D7BA-47A2-9377-195AD186B83C}"/>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99F84112-EBD8-4232-B116-8962DA2B4FD1}"/>
              </a:ext>
            </a:extLst>
          </p:cNvPr>
          <p:cNvSpPr>
            <a:spLocks noGrp="1"/>
          </p:cNvSpPr>
          <p:nvPr>
            <p:ph idx="1"/>
          </p:nvPr>
        </p:nvSpPr>
        <p:spPr/>
        <p:txBody>
          <a:bodyPr/>
          <a:lstStyle/>
          <a:p>
            <a:pPr marL="0" indent="0" algn="l">
              <a:buNone/>
            </a:pPr>
            <a:r>
              <a:rPr lang="en-US" sz="1800" b="0" i="0" u="none" strike="noStrike" baseline="0" dirty="0">
                <a:latin typeface="PalatinoLTStd-Roman"/>
              </a:rPr>
              <a:t>2. Add the following highlighted line to the Nginx </a:t>
            </a:r>
            <a:r>
              <a:rPr lang="en-US" sz="1800" b="0" i="0" u="none" strike="noStrike" baseline="0" dirty="0">
                <a:latin typeface="CourierStd"/>
              </a:rPr>
              <a:t>default </a:t>
            </a:r>
            <a:r>
              <a:rPr lang="en-US" sz="1800" b="0" i="0" u="none" strike="noStrike" baseline="0" dirty="0">
                <a:latin typeface="PalatinoLTStd-Roman"/>
              </a:rPr>
              <a:t>fi le (note the use of a semicolon to delimit lines):</a:t>
            </a:r>
          </a:p>
          <a:p>
            <a:pPr algn="l"/>
            <a:r>
              <a:rPr lang="en-CA" sz="1800" b="0" i="0" u="none" strike="noStrike" baseline="0" dirty="0">
                <a:latin typeface="CourierStd"/>
              </a:rPr>
              <a:t>server {</a:t>
            </a:r>
          </a:p>
          <a:p>
            <a:pPr marL="0" indent="0" algn="l">
              <a:buNone/>
            </a:pPr>
            <a:r>
              <a:rPr lang="en-CA" sz="1800" b="0" i="0" u="none" strike="noStrike" baseline="0" dirty="0">
                <a:latin typeface="CourierStd"/>
              </a:rPr>
              <a:t>		listen 80 </a:t>
            </a:r>
            <a:r>
              <a:rPr lang="en-CA" sz="1800" b="0" i="0" u="none" strike="noStrike" baseline="0" dirty="0" err="1">
                <a:latin typeface="CourierStd"/>
              </a:rPr>
              <a:t>default_server</a:t>
            </a:r>
            <a:r>
              <a:rPr lang="en-CA" sz="1800" b="0" i="0" u="none" strike="noStrike" baseline="0" dirty="0">
                <a:latin typeface="CourierStd"/>
              </a:rPr>
              <a:t>;</a:t>
            </a:r>
          </a:p>
          <a:p>
            <a:pPr marL="0" indent="0" algn="l">
              <a:buNone/>
            </a:pPr>
            <a:r>
              <a:rPr lang="en-CA" sz="1800" b="1" i="0" u="none" strike="noStrike" baseline="0" dirty="0">
                <a:latin typeface="CourierStd-Bold"/>
              </a:rPr>
              <a:t>		include /</a:t>
            </a:r>
            <a:r>
              <a:rPr lang="en-CA" sz="1800" b="1" i="0" u="none" strike="noStrike" baseline="0" dirty="0" err="1">
                <a:latin typeface="CourierStd-Bold"/>
              </a:rPr>
              <a:t>etc</a:t>
            </a:r>
            <a:r>
              <a:rPr lang="en-CA" sz="1800" b="1" i="0" u="none" strike="noStrike" baseline="0" dirty="0">
                <a:latin typeface="CourierStd-Bold"/>
              </a:rPr>
              <a:t>/</a:t>
            </a:r>
            <a:r>
              <a:rPr lang="en-CA" sz="1800" b="1" i="0" u="none" strike="noStrike" baseline="0" dirty="0" err="1">
                <a:latin typeface="CourierStd-Bold"/>
              </a:rPr>
              <a:t>nginx</a:t>
            </a:r>
            <a:r>
              <a:rPr lang="en-CA" sz="1800" b="1" i="0" u="none" strike="noStrike" baseline="0" dirty="0">
                <a:latin typeface="CourierStd-Bold"/>
              </a:rPr>
              <a:t>/</a:t>
            </a:r>
            <a:r>
              <a:rPr lang="en-CA" sz="1800" b="1" i="0" u="none" strike="noStrike" baseline="0" dirty="0" err="1">
                <a:latin typeface="CourierStd-Bold"/>
              </a:rPr>
              <a:t>fcgiwrap.conf</a:t>
            </a:r>
            <a:r>
              <a:rPr lang="en-CA" sz="1800" b="1" i="0" u="none" strike="noStrike" baseline="0" dirty="0">
                <a:latin typeface="CourierStd-Bold"/>
              </a:rPr>
              <a:t>;</a:t>
            </a:r>
          </a:p>
          <a:p>
            <a:pPr marL="0" indent="0" algn="l">
              <a:buNone/>
            </a:pPr>
            <a:r>
              <a:rPr lang="en-CA" sz="1800" b="0" i="0" u="none" strike="noStrike" baseline="0" dirty="0">
                <a:latin typeface="CourierStd"/>
              </a:rPr>
              <a:t>...</a:t>
            </a:r>
          </a:p>
          <a:p>
            <a:pPr marL="0" indent="0" algn="l">
              <a:buNone/>
            </a:pPr>
            <a:r>
              <a:rPr lang="en-US" sz="1800" b="0" i="0" u="none" strike="noStrike" baseline="0" dirty="0">
                <a:latin typeface="PalatinoLTStd-Roman"/>
              </a:rPr>
              <a:t>3. Then restart the server (should errors arise, use </a:t>
            </a:r>
            <a:r>
              <a:rPr lang="en-US" sz="1800" b="0" i="0" u="none" strike="noStrike" baseline="0" dirty="0" err="1">
                <a:latin typeface="CourierStd"/>
              </a:rPr>
              <a:t>sudo</a:t>
            </a:r>
            <a:r>
              <a:rPr lang="en-US" sz="1800" b="0" i="0" u="none" strike="noStrike" baseline="0" dirty="0">
                <a:latin typeface="CourierStd"/>
              </a:rPr>
              <a:t> </a:t>
            </a:r>
            <a:r>
              <a:rPr lang="en-US" sz="1800" b="0" i="0" u="none" strike="noStrike" baseline="0" dirty="0" err="1">
                <a:latin typeface="CourierStd"/>
              </a:rPr>
              <a:t>nginx</a:t>
            </a:r>
            <a:r>
              <a:rPr lang="en-US" sz="1800" b="0" i="0" u="none" strike="noStrike" baseline="0" dirty="0">
                <a:latin typeface="CourierStd"/>
              </a:rPr>
              <a:t> -t</a:t>
            </a:r>
            <a:r>
              <a:rPr lang="en-US" sz="1800" b="0" i="0" u="none" strike="noStrike" baseline="0" dirty="0">
                <a:latin typeface="PalatinoLTStd-Roman"/>
              </a:rPr>
              <a:t>):</a:t>
            </a:r>
          </a:p>
          <a:p>
            <a:pPr marL="0" indent="0" algn="l">
              <a:buNone/>
            </a:pPr>
            <a:r>
              <a:rPr lang="fr-FR" sz="1800" b="0" i="0" u="none" strike="noStrike" baseline="0" dirty="0" err="1">
                <a:latin typeface="CourierStd"/>
              </a:rPr>
              <a:t>pi@erpi</a:t>
            </a:r>
            <a:r>
              <a:rPr lang="fr-FR" sz="1800" b="0" i="0" u="none" strike="noStrike" baseline="0" dirty="0">
                <a:latin typeface="CourierStd"/>
              </a:rPr>
              <a:t> /</a:t>
            </a:r>
            <a:r>
              <a:rPr lang="fr-FR" sz="1800" b="0" i="0" u="none" strike="noStrike" baseline="0" dirty="0" err="1">
                <a:latin typeface="CourierStd"/>
              </a:rPr>
              <a:t>etc</a:t>
            </a:r>
            <a:r>
              <a:rPr lang="fr-FR" sz="1800" b="0" i="0" u="none" strike="noStrike" baseline="0" dirty="0">
                <a:latin typeface="CourierStd"/>
              </a:rPr>
              <a:t>/</a:t>
            </a:r>
            <a:r>
              <a:rPr lang="fr-FR" sz="1800" b="0" i="0" u="none" strike="noStrike" baseline="0" dirty="0" err="1">
                <a:latin typeface="CourierStd"/>
              </a:rPr>
              <a:t>nginx</a:t>
            </a:r>
            <a:r>
              <a:rPr lang="fr-FR" sz="1800" b="0" i="0" u="none" strike="noStrike" baseline="0" dirty="0">
                <a:latin typeface="CourierStd"/>
              </a:rPr>
              <a:t>/sites-</a:t>
            </a:r>
            <a:r>
              <a:rPr lang="fr-FR" sz="1800" b="0" i="0" u="none" strike="noStrike" baseline="0" dirty="0" err="1">
                <a:latin typeface="CourierStd"/>
              </a:rPr>
              <a:t>available</a:t>
            </a:r>
            <a:r>
              <a:rPr lang="fr-FR" sz="1800" b="0" i="0" u="none" strike="noStrike" baseline="0" dirty="0">
                <a:latin typeface="CourierStd"/>
              </a:rPr>
              <a:t> $ </a:t>
            </a:r>
            <a:r>
              <a:rPr lang="fr-FR" sz="1800" b="1" i="0" u="none" strike="noStrike" baseline="0" dirty="0" err="1">
                <a:latin typeface="CourierStd-Bold"/>
              </a:rPr>
              <a:t>sudo</a:t>
            </a:r>
            <a:r>
              <a:rPr lang="fr-FR" sz="1800" b="1" i="0" u="none" strike="noStrike" baseline="0" dirty="0">
                <a:latin typeface="CourierStd-Bold"/>
              </a:rPr>
              <a:t> service </a:t>
            </a:r>
            <a:r>
              <a:rPr lang="fr-FR" sz="1800" b="1" i="0" u="none" strike="noStrike" baseline="0" dirty="0" err="1">
                <a:latin typeface="CourierStd-Bold"/>
              </a:rPr>
              <a:t>nginx</a:t>
            </a:r>
            <a:r>
              <a:rPr lang="fr-FR" sz="1800" b="1" i="0" u="none" strike="noStrike" baseline="0" dirty="0">
                <a:latin typeface="CourierStd-Bold"/>
              </a:rPr>
              <a:t> </a:t>
            </a:r>
            <a:r>
              <a:rPr lang="fr-FR" sz="1800" b="1" i="0" u="none" strike="noStrike" baseline="0" dirty="0" err="1">
                <a:latin typeface="CourierStd-Bold"/>
              </a:rPr>
              <a:t>configtest</a:t>
            </a:r>
            <a:endParaRPr lang="fr-FR" sz="1800" b="1" i="0" u="none" strike="noStrike" baseline="0" dirty="0">
              <a:latin typeface="CourierStd-Bold"/>
            </a:endParaRPr>
          </a:p>
          <a:p>
            <a:pPr marL="0" indent="0" algn="l">
              <a:buNone/>
            </a:pPr>
            <a:r>
              <a:rPr lang="en-CA" sz="1800" b="0" i="0" u="none" strike="noStrike" baseline="0" dirty="0">
                <a:latin typeface="CourierStd"/>
              </a:rPr>
              <a:t>[ ok ] Testing </a:t>
            </a:r>
            <a:r>
              <a:rPr lang="en-CA" sz="1800" b="0" i="0" u="none" strike="noStrike" baseline="0" dirty="0" err="1">
                <a:latin typeface="CourierStd"/>
              </a:rPr>
              <a:t>nginx</a:t>
            </a:r>
            <a:r>
              <a:rPr lang="en-CA" sz="1800" b="0" i="0" u="none" strike="noStrike" baseline="0" dirty="0">
                <a:latin typeface="CourierStd"/>
              </a:rPr>
              <a:t> configuration:.</a:t>
            </a:r>
          </a:p>
          <a:p>
            <a:pPr marL="0" indent="0" algn="l">
              <a:buNone/>
            </a:pPr>
            <a:r>
              <a:rPr lang="fr-FR" sz="1800" b="0" i="0" u="none" strike="noStrike" baseline="0" dirty="0" err="1">
                <a:latin typeface="CourierStd"/>
              </a:rPr>
              <a:t>pi@erpi</a:t>
            </a:r>
            <a:r>
              <a:rPr lang="fr-FR" sz="1800" b="0" i="0" u="none" strike="noStrike" baseline="0" dirty="0">
                <a:latin typeface="CourierStd"/>
              </a:rPr>
              <a:t> /</a:t>
            </a:r>
            <a:r>
              <a:rPr lang="fr-FR" sz="1800" b="0" i="0" u="none" strike="noStrike" baseline="0" dirty="0" err="1">
                <a:latin typeface="CourierStd"/>
              </a:rPr>
              <a:t>etc</a:t>
            </a:r>
            <a:r>
              <a:rPr lang="fr-FR" sz="1800" b="0" i="0" u="none" strike="noStrike" baseline="0" dirty="0">
                <a:latin typeface="CourierStd"/>
              </a:rPr>
              <a:t>/</a:t>
            </a:r>
            <a:r>
              <a:rPr lang="fr-FR" sz="1800" b="0" i="0" u="none" strike="noStrike" baseline="0" dirty="0" err="1">
                <a:latin typeface="CourierStd"/>
              </a:rPr>
              <a:t>nginx</a:t>
            </a:r>
            <a:r>
              <a:rPr lang="fr-FR" sz="1800" b="0" i="0" u="none" strike="noStrike" baseline="0" dirty="0">
                <a:latin typeface="CourierStd"/>
              </a:rPr>
              <a:t>/sites-</a:t>
            </a:r>
            <a:r>
              <a:rPr lang="fr-FR" sz="1800" b="0" i="0" u="none" strike="noStrike" baseline="0" dirty="0" err="1">
                <a:latin typeface="CourierStd"/>
              </a:rPr>
              <a:t>available</a:t>
            </a:r>
            <a:r>
              <a:rPr lang="fr-FR" sz="1800" b="0" i="0" u="none" strike="noStrike" baseline="0" dirty="0">
                <a:latin typeface="CourierStd"/>
              </a:rPr>
              <a:t> $ </a:t>
            </a:r>
            <a:r>
              <a:rPr lang="fr-FR" sz="1800" b="1" i="0" u="none" strike="noStrike" baseline="0" dirty="0" err="1">
                <a:latin typeface="CourierStd-Bold"/>
              </a:rPr>
              <a:t>sudo</a:t>
            </a:r>
            <a:r>
              <a:rPr lang="fr-FR" sz="1800" b="1" i="0" u="none" strike="noStrike" baseline="0" dirty="0">
                <a:latin typeface="CourierStd-Bold"/>
              </a:rPr>
              <a:t> service </a:t>
            </a:r>
            <a:r>
              <a:rPr lang="fr-FR" sz="1800" b="1" i="0" u="none" strike="noStrike" baseline="0" dirty="0" err="1">
                <a:latin typeface="CourierStd-Bold"/>
              </a:rPr>
              <a:t>nginx</a:t>
            </a:r>
            <a:r>
              <a:rPr lang="fr-FR" sz="1800" b="1" i="0" u="none" strike="noStrike" baseline="0" dirty="0">
                <a:latin typeface="CourierStd-Bold"/>
              </a:rPr>
              <a:t> restart</a:t>
            </a:r>
          </a:p>
          <a:p>
            <a:pPr marL="0" indent="0" algn="l">
              <a:buNone/>
            </a:pPr>
            <a:r>
              <a:rPr lang="en-CA" sz="1800" b="0" i="0" u="none" strike="noStrike" baseline="0" dirty="0">
                <a:latin typeface="CourierStd"/>
              </a:rPr>
              <a:t>[ ok ] Restarting </a:t>
            </a:r>
            <a:r>
              <a:rPr lang="en-CA" sz="1800" b="0" i="0" u="none" strike="noStrike" baseline="0" dirty="0" err="1">
                <a:latin typeface="CourierStd"/>
              </a:rPr>
              <a:t>nginx</a:t>
            </a:r>
            <a:r>
              <a:rPr lang="en-CA" sz="1800" b="0" i="0" u="none" strike="noStrike" baseline="0" dirty="0">
                <a:latin typeface="CourierStd"/>
              </a:rPr>
              <a:t>: </a:t>
            </a:r>
            <a:r>
              <a:rPr lang="en-CA" sz="1800" b="0" i="0" u="none" strike="noStrike" baseline="0" dirty="0" err="1">
                <a:latin typeface="CourierStd"/>
              </a:rPr>
              <a:t>nginx</a:t>
            </a:r>
            <a:r>
              <a:rPr lang="en-CA" sz="1800" b="0" i="0" u="none" strike="noStrike" baseline="0" dirty="0">
                <a:latin typeface="CourierStd"/>
              </a:rPr>
              <a:t>.</a:t>
            </a:r>
            <a:endParaRPr lang="en-CA" dirty="0"/>
          </a:p>
        </p:txBody>
      </p:sp>
    </p:spTree>
    <p:extLst>
      <p:ext uri="{BB962C8B-B14F-4D97-AF65-F5344CB8AC3E}">
        <p14:creationId xmlns:p14="http://schemas.microsoft.com/office/powerpoint/2010/main" val="397017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D4B8-E529-48E7-B284-7DB6A6CE96E8}"/>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C38FFDA5-81DF-47F6-8116-281C7410C3C3}"/>
              </a:ext>
            </a:extLst>
          </p:cNvPr>
          <p:cNvSpPr>
            <a:spLocks noGrp="1"/>
          </p:cNvSpPr>
          <p:nvPr>
            <p:ph idx="1"/>
          </p:nvPr>
        </p:nvSpPr>
        <p:spPr/>
        <p:txBody>
          <a:bodyPr/>
          <a:lstStyle/>
          <a:p>
            <a:pPr algn="l"/>
            <a:r>
              <a:rPr lang="en-US" sz="1800" b="0" i="0" u="none" strike="noStrike" baseline="0" dirty="0">
                <a:latin typeface="PalatinoLTStd-Roman"/>
              </a:rPr>
              <a:t>As well as calling Linux system commands, you can also execute programs that have been written in C/C++</a:t>
            </a:r>
          </a:p>
          <a:p>
            <a:pPr algn="l"/>
            <a:r>
              <a:rPr lang="en-US" sz="1800" b="0" i="0" u="none" strike="noStrike" baseline="0" dirty="0">
                <a:latin typeface="PalatinoLTStd-Roman"/>
              </a:rPr>
              <a:t>To demonstrate this capability, the AM2301/2302 (DHT) one-wire sensor circuit can be connected to the RPi as in Figure 6-19. The </a:t>
            </a:r>
            <a:r>
              <a:rPr lang="en-US" sz="1800" b="0" i="0" u="none" strike="noStrike" baseline="0" dirty="0" err="1">
                <a:latin typeface="CourierStd"/>
              </a:rPr>
              <a:t>dht.c</a:t>
            </a:r>
            <a:r>
              <a:rPr lang="en-US" sz="1800" b="0" i="0" u="none" strike="noStrike" baseline="0" dirty="0">
                <a:latin typeface="CourierStd"/>
              </a:rPr>
              <a:t> </a:t>
            </a:r>
            <a:r>
              <a:rPr lang="en-US" sz="1800" b="0" i="0" u="none" strike="noStrike" baseline="0" dirty="0">
                <a:latin typeface="PalatinoLTStd-Roman"/>
              </a:rPr>
              <a:t>program that is adapted for this chapter so that it only outputs the temperature and humidity values in an HTML format when it is executed:</a:t>
            </a:r>
          </a:p>
          <a:p>
            <a:pPr algn="l"/>
            <a:r>
              <a:rPr lang="en-CA" sz="1800" b="0" i="0" u="none" strike="noStrike" baseline="0" dirty="0" err="1">
                <a:latin typeface="CourierStd"/>
              </a:rPr>
              <a:t>pi@erpi</a:t>
            </a:r>
            <a:r>
              <a:rPr lang="en-CA" sz="1800" b="0" i="0" u="none" strike="noStrike" baseline="0" dirty="0">
                <a:latin typeface="CourierStd"/>
              </a:rPr>
              <a:t> $ </a:t>
            </a:r>
            <a:r>
              <a:rPr lang="en-CA" sz="1800" b="1" i="0" u="none" strike="noStrike" baseline="0" dirty="0" err="1">
                <a:latin typeface="CourierStd-Bold"/>
              </a:rPr>
              <a:t>sudo</a:t>
            </a:r>
            <a:r>
              <a:rPr lang="en-CA" sz="1800" b="1" i="0" u="none" strike="noStrike" baseline="0" dirty="0">
                <a:latin typeface="CourierStd-Bold"/>
              </a:rPr>
              <a:t> ./</a:t>
            </a:r>
            <a:r>
              <a:rPr lang="en-CA" sz="1800" b="1" i="0" u="none" strike="noStrike" baseline="0" dirty="0" err="1">
                <a:latin typeface="CourierStd-Bold"/>
              </a:rPr>
              <a:t>dht</a:t>
            </a:r>
            <a:endParaRPr lang="en-CA" sz="1800" b="1" i="0" u="none" strike="noStrike" baseline="0" dirty="0">
              <a:latin typeface="CourierStd-Bold"/>
            </a:endParaRPr>
          </a:p>
        </p:txBody>
      </p:sp>
      <p:pic>
        <p:nvPicPr>
          <p:cNvPr id="5" name="Picture 4">
            <a:extLst>
              <a:ext uri="{FF2B5EF4-FFF2-40B4-BE49-F238E27FC236}">
                <a16:creationId xmlns:a16="http://schemas.microsoft.com/office/drawing/2014/main" id="{E82D7886-F5F1-4430-9E02-1823B7D0F665}"/>
              </a:ext>
            </a:extLst>
          </p:cNvPr>
          <p:cNvPicPr>
            <a:picLocks noChangeAspect="1"/>
          </p:cNvPicPr>
          <p:nvPr/>
        </p:nvPicPr>
        <p:blipFill>
          <a:blip r:embed="rId2"/>
          <a:stretch>
            <a:fillRect/>
          </a:stretch>
        </p:blipFill>
        <p:spPr>
          <a:xfrm>
            <a:off x="1983035" y="4001294"/>
            <a:ext cx="7516631" cy="1236502"/>
          </a:xfrm>
          <a:prstGeom prst="rect">
            <a:avLst/>
          </a:prstGeom>
        </p:spPr>
      </p:pic>
    </p:spTree>
    <p:extLst>
      <p:ext uri="{BB962C8B-B14F-4D97-AF65-F5344CB8AC3E}">
        <p14:creationId xmlns:p14="http://schemas.microsoft.com/office/powerpoint/2010/main" val="217664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1FF1-1FDF-41B1-8A5D-96E48A4E09EA}"/>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13855827-6231-4EA6-B0F6-7E0ECAF29B32}"/>
              </a:ext>
            </a:extLst>
          </p:cNvPr>
          <p:cNvSpPr>
            <a:spLocks noGrp="1"/>
          </p:cNvSpPr>
          <p:nvPr>
            <p:ph idx="1"/>
          </p:nvPr>
        </p:nvSpPr>
        <p:spPr/>
        <p:txBody>
          <a:bodyPr/>
          <a:lstStyle/>
          <a:p>
            <a:pPr algn="l"/>
            <a:r>
              <a:rPr lang="en-US" sz="1800" b="0" i="0" u="none" strike="noStrike" baseline="0" dirty="0">
                <a:latin typeface="PalatinoLTStd-Roman"/>
              </a:rPr>
              <a:t>This new </a:t>
            </a:r>
            <a:r>
              <a:rPr lang="en-US" sz="1800" b="0" i="0" u="none" strike="noStrike" baseline="0" dirty="0" err="1">
                <a:latin typeface="CourierStd"/>
              </a:rPr>
              <a:t>dht</a:t>
            </a:r>
            <a:r>
              <a:rPr lang="en-US" sz="1800" b="0" i="0" u="none" strike="noStrike" baseline="0" dirty="0">
                <a:latin typeface="CourierStd"/>
              </a:rPr>
              <a:t> </a:t>
            </a:r>
            <a:r>
              <a:rPr lang="en-US" sz="1800" b="0" i="0" u="none" strike="noStrike" baseline="0" dirty="0">
                <a:latin typeface="PalatinoLTStd-Roman"/>
              </a:rPr>
              <a:t>binary executable can then be copied to the /</a:t>
            </a:r>
            <a:r>
              <a:rPr lang="en-US" sz="1800" b="0" i="0" u="none" strike="noStrike" baseline="0" dirty="0" err="1">
                <a:latin typeface="CourierStd"/>
              </a:rPr>
              <a:t>usr</a:t>
            </a:r>
            <a:r>
              <a:rPr lang="en-US" sz="1800" b="0" i="0" u="none" strike="noStrike" baseline="0" dirty="0">
                <a:latin typeface="CourierStd"/>
              </a:rPr>
              <a:t>/local/bin </a:t>
            </a:r>
            <a:r>
              <a:rPr lang="en-US" sz="1800" b="0" i="0" u="none" strike="noStrike" baseline="0" dirty="0">
                <a:latin typeface="PalatinoLTStd-Roman"/>
              </a:rPr>
              <a:t>directory so that it is “permanently” installed on the RPi:</a:t>
            </a:r>
          </a:p>
          <a:p>
            <a:pPr algn="l"/>
            <a:r>
              <a:rPr lang="en-CA" sz="1800" b="0" i="0" u="none" strike="noStrike" baseline="0" dirty="0" err="1">
                <a:latin typeface="CourierStd"/>
              </a:rPr>
              <a:t>pi@erpi</a:t>
            </a:r>
            <a:r>
              <a:rPr lang="en-CA" sz="1800" b="0" i="0" u="none" strike="noStrike" baseline="0" dirty="0">
                <a:latin typeface="CourierStd"/>
              </a:rPr>
              <a:t> ~/</a:t>
            </a:r>
            <a:r>
              <a:rPr lang="en-CA" sz="1800" b="0" i="0" u="none" strike="noStrike" baseline="0" dirty="0" err="1">
                <a:latin typeface="CourierStd"/>
              </a:rPr>
              <a:t>exploringrpi</a:t>
            </a:r>
            <a:r>
              <a:rPr lang="en-CA" sz="1800" b="0" i="0" u="none" strike="noStrike" baseline="0" dirty="0">
                <a:latin typeface="CourierStd"/>
              </a:rPr>
              <a:t>/chp12/</a:t>
            </a:r>
            <a:r>
              <a:rPr lang="en-CA" sz="1800" b="0" i="0" u="none" strike="noStrike" baseline="0" dirty="0" err="1">
                <a:latin typeface="CourierStd"/>
              </a:rPr>
              <a:t>dht</a:t>
            </a:r>
            <a:r>
              <a:rPr lang="en-CA" sz="1800" b="0" i="0" u="none" strike="noStrike" baseline="0" dirty="0">
                <a:latin typeface="CourierStd"/>
              </a:rPr>
              <a:t> $ </a:t>
            </a:r>
            <a:r>
              <a:rPr lang="en-CA" sz="1800" b="1" i="0" u="none" strike="noStrike" baseline="0" dirty="0" err="1">
                <a:latin typeface="CourierStd-Bold"/>
              </a:rPr>
              <a:t>sudo</a:t>
            </a:r>
            <a:r>
              <a:rPr lang="en-CA" sz="1800" b="1" i="0" u="none" strike="noStrike" baseline="0" dirty="0">
                <a:latin typeface="CourierStd-Bold"/>
              </a:rPr>
              <a:t> cp </a:t>
            </a:r>
            <a:r>
              <a:rPr lang="en-CA" sz="1800" b="1" i="0" u="none" strike="noStrike" baseline="0" dirty="0" err="1">
                <a:latin typeface="CourierStd-Bold"/>
              </a:rPr>
              <a:t>dht</a:t>
            </a:r>
            <a:r>
              <a:rPr lang="en-CA" sz="1800" b="1" i="0" u="none" strike="noStrike" baseline="0" dirty="0">
                <a:latin typeface="CourierStd-Bold"/>
              </a:rPr>
              <a:t> /</a:t>
            </a:r>
            <a:r>
              <a:rPr lang="en-CA" sz="1800" b="1" i="0" u="none" strike="noStrike" baseline="0" dirty="0" err="1">
                <a:latin typeface="CourierStd-Bold"/>
              </a:rPr>
              <a:t>usr</a:t>
            </a:r>
            <a:r>
              <a:rPr lang="en-CA" sz="1800" b="1" i="0" u="none" strike="noStrike" baseline="0" dirty="0">
                <a:latin typeface="CourierStd-Bold"/>
              </a:rPr>
              <a:t>/local/bin</a:t>
            </a:r>
          </a:p>
          <a:p>
            <a:pPr algn="l"/>
            <a:r>
              <a:rPr lang="en-CA" sz="1800" b="0" i="0" u="none" strike="noStrike" baseline="0" dirty="0" err="1">
                <a:latin typeface="CourierStd"/>
              </a:rPr>
              <a:t>pi@erpi</a:t>
            </a:r>
            <a:r>
              <a:rPr lang="en-CA" sz="1800" b="0" i="0" u="none" strike="noStrike" baseline="0" dirty="0">
                <a:latin typeface="CourierStd"/>
              </a:rPr>
              <a:t> ~/</a:t>
            </a:r>
            <a:r>
              <a:rPr lang="en-CA" sz="1800" b="0" i="0" u="none" strike="noStrike" baseline="0" dirty="0" err="1">
                <a:latin typeface="CourierStd"/>
              </a:rPr>
              <a:t>exploringrpi</a:t>
            </a:r>
            <a:r>
              <a:rPr lang="en-CA" sz="1800" b="0" i="0" u="none" strike="noStrike" baseline="0" dirty="0">
                <a:latin typeface="CourierStd"/>
              </a:rPr>
              <a:t>/chp12/</a:t>
            </a:r>
            <a:r>
              <a:rPr lang="en-CA" sz="1800" b="0" i="0" u="none" strike="noStrike" baseline="0" dirty="0" err="1">
                <a:latin typeface="CourierStd"/>
              </a:rPr>
              <a:t>dht</a:t>
            </a:r>
            <a:r>
              <a:rPr lang="en-CA" sz="1800" b="0" i="0" u="none" strike="noStrike" baseline="0" dirty="0">
                <a:latin typeface="CourierStd"/>
              </a:rPr>
              <a:t> $ </a:t>
            </a:r>
            <a:r>
              <a:rPr lang="en-CA" sz="1800" b="1" i="0" u="none" strike="noStrike" baseline="0" dirty="0">
                <a:latin typeface="CourierStd-Bold"/>
              </a:rPr>
              <a:t>cd /</a:t>
            </a:r>
            <a:r>
              <a:rPr lang="en-CA" sz="1800" b="1" i="0" u="none" strike="noStrike" baseline="0" dirty="0" err="1">
                <a:latin typeface="CourierStd-Bold"/>
              </a:rPr>
              <a:t>usr</a:t>
            </a:r>
            <a:r>
              <a:rPr lang="en-CA" sz="1800" b="1" i="0" u="none" strike="noStrike" baseline="0" dirty="0">
                <a:latin typeface="CourierStd-Bold"/>
              </a:rPr>
              <a:t>/local/bin/</a:t>
            </a:r>
          </a:p>
          <a:p>
            <a:pPr algn="l"/>
            <a:r>
              <a:rPr lang="en-US" sz="1800" b="0" i="0" u="none" strike="noStrike" baseline="0" dirty="0" err="1">
                <a:latin typeface="CourierStd"/>
              </a:rPr>
              <a:t>pi@erpi</a:t>
            </a:r>
            <a:r>
              <a:rPr lang="en-US" sz="1800" b="0" i="0" u="none" strike="noStrike" baseline="0" dirty="0">
                <a:latin typeface="CourierStd"/>
              </a:rPr>
              <a:t> /</a:t>
            </a:r>
            <a:r>
              <a:rPr lang="en-US" sz="1800" b="0" i="0" u="none" strike="noStrike" baseline="0" dirty="0" err="1">
                <a:latin typeface="CourierStd"/>
              </a:rPr>
              <a:t>usr</a:t>
            </a:r>
            <a:r>
              <a:rPr lang="en-US" sz="1800" b="0" i="0" u="none" strike="noStrike" baseline="0" dirty="0">
                <a:latin typeface="CourierStd"/>
              </a:rPr>
              <a:t>/local/bin $ </a:t>
            </a:r>
            <a:r>
              <a:rPr lang="en-US" sz="1800" b="1" i="0" u="none" strike="noStrike" baseline="0" dirty="0" err="1">
                <a:latin typeface="CourierStd-Bold"/>
              </a:rPr>
              <a:t>sudo</a:t>
            </a:r>
            <a:r>
              <a:rPr lang="en-US" sz="1800" b="1" i="0" u="none" strike="noStrike" baseline="0" dirty="0">
                <a:latin typeface="CourierStd-Bold"/>
              </a:rPr>
              <a:t> </a:t>
            </a:r>
            <a:r>
              <a:rPr lang="en-US" sz="1800" b="1" i="0" u="none" strike="noStrike" baseline="0" dirty="0" err="1">
                <a:latin typeface="CourierStd-Bold"/>
              </a:rPr>
              <a:t>chown</a:t>
            </a:r>
            <a:r>
              <a:rPr lang="en-US" sz="1800" b="1" i="0" u="none" strike="noStrike" baseline="0" dirty="0">
                <a:latin typeface="CourierStd-Bold"/>
              </a:rPr>
              <a:t> </a:t>
            </a:r>
            <a:r>
              <a:rPr lang="en-US" sz="1800" b="1" i="0" u="none" strike="noStrike" baseline="0" dirty="0" err="1">
                <a:latin typeface="CourierStd-Bold"/>
              </a:rPr>
              <a:t>root:root</a:t>
            </a:r>
            <a:r>
              <a:rPr lang="en-US" sz="1800" b="1" i="0" u="none" strike="noStrike" baseline="0" dirty="0">
                <a:latin typeface="CourierStd-Bold"/>
              </a:rPr>
              <a:t> </a:t>
            </a:r>
            <a:r>
              <a:rPr lang="en-US" sz="1800" b="1" i="0" u="none" strike="noStrike" baseline="0" dirty="0" err="1">
                <a:latin typeface="CourierStd-Bold"/>
              </a:rPr>
              <a:t>dht</a:t>
            </a:r>
            <a:endParaRPr lang="en-US" sz="1800" b="1" i="0" u="none" strike="noStrike" baseline="0" dirty="0">
              <a:latin typeface="CourierStd-Bold"/>
            </a:endParaRPr>
          </a:p>
          <a:p>
            <a:pPr algn="l"/>
            <a:r>
              <a:rPr lang="en-US" sz="1800" b="0" i="0" u="none" strike="noStrike" baseline="0" dirty="0" err="1">
                <a:latin typeface="CourierStd"/>
              </a:rPr>
              <a:t>pi@erpi</a:t>
            </a:r>
            <a:r>
              <a:rPr lang="en-US" sz="1800" b="0" i="0" u="none" strike="noStrike" baseline="0" dirty="0">
                <a:latin typeface="CourierStd"/>
              </a:rPr>
              <a:t> /</a:t>
            </a:r>
            <a:r>
              <a:rPr lang="en-US" sz="1800" b="0" i="0" u="none" strike="noStrike" baseline="0" dirty="0" err="1">
                <a:latin typeface="CourierStd"/>
              </a:rPr>
              <a:t>usr</a:t>
            </a:r>
            <a:r>
              <a:rPr lang="en-US" sz="1800" b="0" i="0" u="none" strike="noStrike" baseline="0" dirty="0">
                <a:latin typeface="CourierStd"/>
              </a:rPr>
              <a:t>/local/bin $ </a:t>
            </a:r>
            <a:r>
              <a:rPr lang="en-US" sz="1800" b="1" i="0" u="none" strike="noStrike" baseline="0" dirty="0" err="1">
                <a:latin typeface="CourierStd-Bold"/>
              </a:rPr>
              <a:t>sudo</a:t>
            </a:r>
            <a:r>
              <a:rPr lang="en-US" sz="1800" b="1" i="0" u="none" strike="noStrike" baseline="0" dirty="0">
                <a:latin typeface="CourierStd-Bold"/>
              </a:rPr>
              <a:t> </a:t>
            </a:r>
            <a:r>
              <a:rPr lang="en-US" sz="1800" b="1" i="0" u="none" strike="noStrike" baseline="0" dirty="0" err="1">
                <a:latin typeface="CourierStd-Bold"/>
              </a:rPr>
              <a:t>chmod</a:t>
            </a:r>
            <a:r>
              <a:rPr lang="en-US" sz="1800" b="1" i="0" u="none" strike="noStrike" baseline="0" dirty="0">
                <a:latin typeface="CourierStd-Bold"/>
              </a:rPr>
              <a:t> </a:t>
            </a:r>
            <a:r>
              <a:rPr lang="en-US" sz="1800" b="1" i="0" u="none" strike="noStrike" baseline="0" dirty="0" err="1">
                <a:latin typeface="CourierStd-Bold"/>
              </a:rPr>
              <a:t>ugo+s</a:t>
            </a:r>
            <a:r>
              <a:rPr lang="en-US" sz="1800" b="1" i="0" u="none" strike="noStrike" baseline="0" dirty="0">
                <a:latin typeface="CourierStd-Bold"/>
              </a:rPr>
              <a:t> </a:t>
            </a:r>
            <a:r>
              <a:rPr lang="en-US" sz="1800" b="1" i="0" u="none" strike="noStrike" baseline="0" dirty="0" err="1">
                <a:latin typeface="CourierStd-Bold"/>
              </a:rPr>
              <a:t>dht</a:t>
            </a:r>
            <a:endParaRPr lang="en-US" sz="1800" b="1" i="0" u="none" strike="noStrike" baseline="0" dirty="0">
              <a:latin typeface="CourierStd-Bold"/>
            </a:endParaRPr>
          </a:p>
          <a:p>
            <a:pPr algn="l"/>
            <a:r>
              <a:rPr lang="de-DE" sz="1800" b="0" i="0" u="none" strike="noStrike" baseline="0" dirty="0">
                <a:latin typeface="CourierStd"/>
              </a:rPr>
              <a:t>pi@erpi /usr/local/bin $ </a:t>
            </a:r>
            <a:r>
              <a:rPr lang="de-DE" sz="1800" b="1" i="0" u="none" strike="noStrike" baseline="0" dirty="0">
                <a:latin typeface="CourierStd-Bold"/>
              </a:rPr>
              <a:t>ls -l dht</a:t>
            </a:r>
          </a:p>
          <a:p>
            <a:pPr algn="l"/>
            <a:r>
              <a:rPr lang="en-CA" sz="1800" b="0" i="0" u="none" strike="noStrike" baseline="0" dirty="0">
                <a:latin typeface="CourierStd"/>
              </a:rPr>
              <a:t>-</a:t>
            </a:r>
            <a:r>
              <a:rPr lang="en-CA" sz="1800" b="0" i="0" u="none" strike="noStrike" baseline="0" dirty="0" err="1">
                <a:latin typeface="CourierStd"/>
              </a:rPr>
              <a:t>rwsr</a:t>
            </a:r>
            <a:r>
              <a:rPr lang="en-CA" sz="1800" b="0" i="0" u="none" strike="noStrike" baseline="0" dirty="0">
                <a:latin typeface="CourierStd"/>
              </a:rPr>
              <a:t>-</a:t>
            </a:r>
            <a:r>
              <a:rPr lang="en-CA" sz="1800" b="0" i="0" u="none" strike="noStrike" baseline="0" dirty="0" err="1">
                <a:latin typeface="CourierStd"/>
              </a:rPr>
              <a:t>sr</a:t>
            </a:r>
            <a:r>
              <a:rPr lang="en-CA" sz="1800" b="0" i="0" u="none" strike="noStrike" baseline="0" dirty="0">
                <a:latin typeface="CourierStd"/>
              </a:rPr>
              <a:t>-x 1 root </a:t>
            </a:r>
            <a:r>
              <a:rPr lang="en-CA" sz="1800" b="0" i="0" u="none" strike="noStrike" baseline="0" dirty="0" err="1">
                <a:latin typeface="CourierStd"/>
              </a:rPr>
              <a:t>root</a:t>
            </a:r>
            <a:r>
              <a:rPr lang="en-CA" sz="1800" b="0" i="0" u="none" strike="noStrike" baseline="0" dirty="0">
                <a:latin typeface="CourierStd"/>
              </a:rPr>
              <a:t> 9360 Oct 11 15:36 </a:t>
            </a:r>
            <a:r>
              <a:rPr lang="en-CA" sz="1800" b="0" i="0" u="none" strike="noStrike" baseline="0" dirty="0" err="1">
                <a:latin typeface="CourierStd"/>
              </a:rPr>
              <a:t>dht</a:t>
            </a:r>
            <a:endParaRPr lang="en-CA" dirty="0"/>
          </a:p>
        </p:txBody>
      </p:sp>
    </p:spTree>
    <p:extLst>
      <p:ext uri="{BB962C8B-B14F-4D97-AF65-F5344CB8AC3E}">
        <p14:creationId xmlns:p14="http://schemas.microsoft.com/office/powerpoint/2010/main" val="275592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5E03-F3F1-4326-A787-1271A777354C}"/>
              </a:ext>
            </a:extLst>
          </p:cNvPr>
          <p:cNvSpPr>
            <a:spLocks noGrp="1"/>
          </p:cNvSpPr>
          <p:nvPr>
            <p:ph type="title"/>
          </p:nvPr>
        </p:nvSpPr>
        <p:spPr/>
        <p:txBody>
          <a:bodyPr/>
          <a:lstStyle/>
          <a:p>
            <a:r>
              <a:rPr lang="en-CA" dirty="0"/>
              <a:t>IoT in Raspberry Pi</a:t>
            </a:r>
          </a:p>
        </p:txBody>
      </p:sp>
      <p:sp>
        <p:nvSpPr>
          <p:cNvPr id="3" name="Content Placeholder 2">
            <a:extLst>
              <a:ext uri="{FF2B5EF4-FFF2-40B4-BE49-F238E27FC236}">
                <a16:creationId xmlns:a16="http://schemas.microsoft.com/office/drawing/2014/main" id="{30D58277-666E-4E17-9BAB-64E8EF7FCB83}"/>
              </a:ext>
            </a:extLst>
          </p:cNvPr>
          <p:cNvSpPr>
            <a:spLocks noGrp="1"/>
          </p:cNvSpPr>
          <p:nvPr>
            <p:ph idx="1"/>
          </p:nvPr>
        </p:nvSpPr>
        <p:spPr/>
        <p:txBody>
          <a:bodyPr>
            <a:normAutofit/>
          </a:bodyPr>
          <a:lstStyle/>
          <a:p>
            <a:pPr algn="l"/>
            <a:r>
              <a:rPr lang="en-CA" sz="2400" dirty="0">
                <a:latin typeface="PalatinoLTStd-Roman"/>
              </a:rPr>
              <a:t>I</a:t>
            </a:r>
            <a:r>
              <a:rPr lang="en-CA" sz="2400" b="0" i="0" u="none" strike="noStrike" baseline="0" dirty="0">
                <a:latin typeface="PalatinoLTStd-Roman"/>
              </a:rPr>
              <a:t>ntroduction to the </a:t>
            </a:r>
            <a:r>
              <a:rPr lang="en-US" sz="2400" b="0" i="0" u="none" strike="noStrike" baseline="0" dirty="0">
                <a:latin typeface="PalatinoLTStd-Roman"/>
              </a:rPr>
              <a:t>concepts of network programming, the IoT, and the connection of sensors to </a:t>
            </a:r>
            <a:r>
              <a:rPr lang="en-CA" sz="2400" b="0" i="0" u="none" strike="noStrike" baseline="0" dirty="0">
                <a:latin typeface="PalatinoLTStd-Roman"/>
              </a:rPr>
              <a:t>the Internet.</a:t>
            </a:r>
            <a:endParaRPr lang="en-US" sz="2400" b="0" i="0" u="none" strike="noStrike" baseline="0" dirty="0">
              <a:latin typeface="PalatinoLTStd-Roman"/>
            </a:endParaRPr>
          </a:p>
          <a:p>
            <a:pPr algn="l"/>
            <a:endParaRPr lang="en-US" sz="2400" dirty="0">
              <a:latin typeface="PalatinoLTStd-Roman"/>
            </a:endParaRPr>
          </a:p>
          <a:p>
            <a:pPr algn="l"/>
            <a:r>
              <a:rPr lang="en-US" sz="2400" b="0" i="0" u="none" strike="noStrike" baseline="0" dirty="0">
                <a:latin typeface="PalatinoLTStd-Roman"/>
              </a:rPr>
              <a:t>We will configure the RPi to be a web server that uses various server-side scripting techniques to display sensor data.</a:t>
            </a:r>
          </a:p>
          <a:p>
            <a:pPr algn="l"/>
            <a:endParaRPr lang="en-US" sz="2400" dirty="0">
              <a:latin typeface="PalatinoLTStd-Roman"/>
            </a:endParaRPr>
          </a:p>
          <a:p>
            <a:pPr algn="l"/>
            <a:r>
              <a:rPr lang="en-CA" sz="2400" b="0" i="0" u="none" strike="noStrike" baseline="0" dirty="0">
                <a:latin typeface="PalatinoLTStd-Roman"/>
              </a:rPr>
              <a:t>Custom C/C++ </a:t>
            </a:r>
            <a:r>
              <a:rPr lang="en-US" sz="2400" b="0" i="0" u="none" strike="noStrike" baseline="0" dirty="0">
                <a:latin typeface="PalatinoLTStd-Roman"/>
              </a:rPr>
              <a:t>code is described that can push sensor data to the Internet</a:t>
            </a:r>
          </a:p>
          <a:p>
            <a:pPr algn="l"/>
            <a:endParaRPr lang="en-US" sz="2400" dirty="0">
              <a:latin typeface="PalatinoLTStd-Roman"/>
            </a:endParaRPr>
          </a:p>
          <a:p>
            <a:pPr algn="l"/>
            <a:endParaRPr lang="en-US" sz="2400" b="0" i="0" u="none" strike="noStrike" baseline="0" dirty="0">
              <a:latin typeface="PalatinoLTStd-Roman"/>
            </a:endParaRPr>
          </a:p>
          <a:p>
            <a:pPr algn="l"/>
            <a:endParaRPr lang="en-CA" sz="2400" dirty="0"/>
          </a:p>
        </p:txBody>
      </p:sp>
    </p:spTree>
    <p:extLst>
      <p:ext uri="{BB962C8B-B14F-4D97-AF65-F5344CB8AC3E}">
        <p14:creationId xmlns:p14="http://schemas.microsoft.com/office/powerpoint/2010/main" val="170595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23BF-545E-4591-BCB4-751B211B6AAE}"/>
              </a:ext>
            </a:extLst>
          </p:cNvPr>
          <p:cNvSpPr>
            <a:spLocks noGrp="1"/>
          </p:cNvSpPr>
          <p:nvPr>
            <p:ph type="title"/>
          </p:nvPr>
        </p:nvSpPr>
        <p:spPr/>
        <p:txBody>
          <a:bodyPr/>
          <a:lstStyle/>
          <a:p>
            <a:r>
              <a:rPr lang="en-CA" dirty="0"/>
              <a:t>Creating webpages and </a:t>
            </a:r>
            <a:r>
              <a:rPr lang="en-CA" dirty="0" err="1"/>
              <a:t>webscripts</a:t>
            </a:r>
            <a:endParaRPr lang="en-CA" dirty="0"/>
          </a:p>
        </p:txBody>
      </p:sp>
      <p:pic>
        <p:nvPicPr>
          <p:cNvPr id="5" name="Picture 4">
            <a:extLst>
              <a:ext uri="{FF2B5EF4-FFF2-40B4-BE49-F238E27FC236}">
                <a16:creationId xmlns:a16="http://schemas.microsoft.com/office/drawing/2014/main" id="{4B068169-D7D0-42F9-9C01-F3CB17D7CBDB}"/>
              </a:ext>
            </a:extLst>
          </p:cNvPr>
          <p:cNvPicPr>
            <a:picLocks noChangeAspect="1"/>
          </p:cNvPicPr>
          <p:nvPr/>
        </p:nvPicPr>
        <p:blipFill>
          <a:blip r:embed="rId2"/>
          <a:stretch>
            <a:fillRect/>
          </a:stretch>
        </p:blipFill>
        <p:spPr>
          <a:xfrm>
            <a:off x="3145739" y="2582760"/>
            <a:ext cx="6078820" cy="1692479"/>
          </a:xfrm>
          <a:prstGeom prst="rect">
            <a:avLst/>
          </a:prstGeom>
        </p:spPr>
      </p:pic>
    </p:spTree>
    <p:extLst>
      <p:ext uri="{BB962C8B-B14F-4D97-AF65-F5344CB8AC3E}">
        <p14:creationId xmlns:p14="http://schemas.microsoft.com/office/powerpoint/2010/main" val="1849943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64C9-9A5D-4EA1-9C90-68AE019B5308}"/>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B17E728B-F454-4C98-ACD5-B8A8DD807D55}"/>
              </a:ext>
            </a:extLst>
          </p:cNvPr>
          <p:cNvSpPr>
            <a:spLocks noGrp="1"/>
          </p:cNvSpPr>
          <p:nvPr>
            <p:ph idx="1"/>
          </p:nvPr>
        </p:nvSpPr>
        <p:spPr/>
        <p:txBody>
          <a:bodyPr>
            <a:normAutofit/>
          </a:bodyPr>
          <a:lstStyle/>
          <a:p>
            <a:pPr algn="l"/>
            <a:r>
              <a:rPr lang="en-US" sz="1800" b="0" i="0" u="none" strike="noStrike" baseline="0" dirty="0">
                <a:latin typeface="PalatinoLTStd-Roman"/>
              </a:rPr>
              <a:t>The CGI script can then be modified to output the temperature value directly from the sensor as follows:</a:t>
            </a:r>
          </a:p>
          <a:p>
            <a:pPr algn="l"/>
            <a:r>
              <a:rPr lang="en-CA" sz="1800" b="0" i="0" u="none" strike="noStrike" baseline="0" dirty="0" err="1">
                <a:latin typeface="CourierStd"/>
              </a:rPr>
              <a:t>pi@erpi</a:t>
            </a:r>
            <a:r>
              <a:rPr lang="en-CA" sz="1800" b="0" i="0" u="none" strike="noStrike" baseline="0" dirty="0">
                <a:latin typeface="CourierStd"/>
              </a:rPr>
              <a:t> /</a:t>
            </a:r>
            <a:r>
              <a:rPr lang="en-CA" sz="1800" b="0" i="0" u="none" strike="noStrike" baseline="0" dirty="0" err="1">
                <a:latin typeface="CourierStd"/>
              </a:rPr>
              <a:t>usr</a:t>
            </a:r>
            <a:r>
              <a:rPr lang="en-CA" sz="1800" b="0" i="0" u="none" strike="noStrike" baseline="0" dirty="0">
                <a:latin typeface="CourierStd"/>
              </a:rPr>
              <a:t>/lib/</a:t>
            </a:r>
            <a:r>
              <a:rPr lang="en-CA" sz="1800" b="0" i="0" u="none" strike="noStrike" baseline="0" dirty="0" err="1">
                <a:latin typeface="CourierStd"/>
              </a:rPr>
              <a:t>cgi</a:t>
            </a:r>
            <a:r>
              <a:rPr lang="en-CA" sz="1800" b="0" i="0" u="none" strike="noStrike" baseline="0" dirty="0">
                <a:latin typeface="CourierStd"/>
              </a:rPr>
              <a:t>-bin $ </a:t>
            </a:r>
            <a:r>
              <a:rPr lang="en-CA" sz="1800" b="1" i="0" u="none" strike="noStrike" baseline="0" dirty="0">
                <a:latin typeface="CourierStd-Bold"/>
              </a:rPr>
              <a:t>more </a:t>
            </a:r>
            <a:r>
              <a:rPr lang="en-CA" sz="1800" b="1" i="0" u="none" strike="noStrike" baseline="0" dirty="0" err="1">
                <a:latin typeface="CourierStd-Bold"/>
              </a:rPr>
              <a:t>temperature.cgi</a:t>
            </a:r>
            <a:endParaRPr lang="en-CA" sz="1800" b="1" i="0" u="none" strike="noStrike" baseline="0" dirty="0">
              <a:latin typeface="CourierStd-Bold"/>
            </a:endParaRPr>
          </a:p>
          <a:p>
            <a:pPr algn="l"/>
            <a:r>
              <a:rPr lang="en-CA" sz="1800" b="0" i="0" u="none" strike="noStrike" baseline="0" dirty="0">
                <a:latin typeface="CourierStd"/>
              </a:rPr>
              <a:t>#!/bin/bash</a:t>
            </a:r>
          </a:p>
          <a:p>
            <a:pPr algn="l"/>
            <a:r>
              <a:rPr lang="en-CA" sz="1800" b="0" i="0" u="none" strike="noStrike" baseline="0" dirty="0">
                <a:latin typeface="CourierStd"/>
              </a:rPr>
              <a:t>echo "Content-type: text/html"</a:t>
            </a:r>
          </a:p>
          <a:p>
            <a:pPr algn="l"/>
            <a:r>
              <a:rPr lang="en-CA" sz="1800" b="0" i="0" u="none" strike="noStrike" baseline="0" dirty="0">
                <a:latin typeface="CourierStd"/>
              </a:rPr>
              <a:t>echo ""</a:t>
            </a:r>
          </a:p>
          <a:p>
            <a:pPr algn="l"/>
            <a:r>
              <a:rPr lang="en-CA" sz="1800" b="0" i="0" u="none" strike="noStrike" baseline="0" dirty="0">
                <a:latin typeface="CourierStd"/>
              </a:rPr>
              <a:t>echo '&lt;html&gt;&lt;head&gt;'</a:t>
            </a:r>
          </a:p>
          <a:p>
            <a:pPr algn="l"/>
            <a:r>
              <a:rPr lang="en-CA" sz="1800" b="0" i="0" u="none" strike="noStrike" baseline="0" dirty="0">
                <a:latin typeface="CourierStd"/>
              </a:rPr>
              <a:t>echo '&lt;meta charset="UTF-8"&gt;'</a:t>
            </a:r>
          </a:p>
          <a:p>
            <a:pPr algn="l"/>
            <a:r>
              <a:rPr lang="en-US" sz="1800" b="0" i="0" u="none" strike="noStrike" baseline="0" dirty="0">
                <a:latin typeface="CourierStd"/>
              </a:rPr>
              <a:t>echo '&lt;title&gt;Pi Weather Sensor&lt;/title&gt;&lt;/head&gt;'</a:t>
            </a:r>
          </a:p>
          <a:p>
            <a:pPr algn="l"/>
            <a:r>
              <a:rPr lang="pt-BR" sz="1800" b="0" i="0" u="none" strike="noStrike" baseline="0" dirty="0">
                <a:latin typeface="CourierStd"/>
              </a:rPr>
              <a:t>echo '&lt;body&gt;&lt;h1&gt;Pi Weather Sensor&lt;/h1&gt;&lt;para&gt;'</a:t>
            </a:r>
          </a:p>
          <a:p>
            <a:pPr algn="l"/>
            <a:r>
              <a:rPr lang="en-CA" sz="1800" b="0" i="0" u="none" strike="noStrike" baseline="0" dirty="0">
                <a:latin typeface="CourierStd"/>
              </a:rPr>
              <a:t>/</a:t>
            </a:r>
            <a:r>
              <a:rPr lang="en-CA" sz="1800" b="0" i="0" u="none" strike="noStrike" baseline="0" dirty="0" err="1">
                <a:latin typeface="CourierStd"/>
              </a:rPr>
              <a:t>usr</a:t>
            </a:r>
            <a:r>
              <a:rPr lang="en-CA" sz="1800" b="0" i="0" u="none" strike="noStrike" baseline="0" dirty="0">
                <a:latin typeface="CourierStd"/>
              </a:rPr>
              <a:t>/local/bin/</a:t>
            </a:r>
            <a:r>
              <a:rPr lang="en-CA" sz="1800" b="0" i="0" u="none" strike="noStrike" baseline="0" dirty="0" err="1">
                <a:latin typeface="CourierStd"/>
              </a:rPr>
              <a:t>dht</a:t>
            </a:r>
            <a:endParaRPr lang="en-CA" sz="1800" b="0" i="0" u="none" strike="noStrike" baseline="0" dirty="0">
              <a:latin typeface="CourierStd"/>
            </a:endParaRPr>
          </a:p>
          <a:p>
            <a:pPr algn="l"/>
            <a:r>
              <a:rPr lang="en-CA" sz="1800" b="0" i="0" u="none" strike="noStrike" baseline="0" dirty="0">
                <a:latin typeface="CourierStd"/>
              </a:rPr>
              <a:t>echo '&lt;/para&gt;&lt;/html&gt;'</a:t>
            </a:r>
            <a:endParaRPr lang="en-CA" dirty="0"/>
          </a:p>
        </p:txBody>
      </p:sp>
    </p:spTree>
    <p:extLst>
      <p:ext uri="{BB962C8B-B14F-4D97-AF65-F5344CB8AC3E}">
        <p14:creationId xmlns:p14="http://schemas.microsoft.com/office/powerpoint/2010/main" val="36344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C43-5044-4BA4-8567-3958801D4A78}"/>
              </a:ext>
            </a:extLst>
          </p:cNvPr>
          <p:cNvSpPr>
            <a:spLocks noGrp="1"/>
          </p:cNvSpPr>
          <p:nvPr>
            <p:ph type="title"/>
          </p:nvPr>
        </p:nvSpPr>
        <p:spPr/>
        <p:txBody>
          <a:bodyPr/>
          <a:lstStyle/>
          <a:p>
            <a:r>
              <a:rPr lang="en-CA" dirty="0"/>
              <a:t>Creating webpages and </a:t>
            </a:r>
            <a:r>
              <a:rPr lang="en-CA" dirty="0" err="1"/>
              <a:t>webscripts</a:t>
            </a:r>
            <a:endParaRPr lang="en-CA" dirty="0"/>
          </a:p>
        </p:txBody>
      </p:sp>
      <p:pic>
        <p:nvPicPr>
          <p:cNvPr id="5" name="Picture 4">
            <a:extLst>
              <a:ext uri="{FF2B5EF4-FFF2-40B4-BE49-F238E27FC236}">
                <a16:creationId xmlns:a16="http://schemas.microsoft.com/office/drawing/2014/main" id="{F0DBCBC1-57D2-40E0-910F-8C6B939CD528}"/>
              </a:ext>
            </a:extLst>
          </p:cNvPr>
          <p:cNvPicPr>
            <a:picLocks noChangeAspect="1"/>
          </p:cNvPicPr>
          <p:nvPr/>
        </p:nvPicPr>
        <p:blipFill>
          <a:blip r:embed="rId2"/>
          <a:stretch>
            <a:fillRect/>
          </a:stretch>
        </p:blipFill>
        <p:spPr>
          <a:xfrm>
            <a:off x="3104057" y="2080862"/>
            <a:ext cx="6468395" cy="3145479"/>
          </a:xfrm>
          <a:prstGeom prst="rect">
            <a:avLst/>
          </a:prstGeom>
        </p:spPr>
      </p:pic>
    </p:spTree>
    <p:extLst>
      <p:ext uri="{BB962C8B-B14F-4D97-AF65-F5344CB8AC3E}">
        <p14:creationId xmlns:p14="http://schemas.microsoft.com/office/powerpoint/2010/main" val="414210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05C6-AFB0-4F93-B4BB-833F5CC53877}"/>
              </a:ext>
            </a:extLst>
          </p:cNvPr>
          <p:cNvSpPr>
            <a:spLocks noGrp="1"/>
          </p:cNvSpPr>
          <p:nvPr>
            <p:ph type="title"/>
          </p:nvPr>
        </p:nvSpPr>
        <p:spPr/>
        <p:txBody>
          <a:bodyPr/>
          <a:lstStyle/>
          <a:p>
            <a:r>
              <a:rPr lang="en-CA" dirty="0"/>
              <a:t>Creating webpages and </a:t>
            </a:r>
            <a:r>
              <a:rPr lang="en-CA" dirty="0" err="1"/>
              <a:t>webscripts</a:t>
            </a:r>
            <a:endParaRPr lang="en-CA" dirty="0"/>
          </a:p>
        </p:txBody>
      </p:sp>
      <p:sp>
        <p:nvSpPr>
          <p:cNvPr id="3" name="Content Placeholder 2">
            <a:extLst>
              <a:ext uri="{FF2B5EF4-FFF2-40B4-BE49-F238E27FC236}">
                <a16:creationId xmlns:a16="http://schemas.microsoft.com/office/drawing/2014/main" id="{B65A85AD-3BDD-437F-A886-F1B9D3C17E49}"/>
              </a:ext>
            </a:extLst>
          </p:cNvPr>
          <p:cNvSpPr>
            <a:spLocks noGrp="1"/>
          </p:cNvSpPr>
          <p:nvPr>
            <p:ph idx="1"/>
          </p:nvPr>
        </p:nvSpPr>
        <p:spPr/>
        <p:txBody>
          <a:bodyPr/>
          <a:lstStyle/>
          <a:p>
            <a:r>
              <a:rPr lang="en-CA" dirty="0"/>
              <a:t>Type URL: </a:t>
            </a:r>
            <a:r>
              <a:rPr lang="en-CA" dirty="0">
                <a:hlinkClick r:id="rId2"/>
              </a:rPr>
              <a:t>http://169.254.177.182/cgi-bin/temperture.cgi</a:t>
            </a:r>
            <a:endParaRPr lang="en-CA" dirty="0"/>
          </a:p>
          <a:p>
            <a:endParaRPr lang="en-CA" dirty="0"/>
          </a:p>
        </p:txBody>
      </p:sp>
      <p:pic>
        <p:nvPicPr>
          <p:cNvPr id="5" name="Picture 4">
            <a:extLst>
              <a:ext uri="{FF2B5EF4-FFF2-40B4-BE49-F238E27FC236}">
                <a16:creationId xmlns:a16="http://schemas.microsoft.com/office/drawing/2014/main" id="{6227D6A8-F4E5-4CAE-9321-E35D276AC078}"/>
              </a:ext>
            </a:extLst>
          </p:cNvPr>
          <p:cNvPicPr>
            <a:picLocks noChangeAspect="1"/>
          </p:cNvPicPr>
          <p:nvPr/>
        </p:nvPicPr>
        <p:blipFill>
          <a:blip r:embed="rId3"/>
          <a:stretch>
            <a:fillRect/>
          </a:stretch>
        </p:blipFill>
        <p:spPr>
          <a:xfrm>
            <a:off x="1696412" y="2571880"/>
            <a:ext cx="8362950" cy="2486025"/>
          </a:xfrm>
          <a:prstGeom prst="rect">
            <a:avLst/>
          </a:prstGeom>
        </p:spPr>
      </p:pic>
    </p:spTree>
    <p:extLst>
      <p:ext uri="{BB962C8B-B14F-4D97-AF65-F5344CB8AC3E}">
        <p14:creationId xmlns:p14="http://schemas.microsoft.com/office/powerpoint/2010/main" val="3438242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8D8B-AEE2-49A9-8D14-7DEAB8C2648A}"/>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9B30821C-A58A-4B6B-B3A2-0011D401CA75}"/>
              </a:ext>
            </a:extLst>
          </p:cNvPr>
          <p:cNvSpPr>
            <a:spLocks noGrp="1"/>
          </p:cNvSpPr>
          <p:nvPr>
            <p:ph idx="1"/>
          </p:nvPr>
        </p:nvSpPr>
        <p:spPr/>
        <p:txBody>
          <a:bodyPr/>
          <a:lstStyle/>
          <a:p>
            <a:r>
              <a:rPr lang="en-CA" dirty="0"/>
              <a:t>Derek Molloy, </a:t>
            </a:r>
            <a:r>
              <a:rPr lang="en-US" dirty="0"/>
              <a:t>(2016). Exploring Raspberry Pi: Interfacing to the Real World with Embedded Linux, New York: Wiley.</a:t>
            </a:r>
          </a:p>
          <a:p>
            <a:r>
              <a:rPr lang="en-US" dirty="0" err="1"/>
              <a:t>Stackshare</a:t>
            </a:r>
            <a:r>
              <a:rPr lang="en-US" dirty="0"/>
              <a:t>, Azure websites vs NGINX, retrieved from: https://stackshare.io/stackups/azure-websites-vs-nginx</a:t>
            </a:r>
          </a:p>
          <a:p>
            <a:pPr marL="0" indent="0">
              <a:buNone/>
            </a:pPr>
            <a:endParaRPr lang="en-US" dirty="0"/>
          </a:p>
          <a:p>
            <a:r>
              <a:rPr lang="en-US" dirty="0"/>
              <a:t>Setting up an NGINX web server on a Raspberry Pi, </a:t>
            </a:r>
            <a:r>
              <a:rPr lang="en-US" dirty="0" err="1"/>
              <a:t>Retrived</a:t>
            </a:r>
            <a:r>
              <a:rPr lang="en-US" dirty="0"/>
              <a:t> from: </a:t>
            </a:r>
            <a:r>
              <a:rPr lang="en-US" dirty="0">
                <a:hlinkClick r:id="rId2"/>
              </a:rPr>
              <a:t>https://www.raspberrypi.org/documentation/remote-access/web-server/nginx.md</a:t>
            </a:r>
            <a:endParaRPr lang="en-US" dirty="0"/>
          </a:p>
          <a:p>
            <a:endParaRPr lang="en-US" dirty="0"/>
          </a:p>
          <a:p>
            <a:endParaRPr lang="en-CA" dirty="0"/>
          </a:p>
        </p:txBody>
      </p:sp>
    </p:spTree>
    <p:extLst>
      <p:ext uri="{BB962C8B-B14F-4D97-AF65-F5344CB8AC3E}">
        <p14:creationId xmlns:p14="http://schemas.microsoft.com/office/powerpoint/2010/main" val="31283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0897-5303-4021-83E8-3FEE665953CE}"/>
              </a:ext>
            </a:extLst>
          </p:cNvPr>
          <p:cNvSpPr>
            <a:spLocks noGrp="1"/>
          </p:cNvSpPr>
          <p:nvPr>
            <p:ph type="title"/>
          </p:nvPr>
        </p:nvSpPr>
        <p:spPr/>
        <p:txBody>
          <a:bodyPr/>
          <a:lstStyle/>
          <a:p>
            <a:r>
              <a:rPr lang="en-CA" dirty="0"/>
              <a:t>IoT in Raspberry Pi</a:t>
            </a:r>
          </a:p>
        </p:txBody>
      </p:sp>
      <p:sp>
        <p:nvSpPr>
          <p:cNvPr id="3" name="Content Placeholder 2">
            <a:extLst>
              <a:ext uri="{FF2B5EF4-FFF2-40B4-BE49-F238E27FC236}">
                <a16:creationId xmlns:a16="http://schemas.microsoft.com/office/drawing/2014/main" id="{E8CA3DD8-D96A-42D5-92AA-450882A37608}"/>
              </a:ext>
            </a:extLst>
          </p:cNvPr>
          <p:cNvSpPr>
            <a:spLocks noGrp="1"/>
          </p:cNvSpPr>
          <p:nvPr>
            <p:ph idx="1"/>
          </p:nvPr>
        </p:nvSpPr>
        <p:spPr/>
        <p:txBody>
          <a:bodyPr>
            <a:normAutofit/>
          </a:bodyPr>
          <a:lstStyle/>
          <a:p>
            <a:pPr algn="l"/>
            <a:r>
              <a:rPr lang="en-US" sz="2400" b="0" i="0" u="none" strike="noStrike" baseline="0" dirty="0">
                <a:latin typeface="PalatinoLTStd-Roman"/>
              </a:rPr>
              <a:t>The terms </a:t>
            </a:r>
            <a:r>
              <a:rPr lang="en-US" sz="2400" b="0" i="1" u="none" strike="noStrike" baseline="0" dirty="0">
                <a:latin typeface="PalatinoLTStd-Italic"/>
              </a:rPr>
              <a:t>Internet of Things </a:t>
            </a:r>
            <a:r>
              <a:rPr lang="en-US" sz="2400" b="0" i="0" u="none" strike="noStrike" baseline="0" dirty="0">
                <a:latin typeface="PalatinoLTStd-Roman"/>
              </a:rPr>
              <a:t>(IoT) and </a:t>
            </a:r>
            <a:r>
              <a:rPr lang="en-US" sz="2400" b="0" i="1" u="none" strike="noStrike" baseline="0" dirty="0">
                <a:latin typeface="PalatinoLTStd-Italic"/>
              </a:rPr>
              <a:t>cyber-physical systems </a:t>
            </a:r>
            <a:r>
              <a:rPr lang="en-US" sz="2400" b="0" i="0" u="none" strike="noStrike" baseline="0" dirty="0">
                <a:latin typeface="PalatinoLTStd-Roman"/>
              </a:rPr>
              <a:t>(</a:t>
            </a:r>
            <a:r>
              <a:rPr lang="en-US" sz="2400" b="0" i="1" u="none" strike="noStrike" baseline="0" dirty="0">
                <a:latin typeface="PalatinoLTStd-Italic"/>
              </a:rPr>
              <a:t>CPS</a:t>
            </a:r>
            <a:r>
              <a:rPr lang="en-US" sz="2400" b="0" i="0" u="none" strike="noStrike" baseline="0" dirty="0">
                <a:latin typeface="PalatinoLTStd-Roman"/>
              </a:rPr>
              <a:t>) are broadly used to describe the extension of the web and the Internet into the physical realm, by the connection of distributed embedded devices.</a:t>
            </a:r>
          </a:p>
          <a:p>
            <a:pPr algn="l"/>
            <a:endParaRPr lang="en-US" sz="2400" b="0" i="0" u="none" strike="noStrike" baseline="0" dirty="0">
              <a:latin typeface="PalatinoLTStd-Roman"/>
            </a:endParaRPr>
          </a:p>
          <a:p>
            <a:pPr algn="l"/>
            <a:r>
              <a:rPr lang="en-US" sz="2400" b="0" i="0" u="none" strike="noStrike" baseline="0" dirty="0">
                <a:latin typeface="PalatinoLTStd-Roman"/>
              </a:rPr>
              <a:t>IoT concept envisions that if physical sensors and actuators can be linked to the Internet, then a whole new range of applications </a:t>
            </a:r>
            <a:r>
              <a:rPr lang="en-CA" sz="2400" b="0" i="0" u="none" strike="noStrike" baseline="0" dirty="0">
                <a:latin typeface="PalatinoLTStd-Roman"/>
              </a:rPr>
              <a:t>and services are possible.</a:t>
            </a:r>
          </a:p>
          <a:p>
            <a:pPr algn="l"/>
            <a:endParaRPr lang="en-CA" sz="2400" dirty="0">
              <a:latin typeface="PalatinoLTStd-Roman"/>
            </a:endParaRPr>
          </a:p>
          <a:p>
            <a:pPr algn="l"/>
            <a:r>
              <a:rPr lang="en-US" sz="2400" b="0" i="0" u="none" strike="noStrike" baseline="0" dirty="0">
                <a:latin typeface="PalatinoLTStd-Roman"/>
              </a:rPr>
              <a:t>IoT also has broad application to many large-scale industries, such as energy management, healthcare, transport, and logistics.</a:t>
            </a:r>
            <a:endParaRPr lang="en-CA" sz="2400" dirty="0"/>
          </a:p>
        </p:txBody>
      </p:sp>
    </p:spTree>
    <p:extLst>
      <p:ext uri="{BB962C8B-B14F-4D97-AF65-F5344CB8AC3E}">
        <p14:creationId xmlns:p14="http://schemas.microsoft.com/office/powerpoint/2010/main" val="367901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74D8-0C1B-4DAA-B719-34965B1040A1}"/>
              </a:ext>
            </a:extLst>
          </p:cNvPr>
          <p:cNvSpPr>
            <a:spLocks noGrp="1"/>
          </p:cNvSpPr>
          <p:nvPr>
            <p:ph type="title"/>
          </p:nvPr>
        </p:nvSpPr>
        <p:spPr/>
        <p:txBody>
          <a:bodyPr/>
          <a:lstStyle/>
          <a:p>
            <a:r>
              <a:rPr lang="en-CA" dirty="0"/>
              <a:t>IoT in Raspberry Pi</a:t>
            </a:r>
          </a:p>
        </p:txBody>
      </p:sp>
      <p:sp>
        <p:nvSpPr>
          <p:cNvPr id="3" name="Content Placeholder 2">
            <a:extLst>
              <a:ext uri="{FF2B5EF4-FFF2-40B4-BE49-F238E27FC236}">
                <a16:creationId xmlns:a16="http://schemas.microsoft.com/office/drawing/2014/main" id="{EA39FAAC-F650-43B7-B1B9-6493D132917B}"/>
              </a:ext>
            </a:extLst>
          </p:cNvPr>
          <p:cNvSpPr>
            <a:spLocks noGrp="1"/>
          </p:cNvSpPr>
          <p:nvPr>
            <p:ph idx="1"/>
          </p:nvPr>
        </p:nvSpPr>
        <p:spPr/>
        <p:txBody>
          <a:bodyPr>
            <a:normAutofit/>
          </a:bodyPr>
          <a:lstStyle/>
          <a:p>
            <a:pPr algn="l"/>
            <a:r>
              <a:rPr lang="en-US" sz="2400" b="0" i="0" u="none" strike="noStrike" baseline="0" dirty="0">
                <a:latin typeface="PalatinoLTStd-Roman"/>
              </a:rPr>
              <a:t>IoT devices should be able to :</a:t>
            </a:r>
          </a:p>
          <a:p>
            <a:pPr algn="l"/>
            <a:r>
              <a:rPr lang="en-US" sz="2400" b="0" i="0" u="none" strike="noStrike" baseline="0" dirty="0">
                <a:latin typeface="PalatinoLTStd-Roman"/>
              </a:rPr>
              <a:t>automate laborious tasks;</a:t>
            </a:r>
          </a:p>
          <a:p>
            <a:pPr algn="l"/>
            <a:r>
              <a:rPr lang="en-US" sz="2400" b="0" i="0" u="none" strike="noStrike" baseline="0" dirty="0">
                <a:latin typeface="PalatinoLTStd-Roman"/>
              </a:rPr>
              <a:t>manage security; </a:t>
            </a:r>
          </a:p>
          <a:p>
            <a:pPr algn="l"/>
            <a:r>
              <a:rPr lang="en-US" sz="2400" b="0" i="0" u="none" strike="noStrike" baseline="0" dirty="0">
                <a:latin typeface="PalatinoLTStd-Roman"/>
              </a:rPr>
              <a:t>improve :</a:t>
            </a:r>
          </a:p>
          <a:p>
            <a:pPr lvl="1">
              <a:buFont typeface="Wingdings" panose="05000000000000000000" pitchFamily="2" charset="2"/>
              <a:buChar char="§"/>
            </a:pPr>
            <a:r>
              <a:rPr lang="en-US" b="0" i="0" u="none" strike="noStrike" baseline="0" dirty="0">
                <a:latin typeface="PalatinoLTStd-Roman"/>
              </a:rPr>
              <a:t>energy efficiency, </a:t>
            </a:r>
          </a:p>
          <a:p>
            <a:pPr lvl="1">
              <a:buFont typeface="Wingdings" panose="05000000000000000000" pitchFamily="2" charset="2"/>
              <a:buChar char="§"/>
            </a:pPr>
            <a:r>
              <a:rPr lang="en-US" b="0" i="0" u="none" strike="noStrike" baseline="0" dirty="0">
                <a:latin typeface="PalatinoLTStd-Roman"/>
              </a:rPr>
              <a:t>accessibility, </a:t>
            </a:r>
          </a:p>
          <a:p>
            <a:pPr lvl="1">
              <a:buFont typeface="Wingdings" panose="05000000000000000000" pitchFamily="2" charset="2"/>
              <a:buChar char="§"/>
            </a:pPr>
            <a:r>
              <a:rPr lang="en-US" b="0" i="0" u="none" strike="noStrike" baseline="0" dirty="0">
                <a:latin typeface="PalatinoLTStd-Roman"/>
              </a:rPr>
              <a:t>convenience</a:t>
            </a:r>
            <a:endParaRPr lang="en-CA" dirty="0"/>
          </a:p>
        </p:txBody>
      </p:sp>
    </p:spTree>
    <p:extLst>
      <p:ext uri="{BB962C8B-B14F-4D97-AF65-F5344CB8AC3E}">
        <p14:creationId xmlns:p14="http://schemas.microsoft.com/office/powerpoint/2010/main" val="36510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43D4-AC3B-46BD-A3DA-4D79F6089E95}"/>
              </a:ext>
            </a:extLst>
          </p:cNvPr>
          <p:cNvSpPr>
            <a:spLocks noGrp="1"/>
          </p:cNvSpPr>
          <p:nvPr>
            <p:ph type="title"/>
          </p:nvPr>
        </p:nvSpPr>
        <p:spPr/>
        <p:txBody>
          <a:bodyPr/>
          <a:lstStyle/>
          <a:p>
            <a:r>
              <a:rPr lang="en-CA" dirty="0"/>
              <a:t>IoT in Raspberry Pi</a:t>
            </a:r>
          </a:p>
        </p:txBody>
      </p:sp>
      <p:sp>
        <p:nvSpPr>
          <p:cNvPr id="3" name="Content Placeholder 2">
            <a:extLst>
              <a:ext uri="{FF2B5EF4-FFF2-40B4-BE49-F238E27FC236}">
                <a16:creationId xmlns:a16="http://schemas.microsoft.com/office/drawing/2014/main" id="{94024E93-7D7E-4E2B-AB5F-F5B824D1BFD7}"/>
              </a:ext>
            </a:extLst>
          </p:cNvPr>
          <p:cNvSpPr>
            <a:spLocks noGrp="1"/>
          </p:cNvSpPr>
          <p:nvPr>
            <p:ph idx="1"/>
          </p:nvPr>
        </p:nvSpPr>
        <p:spPr/>
        <p:txBody>
          <a:bodyPr>
            <a:normAutofit/>
          </a:bodyPr>
          <a:lstStyle/>
          <a:p>
            <a:pPr algn="l"/>
            <a:r>
              <a:rPr lang="en-US" sz="2400" b="0" i="0" u="none" strike="noStrike" baseline="0" dirty="0">
                <a:latin typeface="PalatinoLTStd-Roman"/>
              </a:rPr>
              <a:t>In this ppt, the implementation of several software communication architectures that can be used to realize IoT or CPS is described.</a:t>
            </a:r>
          </a:p>
          <a:p>
            <a:pPr algn="l"/>
            <a:endParaRPr lang="en-US" sz="2400" dirty="0">
              <a:latin typeface="PalatinoLTStd-Roman"/>
            </a:endParaRPr>
          </a:p>
          <a:p>
            <a:pPr algn="l"/>
            <a:r>
              <a:rPr lang="en-US" sz="2400" dirty="0">
                <a:latin typeface="PalatinoLTStd-Roman"/>
              </a:rPr>
              <a:t>There are mainly 4 IoT architectures to implement </a:t>
            </a:r>
            <a:r>
              <a:rPr lang="en-US" sz="2400" dirty="0" err="1">
                <a:latin typeface="PalatinoLTStd-Roman"/>
              </a:rPr>
              <a:t>iot</a:t>
            </a:r>
            <a:r>
              <a:rPr lang="en-US" sz="2400" dirty="0">
                <a:latin typeface="PalatinoLTStd-Roman"/>
              </a:rPr>
              <a:t> in raspberry pi.</a:t>
            </a:r>
          </a:p>
          <a:p>
            <a:pPr algn="l"/>
            <a:endParaRPr lang="en-US" sz="2400" dirty="0">
              <a:latin typeface="PalatinoLTStd-Roman"/>
            </a:endParaRPr>
          </a:p>
          <a:p>
            <a:pPr algn="l"/>
            <a:r>
              <a:rPr lang="en-US" sz="2400" dirty="0">
                <a:latin typeface="PalatinoLTStd-Roman"/>
              </a:rPr>
              <a:t>We will use raspberry pi as a webserver to publish data over internet.</a:t>
            </a:r>
            <a:endParaRPr lang="en-CA" sz="2400" dirty="0"/>
          </a:p>
        </p:txBody>
      </p:sp>
    </p:spTree>
    <p:extLst>
      <p:ext uri="{BB962C8B-B14F-4D97-AF65-F5344CB8AC3E}">
        <p14:creationId xmlns:p14="http://schemas.microsoft.com/office/powerpoint/2010/main" val="194729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E72-2CAA-41C9-B593-33ECDB11AD6F}"/>
              </a:ext>
            </a:extLst>
          </p:cNvPr>
          <p:cNvSpPr>
            <a:spLocks noGrp="1"/>
          </p:cNvSpPr>
          <p:nvPr>
            <p:ph type="title"/>
          </p:nvPr>
        </p:nvSpPr>
        <p:spPr/>
        <p:txBody>
          <a:bodyPr/>
          <a:lstStyle/>
          <a:p>
            <a:r>
              <a:rPr lang="en-CA" dirty="0"/>
              <a:t>IoT Architecture</a:t>
            </a:r>
          </a:p>
        </p:txBody>
      </p:sp>
      <p:sp>
        <p:nvSpPr>
          <p:cNvPr id="3" name="Content Placeholder 2">
            <a:extLst>
              <a:ext uri="{FF2B5EF4-FFF2-40B4-BE49-F238E27FC236}">
                <a16:creationId xmlns:a16="http://schemas.microsoft.com/office/drawing/2014/main" id="{44C20973-6C74-412D-B2CF-075D1E950C7C}"/>
              </a:ext>
            </a:extLst>
          </p:cNvPr>
          <p:cNvSpPr>
            <a:spLocks noGrp="1"/>
          </p:cNvSpPr>
          <p:nvPr>
            <p:ph idx="1"/>
          </p:nvPr>
        </p:nvSpPr>
        <p:spPr/>
        <p:txBody>
          <a:bodyPr>
            <a:normAutofit/>
          </a:bodyPr>
          <a:lstStyle/>
          <a:p>
            <a:pPr marL="0" indent="0" algn="l">
              <a:buNone/>
            </a:pPr>
            <a:r>
              <a:rPr lang="en-US" sz="2400" b="0" i="0" u="none" strike="noStrike" baseline="0" dirty="0">
                <a:latin typeface="PalatinoLTStd-Roman"/>
              </a:rPr>
              <a:t>1. </a:t>
            </a:r>
            <a:r>
              <a:rPr lang="en-US" sz="2400" b="1" i="0" u="none" strike="noStrike" baseline="0" dirty="0">
                <a:latin typeface="PalatinoLTStd-Bold"/>
              </a:rPr>
              <a:t>The RPi web server: </a:t>
            </a:r>
          </a:p>
          <a:p>
            <a:pPr algn="l"/>
            <a:r>
              <a:rPr lang="en-US" sz="2400" b="0" i="0" u="none" strike="noStrike" baseline="0" dirty="0">
                <a:latin typeface="PalatinoLTStd-Roman"/>
              </a:rPr>
              <a:t>An RPi that is connected to a sensor and running a web server can be used to present information to the web when it is requested to do so by a web browser. Communications take place using the Hypertext Transfer Protocol (HTTP).</a:t>
            </a:r>
            <a:endParaRPr lang="en-CA" sz="2400" dirty="0"/>
          </a:p>
        </p:txBody>
      </p:sp>
      <p:pic>
        <p:nvPicPr>
          <p:cNvPr id="5" name="Picture 4">
            <a:extLst>
              <a:ext uri="{FF2B5EF4-FFF2-40B4-BE49-F238E27FC236}">
                <a16:creationId xmlns:a16="http://schemas.microsoft.com/office/drawing/2014/main" id="{656E15E7-D45A-4B4E-8068-7268318908EE}"/>
              </a:ext>
            </a:extLst>
          </p:cNvPr>
          <p:cNvPicPr>
            <a:picLocks noChangeAspect="1"/>
          </p:cNvPicPr>
          <p:nvPr/>
        </p:nvPicPr>
        <p:blipFill>
          <a:blip r:embed="rId2"/>
          <a:stretch>
            <a:fillRect/>
          </a:stretch>
        </p:blipFill>
        <p:spPr>
          <a:xfrm>
            <a:off x="3257636" y="4001294"/>
            <a:ext cx="6211887" cy="1187042"/>
          </a:xfrm>
          <a:prstGeom prst="rect">
            <a:avLst/>
          </a:prstGeom>
        </p:spPr>
      </p:pic>
    </p:spTree>
    <p:extLst>
      <p:ext uri="{BB962C8B-B14F-4D97-AF65-F5344CB8AC3E}">
        <p14:creationId xmlns:p14="http://schemas.microsoft.com/office/powerpoint/2010/main" val="378239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ACBB-47E0-422A-AA36-18007E32836A}"/>
              </a:ext>
            </a:extLst>
          </p:cNvPr>
          <p:cNvSpPr>
            <a:spLocks noGrp="1"/>
          </p:cNvSpPr>
          <p:nvPr>
            <p:ph type="title"/>
          </p:nvPr>
        </p:nvSpPr>
        <p:spPr/>
        <p:txBody>
          <a:bodyPr/>
          <a:lstStyle/>
          <a:p>
            <a:r>
              <a:rPr lang="en-CA" dirty="0"/>
              <a:t>IoT Architecture</a:t>
            </a:r>
          </a:p>
        </p:txBody>
      </p:sp>
      <p:sp>
        <p:nvSpPr>
          <p:cNvPr id="3" name="Content Placeholder 2">
            <a:extLst>
              <a:ext uri="{FF2B5EF4-FFF2-40B4-BE49-F238E27FC236}">
                <a16:creationId xmlns:a16="http://schemas.microsoft.com/office/drawing/2014/main" id="{5E5A2A9D-F103-4E28-98C5-044BE2C2E457}"/>
              </a:ext>
            </a:extLst>
          </p:cNvPr>
          <p:cNvSpPr>
            <a:spLocks noGrp="1"/>
          </p:cNvSpPr>
          <p:nvPr>
            <p:ph idx="1"/>
          </p:nvPr>
        </p:nvSpPr>
        <p:spPr/>
        <p:txBody>
          <a:bodyPr>
            <a:normAutofit/>
          </a:bodyPr>
          <a:lstStyle/>
          <a:p>
            <a:pPr marL="0" indent="0" algn="l">
              <a:buNone/>
            </a:pPr>
            <a:r>
              <a:rPr lang="en-US" sz="2400" b="0" i="0" u="none" strike="noStrike" baseline="0" dirty="0">
                <a:latin typeface="PalatinoLTStd-Roman"/>
              </a:rPr>
              <a:t>2. </a:t>
            </a:r>
            <a:r>
              <a:rPr lang="en-US" sz="2400" b="1" i="0" u="none" strike="noStrike" baseline="0" dirty="0">
                <a:latin typeface="PalatinoLTStd-Bold"/>
              </a:rPr>
              <a:t>The RPi web client: </a:t>
            </a:r>
          </a:p>
          <a:p>
            <a:pPr marL="0" indent="0" algn="l">
              <a:buNone/>
            </a:pPr>
            <a:r>
              <a:rPr lang="en-US" sz="2400" b="0" i="0" u="none" strike="noStrike" baseline="0" dirty="0">
                <a:latin typeface="PalatinoLTStd-Roman"/>
              </a:rPr>
              <a:t>An RPi can initiate contact with a web server using HTTP requests to send and receive data. A C/C++ program is written that uses TCP sockets to build a basic web browser, which can communicate over HTTP, or if necessary, securely over secure HTTP (HTTPS).</a:t>
            </a:r>
          </a:p>
          <a:p>
            <a:pPr algn="l"/>
            <a:endParaRPr lang="en-CA" sz="2400" dirty="0"/>
          </a:p>
        </p:txBody>
      </p:sp>
      <p:pic>
        <p:nvPicPr>
          <p:cNvPr id="5" name="Picture 4">
            <a:extLst>
              <a:ext uri="{FF2B5EF4-FFF2-40B4-BE49-F238E27FC236}">
                <a16:creationId xmlns:a16="http://schemas.microsoft.com/office/drawing/2014/main" id="{5A9343C9-AAA8-4D69-B4BE-C989402C6437}"/>
              </a:ext>
            </a:extLst>
          </p:cNvPr>
          <p:cNvPicPr>
            <a:picLocks noChangeAspect="1"/>
          </p:cNvPicPr>
          <p:nvPr/>
        </p:nvPicPr>
        <p:blipFill>
          <a:blip r:embed="rId2"/>
          <a:stretch>
            <a:fillRect/>
          </a:stretch>
        </p:blipFill>
        <p:spPr>
          <a:xfrm>
            <a:off x="2420311" y="4001294"/>
            <a:ext cx="7652699" cy="1579981"/>
          </a:xfrm>
          <a:prstGeom prst="rect">
            <a:avLst/>
          </a:prstGeom>
        </p:spPr>
      </p:pic>
    </p:spTree>
    <p:extLst>
      <p:ext uri="{BB962C8B-B14F-4D97-AF65-F5344CB8AC3E}">
        <p14:creationId xmlns:p14="http://schemas.microsoft.com/office/powerpoint/2010/main" val="406903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07CD-6695-4C93-BD75-A1E75779C353}"/>
              </a:ext>
            </a:extLst>
          </p:cNvPr>
          <p:cNvSpPr>
            <a:spLocks noGrp="1"/>
          </p:cNvSpPr>
          <p:nvPr>
            <p:ph type="title"/>
          </p:nvPr>
        </p:nvSpPr>
        <p:spPr/>
        <p:txBody>
          <a:bodyPr/>
          <a:lstStyle/>
          <a:p>
            <a:r>
              <a:rPr lang="en-CA" dirty="0"/>
              <a:t>IoT Architecture</a:t>
            </a:r>
          </a:p>
        </p:txBody>
      </p:sp>
      <p:sp>
        <p:nvSpPr>
          <p:cNvPr id="3" name="Content Placeholder 2">
            <a:extLst>
              <a:ext uri="{FF2B5EF4-FFF2-40B4-BE49-F238E27FC236}">
                <a16:creationId xmlns:a16="http://schemas.microsoft.com/office/drawing/2014/main" id="{9C817C76-D826-42F7-98C9-7C46C818BD7F}"/>
              </a:ext>
            </a:extLst>
          </p:cNvPr>
          <p:cNvSpPr>
            <a:spLocks noGrp="1"/>
          </p:cNvSpPr>
          <p:nvPr>
            <p:ph idx="1"/>
          </p:nvPr>
        </p:nvSpPr>
        <p:spPr/>
        <p:txBody>
          <a:bodyPr/>
          <a:lstStyle/>
          <a:p>
            <a:pPr marL="0" indent="0" algn="l">
              <a:buNone/>
            </a:pPr>
            <a:r>
              <a:rPr lang="en-US" sz="1800" b="0" i="0" u="none" strike="noStrike" baseline="0" dirty="0">
                <a:latin typeface="PalatinoLTStd-Roman"/>
              </a:rPr>
              <a:t>3. </a:t>
            </a:r>
            <a:r>
              <a:rPr lang="en-US" sz="1800" b="1" i="0" u="none" strike="noStrike" baseline="0" dirty="0">
                <a:latin typeface="PalatinoLTStd-Bold"/>
              </a:rPr>
              <a:t>The RPi TCP client/server: </a:t>
            </a:r>
          </a:p>
          <a:p>
            <a:pPr marL="0" indent="0" algn="l">
              <a:buNone/>
            </a:pPr>
            <a:r>
              <a:rPr lang="en-US" sz="1800" b="0" i="0" u="none" strike="noStrike" baseline="0" dirty="0">
                <a:latin typeface="PalatinoLTStd-Roman"/>
              </a:rPr>
              <a:t>A custom C++ client and server are presented that can intercommunicate at high speeds with a user-defi </a:t>
            </a:r>
            <a:r>
              <a:rPr lang="en-US" sz="1800" b="0" i="0" u="none" strike="noStrike" baseline="0" dirty="0" err="1">
                <a:latin typeface="PalatinoLTStd-Roman"/>
              </a:rPr>
              <a:t>ned</a:t>
            </a:r>
            <a:r>
              <a:rPr lang="en-US" sz="1800" b="0" i="0" u="none" strike="noStrike" baseline="0" dirty="0">
                <a:latin typeface="PalatinoLTStd-Roman"/>
              </a:rPr>
              <a:t> communications </a:t>
            </a:r>
            <a:r>
              <a:rPr lang="en-CA" sz="1800" b="0" i="0" u="none" strike="noStrike" baseline="0" dirty="0">
                <a:latin typeface="PalatinoLTStd-Roman"/>
              </a:rPr>
              <a:t>protocol.</a:t>
            </a:r>
            <a:endParaRPr lang="en-CA" dirty="0"/>
          </a:p>
        </p:txBody>
      </p:sp>
      <p:pic>
        <p:nvPicPr>
          <p:cNvPr id="5" name="Picture 4">
            <a:extLst>
              <a:ext uri="{FF2B5EF4-FFF2-40B4-BE49-F238E27FC236}">
                <a16:creationId xmlns:a16="http://schemas.microsoft.com/office/drawing/2014/main" id="{DF0E28F6-91BD-4B6F-B871-463D03A8C531}"/>
              </a:ext>
            </a:extLst>
          </p:cNvPr>
          <p:cNvPicPr>
            <a:picLocks noChangeAspect="1"/>
          </p:cNvPicPr>
          <p:nvPr/>
        </p:nvPicPr>
        <p:blipFill>
          <a:blip r:embed="rId2"/>
          <a:stretch>
            <a:fillRect/>
          </a:stretch>
        </p:blipFill>
        <p:spPr>
          <a:xfrm>
            <a:off x="2662609" y="3063160"/>
            <a:ext cx="6866781" cy="1357838"/>
          </a:xfrm>
          <a:prstGeom prst="rect">
            <a:avLst/>
          </a:prstGeom>
        </p:spPr>
      </p:pic>
    </p:spTree>
    <p:extLst>
      <p:ext uri="{BB962C8B-B14F-4D97-AF65-F5344CB8AC3E}">
        <p14:creationId xmlns:p14="http://schemas.microsoft.com/office/powerpoint/2010/main" val="81142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2222</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Calibri</vt:lpstr>
      <vt:lpstr>Calibri Light</vt:lpstr>
      <vt:lpstr>CourierStd</vt:lpstr>
      <vt:lpstr>CourierStd-Bold</vt:lpstr>
      <vt:lpstr>MyriadPro-Semibold</vt:lpstr>
      <vt:lpstr>Open Sans</vt:lpstr>
      <vt:lpstr>PalatinoLTStd-Bold</vt:lpstr>
      <vt:lpstr>PalatinoLTStd-Italic</vt:lpstr>
      <vt:lpstr>PalatinoLTStd-Roman</vt:lpstr>
      <vt:lpstr>Times New Roman</vt:lpstr>
      <vt:lpstr>Wingdings</vt:lpstr>
      <vt:lpstr>ZapfDingbatsStd</vt:lpstr>
      <vt:lpstr>Office Theme</vt:lpstr>
      <vt:lpstr>ESE 4009  </vt:lpstr>
      <vt:lpstr>Web-server Interface with Raspberry Pi</vt:lpstr>
      <vt:lpstr>IoT in Raspberry Pi</vt:lpstr>
      <vt:lpstr>IoT in Raspberry Pi</vt:lpstr>
      <vt:lpstr>IoT in Raspberry Pi</vt:lpstr>
      <vt:lpstr>IoT in Raspberry Pi</vt:lpstr>
      <vt:lpstr>IoT Architecture</vt:lpstr>
      <vt:lpstr>IoT Architecture</vt:lpstr>
      <vt:lpstr>IoT Architecture</vt:lpstr>
      <vt:lpstr>IoT Architecture</vt:lpstr>
      <vt:lpstr>The raspberry-pi as webserver</vt:lpstr>
      <vt:lpstr>Nginx server</vt:lpstr>
      <vt:lpstr>Azure vs Nginx</vt:lpstr>
      <vt:lpstr>Azure vs Nginx</vt:lpstr>
      <vt:lpstr>Azure vs Nginx</vt:lpstr>
      <vt:lpstr>Nginx configuration on raspberry-pi</vt:lpstr>
      <vt:lpstr>Nginx configuration on raspberry-pi</vt:lpstr>
      <vt:lpstr>Nginx configuration on raspberry-pi</vt:lpstr>
      <vt:lpstr>Nginx configuration on raspberry-pi</vt:lpstr>
      <vt:lpstr>Nginx configuration on raspberry-pi</vt:lpstr>
      <vt:lpstr>Nginx configuration on raspberry-pi</vt:lpstr>
      <vt:lpstr>Programming on server</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Creating webpages and webscripts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4009  IoT based Cradle system using SIDS monitor</dc:title>
  <dc:creator>Rohan yadav</dc:creator>
  <cp:lastModifiedBy>Rohan yadav</cp:lastModifiedBy>
  <cp:revision>27</cp:revision>
  <dcterms:created xsi:type="dcterms:W3CDTF">2021-07-19T19:28:43Z</dcterms:created>
  <dcterms:modified xsi:type="dcterms:W3CDTF">2021-07-20T23:15:56Z</dcterms:modified>
</cp:coreProperties>
</file>