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80" r:id="rId12"/>
    <p:sldId id="281" r:id="rId13"/>
    <p:sldId id="282" r:id="rId14"/>
    <p:sldId id="283" r:id="rId15"/>
    <p:sldId id="278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D4E80-B384-4390-BFA3-BACF5E26D75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63636-BC0C-4B8C-99D0-47498A22CA3F}">
      <dgm:prSet/>
      <dgm:spPr/>
      <dgm:t>
        <a:bodyPr/>
        <a:lstStyle/>
        <a:p>
          <a:endParaRPr lang="en-US" dirty="0"/>
        </a:p>
      </dgm:t>
    </dgm:pt>
    <dgm:pt modelId="{D405FC6C-0088-441D-A546-34188B4A4BCC}" type="parTrans" cxnId="{6E787F77-D9DD-467D-A64A-5E0A12CDF7A4}">
      <dgm:prSet/>
      <dgm:spPr/>
      <dgm:t>
        <a:bodyPr/>
        <a:lstStyle/>
        <a:p>
          <a:endParaRPr lang="en-US"/>
        </a:p>
      </dgm:t>
    </dgm:pt>
    <dgm:pt modelId="{A92BF300-4541-476C-9AAB-D397D7042B20}" type="sibTrans" cxnId="{6E787F77-D9DD-467D-A64A-5E0A12CDF7A4}">
      <dgm:prSet/>
      <dgm:spPr/>
      <dgm:t>
        <a:bodyPr/>
        <a:lstStyle/>
        <a:p>
          <a:endParaRPr lang="en-US"/>
        </a:p>
      </dgm:t>
    </dgm:pt>
    <dgm:pt modelId="{9A6C1083-B3F0-47BC-8877-E4F9A382A287}" type="pres">
      <dgm:prSet presAssocID="{978D4E80-B384-4390-BFA3-BACF5E26D75A}" presName="vert0" presStyleCnt="0">
        <dgm:presLayoutVars>
          <dgm:dir/>
          <dgm:animOne val="branch"/>
          <dgm:animLvl val="lvl"/>
        </dgm:presLayoutVars>
      </dgm:prSet>
      <dgm:spPr/>
    </dgm:pt>
    <dgm:pt modelId="{F395B154-2358-4F67-AF44-7C9D02B1A6CA}" type="pres">
      <dgm:prSet presAssocID="{D6663636-BC0C-4B8C-99D0-47498A22CA3F}" presName="thickLine" presStyleLbl="alignNode1" presStyleIdx="0" presStyleCnt="1"/>
      <dgm:spPr/>
    </dgm:pt>
    <dgm:pt modelId="{C559DAAE-C30B-409C-AAFF-783ECE47446C}" type="pres">
      <dgm:prSet presAssocID="{D6663636-BC0C-4B8C-99D0-47498A22CA3F}" presName="horz1" presStyleCnt="0"/>
      <dgm:spPr/>
    </dgm:pt>
    <dgm:pt modelId="{1F60874F-E782-4719-92C9-A5A4A12A63BA}" type="pres">
      <dgm:prSet presAssocID="{D6663636-BC0C-4B8C-99D0-47498A22CA3F}" presName="tx1" presStyleLbl="revTx" presStyleIdx="0" presStyleCnt="1"/>
      <dgm:spPr/>
    </dgm:pt>
    <dgm:pt modelId="{4E34C6FB-A2E9-4C6E-823C-F30E0CB09769}" type="pres">
      <dgm:prSet presAssocID="{D6663636-BC0C-4B8C-99D0-47498A22CA3F}" presName="vert1" presStyleCnt="0"/>
      <dgm:spPr/>
    </dgm:pt>
  </dgm:ptLst>
  <dgm:cxnLst>
    <dgm:cxn modelId="{C658982F-90C8-44FB-A20B-5D3571E0A915}" type="presOf" srcId="{978D4E80-B384-4390-BFA3-BACF5E26D75A}" destId="{9A6C1083-B3F0-47BC-8877-E4F9A382A287}" srcOrd="0" destOrd="0" presId="urn:microsoft.com/office/officeart/2008/layout/LinedList"/>
    <dgm:cxn modelId="{6E787F77-D9DD-467D-A64A-5E0A12CDF7A4}" srcId="{978D4E80-B384-4390-BFA3-BACF5E26D75A}" destId="{D6663636-BC0C-4B8C-99D0-47498A22CA3F}" srcOrd="0" destOrd="0" parTransId="{D405FC6C-0088-441D-A546-34188B4A4BCC}" sibTransId="{A92BF300-4541-476C-9AAB-D397D7042B20}"/>
    <dgm:cxn modelId="{28A618D0-6F10-4B4A-BE2F-007002CDBF2B}" type="presOf" srcId="{D6663636-BC0C-4B8C-99D0-47498A22CA3F}" destId="{1F60874F-E782-4719-92C9-A5A4A12A63BA}" srcOrd="0" destOrd="0" presId="urn:microsoft.com/office/officeart/2008/layout/LinedList"/>
    <dgm:cxn modelId="{2FF76A54-1192-4D69-A2DA-69E51F12C9C7}" type="presParOf" srcId="{9A6C1083-B3F0-47BC-8877-E4F9A382A287}" destId="{F395B154-2358-4F67-AF44-7C9D02B1A6CA}" srcOrd="0" destOrd="0" presId="urn:microsoft.com/office/officeart/2008/layout/LinedList"/>
    <dgm:cxn modelId="{E519A3BD-38C3-403A-9C4C-D537F82AD5D8}" type="presParOf" srcId="{9A6C1083-B3F0-47BC-8877-E4F9A382A287}" destId="{C559DAAE-C30B-409C-AAFF-783ECE47446C}" srcOrd="1" destOrd="0" presId="urn:microsoft.com/office/officeart/2008/layout/LinedList"/>
    <dgm:cxn modelId="{D5C25857-F61A-42A3-B952-273133D58F8A}" type="presParOf" srcId="{C559DAAE-C30B-409C-AAFF-783ECE47446C}" destId="{1F60874F-E782-4719-92C9-A5A4A12A63BA}" srcOrd="0" destOrd="0" presId="urn:microsoft.com/office/officeart/2008/layout/LinedList"/>
    <dgm:cxn modelId="{0A9E9C2E-847F-4576-8861-617B89F7593A}" type="presParOf" srcId="{C559DAAE-C30B-409C-AAFF-783ECE47446C}" destId="{4E34C6FB-A2E9-4C6E-823C-F30E0CB097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5B154-2358-4F67-AF44-7C9D02B1A6CA}">
      <dsp:nvSpPr>
        <dsp:cNvPr id="0" name=""/>
        <dsp:cNvSpPr/>
      </dsp:nvSpPr>
      <dsp:spPr>
        <a:xfrm>
          <a:off x="0" y="0"/>
          <a:ext cx="38039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60874F-E782-4719-92C9-A5A4A12A63BA}">
      <dsp:nvSpPr>
        <dsp:cNvPr id="0" name=""/>
        <dsp:cNvSpPr/>
      </dsp:nvSpPr>
      <dsp:spPr>
        <a:xfrm>
          <a:off x="0" y="0"/>
          <a:ext cx="3803904" cy="366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3803904" cy="366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85F-3EA0-4FD8-AEE1-298BF80F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5EB0-6905-49EA-9556-A6012BCA5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6CC9-A249-4CBF-8662-C996C498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9847-5B5C-41EE-BAB0-4215C5B2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DE53-8364-4252-BDBA-3CD76BB7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AFFC-8334-4FC5-8B03-F15BBCF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221FD-C5D4-4419-AB3B-B7E213D5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AC-1E85-4BD9-BFA1-DE0CA4E9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5B1A-B501-4A94-8DFB-3F8F81D2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E24B-78A0-4966-B878-9186C3F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3DFD1-ED97-4B34-B600-2E8B2EDFA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00240-B57B-4BEA-9090-382249A6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88E5-5C01-4C8A-A805-4BA855B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0633-68E2-4AF0-9BD8-A992C0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B916-D376-4CBF-84D5-DAFA9D77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D38-0E0F-41B3-A01B-D3B75537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90EB-C912-428E-B008-B40DB0C8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D14A-67B4-4B93-8433-947088C6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CEF4-13B6-4DB0-BF82-25594898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07B7-ACA6-458A-A2FD-A928A6BA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0337-1A24-4A53-A866-0C936CBB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16B3-58BC-4F57-8BDE-595948E7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95E1-4A80-4956-BAE2-17B6BCAA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ED23-48D0-43AB-909E-5D11453C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E81C-E792-4495-8E43-22A7F1F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A61-93FA-4839-B3C1-50F284C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07D0-D3E1-4CB8-8C2C-2FE684830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D571-DDD0-4D6F-B3B7-DFA72C023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56CA-5852-4DFD-98DB-4FBF2496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B55D2-904A-478F-A4AC-A765E915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DF1D-87E7-45FC-8FA0-EF8C84E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EF5-8BEB-499B-9C2C-068F7977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02FC-6713-40AF-BDA0-F3BD8EB0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02C13-A845-49F0-89BC-96EC5E04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2CB5E-B328-4CF9-853B-86E35719F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2CE9B-9FA4-4BAA-83B6-A7B1DDCFB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75AF4-79C1-4633-B753-C678F885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EB6E8-9221-4AD2-9081-CBAE5CE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14F5-4717-4EC1-9B22-762024B5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3382-B42E-40CE-B348-041FBF72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2103-D456-48C3-933D-E0E1D51A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77D0D-A940-40DA-A26C-24FEECCF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468F3-345E-4165-AA40-BD15127E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E43B4-8532-48C7-A0F6-2D8EF01D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8698-C4A0-4451-8D3A-C292230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A926F-77F8-4559-B128-DB340A58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83CC-2C0B-4ABA-BFED-AB225667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567F-ABB0-4006-8A45-2C25CD7E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12D1-5DEF-46D6-8187-CA51B7F1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B15B-393F-42B8-8158-999F2675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AA1-86FA-45AC-A5A0-B109BCA1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186D-4623-41F5-94B4-F3DA7126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767-BE75-43D4-8556-9586AB43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F872-4476-4EE5-8C9B-0821BB26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A1332-FFE6-467C-A9C3-9E6FE3D3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8EE3-FD72-4003-97E9-BD5DFC3E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F420-ED41-4093-9206-14F124F5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E329-054B-45E0-ADAA-EE2C6A2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1BF4F-44B9-40C2-A9C0-939CF864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D780-F7AD-40CC-B759-F4DD7670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28DE-7C94-4BE0-98B1-6753FD1FE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B06C-20EA-4442-A146-1A11149DAD8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9B47-0306-4B26-860C-F061F3443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9D7C-2C04-49C2-AEAB-152752E4F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C36B-0B1D-47D0-9533-53A53C4F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400" y="3668216"/>
            <a:ext cx="784013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7399" y="0"/>
                </a:lnTo>
              </a:path>
            </a:pathLst>
          </a:custGeom>
          <a:ln w="76199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967" y="2612333"/>
            <a:ext cx="4113107" cy="681383"/>
          </a:xfrm>
          <a:prstGeom prst="rect">
            <a:avLst/>
          </a:prstGeom>
        </p:spPr>
        <p:txBody>
          <a:bodyPr vert="horz" wrap="square" lIns="0" tIns="39793" rIns="0" bIns="0" rtlCol="0" anchor="ctr">
            <a:spAutoFit/>
          </a:bodyPr>
          <a:lstStyle/>
          <a:p>
            <a:pPr marL="61805">
              <a:lnSpc>
                <a:spcPct val="100000"/>
              </a:lnSpc>
              <a:spcBef>
                <a:spcPts val="313"/>
              </a:spcBef>
            </a:pP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Program:</a:t>
            </a:r>
            <a:r>
              <a:rPr sz="2000" b="1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ESE</a:t>
            </a:r>
            <a:r>
              <a:rPr sz="2000" b="1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4009</a:t>
            </a:r>
            <a:endParaRPr sz="2000">
              <a:latin typeface="Times New Roman"/>
              <a:cs typeface="Times New Roman"/>
            </a:endParaRPr>
          </a:p>
          <a:p>
            <a:pPr marL="16933">
              <a:lnSpc>
                <a:spcPct val="100000"/>
              </a:lnSpc>
              <a:spcBef>
                <a:spcPts val="180"/>
              </a:spcBef>
            </a:pP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INSTRUC</a:t>
            </a:r>
            <a:r>
              <a:rPr sz="2000" b="1" spc="-47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000" b="1" spc="-47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of.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Mik</a:t>
            </a:r>
            <a:r>
              <a:rPr sz="2000" b="1" spc="-7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Times New Roman"/>
                <a:cs typeface="Times New Roman"/>
              </a:rPr>
              <a:t>Aleshams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165223"/>
            <a:ext cx="3126740" cy="2072384"/>
          </a:xfrm>
          <a:prstGeom prst="rect">
            <a:avLst/>
          </a:prstGeom>
        </p:spPr>
        <p:txBody>
          <a:bodyPr vert="horz" wrap="square" lIns="0" tIns="160867" rIns="0" bIns="0" rtlCol="0">
            <a:spAutoFit/>
          </a:bodyPr>
          <a:lstStyle/>
          <a:p>
            <a:pPr marL="16933">
              <a:spcBef>
                <a:spcPts val="1267"/>
              </a:spcBef>
            </a:pPr>
            <a:r>
              <a:rPr sz="1867" b="1" spc="-13" dirty="0">
                <a:latin typeface="Times New Roman"/>
                <a:cs typeface="Times New Roman"/>
              </a:rPr>
              <a:t>Group</a:t>
            </a:r>
            <a:r>
              <a:rPr sz="1867" b="1" spc="-53" dirty="0">
                <a:latin typeface="Times New Roman"/>
                <a:cs typeface="Times New Roman"/>
              </a:rPr>
              <a:t> </a:t>
            </a:r>
            <a:r>
              <a:rPr sz="1867" b="1" dirty="0">
                <a:latin typeface="Times New Roman"/>
                <a:cs typeface="Times New Roman"/>
              </a:rPr>
              <a:t>6</a:t>
            </a:r>
            <a:endParaRPr sz="1867">
              <a:latin typeface="Times New Roman"/>
              <a:cs typeface="Times New Roman"/>
            </a:endParaRPr>
          </a:p>
          <a:p>
            <a:pPr marL="22013" marR="6773" indent="15240">
              <a:lnSpc>
                <a:spcPct val="142600"/>
              </a:lnSpc>
              <a:spcBef>
                <a:spcPts val="173"/>
              </a:spcBef>
            </a:pPr>
            <a:r>
              <a:rPr sz="1867" b="1" spc="-7" dirty="0">
                <a:latin typeface="Times New Roman"/>
                <a:cs typeface="Times New Roman"/>
              </a:rPr>
              <a:t>Rohan </a:t>
            </a:r>
            <a:r>
              <a:rPr sz="1867" b="1" spc="-47" dirty="0">
                <a:latin typeface="Times New Roman"/>
                <a:cs typeface="Times New Roman"/>
              </a:rPr>
              <a:t>Yadav </a:t>
            </a:r>
            <a:r>
              <a:rPr sz="1867" b="1" spc="-7" dirty="0">
                <a:latin typeface="Times New Roman"/>
                <a:cs typeface="Times New Roman"/>
              </a:rPr>
              <a:t>C0773871 </a:t>
            </a:r>
            <a:r>
              <a:rPr sz="1867" b="1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Shahrukh Padaniya C0769542 </a:t>
            </a:r>
            <a:r>
              <a:rPr sz="1867" b="1" spc="-447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Swapnil Sevak C0777195 </a:t>
            </a:r>
            <a:r>
              <a:rPr sz="1867" b="1" dirty="0">
                <a:latin typeface="Times New Roman"/>
                <a:cs typeface="Times New Roman"/>
              </a:rPr>
              <a:t> </a:t>
            </a:r>
            <a:r>
              <a:rPr sz="1867" b="1" spc="-27" dirty="0">
                <a:latin typeface="Times New Roman"/>
                <a:cs typeface="Times New Roman"/>
              </a:rPr>
              <a:t>Vandana</a:t>
            </a:r>
            <a:r>
              <a:rPr sz="1867" b="1" spc="-13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Ega</a:t>
            </a:r>
            <a:r>
              <a:rPr sz="1867" b="1" spc="-13" dirty="0">
                <a:latin typeface="Times New Roman"/>
                <a:cs typeface="Times New Roman"/>
              </a:rPr>
              <a:t> </a:t>
            </a:r>
            <a:r>
              <a:rPr sz="1867" b="1" spc="-7" dirty="0">
                <a:latin typeface="Times New Roman"/>
                <a:cs typeface="Times New Roman"/>
              </a:rPr>
              <a:t>C0777215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4738" y="4737231"/>
            <a:ext cx="33688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latin typeface="Times New Roman"/>
                <a:cs typeface="Times New Roman"/>
              </a:rPr>
              <a:t>P</a:t>
            </a:r>
            <a:r>
              <a:rPr sz="1867" b="1" spc="-40" dirty="0">
                <a:latin typeface="Times New Roman"/>
                <a:cs typeface="Times New Roman"/>
              </a:rPr>
              <a:t>r</a:t>
            </a:r>
            <a:r>
              <a:rPr sz="1867" b="1" spc="-7" dirty="0">
                <a:latin typeface="Times New Roman"/>
                <a:cs typeface="Times New Roman"/>
              </a:rPr>
              <a:t>esente</a:t>
            </a:r>
            <a:r>
              <a:rPr sz="1867" b="1" dirty="0">
                <a:latin typeface="Times New Roman"/>
                <a:cs typeface="Times New Roman"/>
              </a:rPr>
              <a:t>d</a:t>
            </a:r>
            <a:r>
              <a:rPr sz="1867" b="1" spc="-7" dirty="0">
                <a:latin typeface="Times New Roman"/>
                <a:cs typeface="Times New Roman"/>
              </a:rPr>
              <a:t> by</a:t>
            </a:r>
            <a:r>
              <a:rPr sz="1867" b="1" dirty="0">
                <a:latin typeface="Times New Roman"/>
                <a:cs typeface="Times New Roman"/>
              </a:rPr>
              <a:t>:</a:t>
            </a:r>
            <a:r>
              <a:rPr sz="1867" b="1" spc="-40" dirty="0">
                <a:latin typeface="Times New Roman"/>
                <a:cs typeface="Times New Roman"/>
              </a:rPr>
              <a:t> </a:t>
            </a:r>
            <a:r>
              <a:rPr lang="en-US" sz="1867" b="1" spc="-240" dirty="0">
                <a:latin typeface="Times New Roman"/>
                <a:cs typeface="Times New Roman"/>
              </a:rPr>
              <a:t>SWAPNIL SEVAK</a:t>
            </a:r>
            <a:endParaRPr sz="1867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1" y="1270187"/>
            <a:ext cx="3249167" cy="1141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DE6E-0C75-4992-822E-A4386C3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PIR Sensor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helmet, light&#10;&#10;Description automatically generated">
            <a:extLst>
              <a:ext uri="{FF2B5EF4-FFF2-40B4-BE49-F238E27FC236}">
                <a16:creationId xmlns:a16="http://schemas.microsoft.com/office/drawing/2014/main" id="{A322C277-5073-4587-9B5C-9928FBD68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326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03A4-F251-4599-9B0B-06C8C0E2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PIR sensor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B91A-2A03-4D97-8713-C6A1E53E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We're utilising a PIR motion sensor here.</a:t>
            </a:r>
          </a:p>
          <a:p>
            <a:r>
              <a:rPr lang="en-US" sz="2200">
                <a:solidFill>
                  <a:schemeClr val="bg1"/>
                </a:solidFill>
              </a:rPr>
              <a:t> A fresnel lens, an infrared detector, and associated detecting electronics make up this motion sensor.</a:t>
            </a:r>
          </a:p>
          <a:p>
            <a:r>
              <a:rPr lang="en-US" sz="2200">
                <a:solidFill>
                  <a:schemeClr val="bg1"/>
                </a:solidFill>
              </a:rPr>
              <a:t> Any infrared radiation existing surrounding the sensor is focused toward the infrared detector by the lens on the sensor.</a:t>
            </a:r>
          </a:p>
        </p:txBody>
      </p:sp>
    </p:spTree>
    <p:extLst>
      <p:ext uri="{BB962C8B-B14F-4D97-AF65-F5344CB8AC3E}">
        <p14:creationId xmlns:p14="http://schemas.microsoft.com/office/powerpoint/2010/main" val="229926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E4D84-A379-4C35-A0C6-B8A60741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PIR sensor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D14A-DAFB-4BD3-98F2-0D118326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/>
              <a:t>Infrared heat is generated by our bodies, and the motion sensor detects this heat.</a:t>
            </a:r>
          </a:p>
          <a:p>
            <a:r>
              <a:rPr lang="en-US" sz="2400"/>
              <a:t> As soon as it senses the presence of a human, the sensor emits a 5V signal for one minute.</a:t>
            </a:r>
          </a:p>
          <a:p>
            <a:r>
              <a:rPr lang="en-US" sz="2400"/>
              <a:t> It has a detection range of around 6–7 metres and is quite sensitive.</a:t>
            </a:r>
          </a:p>
        </p:txBody>
      </p:sp>
    </p:spTree>
    <p:extLst>
      <p:ext uri="{BB962C8B-B14F-4D97-AF65-F5344CB8AC3E}">
        <p14:creationId xmlns:p14="http://schemas.microsoft.com/office/powerpoint/2010/main" val="207957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9760C-3235-42C8-B372-12F444A4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/>
              <a:t>PIR sensor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9883-883F-40E2-8EB8-EBC9196C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/>
              <a:t>When the PIR motion sensor detects a person, it sends a 5V signal to the Raspberry Pi's GPIO, and we use Python code to describe what the Raspberry Pi should do when it detects an intruder.</a:t>
            </a:r>
          </a:p>
          <a:p>
            <a:pPr marL="0" indent="0">
              <a:buNone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38813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5C3A4-50A5-4A7E-B6BD-EA2F2387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PIR sensor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C7CD82F-8B09-460F-9AEA-F1A06969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32584"/>
            <a:ext cx="6780700" cy="43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E6CC-A24E-4B29-A4A5-1382F634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PIR sensor interfacing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31CF-7F62-4662-A1C4-5259B1D3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 Python application may be used to access the Raspberry Pi's GPIO.</a:t>
            </a:r>
          </a:p>
          <a:p>
            <a:r>
              <a:rPr lang="en-US" sz="2200">
                <a:solidFill>
                  <a:schemeClr val="bg1"/>
                </a:solidFill>
              </a:rPr>
              <a:t>Here I would like to discuss how to access these pins and the instructions we need to do so.</a:t>
            </a:r>
          </a:p>
          <a:p>
            <a:r>
              <a:rPr lang="en-US" sz="2200">
                <a:solidFill>
                  <a:schemeClr val="bg1"/>
                </a:solidFill>
              </a:rPr>
              <a:t> The Raspberry Pi's pins are labelled according to their order (1,2,3,...), as illustrated in the picture below:</a:t>
            </a:r>
          </a:p>
        </p:txBody>
      </p:sp>
    </p:spTree>
    <p:extLst>
      <p:ext uri="{BB962C8B-B14F-4D97-AF65-F5344CB8AC3E}">
        <p14:creationId xmlns:p14="http://schemas.microsoft.com/office/powerpoint/2010/main" val="407607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F2C29-FBF0-43DC-9C40-3AF93BAA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Raspberry Pi Pin Label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E093695-0BD6-4CDA-8AF0-8B666B1DC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8308"/>
            <a:ext cx="6780700" cy="48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46B6D-B768-437E-B507-23350837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PIR sensor interfacing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B90-3687-4C2E-B27F-429E8CB2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/>
              <a:t>We can attempt reading the PIR motion sensor's output.</a:t>
            </a:r>
          </a:p>
          <a:p>
            <a:r>
              <a:rPr lang="en-US" sz="2400"/>
              <a:t>When the sensor identifies a human, it sends out a digital HIGH (5V) signal. </a:t>
            </a:r>
          </a:p>
          <a:p>
            <a:r>
              <a:rPr lang="en-US" sz="2400"/>
              <a:t>In our Raspberry Pi, copy and paste the following code.</a:t>
            </a:r>
          </a:p>
        </p:txBody>
      </p:sp>
    </p:spTree>
    <p:extLst>
      <p:ext uri="{BB962C8B-B14F-4D97-AF65-F5344CB8AC3E}">
        <p14:creationId xmlns:p14="http://schemas.microsoft.com/office/powerpoint/2010/main" val="286828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99D0F-D104-416A-A9B8-9548EC4E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E5C9-7B9B-424C-BAC8-B71774408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#include &lt;wiringPi.h&gt;</a:t>
            </a:r>
          </a:p>
          <a:p>
            <a:pPr marL="0" indent="0">
              <a:buNone/>
            </a:pPr>
            <a:r>
              <a:rPr lang="en-US" sz="2400"/>
              <a:t>#include &lt;stdio.h&gt;</a:t>
            </a:r>
          </a:p>
          <a:p>
            <a:pPr marL="0" indent="0">
              <a:buNone/>
            </a:pPr>
            <a:r>
              <a:rPr lang="en-US" sz="2400"/>
              <a:t>#include &lt;stdlib.h&gt;</a:t>
            </a:r>
          </a:p>
          <a:p>
            <a:pPr marL="0" indent="0">
              <a:buNone/>
            </a:pPr>
            <a:r>
              <a:rPr lang="en-US" sz="2400"/>
              <a:t>#define PIRPin       0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655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650-8893-40AA-B88C-DA5CF1A7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060-B3D7-40D0-A0CC-AF837245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int main(void)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0" indent="0">
              <a:buNone/>
            </a:pPr>
            <a:r>
              <a:rPr lang="en-US" sz="1800"/>
              <a:t>    // When initialize wiring failed, print message to screen </a:t>
            </a:r>
          </a:p>
          <a:p>
            <a:pPr marL="0" indent="0">
              <a:buNone/>
            </a:pPr>
            <a:r>
              <a:rPr lang="en-US" sz="1800"/>
              <a:t>   if(wiringPiSetup() == -1)</a:t>
            </a:r>
          </a:p>
          <a:p>
            <a:pPr marL="0" indent="0">
              <a:buNone/>
            </a:pPr>
            <a:r>
              <a:rPr lang="en-US" sz="1800"/>
              <a:t>{  </a:t>
            </a:r>
          </a:p>
          <a:p>
            <a:pPr marL="0" indent="0">
              <a:buNone/>
            </a:pPr>
            <a:r>
              <a:rPr lang="en-US" sz="1800"/>
              <a:t>      printf("setup wiringPi failed !");</a:t>
            </a:r>
          </a:p>
          <a:p>
            <a:pPr marL="0" indent="0">
              <a:buNone/>
            </a:pPr>
            <a:r>
              <a:rPr lang="en-US" sz="1800"/>
              <a:t>        exit(1); </a:t>
            </a:r>
          </a:p>
          <a:p>
            <a:pPr marL="0" indent="0">
              <a:buNone/>
            </a:pPr>
            <a:r>
              <a:rPr lang="en-US" sz="1800"/>
              <a:t>   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4EF4370-B674-4BCD-A479-DA27B8EFE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73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11240" cy="6858000"/>
          </a:xfrm>
          <a:custGeom>
            <a:avLst/>
            <a:gdLst/>
            <a:ahLst/>
            <a:cxnLst/>
            <a:rect l="l" t="t" r="r" b="b"/>
            <a:pathLst>
              <a:path w="4583430" h="5143500">
                <a:moveTo>
                  <a:pt x="4583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83399" y="0"/>
                </a:lnTo>
                <a:lnTo>
                  <a:pt x="45833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23" y="1918740"/>
            <a:ext cx="4090247" cy="2971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086" marR="6773" algn="ctr">
              <a:lnSpc>
                <a:spcPct val="100000"/>
              </a:lnSpc>
              <a:spcBef>
                <a:spcPts val="133"/>
              </a:spcBef>
            </a:pPr>
            <a:r>
              <a:rPr sz="4800" spc="220" dirty="0">
                <a:solidFill>
                  <a:srgbClr val="FFFFFF"/>
                </a:solidFill>
              </a:rPr>
              <a:t>Project</a:t>
            </a:r>
            <a:r>
              <a:rPr sz="4800" spc="-253" dirty="0">
                <a:solidFill>
                  <a:srgbClr val="FFFFFF"/>
                </a:solidFill>
              </a:rPr>
              <a:t> </a:t>
            </a:r>
            <a:r>
              <a:rPr sz="4800" spc="-1013" dirty="0">
                <a:solidFill>
                  <a:srgbClr val="FFFFFF"/>
                </a:solidFill>
              </a:rPr>
              <a:t>:</a:t>
            </a:r>
            <a:r>
              <a:rPr sz="4800" spc="-253" dirty="0">
                <a:solidFill>
                  <a:srgbClr val="FFFFFF"/>
                </a:solidFill>
              </a:rPr>
              <a:t> </a:t>
            </a:r>
            <a:r>
              <a:rPr sz="4800" spc="113" dirty="0">
                <a:solidFill>
                  <a:srgbClr val="FFFFFF"/>
                </a:solidFill>
              </a:rPr>
              <a:t>Iot  </a:t>
            </a:r>
            <a:r>
              <a:rPr sz="4800" spc="80" dirty="0">
                <a:solidFill>
                  <a:srgbClr val="FFFFFF"/>
                </a:solidFill>
              </a:rPr>
              <a:t>based</a:t>
            </a:r>
            <a:r>
              <a:rPr sz="4800" spc="-353" dirty="0">
                <a:solidFill>
                  <a:srgbClr val="FFFFFF"/>
                </a:solidFill>
              </a:rPr>
              <a:t> </a:t>
            </a:r>
            <a:r>
              <a:rPr sz="4800" spc="207" dirty="0">
                <a:solidFill>
                  <a:srgbClr val="FFFFFF"/>
                </a:solidFill>
              </a:rPr>
              <a:t>cradle </a:t>
            </a:r>
            <a:r>
              <a:rPr sz="4800" spc="-1667" dirty="0">
                <a:solidFill>
                  <a:srgbClr val="FFFFFF"/>
                </a:solidFill>
              </a:rPr>
              <a:t> </a:t>
            </a:r>
            <a:r>
              <a:rPr sz="4800" spc="207" dirty="0">
                <a:solidFill>
                  <a:srgbClr val="FFFFFF"/>
                </a:solidFill>
              </a:rPr>
              <a:t>using </a:t>
            </a:r>
            <a:r>
              <a:rPr sz="4800" spc="13" dirty="0">
                <a:solidFill>
                  <a:srgbClr val="FFFFFF"/>
                </a:solidFill>
              </a:rPr>
              <a:t>SIDS 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spc="280" dirty="0">
                <a:solidFill>
                  <a:srgbClr val="FFFFFF"/>
                </a:solidFill>
              </a:rPr>
              <a:t>monitor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667" y="1299666"/>
            <a:ext cx="5216199" cy="4552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5FDD-3BE6-4D94-8574-04A5A72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96F4-963F-4726-9663-91F3CBD9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/>
              <a:t> pinMode(PIRPin,INPUT); </a:t>
            </a:r>
          </a:p>
          <a:p>
            <a:pPr marL="0" indent="0">
              <a:buNone/>
            </a:pPr>
            <a:r>
              <a:rPr lang="en-US" sz="2100"/>
              <a:t>printf("\n");    printf("========================================\n");    printf("|              Alarm                   |\n");    </a:t>
            </a:r>
          </a:p>
          <a:p>
            <a:pPr marL="0" indent="0">
              <a:buNone/>
            </a:pPr>
            <a:r>
              <a:rPr lang="en-US" sz="2100"/>
              <a:t>printf("|    ------------------------------    |\n");    </a:t>
            </a:r>
          </a:p>
          <a:p>
            <a:pPr marL="0" indent="0">
              <a:buNone/>
            </a:pPr>
            <a:r>
              <a:rPr lang="en-US" sz="2100"/>
              <a:t>printf("|        PIR connect to GPIO0          |\n");</a:t>
            </a:r>
          </a:p>
        </p:txBody>
      </p:sp>
    </p:spTree>
    <p:extLst>
      <p:ext uri="{BB962C8B-B14F-4D97-AF65-F5344CB8AC3E}">
        <p14:creationId xmlns:p14="http://schemas.microsoft.com/office/powerpoint/2010/main" val="316541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E562-5955-40C2-90C1-989E782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4E54-8170-4770-A6AE-0D631F6C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100"/>
              <a:t> printf("========================================\n");    printf("\n");      </a:t>
            </a:r>
          </a:p>
          <a:p>
            <a:pPr marL="0" indent="0">
              <a:buNone/>
            </a:pPr>
            <a:r>
              <a:rPr lang="pt-BR" sz="2100"/>
              <a:t> while(1)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98415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5265-31DF-48C8-88A1-41052767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32AD-3197-4257-B451-2062F48E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{       </a:t>
            </a:r>
          </a:p>
          <a:p>
            <a:pPr marL="0" indent="0">
              <a:buNone/>
            </a:pPr>
            <a:r>
              <a:rPr lang="en-US" sz="1800"/>
              <a:t> if(!(digitalRead(PIRPin))){</a:t>
            </a:r>
          </a:p>
          <a:p>
            <a:pPr marL="0" indent="0">
              <a:buNone/>
            </a:pPr>
            <a:r>
              <a:rPr lang="en-US" sz="1800"/>
              <a:t>        printf("\n");  </a:t>
            </a:r>
          </a:p>
          <a:p>
            <a:pPr marL="0" indent="0">
              <a:buNone/>
            </a:pPr>
            <a:r>
              <a:rPr lang="en-US" sz="1800"/>
              <a:t>      printf("-------------------|\n");  </a:t>
            </a:r>
          </a:p>
          <a:p>
            <a:pPr marL="0" indent="0">
              <a:buNone/>
            </a:pPr>
            <a:r>
              <a:rPr lang="en-US" sz="1800"/>
              <a:t>      printf("|    Object detected  |\n");    </a:t>
            </a:r>
          </a:p>
          <a:p>
            <a:pPr marL="0" indent="0">
              <a:buNone/>
            </a:pPr>
            <a:r>
              <a:rPr lang="en-US" sz="1800"/>
              <a:t>    printf("-------------------|\n");     </a:t>
            </a:r>
          </a:p>
          <a:p>
            <a:pPr marL="0" indent="0">
              <a:buNone/>
            </a:pPr>
            <a:r>
              <a:rPr lang="en-US" sz="1800"/>
              <a:t>   delay(1000); </a:t>
            </a:r>
          </a:p>
          <a:p>
            <a:pPr marL="0" indent="0">
              <a:buNone/>
            </a:pPr>
            <a:r>
              <a:rPr lang="en-US" sz="1800"/>
              <a:t>       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C409809C-B1AB-4315-A27C-4859F2EE5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4" r="12913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038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1223-C0B0-4DAB-8E11-3E8B73AF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E465-C339-46BB-AA38-D072F71F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else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       printf("|    Object not detected  |\n");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      delay(500); 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      printf("\n");</a:t>
            </a:r>
          </a:p>
        </p:txBody>
      </p:sp>
    </p:spTree>
    <p:extLst>
      <p:ext uri="{BB962C8B-B14F-4D97-AF65-F5344CB8AC3E}">
        <p14:creationId xmlns:p14="http://schemas.microsoft.com/office/powerpoint/2010/main" val="218605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662B-57F5-469A-A418-232386F4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A5BA-DD26-4D5F-B066-B280BC90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>
                <a:solidFill>
                  <a:schemeClr val="bg1"/>
                </a:solidFill>
              </a:rPr>
              <a:t> printf("===================|\n");       </a:t>
            </a:r>
          </a:p>
          <a:p>
            <a:pPr marL="0" indent="0">
              <a:buNone/>
            </a:pPr>
            <a:r>
              <a:rPr lang="pt-BR" sz="2200">
                <a:solidFill>
                  <a:schemeClr val="bg1"/>
                </a:solidFill>
              </a:rPr>
              <a:t> printf("|      alarm...    |\n");</a:t>
            </a:r>
          </a:p>
          <a:p>
            <a:pPr marL="0" indent="0">
              <a:buNone/>
            </a:pPr>
            <a:r>
              <a:rPr lang="pt-BR" sz="2200">
                <a:solidFill>
                  <a:schemeClr val="bg1"/>
                </a:solidFill>
              </a:rPr>
              <a:t> printf("===================|\n");</a:t>
            </a:r>
          </a:p>
          <a:p>
            <a:pPr marL="0" indent="0">
              <a:buNone/>
            </a:pPr>
            <a:r>
              <a:rPr lang="pt-BR" sz="220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pt-BR" sz="220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890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1A13-D348-406A-A531-318F5DC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Compile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1AA-219D-4FE7-94BD-7B3CB9F5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To run the code we need to type command as below.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gcc  -Wall  -o pirsensor  pirsensor.c  -lwiringPi</a:t>
            </a:r>
          </a:p>
        </p:txBody>
      </p:sp>
    </p:spTree>
    <p:extLst>
      <p:ext uri="{BB962C8B-B14F-4D97-AF65-F5344CB8AC3E}">
        <p14:creationId xmlns:p14="http://schemas.microsoft.com/office/powerpoint/2010/main" val="170809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193-B0E1-458E-AEA5-F161E2B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0D9B-8CDE-4F92-ACE5-6C9E6809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To run the code we need to type command as:</a:t>
            </a:r>
          </a:p>
          <a:p>
            <a:pPr marL="0" indent="0">
              <a:buNone/>
            </a:pPr>
            <a:r>
              <a:rPr lang="en-US" sz="1800"/>
              <a:t>sudo  ./pirsensor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0BB627A-AA2F-41C7-911B-63374AF8E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976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BD7FC-D62F-412C-8060-B267FA46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Interfacing</a:t>
            </a:r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60F0E41-9E1F-473C-AE68-8F593F5B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1" y="842777"/>
            <a:ext cx="6631341" cy="51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11F1-B25C-4216-BB22-BA17E0EC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Interfacing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9F20629-09EB-4FC4-B126-F15A84BAD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r="1" b="2230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94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31E7-0D94-46C8-95F2-2F3E189C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0F62-F446-432E-8FA4-3BAA2C15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 fruit. “ADA fruit.” </a:t>
            </a:r>
            <a:r>
              <a:rPr lang="en-US" sz="2200" b="0" i="1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 fruit</a:t>
            </a:r>
            <a:r>
              <a:rPr lang="en-US" sz="22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2021, https://learn.adafruit.com/pir-passive-infrared-proximity-motion-sensor. Accessed 28 06 2021.</a:t>
            </a:r>
          </a:p>
          <a:p>
            <a:pPr>
              <a:spcBef>
                <a:spcPts val="0"/>
              </a:spcBef>
            </a:pPr>
            <a:endParaRPr lang="en-US" sz="2200" b="0">
              <a:solidFill>
                <a:schemeClr val="bg1"/>
              </a:solidFill>
              <a:effectLst/>
            </a:endParaRPr>
          </a:p>
          <a:p>
            <a:pPr indent="-457200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Maker pro. “Maker pro.” </a:t>
            </a:r>
            <a:r>
              <a:rPr lang="en-US" sz="2200" b="0" i="1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Maker pro</a:t>
            </a:r>
            <a:r>
              <a:rPr lang="en-US" sz="22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2021, https://maker.pro/raspberry-pi/tutorial/how-to-interface-a-pir-motion-sensor-with-raspberry-pi-gpio. Accessed 29 06 2021.</a:t>
            </a:r>
            <a:endParaRPr lang="en-US" sz="2200" b="0">
              <a:solidFill>
                <a:schemeClr val="bg1"/>
              </a:solidFill>
              <a:effectLst/>
            </a:endParaRPr>
          </a:p>
          <a:p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8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400" y="3668216"/>
            <a:ext cx="784013" cy="0"/>
          </a:xfrm>
          <a:custGeom>
            <a:avLst/>
            <a:gdLst/>
            <a:ahLst/>
            <a:cxnLst/>
            <a:rect l="l" t="t" r="r" b="b"/>
            <a:pathLst>
              <a:path w="588010">
                <a:moveTo>
                  <a:pt x="0" y="0"/>
                </a:moveTo>
                <a:lnTo>
                  <a:pt x="587399" y="0"/>
                </a:lnTo>
              </a:path>
            </a:pathLst>
          </a:custGeom>
          <a:ln w="76199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334" y="2799802"/>
            <a:ext cx="1046226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200" b="1" spc="133" dirty="0">
                <a:solidFill>
                  <a:srgbClr val="4285F4"/>
                </a:solidFill>
                <a:latin typeface="Trebuchet MS"/>
                <a:cs typeface="Trebuchet MS"/>
              </a:rPr>
              <a:t>PIR SENSOR</a:t>
            </a:r>
            <a:r>
              <a:rPr sz="3200" b="1" spc="-152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4285F4"/>
                </a:solidFill>
                <a:latin typeface="Trebuchet MS"/>
                <a:cs typeface="Trebuchet MS"/>
              </a:rPr>
              <a:t>INTERFACING</a:t>
            </a:r>
            <a:r>
              <a:rPr sz="3200" b="1" spc="-152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200" b="1" spc="33" dirty="0">
                <a:solidFill>
                  <a:srgbClr val="4285F4"/>
                </a:solidFill>
                <a:latin typeface="Trebuchet MS"/>
                <a:cs typeface="Trebuchet MS"/>
              </a:rPr>
              <a:t>WITH</a:t>
            </a:r>
            <a:r>
              <a:rPr sz="3200" b="1" spc="-152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200" b="1" spc="127" dirty="0">
                <a:solidFill>
                  <a:srgbClr val="4285F4"/>
                </a:solidFill>
                <a:latin typeface="Trebuchet MS"/>
                <a:cs typeface="Trebuchet MS"/>
              </a:rPr>
              <a:t>RASPBERRY</a:t>
            </a:r>
            <a:r>
              <a:rPr sz="3200" b="1" spc="-152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sz="3200" b="1" spc="47" dirty="0">
                <a:solidFill>
                  <a:srgbClr val="4285F4"/>
                </a:solidFill>
                <a:latin typeface="Trebuchet MS"/>
                <a:cs typeface="Trebuchet MS"/>
              </a:rPr>
              <a:t>PIE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89AB3-1F0B-4020-AA94-FE2370866A0C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43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kern="1200" spc="367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63019" indent="-228600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r>
              <a:rPr lang="en-US" sz="2400" spc="-7"/>
              <a:t>INTRODUCTION</a:t>
            </a:r>
            <a:endParaRPr lang="en-US" sz="2400"/>
          </a:p>
          <a:p>
            <a:pPr marL="563019" indent="-228600">
              <a:lnSpc>
                <a:spcPct val="90000"/>
              </a:lnSpc>
              <a:spcBef>
                <a:spcPts val="339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r>
              <a:rPr lang="en-US" sz="2400" spc="-7"/>
              <a:t>BLOCK</a:t>
            </a:r>
            <a:r>
              <a:rPr lang="en-US" sz="2400" spc="-67"/>
              <a:t> </a:t>
            </a:r>
            <a:r>
              <a:rPr lang="en-US" sz="2400" spc="-7"/>
              <a:t>DIAGRAM</a:t>
            </a:r>
            <a:endParaRPr lang="en-US" sz="2400"/>
          </a:p>
          <a:p>
            <a:pPr marL="563019" indent="-228600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r>
              <a:rPr lang="en-US" sz="2400" spc="-13"/>
              <a:t>RASPBERRY</a:t>
            </a:r>
            <a:r>
              <a:rPr lang="en-US" sz="2400" spc="-60"/>
              <a:t> </a:t>
            </a:r>
            <a:r>
              <a:rPr lang="en-US" sz="2400" spc="-7"/>
              <a:t>PI</a:t>
            </a:r>
            <a:r>
              <a:rPr lang="en-US" sz="2400" spc="-33"/>
              <a:t> </a:t>
            </a:r>
            <a:r>
              <a:rPr lang="en-US" sz="2400" spc="-7"/>
              <a:t>SET</a:t>
            </a:r>
            <a:r>
              <a:rPr lang="en-US" sz="2400" spc="-60"/>
              <a:t> </a:t>
            </a:r>
            <a:r>
              <a:rPr lang="en-US" sz="2400" spc="-7"/>
              <a:t>UP</a:t>
            </a:r>
            <a:endParaRPr lang="en-US" sz="2400"/>
          </a:p>
          <a:p>
            <a:pPr marL="563019" indent="-228600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r>
              <a:rPr lang="en-US" sz="2400" spc="-7"/>
              <a:t>VNC</a:t>
            </a:r>
            <a:r>
              <a:rPr lang="en-US" sz="2400" spc="-67"/>
              <a:t> </a:t>
            </a:r>
            <a:r>
              <a:rPr lang="en-US" sz="2400" spc="-7"/>
              <a:t>VIEWER</a:t>
            </a:r>
            <a:endParaRPr lang="en-US" sz="2400"/>
          </a:p>
          <a:p>
            <a:pPr marL="563019" indent="-228600">
              <a:lnSpc>
                <a:spcPct val="90000"/>
              </a:lnSpc>
              <a:spcBef>
                <a:spcPts val="339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r>
              <a:rPr lang="en-US" sz="2400" spc="-7"/>
              <a:t>PIR SENSOR INTERFACING</a:t>
            </a:r>
            <a:endParaRPr lang="en-US" sz="2400"/>
          </a:p>
          <a:p>
            <a:pPr marL="16933" indent="-228600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Char char="•"/>
              <a:tabLst>
                <a:tab pos="562173" algn="l"/>
                <a:tab pos="563019" algn="l"/>
              </a:tabLst>
            </a:pPr>
            <a:endParaRPr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kern="1200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74968" marR="265000" indent="-228600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474968" algn="l"/>
                <a:tab pos="475815" algn="l"/>
              </a:tabLst>
            </a:pPr>
            <a:r>
              <a:rPr lang="en-US" sz="1900" spc="-7"/>
              <a:t>IOT based </a:t>
            </a:r>
            <a:r>
              <a:rPr lang="en-US" sz="1900"/>
              <a:t>cradle </a:t>
            </a:r>
            <a:r>
              <a:rPr lang="en-US" sz="1900" spc="-7"/>
              <a:t>using SIDS </a:t>
            </a:r>
            <a:r>
              <a:rPr lang="en-US" sz="1900"/>
              <a:t>monitor system </a:t>
            </a:r>
            <a:r>
              <a:rPr lang="en-US" sz="1900" spc="-7"/>
              <a:t>works as </a:t>
            </a:r>
            <a:r>
              <a:rPr lang="en-US" sz="1900"/>
              <a:t>a </a:t>
            </a:r>
            <a:r>
              <a:rPr lang="en-US" sz="1900" spc="-7"/>
              <a:t>helping assistant of </a:t>
            </a:r>
            <a:r>
              <a:rPr lang="en-US" sz="1900"/>
              <a:t>a mother </a:t>
            </a:r>
            <a:r>
              <a:rPr lang="en-US" sz="1900" spc="-7"/>
              <a:t>who </a:t>
            </a:r>
            <a:r>
              <a:rPr lang="en-US" sz="1900" spc="-540"/>
              <a:t> </a:t>
            </a:r>
            <a:r>
              <a:rPr lang="en-US" sz="1900"/>
              <a:t>specializes</a:t>
            </a:r>
            <a:r>
              <a:rPr lang="en-US" sz="1900" spc="-13"/>
              <a:t> </a:t>
            </a:r>
            <a:r>
              <a:rPr lang="en-US" sz="1900" spc="-7"/>
              <a:t>in </a:t>
            </a:r>
            <a:r>
              <a:rPr lang="en-US" sz="1900" spc="-13"/>
              <a:t>baby’s</a:t>
            </a:r>
            <a:r>
              <a:rPr lang="en-US" sz="1900" spc="-7"/>
              <a:t> health </a:t>
            </a:r>
            <a:r>
              <a:rPr lang="en-US" sz="1900"/>
              <a:t>monitoring.</a:t>
            </a:r>
          </a:p>
          <a:p>
            <a:pPr marL="474968" marR="148163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74968" algn="l"/>
                <a:tab pos="475815" algn="l"/>
              </a:tabLst>
            </a:pPr>
            <a:r>
              <a:rPr lang="en-US" sz="1900" spc="-7"/>
              <a:t>This </a:t>
            </a:r>
            <a:r>
              <a:rPr lang="en-US" sz="1900"/>
              <a:t>system </a:t>
            </a:r>
            <a:r>
              <a:rPr lang="en-US" sz="1900" spc="-7"/>
              <a:t>provides alert in an emergency </a:t>
            </a:r>
            <a:r>
              <a:rPr lang="en-US" sz="1900"/>
              <a:t>case, </a:t>
            </a:r>
            <a:r>
              <a:rPr lang="en-US" sz="1900" spc="-7"/>
              <a:t>if the baby </a:t>
            </a:r>
            <a:r>
              <a:rPr lang="en-US" sz="1900"/>
              <a:t>stops </a:t>
            </a:r>
            <a:r>
              <a:rPr lang="en-US" sz="1900" spc="-7"/>
              <a:t>breathing or heart </a:t>
            </a:r>
            <a:r>
              <a:rPr lang="en-US" sz="1900"/>
              <a:t>rate </a:t>
            </a:r>
            <a:r>
              <a:rPr lang="en-US" sz="1900" spc="-7"/>
              <a:t>is </a:t>
            </a:r>
            <a:r>
              <a:rPr lang="en-US" sz="1900" spc="-540"/>
              <a:t> </a:t>
            </a:r>
            <a:r>
              <a:rPr lang="en-US" sz="1900" spc="-7"/>
              <a:t>not detected, </a:t>
            </a:r>
            <a:r>
              <a:rPr lang="en-US" sz="1900"/>
              <a:t>so </a:t>
            </a:r>
            <a:r>
              <a:rPr lang="en-US" sz="1900" spc="-7"/>
              <a:t>it will grab the attention of parents </a:t>
            </a:r>
            <a:r>
              <a:rPr lang="en-US" sz="1900"/>
              <a:t>so </a:t>
            </a:r>
            <a:r>
              <a:rPr lang="en-US" sz="1900" spc="-7"/>
              <a:t>that they </a:t>
            </a:r>
            <a:r>
              <a:rPr lang="en-US" sz="1900"/>
              <a:t>can </a:t>
            </a:r>
            <a:r>
              <a:rPr lang="en-US" sz="1900" spc="-7"/>
              <a:t>take action </a:t>
            </a:r>
            <a:r>
              <a:rPr lang="en-US" sz="1900" spc="-20"/>
              <a:t>immediately. </a:t>
            </a:r>
            <a:r>
              <a:rPr lang="en-US" sz="1900" spc="-540"/>
              <a:t> </a:t>
            </a:r>
            <a:r>
              <a:rPr lang="en-US" sz="1900" spc="-7"/>
              <a:t>In addition to that, there will be </a:t>
            </a:r>
            <a:r>
              <a:rPr lang="en-US" sz="1900"/>
              <a:t>video camera </a:t>
            </a:r>
            <a:r>
              <a:rPr lang="en-US" sz="1900" spc="-7"/>
              <a:t>attached to it, </a:t>
            </a:r>
            <a:r>
              <a:rPr lang="en-US" sz="1900"/>
              <a:t>so </a:t>
            </a:r>
            <a:r>
              <a:rPr lang="en-US" sz="1900" spc="-7"/>
              <a:t>that parents </a:t>
            </a:r>
            <a:r>
              <a:rPr lang="en-US" sz="1900"/>
              <a:t>can monitor </a:t>
            </a:r>
            <a:r>
              <a:rPr lang="en-US" sz="1900" spc="7"/>
              <a:t> </a:t>
            </a:r>
            <a:r>
              <a:rPr lang="en-US" sz="1900" spc="-20"/>
              <a:t>remotely.</a:t>
            </a:r>
            <a:endParaRPr lang="en-US" sz="1900"/>
          </a:p>
          <a:p>
            <a:pPr marL="474968" marR="6773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74968" algn="l"/>
                <a:tab pos="475815" algn="l"/>
              </a:tabLst>
            </a:pPr>
            <a:r>
              <a:rPr lang="en-US" sz="1900" spc="-7"/>
              <a:t>Cry detection </a:t>
            </a:r>
            <a:r>
              <a:rPr lang="en-US" sz="1900"/>
              <a:t>circuits </a:t>
            </a:r>
            <a:r>
              <a:rPr lang="en-US" sz="1900" spc="-7"/>
              <a:t>will analyse </a:t>
            </a:r>
            <a:r>
              <a:rPr lang="en-US" sz="1900"/>
              <a:t>cry </a:t>
            </a:r>
            <a:r>
              <a:rPr lang="en-US" sz="1900" spc="-7"/>
              <a:t>patterns and give information to parents if </a:t>
            </a:r>
            <a:r>
              <a:rPr lang="en-US" sz="1900"/>
              <a:t>crying </a:t>
            </a:r>
            <a:r>
              <a:rPr lang="en-US" sz="1900" spc="-7"/>
              <a:t>activity </a:t>
            </a:r>
            <a:r>
              <a:rPr lang="en-US" sz="1900" spc="-540"/>
              <a:t> </a:t>
            </a:r>
            <a:r>
              <a:rPr lang="en-US" sz="1900" spc="-7"/>
              <a:t>persists</a:t>
            </a:r>
            <a:r>
              <a:rPr lang="en-US" sz="1900" spc="7"/>
              <a:t> </a:t>
            </a:r>
            <a:r>
              <a:rPr lang="en-US" sz="1900" spc="-7"/>
              <a:t>for</a:t>
            </a:r>
            <a:r>
              <a:rPr lang="en-US" sz="1900" spc="13"/>
              <a:t> </a:t>
            </a:r>
            <a:r>
              <a:rPr lang="en-US" sz="1900"/>
              <a:t>a</a:t>
            </a:r>
            <a:r>
              <a:rPr lang="en-US" sz="1900" spc="13"/>
              <a:t> </a:t>
            </a:r>
            <a:r>
              <a:rPr lang="en-US" sz="1900" spc="-7"/>
              <a:t>long</a:t>
            </a:r>
            <a:r>
              <a:rPr lang="en-US" sz="1900" spc="13"/>
              <a:t> </a:t>
            </a:r>
            <a:r>
              <a:rPr lang="en-US" sz="1900" spc="-7"/>
              <a:t>time</a:t>
            </a:r>
            <a:r>
              <a:rPr lang="en-US" sz="1900" spc="13"/>
              <a:t> </a:t>
            </a:r>
            <a:r>
              <a:rPr lang="en-US" sz="1900" spc="-7"/>
              <a:t>and</a:t>
            </a:r>
            <a:r>
              <a:rPr lang="en-US" sz="1900" spc="13"/>
              <a:t> </a:t>
            </a:r>
            <a:r>
              <a:rPr lang="en-US" sz="1900" spc="-7"/>
              <a:t>activates</a:t>
            </a:r>
            <a:r>
              <a:rPr lang="en-US" sz="1900" spc="13"/>
              <a:t> </a:t>
            </a:r>
            <a:r>
              <a:rPr lang="en-US" sz="1900"/>
              <a:t>swing</a:t>
            </a:r>
            <a:r>
              <a:rPr lang="en-US" sz="1900" spc="13"/>
              <a:t> </a:t>
            </a:r>
            <a:r>
              <a:rPr lang="en-US" sz="1900" spc="-7"/>
              <a:t>of</a:t>
            </a:r>
            <a:r>
              <a:rPr lang="en-US" sz="1900" spc="13"/>
              <a:t> </a:t>
            </a:r>
            <a:r>
              <a:rPr lang="en-US" sz="1900"/>
              <a:t>cradle</a:t>
            </a:r>
            <a:r>
              <a:rPr lang="en-US" sz="1900" spc="13"/>
              <a:t> </a:t>
            </a:r>
            <a:r>
              <a:rPr lang="en-US" sz="1900"/>
              <a:t>.</a:t>
            </a:r>
            <a:r>
              <a:rPr lang="en-US" sz="1900" spc="13"/>
              <a:t> </a:t>
            </a:r>
            <a:r>
              <a:rPr lang="en-US" sz="1900" spc="-13"/>
              <a:t>Wetness</a:t>
            </a:r>
            <a:r>
              <a:rPr lang="en-US" sz="1900" spc="13"/>
              <a:t> </a:t>
            </a:r>
            <a:r>
              <a:rPr lang="en-US" sz="1900" spc="-7"/>
              <a:t>will</a:t>
            </a:r>
            <a:r>
              <a:rPr lang="en-US" sz="1900" spc="13"/>
              <a:t> </a:t>
            </a:r>
            <a:r>
              <a:rPr lang="en-US" sz="1900" spc="-7"/>
              <a:t>be</a:t>
            </a:r>
            <a:r>
              <a:rPr lang="en-US" sz="1900" spc="13"/>
              <a:t> </a:t>
            </a:r>
            <a:r>
              <a:rPr lang="en-US" sz="1900" spc="-7"/>
              <a:t>detected</a:t>
            </a:r>
            <a:r>
              <a:rPr lang="en-US" sz="1900" spc="13"/>
              <a:t> </a:t>
            </a:r>
            <a:r>
              <a:rPr lang="en-US" sz="1900" spc="-7"/>
              <a:t>if</a:t>
            </a:r>
            <a:r>
              <a:rPr lang="en-US" sz="1900" spc="13"/>
              <a:t> </a:t>
            </a:r>
            <a:r>
              <a:rPr lang="en-US" sz="1900" spc="-7"/>
              <a:t>baby </a:t>
            </a:r>
            <a:r>
              <a:rPr lang="en-US" sz="1900"/>
              <a:t> </a:t>
            </a:r>
            <a:r>
              <a:rPr lang="en-US" sz="1900" spc="-7"/>
              <a:t>urinate</a:t>
            </a:r>
            <a:r>
              <a:rPr lang="en-US" sz="1900" spc="-13"/>
              <a:t> </a:t>
            </a:r>
            <a:r>
              <a:rPr lang="en-US" sz="1900" spc="-7"/>
              <a:t>in the bed and provide alert to</a:t>
            </a:r>
            <a:r>
              <a:rPr lang="en-US" sz="1900" spc="-13"/>
              <a:t> </a:t>
            </a:r>
            <a:r>
              <a:rPr lang="en-US" sz="1900" spc="-7"/>
              <a:t>parents.</a:t>
            </a:r>
            <a:endParaRPr lang="en-US" sz="1900"/>
          </a:p>
          <a:p>
            <a:pPr marL="474968" marR="22944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74968" algn="l"/>
                <a:tab pos="475815" algn="l"/>
              </a:tabLst>
            </a:pPr>
            <a:r>
              <a:rPr lang="en-US" sz="1900" spc="-7"/>
              <a:t>All </a:t>
            </a:r>
            <a:r>
              <a:rPr lang="en-US" sz="1900"/>
              <a:t>sensors </a:t>
            </a:r>
            <a:r>
              <a:rPr lang="en-US" sz="1900" spc="-7"/>
              <a:t>are always </a:t>
            </a:r>
            <a:r>
              <a:rPr lang="en-US" sz="1900"/>
              <a:t>connected </a:t>
            </a:r>
            <a:r>
              <a:rPr lang="en-US" sz="1900" spc="-7"/>
              <a:t>to the internet and GSM </a:t>
            </a:r>
            <a:r>
              <a:rPr lang="en-US" sz="1900"/>
              <a:t>Module </a:t>
            </a:r>
            <a:r>
              <a:rPr lang="en-US" sz="1900" spc="-7"/>
              <a:t>provide information </a:t>
            </a:r>
            <a:r>
              <a:rPr lang="en-US" sz="1900"/>
              <a:t> </a:t>
            </a:r>
            <a:r>
              <a:rPr lang="en-US" sz="1900" spc="-7"/>
              <a:t>through user friendly android apps. This app will have feature of </a:t>
            </a:r>
            <a:r>
              <a:rPr lang="en-US" sz="1900"/>
              <a:t>swing control </a:t>
            </a:r>
            <a:r>
              <a:rPr lang="en-US" sz="1900" spc="-7"/>
              <a:t>when baby is </a:t>
            </a:r>
            <a:r>
              <a:rPr lang="en-US" sz="1900" spc="-540"/>
              <a:t> </a:t>
            </a:r>
            <a:r>
              <a:rPr lang="en-US" sz="1900"/>
              <a:t>crying,</a:t>
            </a:r>
            <a:r>
              <a:rPr lang="en-US" sz="1900" spc="-13"/>
              <a:t> </a:t>
            </a:r>
            <a:r>
              <a:rPr lang="en-US" sz="1900"/>
              <a:t>switching</a:t>
            </a:r>
            <a:r>
              <a:rPr lang="en-US" sz="1900" spc="-7"/>
              <a:t> to </a:t>
            </a:r>
            <a:r>
              <a:rPr lang="en-US" sz="1900"/>
              <a:t>video</a:t>
            </a:r>
            <a:r>
              <a:rPr lang="en-US" sz="1900" spc="-7"/>
              <a:t> </a:t>
            </a:r>
            <a:r>
              <a:rPr lang="en-US" sz="1900"/>
              <a:t>surveillance.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0" tIns="16933" rIns="0" bIns="0" rtlCol="0" anchor="ctr">
            <a:normAutofit/>
          </a:bodyPr>
          <a:lstStyle/>
          <a:p>
            <a:pPr marL="16933" algn="ctr">
              <a:spcBef>
                <a:spcPts val="133"/>
              </a:spcBef>
            </a:pPr>
            <a:r>
              <a:rPr lang="en-US" sz="3600" spc="227">
                <a:solidFill>
                  <a:srgbClr val="FFFFFF"/>
                </a:solidFill>
              </a:rPr>
              <a:t>Block</a:t>
            </a:r>
            <a:r>
              <a:rPr lang="en-US" sz="3600" spc="-267">
                <a:solidFill>
                  <a:srgbClr val="FFFFFF"/>
                </a:solidFill>
              </a:rPr>
              <a:t> </a:t>
            </a:r>
            <a:r>
              <a:rPr lang="en-US" sz="3600" spc="167">
                <a:solidFill>
                  <a:srgbClr val="FFFFFF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316" y="704961"/>
            <a:ext cx="6780700" cy="5445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381A7-4E59-42A6-982F-05332C61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Raspberrry pi interfacing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A05A4D-4F5F-416F-AC1E-B5B59398F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526D2-AA3E-45BB-898B-BD3888792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872566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88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927C1-64C7-460D-868B-88B25964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VNC viewer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877CC7F-108A-498D-8684-3C183A48E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5010" b="2"/>
          <a:stretch/>
        </p:blipFill>
        <p:spPr>
          <a:xfrm>
            <a:off x="4916251" y="878886"/>
            <a:ext cx="6631341" cy="51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10B-8669-41DB-96CA-9131DDE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PIR Sensor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43AF591-AB70-49E7-8423-A2CD81C63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5" r="1998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3F2A-33AB-41A9-A346-5427FD9B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Here PIR itself states for Passive Infrared Sensor.</a:t>
            </a:r>
          </a:p>
          <a:p>
            <a:r>
              <a:rPr lang="en-US" sz="1800"/>
              <a:t>PIR sensors detect motion and are virtually always used to determine whether a human has entered or exited the sensor's range. </a:t>
            </a:r>
          </a:p>
          <a:p>
            <a:r>
              <a:rPr lang="en-US" sz="1800"/>
              <a:t>They're small, cheap, low-power, simple to use, and they don't wear out. </a:t>
            </a:r>
          </a:p>
          <a:p>
            <a:r>
              <a:rPr lang="en-US" sz="1800"/>
              <a:t>As a result, they're often found in home and business equipment and gadgets.</a:t>
            </a:r>
          </a:p>
          <a:p>
            <a:r>
              <a:rPr lang="en-US" sz="1800"/>
              <a:t> PIR motion sensors are also known as "Passive Infrared,“ "Pyroelectric," or "IR motion" sensors.</a:t>
            </a:r>
          </a:p>
        </p:txBody>
      </p:sp>
    </p:spTree>
    <p:extLst>
      <p:ext uri="{BB962C8B-B14F-4D97-AF65-F5344CB8AC3E}">
        <p14:creationId xmlns:p14="http://schemas.microsoft.com/office/powerpoint/2010/main" val="412018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878</Words>
  <Application>Microsoft Office PowerPoint</Application>
  <PresentationFormat>Widescreen</PresentationFormat>
  <Paragraphs>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Trebuchet MS</vt:lpstr>
      <vt:lpstr>Office Theme</vt:lpstr>
      <vt:lpstr>Program: ESE 4009 INSTRUCTOR: Prof. Mike Aleshams</vt:lpstr>
      <vt:lpstr>Project : Iot  based cradle  using SIDS  monitor</vt:lpstr>
      <vt:lpstr>PIR SENSOR INTERFACING WITH RASPBERRY PIE</vt:lpstr>
      <vt:lpstr>CONTENTS</vt:lpstr>
      <vt:lpstr>INTRODUCTION:</vt:lpstr>
      <vt:lpstr>Block Diagram</vt:lpstr>
      <vt:lpstr>Raspberrry pi interfacing</vt:lpstr>
      <vt:lpstr>VNC viewer </vt:lpstr>
      <vt:lpstr>PIR Sensor</vt:lpstr>
      <vt:lpstr>PIR Sensor</vt:lpstr>
      <vt:lpstr>PIR sensor </vt:lpstr>
      <vt:lpstr>PIR sensor </vt:lpstr>
      <vt:lpstr>PIR sensor </vt:lpstr>
      <vt:lpstr>PIR sensor</vt:lpstr>
      <vt:lpstr>PIR sensor interfacing</vt:lpstr>
      <vt:lpstr>Raspberry Pi Pin Label</vt:lpstr>
      <vt:lpstr>PIR sensor interfacing</vt:lpstr>
      <vt:lpstr>Code</vt:lpstr>
      <vt:lpstr>Code</vt:lpstr>
      <vt:lpstr>Code</vt:lpstr>
      <vt:lpstr>Code</vt:lpstr>
      <vt:lpstr>Code</vt:lpstr>
      <vt:lpstr>Code</vt:lpstr>
      <vt:lpstr>Code</vt:lpstr>
      <vt:lpstr>Compile Code</vt:lpstr>
      <vt:lpstr>Run the code</vt:lpstr>
      <vt:lpstr>Interfacing</vt:lpstr>
      <vt:lpstr>Interfacing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Program: ESE 4009 INSTRUCTOR: Prof. Mike Aleshams</dc:title>
  <dc:creator>Swapnil</dc:creator>
  <cp:lastModifiedBy>Swapnil</cp:lastModifiedBy>
  <cp:revision>20</cp:revision>
  <dcterms:created xsi:type="dcterms:W3CDTF">2021-06-28T17:55:18Z</dcterms:created>
  <dcterms:modified xsi:type="dcterms:W3CDTF">2021-06-30T00:07:44Z</dcterms:modified>
</cp:coreProperties>
</file>