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95be6bb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95be6bb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195be6bb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195be6bb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195be6b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195be6b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195be6b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195be6b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0c51e3e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0c51e3e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195be6bb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195be6bb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195be6bb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195be6bb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195be6bb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195be6bb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95be6bb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195be6bb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10c51e3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10c51e3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6db2fe8d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6db2fe8d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95be6bb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95be6b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95be6b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195be6b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195be6bb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195be6bb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95be6bb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95be6bb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195be6bb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195be6bb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195be6b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195be6b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195be6bb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195be6bb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195be6bb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195be6bb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95be6bb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195be6bb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10c51e3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10c51e3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195be6bb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195be6bb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10c51e3e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10c51e3e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195be6bb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195be6bb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195be6b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195be6b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195be6b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195be6b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195be6bb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195be6bb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95be6b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95be6b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195be6bb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195be6bb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2"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marR="457201"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56" name="Google Shape;56;p13"/>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0.xml" Type="http://schemas.openxmlformats.org/officeDocument/2006/relationships/notesSlide"/><Relationship Id="rId3" Target="../media/image7.jpeg" Type="http://schemas.openxmlformats.org/officeDocument/2006/relationships/image"/></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en.wikipedia.org/wiki/Computer_keyboard" TargetMode="External"/><Relationship Id="rId4" Type="http://schemas.openxmlformats.org/officeDocument/2006/relationships/hyperlink" Target="https://en.wikipedia.org/wiki/Computer_mouse" TargetMode="External"/><Relationship Id="rId5" Type="http://schemas.openxmlformats.org/officeDocument/2006/relationships/hyperlink" Target="https://en.wikipedia.org/wiki/Computer_screen" TargetMode="External"/><Relationship Id="rId6" Type="http://schemas.openxmlformats.org/officeDocument/2006/relationships/hyperlink" Target="https://en.wikipedia.org/wiki/Computer_network" TargetMode="External"/></Relationships>
</file>

<file path=ppt/slides/_rels/slide14.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14.xml" Type="http://schemas.openxmlformats.org/officeDocument/2006/relationships/notesSlide"/><Relationship Id="rId3" Target="../media/image5.jpeg" Type="http://schemas.openxmlformats.org/officeDocument/2006/relationships/image"/></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6.xml" Type="http://schemas.openxmlformats.org/officeDocument/2006/relationships/notesSlide"/><Relationship Id="rId3" Target="../media/image19.jpeg" Type="http://schemas.openxmlformats.org/officeDocument/2006/relationships/image"/></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8.xml" Type="http://schemas.openxmlformats.org/officeDocument/2006/relationships/notesSlide"/><Relationship Id="rId3" Target="../media/image2.jpeg" Type="http://schemas.openxmlformats.org/officeDocument/2006/relationships/image"/></Relationships>
</file>

<file path=ppt/slides/_rels/slide19.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19.xml" Type="http://schemas.openxmlformats.org/officeDocument/2006/relationships/notesSlide"/><Relationship Id="rId3" Target="../media/image21.jpeg" Type="http://schemas.openxmlformats.org/officeDocument/2006/relationships/image"/></Relationships>
</file>

<file path=ppt/slides/_rels/slide2.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2.xml" Type="http://schemas.openxmlformats.org/officeDocument/2006/relationships/notesSlide"/><Relationship Id="rId3" Target="../media/image9.jpeg" Type="http://schemas.openxmlformats.org/officeDocument/2006/relationships/image"/></Relationships>
</file>

<file path=ppt/slides/_rels/slide20.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20.xml" Type="http://schemas.openxmlformats.org/officeDocument/2006/relationships/notesSlide"/><Relationship Id="rId3" Target="../media/image17.jpeg" Type="http://schemas.openxmlformats.org/officeDocument/2006/relationships/image"/></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Webcam" TargetMode="External"/><Relationship Id="rId4" Type="http://schemas.openxmlformats.org/officeDocument/2006/relationships/hyperlink" Target="https://en.wikipedia.org/wiki/USB_video_device_class" TargetMode="External"/><Relationship Id="rId5" Type="http://schemas.openxmlformats.org/officeDocument/2006/relationships/hyperlink" Target="https://en.wikipedia.org/wiki/Linux" TargetMode="External"/><Relationship Id="rId6" Type="http://schemas.openxmlformats.org/officeDocument/2006/relationships/hyperlink" Target="https://en.wikipedia.org/wiki/Video4Linux" TargetMode="External"/><Relationship Id="rId7" Type="http://schemas.openxmlformats.org/officeDocument/2006/relationships/hyperlink" Target="https://en.wikipedia.org/wiki/USB_video_device_class" TargetMode="External"/></Relationships>
</file>

<file path=ppt/slides/_rels/slide2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2.xml" Type="http://schemas.openxmlformats.org/officeDocument/2006/relationships/notesSlide"/><Relationship Id="rId3" Target="../media/image20.jpeg" Type="http://schemas.openxmlformats.org/officeDocument/2006/relationships/image"/></Relationships>
</file>

<file path=ppt/slides/_rels/slide2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3.xml" Type="http://schemas.openxmlformats.org/officeDocument/2006/relationships/notesSlide"/><Relationship Id="rId3" Target="../media/image22.jpeg" Type="http://schemas.openxmlformats.org/officeDocument/2006/relationships/image"/></Relationships>
</file>

<file path=ppt/slides/_rels/slide24.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24.xml" Type="http://schemas.openxmlformats.org/officeDocument/2006/relationships/notesSlide"/><Relationship Id="rId3" Target="../media/image16.jpeg" Type="http://schemas.openxmlformats.org/officeDocument/2006/relationships/image"/></Relationships>
</file>

<file path=ppt/slides/_rels/slide2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5.xml" Type="http://schemas.openxmlformats.org/officeDocument/2006/relationships/notesSlide"/><Relationship Id="rId3" Target="../media/image14.jpeg" Type="http://schemas.openxmlformats.org/officeDocument/2006/relationships/image"/></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arget="../slideLayouts/slideLayout5.xml" Type="http://schemas.openxmlformats.org/officeDocument/2006/relationships/slideLayout"/><Relationship Id="rId2" Target="../notesSlides/notesSlide27.xml" Type="http://schemas.openxmlformats.org/officeDocument/2006/relationships/notesSlide"/><Relationship Id="rId3" Target="../media/image15.jpeg" Type="http://schemas.openxmlformats.org/officeDocument/2006/relationships/image"/></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cyberciti.biz/hardware/raspberry-pi-3-model-b-released-specs-pricing/" TargetMode="External"/><Relationship Id="rId4" Type="http://schemas.openxmlformats.org/officeDocument/2006/relationships/hyperlink" Target="https://pi3g.com/2019/01/05/introducing-picockpit-and-pidoctor-how-to-test-your-raspberry-pi-and-get-information-about-it" TargetMode="External"/><Relationship Id="rId5" Type="http://schemas.openxmlformats.org/officeDocument/2006/relationships/hyperlink" Target="https://www.amazon.ca/dp/B07Z2GZTYY/ref=redir_mobile_desktop?_encoding=UTF8&amp;psc=1&amp;ref=ppx_pop_mob_b_asin_tit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instructables.com/How-to-Make-Raspberry-Pi-Webcam-Server-and-Stream-/" TargetMode="External"/><Relationship Id="rId4" Type="http://schemas.openxmlformats.org/officeDocument/2006/relationships/hyperlink" Target="https://snapcraft.io/install/guvcview/raspbian" TargetMode="External"/><Relationship Id="rId5" Type="http://schemas.openxmlformats.org/officeDocument/2006/relationships/hyperlink" Target="https://en.wikipedia.org/wiki/Virtual_Network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 Id="rId3" Target="../media/image11.jpeg" Type="http://schemas.openxmlformats.org/officeDocument/2006/relationships/image"/></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 Id="rId3" Target="../media/image10.jpeg" Type="http://schemas.openxmlformats.org/officeDocument/2006/relationships/image"/><Relationship Id="rId4" Target="../media/image6.jpeg" Type="http://schemas.openxmlformats.org/officeDocument/2006/relationships/image"/><Relationship Id="rId5" Target="../media/image12.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marR="3810" rtl="0" algn="ctr">
              <a:lnSpc>
                <a:spcPct val="107916"/>
              </a:lnSpc>
              <a:spcBef>
                <a:spcPts val="0"/>
              </a:spcBef>
              <a:spcAft>
                <a:spcPts val="0"/>
              </a:spcAft>
              <a:buNone/>
            </a:pPr>
            <a:r>
              <a:rPr lang="en" sz="3600">
                <a:solidFill>
                  <a:srgbClr val="000000"/>
                </a:solidFill>
                <a:latin typeface="Times New Roman"/>
                <a:ea typeface="Times New Roman"/>
                <a:cs typeface="Times New Roman"/>
                <a:sym typeface="Times New Roman"/>
              </a:rPr>
              <a:t> </a:t>
            </a:r>
            <a:endParaRPr b="0" sz="1100">
              <a:solidFill>
                <a:srgbClr val="000000"/>
              </a:solidFill>
              <a:latin typeface="Calibri"/>
              <a:ea typeface="Calibri"/>
              <a:cs typeface="Calibri"/>
              <a:sym typeface="Calibri"/>
            </a:endParaRPr>
          </a:p>
          <a:p>
            <a:pPr indent="0" lvl="0" marL="427990" marR="424815" rtl="0" algn="ctr">
              <a:lnSpc>
                <a:spcPct val="107916"/>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55245" rtl="0" algn="ctr">
              <a:lnSpc>
                <a:spcPct val="107916"/>
              </a:lnSpc>
              <a:spcBef>
                <a:spcPts val="520"/>
              </a:spcBef>
              <a:spcAft>
                <a:spcPts val="0"/>
              </a:spcAft>
              <a:buNone/>
            </a:pPr>
            <a:r>
              <a:t/>
            </a:r>
            <a:endParaRPr b="0" sz="1100">
              <a:solidFill>
                <a:srgbClr val="000000"/>
              </a:solidFill>
              <a:latin typeface="Calibri"/>
              <a:ea typeface="Calibri"/>
              <a:cs typeface="Calibri"/>
              <a:sym typeface="Calibri"/>
            </a:endParaRPr>
          </a:p>
          <a:p>
            <a:pPr indent="0" lvl="0" marL="0" rtl="0" algn="l">
              <a:lnSpc>
                <a:spcPct val="107916"/>
              </a:lnSpc>
              <a:spcBef>
                <a:spcPts val="815"/>
              </a:spcBef>
              <a:spcAft>
                <a:spcPts val="0"/>
              </a:spcAft>
              <a:buNone/>
            </a:pPr>
            <a:r>
              <a:rPr b="0" lang="en" sz="1100">
                <a:solidFill>
                  <a:srgbClr val="000000"/>
                </a:solidFill>
                <a:latin typeface="Calibri"/>
                <a:ea typeface="Calibri"/>
                <a:cs typeface="Calibri"/>
                <a:sym typeface="Calibri"/>
              </a:rPr>
              <a:t>	</a:t>
            </a:r>
            <a:endParaRPr b="0" sz="1100">
              <a:solidFill>
                <a:srgbClr val="000000"/>
              </a:solidFill>
              <a:latin typeface="Calibri"/>
              <a:ea typeface="Calibri"/>
              <a:cs typeface="Calibri"/>
              <a:sym typeface="Calibri"/>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7916"/>
              </a:lnSpc>
              <a:spcBef>
                <a:spcPts val="675"/>
              </a:spcBef>
              <a:spcAft>
                <a:spcPts val="0"/>
              </a:spcAft>
              <a:buNone/>
            </a:pPr>
            <a:r>
              <a:t/>
            </a:r>
            <a:endParaRPr sz="1600">
              <a:solidFill>
                <a:srgbClr val="000000"/>
              </a:solidFill>
              <a:latin typeface="Times New Roman"/>
              <a:ea typeface="Times New Roman"/>
              <a:cs typeface="Times New Roman"/>
              <a:sym typeface="Times New Roman"/>
            </a:endParaRPr>
          </a:p>
          <a:p>
            <a:pPr indent="0" lvl="0" marL="0" marR="3810" rtl="0" algn="l">
              <a:lnSpc>
                <a:spcPct val="107916"/>
              </a:lnSpc>
              <a:spcBef>
                <a:spcPts val="675"/>
              </a:spcBef>
              <a:spcAft>
                <a:spcPts val="0"/>
              </a:spcAft>
              <a:buNone/>
            </a:pPr>
            <a:r>
              <a:rPr lang="en" sz="1200">
                <a:solidFill>
                  <a:srgbClr val="000000"/>
                </a:solidFill>
                <a:latin typeface="Times New Roman"/>
                <a:ea typeface="Times New Roman"/>
                <a:cs typeface="Times New Roman"/>
                <a:sym typeface="Times New Roman"/>
              </a:rPr>
              <a:t> </a:t>
            </a:r>
            <a:r>
              <a:rPr b="1" lang="en" sz="1661">
                <a:solidFill>
                  <a:srgbClr val="000000"/>
                </a:solidFill>
                <a:latin typeface="Times New Roman"/>
                <a:ea typeface="Times New Roman"/>
                <a:cs typeface="Times New Roman"/>
                <a:sym typeface="Times New Roman"/>
              </a:rPr>
              <a:t>Program: ESE 4009</a:t>
            </a:r>
            <a:endParaRPr b="1" sz="1661">
              <a:solidFill>
                <a:srgbClr val="000000"/>
              </a:solidFill>
              <a:latin typeface="Times New Roman"/>
              <a:ea typeface="Times New Roman"/>
              <a:cs typeface="Times New Roman"/>
              <a:sym typeface="Times New Roman"/>
            </a:endParaRPr>
          </a:p>
          <a:p>
            <a:pPr indent="0" lvl="0" marL="0" rtl="0" algn="l">
              <a:lnSpc>
                <a:spcPct val="107916"/>
              </a:lnSpc>
              <a:spcBef>
                <a:spcPts val="0"/>
              </a:spcBef>
              <a:spcAft>
                <a:spcPts val="675"/>
              </a:spcAft>
              <a:buNone/>
            </a:pPr>
            <a:r>
              <a:rPr b="1" lang="en" sz="1661">
                <a:solidFill>
                  <a:srgbClr val="000000"/>
                </a:solidFill>
                <a:latin typeface="Times New Roman"/>
                <a:ea typeface="Times New Roman"/>
                <a:cs typeface="Times New Roman"/>
                <a:sym typeface="Times New Roman"/>
              </a:rPr>
              <a:t>INSTRUCTOR: Prof. Mike Aleshams </a:t>
            </a:r>
            <a:endParaRPr b="1" sz="1661">
              <a:latin typeface="Times New Roman"/>
              <a:ea typeface="Times New Roman"/>
              <a:cs typeface="Times New Roman"/>
              <a:sym typeface="Times New Roman"/>
            </a:endParaRPr>
          </a:p>
        </p:txBody>
      </p:sp>
      <p:sp>
        <p:nvSpPr>
          <p:cNvPr id="63" name="Google Shape;63;p14"/>
          <p:cNvSpPr txBox="1"/>
          <p:nvPr>
            <p:ph idx="1" type="subTitle"/>
          </p:nvPr>
        </p:nvSpPr>
        <p:spPr>
          <a:xfrm>
            <a:off x="311700" y="3165828"/>
            <a:ext cx="8520600" cy="17199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b="1" lang="en" sz="1400">
                <a:solidFill>
                  <a:srgbClr val="000000"/>
                </a:solidFill>
                <a:latin typeface="Times New Roman"/>
                <a:ea typeface="Times New Roman"/>
                <a:cs typeface="Times New Roman"/>
                <a:sym typeface="Times New Roman"/>
              </a:rPr>
              <a:t>Group 6 </a:t>
            </a:r>
            <a:endParaRPr b="1" sz="1400">
              <a:solidFill>
                <a:srgbClr val="000000"/>
              </a:solidFill>
              <a:latin typeface="Times New Roman"/>
              <a:ea typeface="Times New Roman"/>
              <a:cs typeface="Times New Roman"/>
              <a:sym typeface="Times New Roman"/>
            </a:endParaRPr>
          </a:p>
          <a:p>
            <a:pPr indent="0" lvl="0" marL="16065" rtl="0" algn="l">
              <a:spcBef>
                <a:spcPts val="716"/>
              </a:spcBef>
              <a:spcAft>
                <a:spcPts val="0"/>
              </a:spcAft>
              <a:buNone/>
            </a:pPr>
            <a:r>
              <a:rPr b="1" lang="en" sz="1400">
                <a:solidFill>
                  <a:srgbClr val="000000"/>
                </a:solidFill>
                <a:latin typeface="Times New Roman"/>
                <a:ea typeface="Times New Roman"/>
                <a:cs typeface="Times New Roman"/>
                <a:sym typeface="Times New Roman"/>
              </a:rPr>
              <a:t>Rohan Yadav C0773871                                                                                       Presented by: VANDANA EAGA</a:t>
            </a:r>
            <a:endParaRPr b="1" sz="1400">
              <a:solidFill>
                <a:srgbClr val="000000"/>
              </a:solidFill>
              <a:latin typeface="Times New Roman"/>
              <a:ea typeface="Times New Roman"/>
              <a:cs typeface="Times New Roman"/>
              <a:sym typeface="Times New Roman"/>
            </a:endParaRPr>
          </a:p>
          <a:p>
            <a:pPr indent="0" lvl="0" marL="10452" rtl="0" algn="l">
              <a:spcBef>
                <a:spcPts val="716"/>
              </a:spcBef>
              <a:spcAft>
                <a:spcPts val="0"/>
              </a:spcAft>
              <a:buNone/>
            </a:pPr>
            <a:r>
              <a:rPr b="1" lang="en" sz="1400">
                <a:solidFill>
                  <a:srgbClr val="000000"/>
                </a:solidFill>
                <a:latin typeface="Times New Roman"/>
                <a:ea typeface="Times New Roman"/>
                <a:cs typeface="Times New Roman"/>
                <a:sym typeface="Times New Roman"/>
              </a:rPr>
              <a:t>Shahrukh Padaniya C0769542                                                                                                           </a:t>
            </a:r>
            <a:endParaRPr b="1" sz="1400">
              <a:solidFill>
                <a:srgbClr val="000000"/>
              </a:solidFill>
              <a:latin typeface="Times New Roman"/>
              <a:ea typeface="Times New Roman"/>
              <a:cs typeface="Times New Roman"/>
              <a:sym typeface="Times New Roman"/>
            </a:endParaRPr>
          </a:p>
          <a:p>
            <a:pPr indent="0" lvl="0" marL="10452" rtl="0" algn="l">
              <a:spcBef>
                <a:spcPts val="716"/>
              </a:spcBef>
              <a:spcAft>
                <a:spcPts val="0"/>
              </a:spcAft>
              <a:buNone/>
            </a:pPr>
            <a:r>
              <a:rPr b="1" lang="en" sz="1400">
                <a:solidFill>
                  <a:srgbClr val="000000"/>
                </a:solidFill>
                <a:latin typeface="Times New Roman"/>
                <a:ea typeface="Times New Roman"/>
                <a:cs typeface="Times New Roman"/>
                <a:sym typeface="Times New Roman"/>
              </a:rPr>
              <a:t>Swapnil Sevak C0777195 </a:t>
            </a:r>
            <a:endParaRPr b="1" sz="1400">
              <a:solidFill>
                <a:srgbClr val="000000"/>
              </a:solidFill>
              <a:latin typeface="Times New Roman"/>
              <a:ea typeface="Times New Roman"/>
              <a:cs typeface="Times New Roman"/>
              <a:sym typeface="Times New Roman"/>
            </a:endParaRPr>
          </a:p>
          <a:p>
            <a:pPr indent="0" lvl="0" marL="4406" rtl="0" algn="l">
              <a:spcBef>
                <a:spcPts val="716"/>
              </a:spcBef>
              <a:spcAft>
                <a:spcPts val="0"/>
              </a:spcAft>
              <a:buNone/>
            </a:pPr>
            <a:r>
              <a:rPr b="1" lang="en" sz="1400">
                <a:solidFill>
                  <a:srgbClr val="000000"/>
                </a:solidFill>
                <a:latin typeface="Times New Roman"/>
                <a:ea typeface="Times New Roman"/>
                <a:cs typeface="Times New Roman"/>
                <a:sym typeface="Times New Roman"/>
              </a:rPr>
              <a:t>Vandana Ega C0777215</a:t>
            </a:r>
            <a:endParaRPr b="1" sz="1400">
              <a:solidFill>
                <a:srgbClr val="000000"/>
              </a:solidFill>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3333750" y="853875"/>
            <a:ext cx="2476500" cy="981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solidFill>
                  <a:schemeClr val="dk1"/>
                </a:solidFill>
              </a:rPr>
              <a:t>Finding Raspberry pi IP address</a:t>
            </a:r>
            <a:endParaRPr sz="1900">
              <a:solidFill>
                <a:schemeClr val="dk1"/>
              </a:solidFill>
            </a:endParaRPr>
          </a:p>
        </p:txBody>
      </p:sp>
      <p:sp>
        <p:nvSpPr>
          <p:cNvPr id="121" name="Google Shape;121;p23"/>
          <p:cNvSpPr txBox="1"/>
          <p:nvPr>
            <p:ph idx="1" type="body"/>
          </p:nvPr>
        </p:nvSpPr>
        <p:spPr>
          <a:xfrm>
            <a:off x="377500" y="1218300"/>
            <a:ext cx="8520600" cy="3416400"/>
          </a:xfrm>
          <a:prstGeom prst="rect">
            <a:avLst/>
          </a:prstGeom>
        </p:spPr>
        <p:txBody>
          <a:bodyPr anchorCtr="0" anchor="t" bIns="91425" lIns="91425" spcFirstLastPara="1" rIns="91425" wrap="square" tIns="91425">
            <a:normAutofit/>
          </a:bodyPr>
          <a:lstStyle/>
          <a:p>
            <a:pPr indent="-304800" lvl="0" marL="457200" rtl="0" algn="l">
              <a:lnSpc>
                <a:spcPct val="180000"/>
              </a:lnSpc>
              <a:spcBef>
                <a:spcPts val="0"/>
              </a:spcBef>
              <a:spcAft>
                <a:spcPts val="0"/>
              </a:spcAft>
              <a:buClr>
                <a:srgbClr val="030303"/>
              </a:buClr>
              <a:buSzPts val="1200"/>
              <a:buFont typeface="Arial"/>
              <a:buAutoNum type="arabicPeriod"/>
            </a:pPr>
            <a:r>
              <a:rPr lang="en" sz="1200">
                <a:solidFill>
                  <a:srgbClr val="030303"/>
                </a:solidFill>
                <a:highlight>
                  <a:srgbClr val="FFFFFF"/>
                </a:highlight>
                <a:latin typeface="Arial"/>
                <a:ea typeface="Arial"/>
                <a:cs typeface="Arial"/>
                <a:sym typeface="Arial"/>
              </a:rPr>
              <a:t>Open your browser on laptop or mobile. </a:t>
            </a:r>
            <a:endParaRPr sz="1200">
              <a:solidFill>
                <a:srgbClr val="030303"/>
              </a:solidFill>
              <a:highlight>
                <a:srgbClr val="FFFFFF"/>
              </a:highlight>
              <a:latin typeface="Arial"/>
              <a:ea typeface="Arial"/>
              <a:cs typeface="Arial"/>
              <a:sym typeface="Arial"/>
            </a:endParaRPr>
          </a:p>
          <a:p>
            <a:pPr indent="-304800" lvl="0" marL="457200" rtl="0" algn="l">
              <a:lnSpc>
                <a:spcPct val="180000"/>
              </a:lnSpc>
              <a:spcBef>
                <a:spcPts val="0"/>
              </a:spcBef>
              <a:spcAft>
                <a:spcPts val="0"/>
              </a:spcAft>
              <a:buClr>
                <a:srgbClr val="030303"/>
              </a:buClr>
              <a:buSzPts val="1200"/>
              <a:buFont typeface="Arial"/>
              <a:buAutoNum type="arabicPeriod"/>
            </a:pPr>
            <a:r>
              <a:rPr lang="en" sz="1200">
                <a:solidFill>
                  <a:srgbClr val="030303"/>
                </a:solidFill>
                <a:highlight>
                  <a:srgbClr val="FFFFFF"/>
                </a:highlight>
                <a:latin typeface="Arial"/>
                <a:ea typeface="Arial"/>
                <a:cs typeface="Arial"/>
                <a:sym typeface="Arial"/>
              </a:rPr>
              <a:t>Go to your Router settings by typing in the default IP address of your router. </a:t>
            </a:r>
            <a:endParaRPr sz="1200">
              <a:solidFill>
                <a:srgbClr val="030303"/>
              </a:solidFill>
              <a:highlight>
                <a:srgbClr val="FFFFFF"/>
              </a:highlight>
              <a:latin typeface="Arial"/>
              <a:ea typeface="Arial"/>
              <a:cs typeface="Arial"/>
              <a:sym typeface="Arial"/>
            </a:endParaRPr>
          </a:p>
          <a:p>
            <a:pPr indent="-304800" lvl="0" marL="457200" rtl="0" algn="l">
              <a:lnSpc>
                <a:spcPct val="180000"/>
              </a:lnSpc>
              <a:spcBef>
                <a:spcPts val="0"/>
              </a:spcBef>
              <a:spcAft>
                <a:spcPts val="0"/>
              </a:spcAft>
              <a:buClr>
                <a:srgbClr val="030303"/>
              </a:buClr>
              <a:buSzPts val="1200"/>
              <a:buFont typeface="Arial"/>
              <a:buAutoNum type="arabicPeriod"/>
            </a:pPr>
            <a:r>
              <a:rPr lang="en" sz="1200">
                <a:solidFill>
                  <a:srgbClr val="030303"/>
                </a:solidFill>
                <a:highlight>
                  <a:srgbClr val="FFFFFF"/>
                </a:highlight>
                <a:latin typeface="Arial"/>
                <a:ea typeface="Arial"/>
                <a:cs typeface="Arial"/>
                <a:sym typeface="Arial"/>
              </a:rPr>
              <a:t>Find the</a:t>
            </a:r>
            <a:r>
              <a:rPr b="1" lang="en" sz="1200">
                <a:solidFill>
                  <a:srgbClr val="030303"/>
                </a:solidFill>
                <a:highlight>
                  <a:srgbClr val="FFFFFF"/>
                </a:highlight>
                <a:latin typeface="Arial"/>
                <a:ea typeface="Arial"/>
                <a:cs typeface="Arial"/>
                <a:sym typeface="Arial"/>
              </a:rPr>
              <a:t> </a:t>
            </a:r>
            <a:r>
              <a:rPr lang="en" sz="1200">
                <a:solidFill>
                  <a:srgbClr val="030303"/>
                </a:solidFill>
                <a:highlight>
                  <a:srgbClr val="FFFFFF"/>
                </a:highlight>
                <a:latin typeface="Arial"/>
                <a:ea typeface="Arial"/>
                <a:cs typeface="Arial"/>
                <a:sym typeface="Arial"/>
              </a:rPr>
              <a:t>list of connected devices.</a:t>
            </a:r>
            <a:endParaRPr sz="1200">
              <a:solidFill>
                <a:srgbClr val="030303"/>
              </a:solidFill>
              <a:highlight>
                <a:srgbClr val="FFFFFF"/>
              </a:highlight>
              <a:latin typeface="Arial"/>
              <a:ea typeface="Arial"/>
              <a:cs typeface="Arial"/>
              <a:sym typeface="Arial"/>
            </a:endParaRPr>
          </a:p>
          <a:p>
            <a:pPr indent="-304800" lvl="0" marL="457200" rtl="0" algn="l">
              <a:lnSpc>
                <a:spcPct val="180000"/>
              </a:lnSpc>
              <a:spcBef>
                <a:spcPts val="0"/>
              </a:spcBef>
              <a:spcAft>
                <a:spcPts val="0"/>
              </a:spcAft>
              <a:buClr>
                <a:srgbClr val="030303"/>
              </a:buClr>
              <a:buSzPts val="1200"/>
              <a:buFont typeface="Arial"/>
              <a:buAutoNum type="arabicPeriod"/>
            </a:pPr>
            <a:r>
              <a:rPr lang="en" sz="1200">
                <a:solidFill>
                  <a:srgbClr val="030303"/>
                </a:solidFill>
                <a:highlight>
                  <a:srgbClr val="FFFFFF"/>
                </a:highlight>
                <a:latin typeface="Arial"/>
                <a:ea typeface="Arial"/>
                <a:cs typeface="Arial"/>
                <a:sym typeface="Arial"/>
              </a:rPr>
              <a:t>Find the corresponding IP address of the device named raspberry.</a:t>
            </a:r>
            <a:endParaRPr sz="1200">
              <a:solidFill>
                <a:srgbClr val="030303"/>
              </a:solidFill>
              <a:highlight>
                <a:srgbClr val="FFFFFF"/>
              </a:highlight>
              <a:latin typeface="Arial"/>
              <a:ea typeface="Arial"/>
              <a:cs typeface="Arial"/>
              <a:sym typeface="Arial"/>
            </a:endParaRPr>
          </a:p>
          <a:p>
            <a:pPr indent="-304800" lvl="0" marL="457200" rtl="0" algn="l">
              <a:lnSpc>
                <a:spcPct val="180000"/>
              </a:lnSpc>
              <a:spcBef>
                <a:spcPts val="0"/>
              </a:spcBef>
              <a:spcAft>
                <a:spcPts val="0"/>
              </a:spcAft>
              <a:buClr>
                <a:srgbClr val="030303"/>
              </a:buClr>
              <a:buSzPts val="1200"/>
              <a:buFont typeface="Arial"/>
              <a:buAutoNum type="arabicPeriod"/>
            </a:pPr>
            <a:r>
              <a:rPr lang="en" sz="1200">
                <a:solidFill>
                  <a:srgbClr val="030303"/>
                </a:solidFill>
                <a:highlight>
                  <a:srgbClr val="FFFFFF"/>
                </a:highlight>
                <a:latin typeface="Arial"/>
                <a:ea typeface="Arial"/>
                <a:cs typeface="Arial"/>
                <a:sym typeface="Arial"/>
              </a:rPr>
              <a:t>In this case the IP address is 192.168.137.213</a:t>
            </a:r>
            <a:endParaRPr/>
          </a:p>
        </p:txBody>
      </p:sp>
      <p:pic>
        <p:nvPicPr>
          <p:cNvPr id="122" name="Google Shape;122;p23"/>
          <p:cNvPicPr preferRelativeResize="0"/>
          <p:nvPr/>
        </p:nvPicPr>
        <p:blipFill>
          <a:blip r:embed="rId3">
            <a:alphaModFix/>
          </a:blip>
          <a:stretch>
            <a:fillRect/>
          </a:stretch>
        </p:blipFill>
        <p:spPr>
          <a:xfrm>
            <a:off x="5758525" y="2031075"/>
            <a:ext cx="3385474" cy="2919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5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Connecting to raspberry pi to putty</a:t>
            </a:r>
            <a:endParaRPr>
              <a:solidFill>
                <a:srgbClr val="4A86E8"/>
              </a:solidFill>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30303"/>
              </a:buClr>
              <a:buSzPts val="1200"/>
              <a:buFont typeface="Arial"/>
              <a:buAutoNum type="arabicPeriod"/>
            </a:pPr>
            <a:r>
              <a:rPr lang="en" sz="1200">
                <a:solidFill>
                  <a:srgbClr val="030303"/>
                </a:solidFill>
                <a:latin typeface="Arial"/>
                <a:ea typeface="Arial"/>
                <a:cs typeface="Arial"/>
                <a:sym typeface="Arial"/>
              </a:rPr>
              <a:t>Start putty and we will see the IP address and enter the address.</a:t>
            </a:r>
            <a:endParaRPr sz="1200">
              <a:solidFill>
                <a:srgbClr val="030303"/>
              </a:solidFill>
              <a:latin typeface="Arial"/>
              <a:ea typeface="Arial"/>
              <a:cs typeface="Arial"/>
              <a:sym typeface="Arial"/>
            </a:endParaRPr>
          </a:p>
          <a:p>
            <a:pPr indent="-304800" lvl="0" marL="457200" rtl="0" algn="l">
              <a:lnSpc>
                <a:spcPct val="200000"/>
              </a:lnSpc>
              <a:spcBef>
                <a:spcPts val="0"/>
              </a:spcBef>
              <a:spcAft>
                <a:spcPts val="0"/>
              </a:spcAft>
              <a:buClr>
                <a:srgbClr val="030303"/>
              </a:buClr>
              <a:buSzPts val="1200"/>
              <a:buFont typeface="Arial"/>
              <a:buAutoNum type="arabicPeriod"/>
            </a:pPr>
            <a:r>
              <a:rPr lang="en" sz="1200">
                <a:solidFill>
                  <a:srgbClr val="030303"/>
                </a:solidFill>
                <a:latin typeface="Arial"/>
                <a:ea typeface="Arial"/>
                <a:cs typeface="Arial"/>
                <a:sym typeface="Arial"/>
              </a:rPr>
              <a:t>After that you will see the login prompt.</a:t>
            </a:r>
            <a:endParaRPr sz="1200">
              <a:solidFill>
                <a:srgbClr val="030303"/>
              </a:solidFill>
              <a:latin typeface="Arial"/>
              <a:ea typeface="Arial"/>
              <a:cs typeface="Arial"/>
              <a:sym typeface="Arial"/>
            </a:endParaRPr>
          </a:p>
          <a:p>
            <a:pPr indent="-304800" lvl="0" marL="457200" rtl="0" algn="l">
              <a:lnSpc>
                <a:spcPct val="200000"/>
              </a:lnSpc>
              <a:spcBef>
                <a:spcPts val="0"/>
              </a:spcBef>
              <a:spcAft>
                <a:spcPts val="0"/>
              </a:spcAft>
              <a:buClr>
                <a:srgbClr val="030303"/>
              </a:buClr>
              <a:buSzPts val="1200"/>
              <a:buFont typeface="Arial"/>
              <a:buAutoNum type="arabicPeriod"/>
            </a:pPr>
            <a:r>
              <a:rPr lang="en" sz="1200">
                <a:solidFill>
                  <a:srgbClr val="030303"/>
                </a:solidFill>
                <a:latin typeface="Arial"/>
                <a:ea typeface="Arial"/>
                <a:cs typeface="Arial"/>
                <a:sym typeface="Arial"/>
              </a:rPr>
              <a:t>The default login for Raspberry Pi OS is pi with the password raspberry</a:t>
            </a:r>
            <a:endParaRPr sz="1200">
              <a:solidFill>
                <a:srgbClr val="030303"/>
              </a:solidFill>
              <a:highlight>
                <a:srgbClr val="FFFFFF"/>
              </a:highlight>
              <a:latin typeface="Arial"/>
              <a:ea typeface="Arial"/>
              <a:cs typeface="Arial"/>
              <a:sym typeface="Arial"/>
            </a:endParaRPr>
          </a:p>
          <a:p>
            <a:pPr indent="0" lvl="0" marL="0" rtl="0" algn="l">
              <a:lnSpc>
                <a:spcPct val="20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129" name="Google Shape;129;p24"/>
          <p:cNvPicPr preferRelativeResize="0"/>
          <p:nvPr/>
        </p:nvPicPr>
        <p:blipFill rotWithShape="1">
          <a:blip r:embed="rId3">
            <a:alphaModFix/>
          </a:blip>
          <a:srcRect b="8951" l="16742" r="13870" t="2333"/>
          <a:stretch/>
        </p:blipFill>
        <p:spPr>
          <a:xfrm>
            <a:off x="4647650" y="2256750"/>
            <a:ext cx="4144276" cy="288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4438550" y="1554300"/>
            <a:ext cx="4621200" cy="341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ext&#10;&#10;Description automatically generated" id="135" name="Google Shape;135;p25"/>
          <p:cNvPicPr preferRelativeResize="0"/>
          <p:nvPr/>
        </p:nvPicPr>
        <p:blipFill rotWithShape="1">
          <a:blip r:embed="rId3">
            <a:alphaModFix/>
          </a:blip>
          <a:srcRect b="0" l="0" r="0" t="0"/>
          <a:stretch/>
        </p:blipFill>
        <p:spPr>
          <a:xfrm>
            <a:off x="1570600" y="1328625"/>
            <a:ext cx="4569100" cy="3371625"/>
          </a:xfrm>
          <a:prstGeom prst="rect">
            <a:avLst/>
          </a:prstGeom>
          <a:noFill/>
          <a:ln>
            <a:noFill/>
          </a:ln>
        </p:spPr>
      </p:pic>
      <p:sp>
        <p:nvSpPr>
          <p:cNvPr id="136" name="Google Shape;136;p25"/>
          <p:cNvSpPr txBox="1"/>
          <p:nvPr/>
        </p:nvSpPr>
        <p:spPr>
          <a:xfrm>
            <a:off x="0" y="513475"/>
            <a:ext cx="818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4A86E8"/>
                </a:solidFill>
                <a:latin typeface="Alfa Slab One"/>
                <a:ea typeface="Alfa Slab One"/>
                <a:cs typeface="Alfa Slab One"/>
                <a:sym typeface="Alfa Slab One"/>
              </a:rPr>
              <a:t>Connecting to raspberry pi to putty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6237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4A86E8"/>
                </a:solidFill>
              </a:rPr>
              <a:t>VNC Viewer</a:t>
            </a:r>
            <a:endParaRPr>
              <a:solidFill>
                <a:srgbClr val="4A86E8"/>
              </a:solidFill>
            </a:endParaRPr>
          </a:p>
        </p:txBody>
      </p:sp>
      <p:sp>
        <p:nvSpPr>
          <p:cNvPr id="142" name="Google Shape;142;p26"/>
          <p:cNvSpPr txBox="1"/>
          <p:nvPr>
            <p:ph idx="1" type="body"/>
          </p:nvPr>
        </p:nvSpPr>
        <p:spPr>
          <a:xfrm>
            <a:off x="376125" y="1551500"/>
            <a:ext cx="7602600" cy="2729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Virtual Network Computing (VNC) is a graphical desktop-sharing system that employs the Remote </a:t>
            </a:r>
            <a:r>
              <a:rPr lang="en" sz="1400">
                <a:solidFill>
                  <a:srgbClr val="030303"/>
                </a:solidFill>
                <a:latin typeface="Arial"/>
                <a:ea typeface="Arial"/>
                <a:cs typeface="Arial"/>
                <a:sym typeface="Arial"/>
              </a:rPr>
              <a:t>Framebuffer</a:t>
            </a:r>
            <a:r>
              <a:rPr lang="en" sz="1400">
                <a:solidFill>
                  <a:srgbClr val="030303"/>
                </a:solidFill>
                <a:latin typeface="Arial"/>
                <a:ea typeface="Arial"/>
                <a:cs typeface="Arial"/>
                <a:sym typeface="Arial"/>
              </a:rPr>
              <a:t> protocol (RFB) to control another computer remotely in computing.</a:t>
            </a:r>
            <a:endParaRPr sz="1400">
              <a:solidFill>
                <a:srgbClr val="030303"/>
              </a:solidFill>
              <a:latin typeface="Arial"/>
              <a:ea typeface="Arial"/>
              <a:cs typeface="Arial"/>
              <a:sym typeface="Arial"/>
            </a:endParaRPr>
          </a:p>
          <a:p>
            <a:pPr indent="-317500" lvl="0" marL="457200" rtl="0" algn="l">
              <a:lnSpc>
                <a:spcPct val="115000"/>
              </a:lnSpc>
              <a:spcBef>
                <a:spcPts val="0"/>
              </a:spcBef>
              <a:spcAft>
                <a:spcPts val="0"/>
              </a:spcAft>
              <a:buClr>
                <a:srgbClr val="030303"/>
              </a:buClr>
              <a:buSzPts val="1400"/>
              <a:buFont typeface="Arial"/>
              <a:buChar char="●"/>
            </a:pPr>
            <a:r>
              <a:rPr lang="en" sz="1400">
                <a:solidFill>
                  <a:srgbClr val="030303"/>
                </a:solidFill>
                <a:highlight>
                  <a:srgbClr val="FFFFFF"/>
                </a:highlight>
                <a:latin typeface="Arial"/>
                <a:ea typeface="Arial"/>
                <a:cs typeface="Arial"/>
                <a:sym typeface="Arial"/>
              </a:rPr>
              <a:t>It transmits the </a:t>
            </a:r>
            <a:r>
              <a:rPr lang="en" sz="1400">
                <a:solidFill>
                  <a:srgbClr val="030303"/>
                </a:solidFill>
                <a:highlight>
                  <a:srgbClr val="FFFFFF"/>
                </a:highlight>
                <a:uFill>
                  <a:noFill/>
                </a:uFill>
                <a:latin typeface="Arial"/>
                <a:ea typeface="Arial"/>
                <a:cs typeface="Arial"/>
                <a:sym typeface="Arial"/>
                <a:hlinkClick r:id="rId3">
                  <a:extLst>
                    <a:ext uri="{A12FA001-AC4F-418D-AE19-62706E023703}">
                      <ahyp:hlinkClr val="tx"/>
                    </a:ext>
                  </a:extLst>
                </a:hlinkClick>
              </a:rPr>
              <a:t>keyboard</a:t>
            </a:r>
            <a:r>
              <a:rPr lang="en" sz="1400">
                <a:solidFill>
                  <a:srgbClr val="030303"/>
                </a:solidFill>
                <a:highlight>
                  <a:srgbClr val="FFFFFF"/>
                </a:highlight>
                <a:latin typeface="Arial"/>
                <a:ea typeface="Arial"/>
                <a:cs typeface="Arial"/>
                <a:sym typeface="Arial"/>
              </a:rPr>
              <a:t> and </a:t>
            </a:r>
            <a:r>
              <a:rPr lang="en" sz="1400">
                <a:solidFill>
                  <a:srgbClr val="030303"/>
                </a:solidFill>
                <a:highlight>
                  <a:srgbClr val="FFFFFF"/>
                </a:highlight>
                <a:uFill>
                  <a:noFill/>
                </a:uFill>
                <a:latin typeface="Arial"/>
                <a:ea typeface="Arial"/>
                <a:cs typeface="Arial"/>
                <a:sym typeface="Arial"/>
                <a:hlinkClick r:id="rId4">
                  <a:extLst>
                    <a:ext uri="{A12FA001-AC4F-418D-AE19-62706E023703}">
                      <ahyp:hlinkClr val="tx"/>
                    </a:ext>
                  </a:extLst>
                </a:hlinkClick>
              </a:rPr>
              <a:t>mouse</a:t>
            </a:r>
            <a:r>
              <a:rPr lang="en" sz="1400">
                <a:solidFill>
                  <a:srgbClr val="030303"/>
                </a:solidFill>
                <a:highlight>
                  <a:srgbClr val="FFFFFF"/>
                </a:highlight>
                <a:latin typeface="Arial"/>
                <a:ea typeface="Arial"/>
                <a:cs typeface="Arial"/>
                <a:sym typeface="Arial"/>
              </a:rPr>
              <a:t> input from one computer to another, relaying the graphical-</a:t>
            </a:r>
            <a:r>
              <a:rPr lang="en" sz="1400">
                <a:solidFill>
                  <a:srgbClr val="030303"/>
                </a:solidFill>
                <a:highlight>
                  <a:srgbClr val="FFFFFF"/>
                </a:highlight>
                <a:uFill>
                  <a:noFill/>
                </a:uFill>
                <a:latin typeface="Arial"/>
                <a:ea typeface="Arial"/>
                <a:cs typeface="Arial"/>
                <a:sym typeface="Arial"/>
                <a:hlinkClick r:id="rId5">
                  <a:extLst>
                    <a:ext uri="{A12FA001-AC4F-418D-AE19-62706E023703}">
                      <ahyp:hlinkClr val="tx"/>
                    </a:ext>
                  </a:extLst>
                </a:hlinkClick>
              </a:rPr>
              <a:t>screen</a:t>
            </a:r>
            <a:r>
              <a:rPr lang="en" sz="1400">
                <a:solidFill>
                  <a:srgbClr val="030303"/>
                </a:solidFill>
                <a:highlight>
                  <a:srgbClr val="FFFFFF"/>
                </a:highlight>
                <a:latin typeface="Arial"/>
                <a:ea typeface="Arial"/>
                <a:cs typeface="Arial"/>
                <a:sym typeface="Arial"/>
              </a:rPr>
              <a:t> updates, over a </a:t>
            </a:r>
            <a:r>
              <a:rPr lang="en" sz="1400">
                <a:solidFill>
                  <a:srgbClr val="030303"/>
                </a:solidFill>
                <a:highlight>
                  <a:srgbClr val="FFFFFF"/>
                </a:highlight>
                <a:uFill>
                  <a:noFill/>
                </a:uFill>
                <a:latin typeface="Arial"/>
                <a:ea typeface="Arial"/>
                <a:cs typeface="Arial"/>
                <a:sym typeface="Arial"/>
                <a:hlinkClick r:id="rId6">
                  <a:extLst>
                    <a:ext uri="{A12FA001-AC4F-418D-AE19-62706E023703}">
                      <ahyp:hlinkClr val="tx"/>
                    </a:ext>
                  </a:extLst>
                </a:hlinkClick>
              </a:rPr>
              <a:t>network</a:t>
            </a:r>
            <a:r>
              <a:rPr lang="en" sz="1400">
                <a:solidFill>
                  <a:srgbClr val="030303"/>
                </a:solidFill>
                <a:highlight>
                  <a:srgbClr val="FFFFFF"/>
                </a:highlight>
                <a:latin typeface="Arial"/>
                <a:ea typeface="Arial"/>
                <a:cs typeface="Arial"/>
                <a:sym typeface="Arial"/>
              </a:rPr>
              <a:t>.</a:t>
            </a:r>
            <a:endParaRPr sz="1400">
              <a:solidFill>
                <a:srgbClr val="03030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30303"/>
              </a:buClr>
              <a:buSzPts val="1400"/>
              <a:buFont typeface="Arial"/>
              <a:buChar char="●"/>
            </a:pPr>
            <a:r>
              <a:rPr lang="en" sz="1400">
                <a:solidFill>
                  <a:srgbClr val="030303"/>
                </a:solidFill>
                <a:highlight>
                  <a:srgbClr val="FFFFFF"/>
                </a:highlight>
                <a:latin typeface="Arial"/>
                <a:ea typeface="Arial"/>
                <a:cs typeface="Arial"/>
                <a:sym typeface="Arial"/>
              </a:rPr>
              <a:t>VNC is platform-independent – there are clients and servers for many GUI-based operating systems</a:t>
            </a:r>
            <a:endParaRPr sz="1400">
              <a:solidFill>
                <a:srgbClr val="030303"/>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4A86E8"/>
                </a:solidFill>
              </a:rPr>
              <a:t>VNC Viewer</a:t>
            </a:r>
            <a:endParaRPr/>
          </a:p>
        </p:txBody>
      </p:sp>
      <p:sp>
        <p:nvSpPr>
          <p:cNvPr id="148" name="Google Shape;148;p2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400"/>
              </a:spcBef>
              <a:spcAft>
                <a:spcPts val="0"/>
              </a:spcAft>
              <a:buClr>
                <a:srgbClr val="3F3F3F"/>
              </a:buClr>
              <a:buSzPts val="1600"/>
              <a:buFont typeface="Arial"/>
              <a:buChar char="●"/>
            </a:pPr>
            <a:r>
              <a:rPr lang="en" sz="1600">
                <a:solidFill>
                  <a:srgbClr val="3F3F3F"/>
                </a:solidFill>
                <a:latin typeface="Arial"/>
                <a:ea typeface="Arial"/>
                <a:cs typeface="Arial"/>
                <a:sym typeface="Arial"/>
              </a:rPr>
              <a:t>To  login to the device we use default username and password as stated earlier.</a:t>
            </a:r>
            <a:endParaRPr/>
          </a:p>
        </p:txBody>
      </p:sp>
      <p:pic>
        <p:nvPicPr>
          <p:cNvPr id="149" name="Google Shape;149;p27"/>
          <p:cNvPicPr preferRelativeResize="0"/>
          <p:nvPr/>
        </p:nvPicPr>
        <p:blipFill rotWithShape="1">
          <a:blip r:embed="rId3">
            <a:alphaModFix/>
          </a:blip>
          <a:srcRect b="24513" l="38030" r="15967" t="24670"/>
          <a:stretch/>
        </p:blipFill>
        <p:spPr>
          <a:xfrm>
            <a:off x="3924850" y="1379400"/>
            <a:ext cx="4708372" cy="2384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4A86E8"/>
                </a:solidFill>
              </a:rPr>
              <a:t>VNC Viewer</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picture containing text, sky, mountain&#10;&#10;Description automatically generated" id="156" name="Google Shape;156;p28"/>
          <p:cNvPicPr preferRelativeResize="0"/>
          <p:nvPr/>
        </p:nvPicPr>
        <p:blipFill rotWithShape="1">
          <a:blip r:embed="rId3">
            <a:alphaModFix/>
          </a:blip>
          <a:srcRect b="0" l="0" r="0" t="0"/>
          <a:stretch/>
        </p:blipFill>
        <p:spPr>
          <a:xfrm>
            <a:off x="208650" y="1017727"/>
            <a:ext cx="8726700" cy="390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68200" y="43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USB Camera</a:t>
            </a:r>
            <a:endParaRPr>
              <a:solidFill>
                <a:srgbClr val="4A86E8"/>
              </a:solidFill>
            </a:endParaRPr>
          </a:p>
        </p:txBody>
      </p:sp>
      <p:sp>
        <p:nvSpPr>
          <p:cNvPr id="162" name="Google Shape;162;p29"/>
          <p:cNvSpPr txBox="1"/>
          <p:nvPr>
            <p:ph idx="1" type="body"/>
          </p:nvPr>
        </p:nvSpPr>
        <p:spPr>
          <a:xfrm>
            <a:off x="311700" y="1152475"/>
            <a:ext cx="8520600" cy="2646300"/>
          </a:xfrm>
          <a:prstGeom prst="rect">
            <a:avLst/>
          </a:prstGeom>
        </p:spPr>
        <p:txBody>
          <a:bodyPr anchorCtr="0" anchor="t" bIns="91425" lIns="91425" spcFirstLastPara="1" rIns="91425" wrap="square" tIns="91425">
            <a:noAutofit/>
          </a:bodyPr>
          <a:lstStyle/>
          <a:p>
            <a:pPr indent="-133350" lvl="0" marL="2286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Full HD Webcam 1080P , Full HD Webcam 1080P provides more clarity video calling, streaming, conferencing, Max Resolution up to 1920 x 1080 pixels never miss any details.</a:t>
            </a:r>
            <a:endParaRPr sz="1300">
              <a:solidFill>
                <a:srgbClr val="000000"/>
              </a:solidFill>
              <a:latin typeface="Arial"/>
              <a:ea typeface="Arial"/>
              <a:cs typeface="Arial"/>
              <a:sym typeface="Arial"/>
            </a:endParaRPr>
          </a:p>
          <a:p>
            <a:pPr indent="-133350" lvl="0" marL="228600" rtl="0" algn="l">
              <a:lnSpc>
                <a:spcPct val="150000"/>
              </a:lnSpc>
              <a:spcBef>
                <a:spcPts val="1000"/>
              </a:spcBef>
              <a:spcAft>
                <a:spcPts val="0"/>
              </a:spcAft>
              <a:buClr>
                <a:srgbClr val="000000"/>
              </a:buClr>
              <a:buSzPts val="1300"/>
              <a:buFont typeface="Arial"/>
              <a:buChar char="•"/>
            </a:pPr>
            <a:r>
              <a:rPr lang="en" sz="1300">
                <a:solidFill>
                  <a:srgbClr val="000000"/>
                </a:solidFill>
                <a:latin typeface="Arial"/>
                <a:ea typeface="Arial"/>
                <a:cs typeface="Arial"/>
                <a:sym typeface="Arial"/>
              </a:rPr>
              <a:t>110 Degree Wide-Angle Webcam with Stereo Microphone , Fixed focus desktop and laptop Webcam captures FULL HD video at a wide angle of up to 110 degrees. Great for webinars, video conferencing, live streaming, etc.</a:t>
            </a:r>
            <a:endParaRPr sz="1300">
              <a:solidFill>
                <a:srgbClr val="000000"/>
              </a:solidFill>
              <a:latin typeface="Arial"/>
              <a:ea typeface="Arial"/>
              <a:cs typeface="Arial"/>
              <a:sym typeface="Arial"/>
            </a:endParaRPr>
          </a:p>
          <a:p>
            <a:pPr indent="0" lvl="0" marL="228600" rtl="0" algn="l">
              <a:lnSpc>
                <a:spcPct val="70000"/>
              </a:lnSpc>
              <a:spcBef>
                <a:spcPts val="1000"/>
              </a:spcBef>
              <a:spcAft>
                <a:spcPts val="0"/>
              </a:spcAft>
              <a:buSzPts val="935"/>
              <a:buNone/>
            </a:pPr>
            <a:r>
              <a:t/>
            </a:r>
            <a:endParaRPr sz="1629"/>
          </a:p>
        </p:txBody>
      </p:sp>
      <p:pic>
        <p:nvPicPr>
          <p:cNvPr descr="A picture containing camera, projector&#10;&#10;Description automatically generated" id="163" name="Google Shape;163;p29"/>
          <p:cNvPicPr preferRelativeResize="0"/>
          <p:nvPr/>
        </p:nvPicPr>
        <p:blipFill rotWithShape="1">
          <a:blip r:embed="rId3">
            <a:alphaModFix/>
          </a:blip>
          <a:srcRect b="0" l="0" r="0" t="0"/>
          <a:stretch/>
        </p:blipFill>
        <p:spPr>
          <a:xfrm>
            <a:off x="2880700" y="2571750"/>
            <a:ext cx="1727825" cy="2406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USB Camera</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03200" lvl="0" marL="228600" rtl="0" algn="l">
              <a:lnSpc>
                <a:spcPct val="150000"/>
              </a:lnSpc>
              <a:spcBef>
                <a:spcPts val="0"/>
              </a:spcBef>
              <a:spcAft>
                <a:spcPts val="0"/>
              </a:spcAft>
              <a:buClr>
                <a:srgbClr val="000000"/>
              </a:buClr>
              <a:buSzPts val="1400"/>
              <a:buFont typeface="Arial"/>
              <a:buChar char="•"/>
            </a:pPr>
            <a:r>
              <a:rPr lang="en" sz="1400">
                <a:solidFill>
                  <a:srgbClr val="0F1111"/>
                </a:solidFill>
                <a:highlight>
                  <a:srgbClr val="FFFFFF"/>
                </a:highlight>
                <a:latin typeface="Arial"/>
                <a:ea typeface="Arial"/>
                <a:cs typeface="Arial"/>
                <a:sym typeface="Arial"/>
              </a:rPr>
              <a:t>Benefit from H.264 compression, you can get faster, smoother HD video experiences.</a:t>
            </a:r>
            <a:endParaRPr sz="1400">
              <a:solidFill>
                <a:srgbClr val="0F1111"/>
              </a:solidFill>
              <a:highlight>
                <a:srgbClr val="FFFFFF"/>
              </a:highlight>
              <a:latin typeface="Arial"/>
              <a:ea typeface="Arial"/>
              <a:cs typeface="Arial"/>
              <a:sym typeface="Arial"/>
            </a:endParaRPr>
          </a:p>
          <a:p>
            <a:pPr indent="-203200" lvl="0" marL="228600" rtl="0" algn="l">
              <a:lnSpc>
                <a:spcPct val="150000"/>
              </a:lnSpc>
              <a:spcBef>
                <a:spcPts val="0"/>
              </a:spcBef>
              <a:spcAft>
                <a:spcPts val="0"/>
              </a:spcAft>
              <a:buClr>
                <a:srgbClr val="000000"/>
              </a:buClr>
              <a:buSzPts val="1400"/>
              <a:buFont typeface="Arial"/>
              <a:buChar char="•"/>
            </a:pPr>
            <a:r>
              <a:rPr lang="en" sz="1400">
                <a:solidFill>
                  <a:srgbClr val="0F1111"/>
                </a:solidFill>
                <a:highlight>
                  <a:srgbClr val="FFFFFF"/>
                </a:highlight>
                <a:latin typeface="Arial"/>
                <a:ea typeface="Arial"/>
                <a:cs typeface="Arial"/>
                <a:sym typeface="Arial"/>
              </a:rPr>
              <a:t>Computer webcam auto adjusts color and brightness for natural lighting so you always look your best on web camera even in dim light.</a:t>
            </a:r>
            <a:endParaRPr sz="1400">
              <a:solidFill>
                <a:srgbClr val="0F1111"/>
              </a:solidFill>
              <a:highlight>
                <a:srgbClr val="FFFFFF"/>
              </a:highlight>
              <a:latin typeface="Arial"/>
              <a:ea typeface="Arial"/>
              <a:cs typeface="Arial"/>
              <a:sym typeface="Arial"/>
            </a:endParaRPr>
          </a:p>
          <a:p>
            <a:pPr indent="-203200" lvl="0" marL="228600" rtl="0" algn="l">
              <a:lnSpc>
                <a:spcPct val="150000"/>
              </a:lnSpc>
              <a:spcBef>
                <a:spcPts val="0"/>
              </a:spcBef>
              <a:spcAft>
                <a:spcPts val="0"/>
              </a:spcAft>
              <a:buClr>
                <a:srgbClr val="000000"/>
              </a:buClr>
              <a:buSzPts val="1400"/>
              <a:buFont typeface="Arial"/>
              <a:buChar char="•"/>
            </a:pPr>
            <a:r>
              <a:rPr lang="en" sz="1400">
                <a:solidFill>
                  <a:srgbClr val="0F1111"/>
                </a:solidFill>
                <a:highlight>
                  <a:srgbClr val="FFFFFF"/>
                </a:highlight>
                <a:latin typeface="Arial"/>
                <a:ea typeface="Arial"/>
                <a:cs typeface="Arial"/>
                <a:sym typeface="Arial"/>
              </a:rPr>
              <a:t>PLUG AND PLAY Easy to use, easy to install. It works with both Windows and Mac operating system with plug and play so you do not have to set up any specific drivers or software, With a built-in mounting clip and a tripod thread, you can connect it to just about anything you can think of.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300">
                <a:solidFill>
                  <a:srgbClr val="0F1111"/>
                </a:solidFill>
                <a:highlight>
                  <a:srgbClr val="FFFFFF"/>
                </a:highlight>
                <a:latin typeface="Arial"/>
                <a:ea typeface="Arial"/>
                <a:cs typeface="Arial"/>
                <a:sym typeface="Arial"/>
              </a:rPr>
              <a:t>Specifications:</a:t>
            </a:r>
            <a:endParaRPr sz="4100"/>
          </a:p>
        </p:txBody>
      </p:sp>
      <p:sp>
        <p:nvSpPr>
          <p:cNvPr id="175" name="Google Shape;175;p31"/>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F1111"/>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30303"/>
                </a:solidFill>
                <a:highlight>
                  <a:srgbClr val="FFFFFF"/>
                </a:highlight>
                <a:latin typeface="Arial"/>
                <a:ea typeface="Arial"/>
                <a:cs typeface="Arial"/>
                <a:sym typeface="Arial"/>
              </a:rPr>
              <a:t>Image Stabilization-Digital</a:t>
            </a:r>
            <a:endParaRPr sz="1400">
              <a:solidFill>
                <a:srgbClr val="030303"/>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30303"/>
                </a:solidFill>
                <a:highlight>
                  <a:srgbClr val="FFFFFF"/>
                </a:highlight>
                <a:latin typeface="Arial"/>
                <a:ea typeface="Arial"/>
                <a:cs typeface="Arial"/>
                <a:sym typeface="Arial"/>
              </a:rPr>
              <a:t>Video capture resolution-1080p</a:t>
            </a:r>
            <a:endParaRPr sz="1400">
              <a:solidFill>
                <a:srgbClr val="030303"/>
              </a:solidFill>
              <a:highlight>
                <a:srgbClr val="FFFFFF"/>
              </a:highlight>
              <a:latin typeface="Arial"/>
              <a:ea typeface="Arial"/>
              <a:cs typeface="Arial"/>
              <a:sym typeface="Arial"/>
            </a:endParaRPr>
          </a:p>
          <a:p>
            <a:pPr indent="0" lvl="0" marL="0" rtl="0" algn="l">
              <a:spcBef>
                <a:spcPts val="1700"/>
              </a:spcBef>
              <a:spcAft>
                <a:spcPts val="0"/>
              </a:spcAft>
              <a:buNone/>
            </a:pPr>
            <a:r>
              <a:rPr lang="en" sz="1400">
                <a:solidFill>
                  <a:srgbClr val="030303"/>
                </a:solidFill>
                <a:highlight>
                  <a:srgbClr val="FFFFFF"/>
                </a:highlight>
                <a:latin typeface="Arial"/>
                <a:ea typeface="Arial"/>
                <a:cs typeface="Arial"/>
                <a:sym typeface="Arial"/>
              </a:rPr>
              <a:t>batteries required-No</a:t>
            </a:r>
            <a:endParaRPr sz="1400">
              <a:solidFill>
                <a:srgbClr val="030303"/>
              </a:solidFill>
              <a:highlight>
                <a:srgbClr val="FFFFFF"/>
              </a:highlight>
              <a:latin typeface="Arial"/>
              <a:ea typeface="Arial"/>
              <a:cs typeface="Arial"/>
              <a:sym typeface="Arial"/>
            </a:endParaRPr>
          </a:p>
          <a:p>
            <a:pPr indent="0" lvl="0" marL="0" rtl="0" algn="l">
              <a:spcBef>
                <a:spcPts val="1700"/>
              </a:spcBef>
              <a:spcAft>
                <a:spcPts val="0"/>
              </a:spcAft>
              <a:buNone/>
            </a:pPr>
            <a:r>
              <a:rPr lang="en" sz="1400">
                <a:solidFill>
                  <a:srgbClr val="030303"/>
                </a:solidFill>
                <a:highlight>
                  <a:srgbClr val="FFFFFF"/>
                </a:highlight>
                <a:latin typeface="Arial"/>
                <a:ea typeface="Arial"/>
                <a:cs typeface="Arial"/>
                <a:sym typeface="Arial"/>
              </a:rPr>
              <a:t>Includes </a:t>
            </a:r>
            <a:r>
              <a:rPr lang="en" sz="1400">
                <a:solidFill>
                  <a:srgbClr val="030303"/>
                </a:solidFill>
                <a:highlight>
                  <a:srgbClr val="FFFFFF"/>
                </a:highlight>
                <a:latin typeface="Arial"/>
                <a:ea typeface="Arial"/>
                <a:cs typeface="Arial"/>
                <a:sym typeface="Arial"/>
              </a:rPr>
              <a:t>Rechargeable</a:t>
            </a:r>
            <a:r>
              <a:rPr lang="en" sz="1400">
                <a:solidFill>
                  <a:srgbClr val="030303"/>
                </a:solidFill>
                <a:highlight>
                  <a:srgbClr val="FFFFFF"/>
                </a:highlight>
                <a:latin typeface="Arial"/>
                <a:ea typeface="Arial"/>
                <a:cs typeface="Arial"/>
                <a:sym typeface="Arial"/>
              </a:rPr>
              <a:t> Battery-No</a:t>
            </a:r>
            <a:endParaRPr sz="1400">
              <a:solidFill>
                <a:srgbClr val="030303"/>
              </a:solidFill>
              <a:highlight>
                <a:srgbClr val="FFFFFF"/>
              </a:highlight>
              <a:latin typeface="Arial"/>
              <a:ea typeface="Arial"/>
              <a:cs typeface="Arial"/>
              <a:sym typeface="Arial"/>
            </a:endParaRPr>
          </a:p>
          <a:p>
            <a:pPr indent="0" lvl="0" marL="0" rtl="0" algn="l">
              <a:spcBef>
                <a:spcPts val="1700"/>
              </a:spcBef>
              <a:spcAft>
                <a:spcPts val="0"/>
              </a:spcAft>
              <a:buNone/>
            </a:pPr>
            <a:r>
              <a:rPr lang="en" sz="1400">
                <a:solidFill>
                  <a:srgbClr val="030303"/>
                </a:solidFill>
                <a:highlight>
                  <a:srgbClr val="FFFFFF"/>
                </a:highlight>
                <a:latin typeface="Arial"/>
                <a:ea typeface="Arial"/>
                <a:cs typeface="Arial"/>
                <a:sym typeface="Arial"/>
              </a:rPr>
              <a:t>Includes External Memory-No</a:t>
            </a:r>
            <a:endParaRPr sz="1400">
              <a:solidFill>
                <a:srgbClr val="030303"/>
              </a:solidFill>
              <a:highlight>
                <a:srgbClr val="FFFFFF"/>
              </a:highlight>
              <a:latin typeface="Arial"/>
              <a:ea typeface="Arial"/>
              <a:cs typeface="Arial"/>
              <a:sym typeface="Arial"/>
            </a:endParaRPr>
          </a:p>
          <a:p>
            <a:pPr indent="0" lvl="0" marL="0" rtl="0" algn="l">
              <a:spcBef>
                <a:spcPts val="1700"/>
              </a:spcBef>
              <a:spcAft>
                <a:spcPts val="0"/>
              </a:spcAft>
              <a:buNone/>
            </a:pPr>
            <a:r>
              <a:rPr lang="en" sz="1400">
                <a:solidFill>
                  <a:srgbClr val="030303"/>
                </a:solidFill>
                <a:highlight>
                  <a:srgbClr val="F3F3F3"/>
                </a:highlight>
                <a:latin typeface="Arial"/>
                <a:ea typeface="Arial"/>
                <a:cs typeface="Arial"/>
                <a:sym typeface="Arial"/>
              </a:rPr>
              <a:t>Parcel Dimensions-</a:t>
            </a:r>
            <a:r>
              <a:rPr lang="en" sz="1400">
                <a:solidFill>
                  <a:srgbClr val="030303"/>
                </a:solidFill>
                <a:highlight>
                  <a:srgbClr val="FFFFFF"/>
                </a:highlight>
                <a:latin typeface="Arial"/>
                <a:ea typeface="Arial"/>
                <a:cs typeface="Arial"/>
                <a:sym typeface="Arial"/>
              </a:rPr>
              <a:t>‎12.3 x 9.9 x 6.2 cm; 260 </a:t>
            </a:r>
            <a:r>
              <a:rPr lang="en" sz="1400">
                <a:solidFill>
                  <a:srgbClr val="595959"/>
                </a:solidFill>
                <a:highlight>
                  <a:srgbClr val="FFFFFF"/>
                </a:highlight>
                <a:latin typeface="Arial"/>
                <a:ea typeface="Arial"/>
                <a:cs typeface="Arial"/>
                <a:sym typeface="Arial"/>
              </a:rPr>
              <a:t>Grams</a:t>
            </a:r>
            <a:endParaRPr sz="1400">
              <a:solidFill>
                <a:srgbClr val="595959"/>
              </a:solidFill>
              <a:highlight>
                <a:srgbClr val="FFFFFF"/>
              </a:highlight>
              <a:latin typeface="Arial"/>
              <a:ea typeface="Arial"/>
              <a:cs typeface="Arial"/>
              <a:sym typeface="Arial"/>
            </a:endParaRPr>
          </a:p>
          <a:p>
            <a:pPr indent="0" lvl="0" marL="0" rtl="0" algn="l">
              <a:spcBef>
                <a:spcPts val="1700"/>
              </a:spcBef>
              <a:spcAft>
                <a:spcPts val="0"/>
              </a:spcAft>
              <a:buNone/>
            </a:pPr>
            <a:r>
              <a:t/>
            </a:r>
            <a:endParaRPr sz="1400">
              <a:solidFill>
                <a:srgbClr val="59595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0F1111"/>
              </a:solidFill>
              <a:highlight>
                <a:srgbClr val="FFFFFF"/>
              </a:highlight>
              <a:latin typeface="Arial"/>
              <a:ea typeface="Arial"/>
              <a:cs typeface="Arial"/>
              <a:sym typeface="Arial"/>
            </a:endParaRPr>
          </a:p>
        </p:txBody>
      </p:sp>
      <p:pic>
        <p:nvPicPr>
          <p:cNvPr id="176" name="Google Shape;176;p31"/>
          <p:cNvPicPr preferRelativeResize="0"/>
          <p:nvPr/>
        </p:nvPicPr>
        <p:blipFill>
          <a:blip r:embed="rId3">
            <a:alphaModFix/>
          </a:blip>
          <a:stretch>
            <a:fillRect/>
          </a:stretch>
        </p:blipFill>
        <p:spPr>
          <a:xfrm>
            <a:off x="5366738" y="1870138"/>
            <a:ext cx="2257425" cy="2028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solidFill>
                  <a:srgbClr val="4A86E8"/>
                </a:solidFill>
              </a:rPr>
              <a:t>USB Webcam </a:t>
            </a:r>
            <a:endParaRPr/>
          </a:p>
        </p:txBody>
      </p:sp>
      <p:sp>
        <p:nvSpPr>
          <p:cNvPr id="182" name="Google Shape;182;p32"/>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a:solidFill>
                  <a:srgbClr val="000000"/>
                </a:solidFill>
              </a:rPr>
              <a:t>When USB camera connected to RPi provides the USB devices list with the command.</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lsusb</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Here Microdia is the usb camera connected to raspberry pi.</a:t>
            </a:r>
            <a:endParaRPr>
              <a:solidFill>
                <a:srgbClr val="000000"/>
              </a:solidFill>
            </a:endParaRPr>
          </a:p>
        </p:txBody>
      </p:sp>
      <p:pic>
        <p:nvPicPr>
          <p:cNvPr id="183" name="Google Shape;183;p32"/>
          <p:cNvPicPr preferRelativeResize="0"/>
          <p:nvPr/>
        </p:nvPicPr>
        <p:blipFill>
          <a:blip r:embed="rId3">
            <a:alphaModFix/>
          </a:blip>
          <a:stretch>
            <a:fillRect/>
          </a:stretch>
        </p:blipFill>
        <p:spPr>
          <a:xfrm>
            <a:off x="3698550" y="561450"/>
            <a:ext cx="5719499" cy="38778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22352" rtl="0" algn="ctr">
              <a:spcBef>
                <a:spcPts val="0"/>
              </a:spcBef>
              <a:spcAft>
                <a:spcPts val="0"/>
              </a:spcAft>
              <a:buNone/>
            </a:pPr>
            <a:r>
              <a:rPr lang="en">
                <a:solidFill>
                  <a:srgbClr val="FFFFFF"/>
                </a:solidFill>
              </a:rPr>
              <a:t>Project : Iot based cradle using SIDS monitor</a:t>
            </a:r>
            <a:r>
              <a:rPr lang="en">
                <a:solidFill>
                  <a:srgbClr val="D9D9D9"/>
                </a:solidFill>
              </a:rPr>
              <a:t> </a:t>
            </a:r>
            <a:endParaRPr>
              <a:solidFill>
                <a:srgbClr val="D9D9D9"/>
              </a:solidFill>
            </a:endParaRPr>
          </a:p>
        </p:txBody>
      </p:sp>
      <p:sp>
        <p:nvSpPr>
          <p:cNvPr id="70" name="Google Shape;70;p15"/>
          <p:cNvSpPr txBox="1"/>
          <p:nvPr>
            <p:ph idx="1" type="body"/>
          </p:nvPr>
        </p:nvSpPr>
        <p:spPr>
          <a:xfrm>
            <a:off x="4921249" y="554850"/>
            <a:ext cx="3855900" cy="40338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a:t>                         </a:t>
            </a:r>
            <a:r>
              <a:rPr lang="en">
                <a:solidFill>
                  <a:srgbClr val="0000FF"/>
                </a:solidFill>
              </a:rPr>
              <a:t> </a:t>
            </a:r>
            <a:endParaRPr b="1">
              <a:solidFill>
                <a:srgbClr val="000000"/>
              </a:solidFill>
            </a:endParaRPr>
          </a:p>
        </p:txBody>
      </p:sp>
      <p:pic>
        <p:nvPicPr>
          <p:cNvPr id="71" name="Google Shape;71;p15"/>
          <p:cNvPicPr preferRelativeResize="0"/>
          <p:nvPr/>
        </p:nvPicPr>
        <p:blipFill>
          <a:blip r:embed="rId3">
            <a:alphaModFix/>
          </a:blip>
          <a:stretch>
            <a:fillRect/>
          </a:stretch>
        </p:blipFill>
        <p:spPr>
          <a:xfrm>
            <a:off x="4865000" y="974750"/>
            <a:ext cx="3912149" cy="3414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207275" y="6492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100">
                <a:solidFill>
                  <a:srgbClr val="4A86E8"/>
                </a:solidFill>
              </a:rPr>
              <a:t>USB Webcam </a:t>
            </a:r>
            <a:endParaRPr sz="2100">
              <a:solidFill>
                <a:srgbClr val="4A86E8"/>
              </a:solidFill>
            </a:endParaRPr>
          </a:p>
        </p:txBody>
      </p:sp>
      <p:sp>
        <p:nvSpPr>
          <p:cNvPr id="189" name="Google Shape;189;p33"/>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304800" lvl="0" marL="457200" rtl="0" algn="l">
              <a:spcBef>
                <a:spcPts val="1200"/>
              </a:spcBef>
              <a:spcAft>
                <a:spcPts val="0"/>
              </a:spcAft>
              <a:buClr>
                <a:srgbClr val="000000"/>
              </a:buClr>
              <a:buSzPts val="1200"/>
              <a:buChar char="●"/>
            </a:pPr>
            <a:r>
              <a:rPr lang="en">
                <a:solidFill>
                  <a:srgbClr val="000000"/>
                </a:solidFill>
              </a:rPr>
              <a:t>l</a:t>
            </a:r>
            <a:r>
              <a:rPr lang="en">
                <a:solidFill>
                  <a:srgbClr val="000000"/>
                </a:solidFill>
              </a:rPr>
              <a:t>smod | grep video is for the detailed and verbose output and lsmod is for the LKMs(memory </a:t>
            </a:r>
            <a:r>
              <a:rPr lang="en">
                <a:solidFill>
                  <a:srgbClr val="000000"/>
                </a:solidFill>
              </a:rPr>
              <a:t>allocator</a:t>
            </a:r>
            <a:r>
              <a:rPr lang="en">
                <a:solidFill>
                  <a:srgbClr val="000000"/>
                </a:solidFill>
              </a:rPr>
              <a:t> for Video4Linux video buffer) that are currently loaded  can be listed</a:t>
            </a: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ls /dev/vid* lists new videos devices available.</a:t>
            </a:r>
            <a:endParaRPr>
              <a:solidFill>
                <a:srgbClr val="000000"/>
              </a:solidFill>
            </a:endParaRPr>
          </a:p>
        </p:txBody>
      </p:sp>
      <p:pic>
        <p:nvPicPr>
          <p:cNvPr id="190" name="Google Shape;190;p33"/>
          <p:cNvPicPr preferRelativeResize="0"/>
          <p:nvPr/>
        </p:nvPicPr>
        <p:blipFill rotWithShape="1">
          <a:blip r:embed="rId3">
            <a:alphaModFix/>
          </a:blip>
          <a:srcRect b="35117" l="36369" r="33957" t="36396"/>
          <a:stretch/>
        </p:blipFill>
        <p:spPr>
          <a:xfrm>
            <a:off x="3420300" y="548300"/>
            <a:ext cx="5656975" cy="4125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Guvcview</a:t>
            </a:r>
            <a:endParaRPr>
              <a:solidFill>
                <a:srgbClr val="4A86E8"/>
              </a:solidFill>
            </a:endParaRPr>
          </a:p>
        </p:txBody>
      </p:sp>
      <p:sp>
        <p:nvSpPr>
          <p:cNvPr id="196" name="Google Shape;196;p34"/>
          <p:cNvSpPr txBox="1"/>
          <p:nvPr>
            <p:ph idx="1" type="body"/>
          </p:nvPr>
        </p:nvSpPr>
        <p:spPr>
          <a:xfrm>
            <a:off x="311700" y="1187300"/>
            <a:ext cx="7999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30303"/>
              </a:buClr>
              <a:buSzPts val="1900"/>
              <a:buFont typeface="Arial"/>
              <a:buChar char="●"/>
            </a:pPr>
            <a:r>
              <a:rPr b="1" lang="en" sz="1900">
                <a:solidFill>
                  <a:srgbClr val="030303"/>
                </a:solidFill>
                <a:highlight>
                  <a:srgbClr val="FFFFFF"/>
                </a:highlight>
                <a:latin typeface="Arial"/>
                <a:ea typeface="Arial"/>
                <a:cs typeface="Arial"/>
                <a:sym typeface="Arial"/>
              </a:rPr>
              <a:t>Guvcview</a:t>
            </a:r>
            <a:r>
              <a:rPr lang="en" sz="1900">
                <a:solidFill>
                  <a:srgbClr val="030303"/>
                </a:solidFill>
                <a:highlight>
                  <a:srgbClr val="FFFFFF"/>
                </a:highlight>
                <a:latin typeface="Arial"/>
                <a:ea typeface="Arial"/>
                <a:cs typeface="Arial"/>
                <a:sym typeface="Arial"/>
              </a:rPr>
              <a:t> (</a:t>
            </a:r>
            <a:r>
              <a:rPr b="1" lang="en" sz="1900">
                <a:solidFill>
                  <a:srgbClr val="030303"/>
                </a:solidFill>
                <a:highlight>
                  <a:srgbClr val="FFFFFF"/>
                </a:highlight>
                <a:latin typeface="Arial"/>
                <a:ea typeface="Arial"/>
                <a:cs typeface="Arial"/>
                <a:sym typeface="Arial"/>
              </a:rPr>
              <a:t>GTK+ UVC Viewer</a:t>
            </a:r>
            <a:r>
              <a:rPr lang="en" sz="1900">
                <a:solidFill>
                  <a:srgbClr val="030303"/>
                </a:solidFill>
                <a:highlight>
                  <a:srgbClr val="FFFFFF"/>
                </a:highlight>
                <a:latin typeface="Arial"/>
                <a:ea typeface="Arial"/>
                <a:cs typeface="Arial"/>
                <a:sym typeface="Arial"/>
              </a:rPr>
              <a:t>) is a </a:t>
            </a:r>
            <a:r>
              <a:rPr lang="en" sz="1900">
                <a:solidFill>
                  <a:srgbClr val="030303"/>
                </a:solidFill>
                <a:highlight>
                  <a:srgbClr val="FFFFFF"/>
                </a:highlight>
                <a:uFill>
                  <a:noFill/>
                </a:uFill>
                <a:latin typeface="Arial"/>
                <a:ea typeface="Arial"/>
                <a:cs typeface="Arial"/>
                <a:sym typeface="Arial"/>
                <a:hlinkClick r:id="rId3">
                  <a:extLst>
                    <a:ext uri="{A12FA001-AC4F-418D-AE19-62706E023703}">
                      <ahyp:hlinkClr val="tx"/>
                    </a:ext>
                  </a:extLst>
                </a:hlinkClick>
              </a:rPr>
              <a:t>webcam</a:t>
            </a:r>
            <a:r>
              <a:rPr lang="en" sz="1900">
                <a:solidFill>
                  <a:srgbClr val="030303"/>
                </a:solidFill>
                <a:highlight>
                  <a:srgbClr val="FFFFFF"/>
                </a:highlight>
                <a:latin typeface="Arial"/>
                <a:ea typeface="Arial"/>
                <a:cs typeface="Arial"/>
                <a:sym typeface="Arial"/>
              </a:rPr>
              <a:t> application, i.e. software to handle </a:t>
            </a:r>
            <a:r>
              <a:rPr lang="en" sz="1900">
                <a:solidFill>
                  <a:srgbClr val="030303"/>
                </a:solidFill>
                <a:highlight>
                  <a:srgbClr val="FFFFFF"/>
                </a:highlight>
                <a:uFill>
                  <a:noFill/>
                </a:uFill>
                <a:latin typeface="Arial"/>
                <a:ea typeface="Arial"/>
                <a:cs typeface="Arial"/>
                <a:sym typeface="Arial"/>
                <a:hlinkClick r:id="rId4">
                  <a:extLst>
                    <a:ext uri="{A12FA001-AC4F-418D-AE19-62706E023703}">
                      <ahyp:hlinkClr val="tx"/>
                    </a:ext>
                  </a:extLst>
                </a:hlinkClick>
              </a:rPr>
              <a:t>UVC</a:t>
            </a:r>
            <a:r>
              <a:rPr lang="en" sz="1900">
                <a:solidFill>
                  <a:srgbClr val="030303"/>
                </a:solidFill>
                <a:highlight>
                  <a:srgbClr val="FFFFFF"/>
                </a:highlight>
                <a:latin typeface="Arial"/>
                <a:ea typeface="Arial"/>
                <a:cs typeface="Arial"/>
                <a:sym typeface="Arial"/>
              </a:rPr>
              <a:t> streams, for the </a:t>
            </a:r>
            <a:r>
              <a:rPr lang="en" sz="1900">
                <a:solidFill>
                  <a:srgbClr val="030303"/>
                </a:solidFill>
                <a:highlight>
                  <a:srgbClr val="FFFFFF"/>
                </a:highlight>
                <a:uFill>
                  <a:noFill/>
                </a:uFill>
                <a:latin typeface="Arial"/>
                <a:ea typeface="Arial"/>
                <a:cs typeface="Arial"/>
                <a:sym typeface="Arial"/>
                <a:hlinkClick r:id="rId5">
                  <a:extLst>
                    <a:ext uri="{A12FA001-AC4F-418D-AE19-62706E023703}">
                      <ahyp:hlinkClr val="tx"/>
                    </a:ext>
                  </a:extLst>
                </a:hlinkClick>
              </a:rPr>
              <a:t>Linux</a:t>
            </a:r>
            <a:r>
              <a:rPr lang="en" sz="1900">
                <a:solidFill>
                  <a:srgbClr val="030303"/>
                </a:solidFill>
                <a:highlight>
                  <a:srgbClr val="FFFFFF"/>
                </a:highlight>
                <a:latin typeface="Arial"/>
                <a:ea typeface="Arial"/>
                <a:cs typeface="Arial"/>
                <a:sym typeface="Arial"/>
              </a:rPr>
              <a:t> desktop.</a:t>
            </a:r>
            <a:endParaRPr sz="1900">
              <a:solidFill>
                <a:srgbClr val="030303"/>
              </a:solidFill>
              <a:highlight>
                <a:srgbClr val="FFFFFF"/>
              </a:highlight>
              <a:latin typeface="Arial"/>
              <a:ea typeface="Arial"/>
              <a:cs typeface="Arial"/>
              <a:sym typeface="Arial"/>
            </a:endParaRPr>
          </a:p>
          <a:p>
            <a:pPr indent="-349250" lvl="0" marL="457200" rtl="0" algn="l">
              <a:spcBef>
                <a:spcPts val="0"/>
              </a:spcBef>
              <a:spcAft>
                <a:spcPts val="0"/>
              </a:spcAft>
              <a:buClr>
                <a:srgbClr val="030303"/>
              </a:buClr>
              <a:buSzPts val="1900"/>
              <a:buFont typeface="Arial"/>
              <a:buChar char="●"/>
            </a:pPr>
            <a:r>
              <a:rPr lang="en" sz="1900">
                <a:solidFill>
                  <a:srgbClr val="030303"/>
                </a:solidFill>
                <a:highlight>
                  <a:srgbClr val="FFFFFF"/>
                </a:highlight>
                <a:latin typeface="Arial"/>
                <a:ea typeface="Arial"/>
                <a:cs typeface="Arial"/>
                <a:sym typeface="Arial"/>
              </a:rPr>
              <a:t>It is compatible with all </a:t>
            </a:r>
            <a:r>
              <a:rPr lang="en" sz="1900">
                <a:solidFill>
                  <a:srgbClr val="030303"/>
                </a:solidFill>
                <a:highlight>
                  <a:srgbClr val="FFFFFF"/>
                </a:highlight>
                <a:uFill>
                  <a:noFill/>
                </a:uFill>
                <a:latin typeface="Arial"/>
                <a:ea typeface="Arial"/>
                <a:cs typeface="Arial"/>
                <a:sym typeface="Arial"/>
                <a:hlinkClick r:id="rId6">
                  <a:extLst>
                    <a:ext uri="{A12FA001-AC4F-418D-AE19-62706E023703}">
                      <ahyp:hlinkClr val="tx"/>
                    </a:ext>
                  </a:extLst>
                </a:hlinkClick>
              </a:rPr>
              <a:t>V4L2</a:t>
            </a:r>
            <a:r>
              <a:rPr lang="en" sz="1900">
                <a:solidFill>
                  <a:srgbClr val="030303"/>
                </a:solidFill>
                <a:highlight>
                  <a:srgbClr val="FFFFFF"/>
                </a:highlight>
                <a:latin typeface="Arial"/>
                <a:ea typeface="Arial"/>
                <a:cs typeface="Arial"/>
                <a:sym typeface="Arial"/>
              </a:rPr>
              <a:t> camera devices, using the Linux </a:t>
            </a:r>
            <a:r>
              <a:rPr lang="en" sz="1900">
                <a:solidFill>
                  <a:srgbClr val="030303"/>
                </a:solidFill>
                <a:highlight>
                  <a:srgbClr val="FFFFFF"/>
                </a:highlight>
                <a:uFill>
                  <a:noFill/>
                </a:uFill>
                <a:latin typeface="Arial"/>
                <a:ea typeface="Arial"/>
                <a:cs typeface="Arial"/>
                <a:sym typeface="Arial"/>
                <a:hlinkClick r:id="rId7">
                  <a:extLst>
                    <a:ext uri="{A12FA001-AC4F-418D-AE19-62706E023703}">
                      <ahyp:hlinkClr val="tx"/>
                    </a:ext>
                  </a:extLst>
                </a:hlinkClick>
              </a:rPr>
              <a:t>UVC</a:t>
            </a:r>
            <a:r>
              <a:rPr lang="en" sz="1900">
                <a:solidFill>
                  <a:srgbClr val="030303"/>
                </a:solidFill>
                <a:highlight>
                  <a:srgbClr val="FFFFFF"/>
                </a:highlight>
                <a:latin typeface="Arial"/>
                <a:ea typeface="Arial"/>
                <a:cs typeface="Arial"/>
                <a:sym typeface="Arial"/>
              </a:rPr>
              <a:t> driver and based on luvcview for video rendering.</a:t>
            </a:r>
            <a:endParaRPr sz="1900">
              <a:solidFill>
                <a:srgbClr val="030303"/>
              </a:solidFill>
              <a:highlight>
                <a:srgbClr val="FFFFFF"/>
              </a:highlight>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It uses a two-window interface in normal use. One window displays the camera image to be recorded and the other displays the settings and controls, as well as menus.</a:t>
            </a:r>
            <a:endParaRPr sz="1900">
              <a:solidFill>
                <a:srgbClr val="000000"/>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Installing Guvcview</a:t>
            </a:r>
            <a:endParaRPr>
              <a:solidFill>
                <a:schemeClr val="dk1"/>
              </a:solidFill>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30303"/>
                </a:solidFill>
                <a:latin typeface="Arial"/>
                <a:ea typeface="Arial"/>
                <a:cs typeface="Arial"/>
                <a:sym typeface="Arial"/>
              </a:rPr>
              <a:t>Step 1:sudo apt-get update</a:t>
            </a:r>
            <a:endParaRPr sz="1200">
              <a:solidFill>
                <a:srgbClr val="030303"/>
              </a:solidFill>
              <a:latin typeface="Arial"/>
              <a:ea typeface="Arial"/>
              <a:cs typeface="Arial"/>
              <a:sym typeface="Arial"/>
            </a:endParaRPr>
          </a:p>
          <a:p>
            <a:pPr indent="0" lvl="0" marL="0" rtl="0" algn="l">
              <a:spcBef>
                <a:spcPts val="1200"/>
              </a:spcBef>
              <a:spcAft>
                <a:spcPts val="0"/>
              </a:spcAft>
              <a:buNone/>
            </a:pPr>
            <a:r>
              <a:rPr lang="en" sz="1200">
                <a:solidFill>
                  <a:srgbClr val="030303"/>
                </a:solidFill>
                <a:latin typeface="Arial"/>
                <a:ea typeface="Arial"/>
                <a:cs typeface="Arial"/>
                <a:sym typeface="Arial"/>
              </a:rPr>
              <a:t>Step 2:</a:t>
            </a:r>
            <a:r>
              <a:rPr lang="en" sz="1200">
                <a:solidFill>
                  <a:srgbClr val="030303"/>
                </a:solidFill>
                <a:highlight>
                  <a:srgbClr val="F9F9F9"/>
                </a:highlight>
                <a:latin typeface="Arial"/>
                <a:ea typeface="Arial"/>
                <a:cs typeface="Arial"/>
                <a:sym typeface="Arial"/>
              </a:rPr>
              <a:t>sudo apt-get install guvcview</a:t>
            </a:r>
            <a:endParaRPr sz="1200">
              <a:solidFill>
                <a:srgbClr val="030303"/>
              </a:solidFill>
              <a:highlight>
                <a:srgbClr val="F9F9F9"/>
              </a:highlight>
              <a:latin typeface="Arial"/>
              <a:ea typeface="Arial"/>
              <a:cs typeface="Arial"/>
              <a:sym typeface="Arial"/>
            </a:endParaRPr>
          </a:p>
          <a:p>
            <a:pPr indent="0" lvl="0" marL="0" rtl="0" algn="l">
              <a:spcBef>
                <a:spcPts val="1200"/>
              </a:spcBef>
              <a:spcAft>
                <a:spcPts val="0"/>
              </a:spcAft>
              <a:buNone/>
            </a:pPr>
            <a:r>
              <a:rPr lang="en" sz="1200">
                <a:solidFill>
                  <a:srgbClr val="030303"/>
                </a:solidFill>
                <a:highlight>
                  <a:srgbClr val="F9F9F9"/>
                </a:highlight>
                <a:latin typeface="Arial"/>
                <a:ea typeface="Arial"/>
                <a:cs typeface="Arial"/>
                <a:sym typeface="Arial"/>
              </a:rPr>
              <a:t>Step 3:sudo apt-get install fswebcam</a:t>
            </a:r>
            <a:endParaRPr sz="1200">
              <a:solidFill>
                <a:srgbClr val="030303"/>
              </a:solidFill>
              <a:highlight>
                <a:srgbClr val="F9F9F9"/>
              </a:highlight>
              <a:latin typeface="Arial"/>
              <a:ea typeface="Arial"/>
              <a:cs typeface="Arial"/>
              <a:sym typeface="Arial"/>
            </a:endParaRPr>
          </a:p>
          <a:p>
            <a:pPr indent="0" lvl="0" marL="0" rtl="0" algn="l">
              <a:spcBef>
                <a:spcPts val="1200"/>
              </a:spcBef>
              <a:spcAft>
                <a:spcPts val="1200"/>
              </a:spcAft>
              <a:buNone/>
            </a:pPr>
            <a:r>
              <a:rPr lang="en" sz="1200">
                <a:solidFill>
                  <a:srgbClr val="030303"/>
                </a:solidFill>
                <a:highlight>
                  <a:srgbClr val="F9F9F9"/>
                </a:highlight>
                <a:latin typeface="Arial"/>
                <a:ea typeface="Arial"/>
                <a:cs typeface="Arial"/>
                <a:sym typeface="Arial"/>
              </a:rPr>
              <a:t>Step 4:</a:t>
            </a:r>
            <a:r>
              <a:rPr lang="en" sz="1200">
                <a:solidFill>
                  <a:srgbClr val="030303"/>
                </a:solidFill>
                <a:highlight>
                  <a:srgbClr val="F9F9F9"/>
                </a:highlight>
                <a:latin typeface="Arial"/>
                <a:ea typeface="Arial"/>
                <a:cs typeface="Arial"/>
                <a:sym typeface="Arial"/>
              </a:rPr>
              <a:t>guvcview</a:t>
            </a:r>
            <a:endParaRPr sz="1200">
              <a:solidFill>
                <a:srgbClr val="030303"/>
              </a:solidFill>
              <a:highlight>
                <a:srgbClr val="F9F9F9"/>
              </a:highlight>
              <a:latin typeface="Arial"/>
              <a:ea typeface="Arial"/>
              <a:cs typeface="Arial"/>
              <a:sym typeface="Arial"/>
            </a:endParaRPr>
          </a:p>
        </p:txBody>
      </p:sp>
      <p:pic>
        <p:nvPicPr>
          <p:cNvPr id="203" name="Google Shape;203;p35"/>
          <p:cNvPicPr preferRelativeResize="0"/>
          <p:nvPr/>
        </p:nvPicPr>
        <p:blipFill rotWithShape="1">
          <a:blip r:embed="rId3">
            <a:alphaModFix/>
          </a:blip>
          <a:srcRect b="40270" l="15802" r="47076" t="13366"/>
          <a:stretch/>
        </p:blipFill>
        <p:spPr>
          <a:xfrm>
            <a:off x="4377625" y="1017725"/>
            <a:ext cx="4125251" cy="3312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768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Image Capture</a:t>
            </a:r>
            <a:endParaRPr>
              <a:solidFill>
                <a:srgbClr val="4A86E8"/>
              </a:solidFill>
            </a:endParaRPr>
          </a:p>
        </p:txBody>
      </p:sp>
      <p:sp>
        <p:nvSpPr>
          <p:cNvPr id="209" name="Google Shape;209;p36"/>
          <p:cNvSpPr txBox="1"/>
          <p:nvPr>
            <p:ph idx="1" type="body"/>
          </p:nvPr>
        </p:nvSpPr>
        <p:spPr>
          <a:xfrm>
            <a:off x="311700" y="1178575"/>
            <a:ext cx="38049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sz="1200">
              <a:solidFill>
                <a:srgbClr val="030303"/>
              </a:solidFill>
              <a:latin typeface="Arial"/>
              <a:ea typeface="Arial"/>
              <a:cs typeface="Arial"/>
              <a:sym typeface="Arial"/>
            </a:endParaRPr>
          </a:p>
          <a:p>
            <a:pPr indent="-304800" lvl="0" marL="457200" rtl="0" algn="l">
              <a:spcBef>
                <a:spcPts val="1200"/>
              </a:spcBef>
              <a:spcAft>
                <a:spcPts val="0"/>
              </a:spcAft>
              <a:buClr>
                <a:srgbClr val="030303"/>
              </a:buClr>
              <a:buSzPts val="1200"/>
              <a:buFont typeface="Arial"/>
              <a:buChar char="●"/>
            </a:pPr>
            <a:r>
              <a:rPr lang="en" sz="1200">
                <a:solidFill>
                  <a:srgbClr val="030303"/>
                </a:solidFill>
                <a:latin typeface="Arial"/>
                <a:ea typeface="Arial"/>
                <a:cs typeface="Arial"/>
                <a:sym typeface="Arial"/>
              </a:rPr>
              <a:t>The fswebcam application can then be used to test that the attached web camera is working correctly. It is a surprisingly powerful and easy-to-use application</a:t>
            </a:r>
            <a:endParaRPr sz="1200">
              <a:solidFill>
                <a:srgbClr val="030303"/>
              </a:solidFill>
              <a:latin typeface="Arial"/>
              <a:ea typeface="Arial"/>
              <a:cs typeface="Arial"/>
              <a:sym typeface="Arial"/>
            </a:endParaRPr>
          </a:p>
          <a:p>
            <a:pPr indent="-304800" lvl="0" marL="457200" rtl="0" algn="l">
              <a:spcBef>
                <a:spcPts val="0"/>
              </a:spcBef>
              <a:spcAft>
                <a:spcPts val="0"/>
              </a:spcAft>
              <a:buClr>
                <a:srgbClr val="030303"/>
              </a:buClr>
              <a:buSzPts val="1200"/>
              <a:buFont typeface="Arial"/>
              <a:buChar char="●"/>
            </a:pPr>
            <a:r>
              <a:rPr lang="en" sz="1200">
                <a:solidFill>
                  <a:srgbClr val="030303"/>
                </a:solidFill>
                <a:latin typeface="Arial"/>
                <a:ea typeface="Arial"/>
                <a:cs typeface="Arial"/>
                <a:sym typeface="Arial"/>
              </a:rPr>
              <a:t>The image can then be viewed using guvcview, which requires that you have attached a display to the RPi, such as a VNC connection:</a:t>
            </a:r>
            <a:endParaRPr sz="1200">
              <a:solidFill>
                <a:srgbClr val="030303"/>
              </a:solidFill>
              <a:latin typeface="Arial"/>
              <a:ea typeface="Arial"/>
              <a:cs typeface="Arial"/>
              <a:sym typeface="Arial"/>
            </a:endParaRPr>
          </a:p>
          <a:p>
            <a:pPr indent="0" lvl="0" marL="457200" rtl="0" algn="l">
              <a:spcBef>
                <a:spcPts val="1200"/>
              </a:spcBef>
              <a:spcAft>
                <a:spcPts val="0"/>
              </a:spcAft>
              <a:buNone/>
            </a:pPr>
            <a:r>
              <a:t/>
            </a:r>
            <a:endParaRPr sz="1200">
              <a:solidFill>
                <a:srgbClr val="030303"/>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0" name="Google Shape;210;p36"/>
          <p:cNvPicPr preferRelativeResize="0"/>
          <p:nvPr/>
        </p:nvPicPr>
        <p:blipFill>
          <a:blip r:embed="rId3">
            <a:alphaModFix/>
          </a:blip>
          <a:stretch>
            <a:fillRect/>
          </a:stretch>
        </p:blipFill>
        <p:spPr>
          <a:xfrm>
            <a:off x="4269300" y="887700"/>
            <a:ext cx="4874701" cy="42122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solidFill>
                  <a:srgbClr val="4A86E8"/>
                </a:solidFill>
              </a:rPr>
              <a:t>Image Capture</a:t>
            </a:r>
            <a:endParaRPr sz="2060"/>
          </a:p>
        </p:txBody>
      </p:sp>
      <p:sp>
        <p:nvSpPr>
          <p:cNvPr id="216" name="Google Shape;216;p3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030303"/>
                </a:solidFill>
              </a:rPr>
              <a:t>To capture an image we can also go with the command on the terminal </a:t>
            </a:r>
            <a:endParaRPr sz="1300">
              <a:solidFill>
                <a:srgbClr val="030303"/>
              </a:solidFill>
            </a:endParaRPr>
          </a:p>
          <a:p>
            <a:pPr indent="0" lvl="0" marL="0" rtl="0" algn="l">
              <a:spcBef>
                <a:spcPts val="1200"/>
              </a:spcBef>
              <a:spcAft>
                <a:spcPts val="0"/>
              </a:spcAft>
              <a:buNone/>
            </a:pPr>
            <a:r>
              <a:rPr lang="en" sz="1300">
                <a:solidFill>
                  <a:srgbClr val="030303"/>
                </a:solidFill>
              </a:rPr>
              <a:t>fswebcam image.jpg</a:t>
            </a:r>
            <a:endParaRPr sz="1300">
              <a:solidFill>
                <a:srgbClr val="030303"/>
              </a:solidFill>
            </a:endParaRPr>
          </a:p>
          <a:p>
            <a:pPr indent="0" lvl="0" marL="0" rtl="0" algn="l">
              <a:spcBef>
                <a:spcPts val="1200"/>
              </a:spcBef>
              <a:spcAft>
                <a:spcPts val="0"/>
              </a:spcAft>
              <a:buNone/>
            </a:pPr>
            <a:r>
              <a:rPr lang="en" sz="1300">
                <a:solidFill>
                  <a:srgbClr val="030303"/>
                </a:solidFill>
              </a:rPr>
              <a:t>Where it captures image  and to display on PC with the command </a:t>
            </a:r>
            <a:endParaRPr sz="1300">
              <a:solidFill>
                <a:srgbClr val="030303"/>
              </a:solidFill>
            </a:endParaRPr>
          </a:p>
          <a:p>
            <a:pPr indent="0" lvl="0" marL="0" rtl="0" algn="l">
              <a:spcBef>
                <a:spcPts val="1200"/>
              </a:spcBef>
              <a:spcAft>
                <a:spcPts val="0"/>
              </a:spcAft>
              <a:buNone/>
            </a:pPr>
            <a:r>
              <a:rPr lang="en" sz="1300">
                <a:solidFill>
                  <a:srgbClr val="030303"/>
                </a:solidFill>
              </a:rPr>
              <a:t>eog image.jpg  followed by </a:t>
            </a:r>
            <a:endParaRPr sz="1300">
              <a:solidFill>
                <a:srgbClr val="030303"/>
              </a:solidFill>
            </a:endParaRPr>
          </a:p>
          <a:p>
            <a:pPr indent="0" lvl="0" marL="0" rtl="0" algn="l">
              <a:spcBef>
                <a:spcPts val="1200"/>
              </a:spcBef>
              <a:spcAft>
                <a:spcPts val="1200"/>
              </a:spcAft>
              <a:buNone/>
            </a:pPr>
            <a:r>
              <a:rPr lang="en" sz="1300">
                <a:solidFill>
                  <a:srgbClr val="030303"/>
                </a:solidFill>
              </a:rPr>
              <a:t>guvcview</a:t>
            </a:r>
            <a:endParaRPr sz="1300">
              <a:solidFill>
                <a:srgbClr val="030303"/>
              </a:solidFill>
            </a:endParaRPr>
          </a:p>
        </p:txBody>
      </p:sp>
      <p:pic>
        <p:nvPicPr>
          <p:cNvPr id="217" name="Google Shape;217;p37"/>
          <p:cNvPicPr preferRelativeResize="0"/>
          <p:nvPr/>
        </p:nvPicPr>
        <p:blipFill>
          <a:blip r:embed="rId3">
            <a:alphaModFix/>
          </a:blip>
          <a:stretch>
            <a:fillRect/>
          </a:stretch>
        </p:blipFill>
        <p:spPr>
          <a:xfrm>
            <a:off x="3385250" y="866050"/>
            <a:ext cx="5719501" cy="35802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solidFill>
                  <a:srgbClr val="4A86E8"/>
                </a:solidFill>
              </a:rPr>
              <a:t>Video capture by Guvcview</a:t>
            </a:r>
            <a:endParaRPr sz="2200">
              <a:solidFill>
                <a:srgbClr val="4A86E8"/>
              </a:solidFill>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8"/>
          <p:cNvPicPr preferRelativeResize="0"/>
          <p:nvPr/>
        </p:nvPicPr>
        <p:blipFill rotWithShape="1">
          <a:blip r:embed="rId3">
            <a:alphaModFix/>
          </a:blip>
          <a:srcRect b="34504" l="5444" r="13531" t="5025"/>
          <a:stretch/>
        </p:blipFill>
        <p:spPr>
          <a:xfrm>
            <a:off x="1035650" y="1548925"/>
            <a:ext cx="6475075" cy="30199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Stream live Video</a:t>
            </a:r>
            <a:endParaRPr>
              <a:solidFill>
                <a:srgbClr val="4A86E8"/>
              </a:solidFill>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1.sudo apt-get update</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2.sudo apt-get install motion</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3.</a:t>
            </a:r>
            <a:r>
              <a:rPr lang="en" sz="1200">
                <a:solidFill>
                  <a:srgbClr val="030303"/>
                </a:solidFill>
                <a:highlight>
                  <a:srgbClr val="F9F9F9"/>
                </a:highlight>
                <a:latin typeface="Arial"/>
                <a:ea typeface="Arial"/>
                <a:cs typeface="Arial"/>
                <a:sym typeface="Arial"/>
              </a:rPr>
              <a:t>cd /etc/motion/</a:t>
            </a:r>
            <a:endParaRPr sz="1200">
              <a:solidFill>
                <a:srgbClr val="030303"/>
              </a:solidFill>
              <a:highlight>
                <a:srgbClr val="F9F9F9"/>
              </a:highlight>
              <a:latin typeface="Arial"/>
              <a:ea typeface="Arial"/>
              <a:cs typeface="Arial"/>
              <a:sym typeface="Arial"/>
            </a:endParaRPr>
          </a:p>
          <a:p>
            <a:pPr indent="0" lvl="0" marL="0" rtl="0" algn="l">
              <a:spcBef>
                <a:spcPts val="1200"/>
              </a:spcBef>
              <a:spcAft>
                <a:spcPts val="0"/>
              </a:spcAft>
              <a:buNone/>
            </a:pPr>
            <a:r>
              <a:rPr lang="en" sz="1200">
                <a:solidFill>
                  <a:srgbClr val="030303"/>
                </a:solidFill>
                <a:highlight>
                  <a:srgbClr val="F9F9F9"/>
                </a:highlight>
                <a:latin typeface="Arial"/>
                <a:ea typeface="Arial"/>
                <a:cs typeface="Arial"/>
                <a:sym typeface="Arial"/>
              </a:rPr>
              <a:t>4.sudo nano motion.conf - scroll down and change ‘stream-localhost on’ to ‘stream-local host off’ and press ctrl-x and y and enter.</a:t>
            </a:r>
            <a:endParaRPr sz="1200">
              <a:solidFill>
                <a:srgbClr val="030303"/>
              </a:solidFill>
              <a:highlight>
                <a:srgbClr val="F9F9F9"/>
              </a:highlight>
              <a:latin typeface="Arial"/>
              <a:ea typeface="Arial"/>
              <a:cs typeface="Arial"/>
              <a:sym typeface="Arial"/>
            </a:endParaRPr>
          </a:p>
          <a:p>
            <a:pPr indent="0" lvl="0" marL="0" rtl="0" algn="l">
              <a:spcBef>
                <a:spcPts val="1200"/>
              </a:spcBef>
              <a:spcAft>
                <a:spcPts val="0"/>
              </a:spcAft>
              <a:buNone/>
            </a:pPr>
            <a:r>
              <a:rPr lang="en" sz="1200">
                <a:solidFill>
                  <a:srgbClr val="030303"/>
                </a:solidFill>
                <a:highlight>
                  <a:srgbClr val="F9F9F9"/>
                </a:highlight>
                <a:latin typeface="Arial"/>
                <a:ea typeface="Arial"/>
                <a:cs typeface="Arial"/>
                <a:sym typeface="Arial"/>
              </a:rPr>
              <a:t>5.sudo motion -n</a:t>
            </a:r>
            <a:endParaRPr sz="1200">
              <a:solidFill>
                <a:srgbClr val="030303"/>
              </a:solidFill>
              <a:highlight>
                <a:srgbClr val="F9F9F9"/>
              </a:highlight>
              <a:latin typeface="Arial"/>
              <a:ea typeface="Arial"/>
              <a:cs typeface="Arial"/>
              <a:sym typeface="Arial"/>
            </a:endParaRPr>
          </a:p>
          <a:p>
            <a:pPr indent="0" lvl="0" marL="0" rtl="0" algn="l">
              <a:spcBef>
                <a:spcPts val="1200"/>
              </a:spcBef>
              <a:spcAft>
                <a:spcPts val="1200"/>
              </a:spcAft>
              <a:buNone/>
            </a:pPr>
            <a:r>
              <a:rPr lang="en" sz="1200">
                <a:solidFill>
                  <a:srgbClr val="030303"/>
                </a:solidFill>
                <a:highlight>
                  <a:srgbClr val="F9F9F9"/>
                </a:highlight>
                <a:latin typeface="Arial"/>
                <a:ea typeface="Arial"/>
                <a:cs typeface="Arial"/>
                <a:sym typeface="Arial"/>
              </a:rPr>
              <a:t>6.ifconfig - </a:t>
            </a:r>
            <a:r>
              <a:rPr lang="en" sz="1200">
                <a:solidFill>
                  <a:srgbClr val="030303"/>
                </a:solidFill>
                <a:highlight>
                  <a:srgbClr val="F9F9F9"/>
                </a:highlight>
                <a:latin typeface="Arial"/>
                <a:ea typeface="Arial"/>
                <a:cs typeface="Arial"/>
                <a:sym typeface="Arial"/>
              </a:rPr>
              <a:t>ethernet address 193.168.137.213 followed by :8081</a:t>
            </a:r>
            <a:endParaRPr sz="1200">
              <a:solidFill>
                <a:srgbClr val="030303"/>
              </a:solidFill>
              <a:highlight>
                <a:srgbClr val="F9F9F9"/>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Stream live Video</a:t>
            </a:r>
            <a:endParaRPr/>
          </a:p>
        </p:txBody>
      </p:sp>
      <p:pic>
        <p:nvPicPr>
          <p:cNvPr id="236" name="Google Shape;236;p40"/>
          <p:cNvPicPr preferRelativeResize="0"/>
          <p:nvPr/>
        </p:nvPicPr>
        <p:blipFill rotWithShape="1">
          <a:blip r:embed="rId3">
            <a:alphaModFix/>
          </a:blip>
          <a:srcRect b="10531" l="0" r="21067" t="9685"/>
          <a:stretch/>
        </p:blipFill>
        <p:spPr>
          <a:xfrm>
            <a:off x="261100" y="1061775"/>
            <a:ext cx="8798776" cy="40381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7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242" name="Google Shape;24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030303"/>
                </a:solidFill>
                <a:latin typeface="Calibri"/>
                <a:ea typeface="Calibri"/>
                <a:cs typeface="Calibri"/>
                <a:sym typeface="Calibri"/>
              </a:rPr>
              <a:t>1.</a:t>
            </a:r>
            <a:r>
              <a:rPr lang="en" sz="1400">
                <a:solidFill>
                  <a:srgbClr val="000000"/>
                </a:solidFill>
                <a:latin typeface="Calibri"/>
                <a:ea typeface="Calibri"/>
                <a:cs typeface="Calibri"/>
                <a:sym typeface="Calibri"/>
              </a:rPr>
              <a:t>Vivek Gite, March 14, 2018,Raspberry PI 3 model B+ Released: Complete specs and pricing,</a:t>
            </a:r>
            <a:r>
              <a:rPr lang="en" sz="1400" u="sng">
                <a:solidFill>
                  <a:srgbClr val="0563C1"/>
                </a:solidFill>
                <a:latin typeface="Calibri"/>
                <a:ea typeface="Calibri"/>
                <a:cs typeface="Calibri"/>
                <a:sym typeface="Calibri"/>
                <a:hlinkClick r:id="rId3">
                  <a:extLst>
                    <a:ext uri="{A12FA001-AC4F-418D-AE19-62706E023703}">
                      <ahyp:hlinkClr val="tx"/>
                    </a:ext>
                  </a:extLst>
                </a:hlinkClick>
              </a:rPr>
              <a:t>https://www.cyberciti.biz/hardware/raspberry-pi-3-model-b-released-specs-pricing/</a:t>
            </a:r>
            <a:endParaRPr sz="1400">
              <a:solidFill>
                <a:srgbClr val="000000"/>
              </a:solidFill>
              <a:latin typeface="Calibri"/>
              <a:ea typeface="Calibri"/>
              <a:cs typeface="Calibri"/>
              <a:sym typeface="Calibri"/>
            </a:endParaRPr>
          </a:p>
          <a:p>
            <a:pPr indent="0" lvl="0" marL="0" rtl="0" algn="l">
              <a:lnSpc>
                <a:spcPct val="90000"/>
              </a:lnSpc>
              <a:spcBef>
                <a:spcPts val="1200"/>
              </a:spcBef>
              <a:spcAft>
                <a:spcPts val="0"/>
              </a:spcAft>
              <a:buNone/>
            </a:pPr>
            <a:r>
              <a:rPr lang="en" sz="1400">
                <a:solidFill>
                  <a:srgbClr val="000000"/>
                </a:solidFill>
                <a:latin typeface="Calibri"/>
                <a:ea typeface="Calibri"/>
                <a:cs typeface="Calibri"/>
                <a:sym typeface="Calibri"/>
              </a:rPr>
              <a:t>2.Batz, V. M. (2019, January 4). Introducing PiCockpit and PiDoctor – how to test your Raspberry Pi and get information about it. Pi3g.com. </a:t>
            </a:r>
            <a:r>
              <a:rPr lang="en" sz="1400" u="sng">
                <a:solidFill>
                  <a:srgbClr val="0563C1"/>
                </a:solidFill>
                <a:latin typeface="Calibri"/>
                <a:ea typeface="Calibri"/>
                <a:cs typeface="Calibri"/>
                <a:sym typeface="Calibri"/>
                <a:hlinkClick r:id="rId4">
                  <a:extLst>
                    <a:ext uri="{A12FA001-AC4F-418D-AE19-62706E023703}">
                      <ahyp:hlinkClr val="tx"/>
                    </a:ext>
                  </a:extLst>
                </a:hlinkClick>
              </a:rPr>
              <a:t>https://pi3g.com/2019/01/05/introducing-picockpit-and-pidoctor-how-to-test-your-raspberry-pi-and-get-information-about-it</a:t>
            </a:r>
            <a:r>
              <a:rPr lang="en" sz="1400">
                <a:solidFill>
                  <a:srgbClr val="000000"/>
                </a:solidFill>
                <a:latin typeface="Calibri"/>
                <a:ea typeface="Calibri"/>
                <a:cs typeface="Calibri"/>
                <a:sym typeface="Calibri"/>
              </a:rPr>
              <a:t>.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1200"/>
              </a:spcBef>
              <a:spcAft>
                <a:spcPts val="0"/>
              </a:spcAft>
              <a:buNone/>
            </a:pPr>
            <a:r>
              <a:rPr lang="en" sz="1400">
                <a:solidFill>
                  <a:srgbClr val="000000"/>
                </a:solidFill>
                <a:highlight>
                  <a:srgbClr val="F8F9FA"/>
                </a:highlight>
                <a:latin typeface="Calibri"/>
                <a:ea typeface="Calibri"/>
                <a:cs typeface="Calibri"/>
                <a:sym typeface="Calibri"/>
              </a:rPr>
              <a:t>3.amazon. (n.d.). </a:t>
            </a:r>
            <a:r>
              <a:rPr lang="en" sz="1400" u="sng">
                <a:solidFill>
                  <a:schemeClr val="hlink"/>
                </a:solidFill>
                <a:highlight>
                  <a:srgbClr val="F8F9FA"/>
                </a:highlight>
                <a:latin typeface="Calibri"/>
                <a:ea typeface="Calibri"/>
                <a:cs typeface="Calibri"/>
                <a:sym typeface="Calibri"/>
                <a:hlinkClick r:id="rId5"/>
              </a:rPr>
              <a:t>https://www.amazon.ca/dp/B07Z2GZTYY/ref=redir_mobile_desktop?_encoding=UTF8&amp;psc=1&amp;ref=ppx_pop_mob_b_asin_title</a:t>
            </a:r>
            <a:endParaRPr sz="1400">
              <a:solidFill>
                <a:srgbClr val="000000"/>
              </a:solidFill>
              <a:highlight>
                <a:srgbClr val="F8F9FA"/>
              </a:highlight>
              <a:latin typeface="Calibri"/>
              <a:ea typeface="Calibri"/>
              <a:cs typeface="Calibri"/>
              <a:sym typeface="Calibri"/>
            </a:endParaRPr>
          </a:p>
          <a:p>
            <a:pPr indent="0" lvl="0" marL="0" rtl="0" algn="l">
              <a:spcBef>
                <a:spcPts val="1200"/>
              </a:spcBef>
              <a:spcAft>
                <a:spcPts val="0"/>
              </a:spcAft>
              <a:buNone/>
            </a:pPr>
            <a:r>
              <a:t/>
            </a:r>
            <a:endParaRPr sz="1400">
              <a:solidFill>
                <a:srgbClr val="000000"/>
              </a:solidFill>
              <a:highlight>
                <a:srgbClr val="F8F9FA"/>
              </a:highlight>
              <a:latin typeface="Calibri"/>
              <a:ea typeface="Calibri"/>
              <a:cs typeface="Calibri"/>
              <a:sym typeface="Calibri"/>
            </a:endParaRPr>
          </a:p>
          <a:p>
            <a:pPr indent="0" lvl="0" marL="0" rtl="0" algn="l">
              <a:spcBef>
                <a:spcPts val="1200"/>
              </a:spcBef>
              <a:spcAft>
                <a:spcPts val="1200"/>
              </a:spcAft>
              <a:buNone/>
            </a:pPr>
            <a:r>
              <a:t/>
            </a:r>
            <a:endParaRPr sz="14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Calibri"/>
                <a:ea typeface="Calibri"/>
                <a:cs typeface="Calibri"/>
                <a:sym typeface="Calibri"/>
              </a:rPr>
              <a:t>4</a:t>
            </a:r>
            <a:r>
              <a:rPr lang="en" sz="1400">
                <a:solidFill>
                  <a:srgbClr val="000000"/>
                </a:solidFill>
                <a:latin typeface="Calibri"/>
                <a:ea typeface="Calibri"/>
                <a:cs typeface="Calibri"/>
                <a:sym typeface="Calibri"/>
              </a:rPr>
              <a:t>.How to Make Raspberry Pi Webcam Server and Stream Live Video || Motion + Webcam + Raspberry Pi. (n.d.). instructables circuits. </a:t>
            </a:r>
            <a:r>
              <a:rPr lang="en" sz="1400" u="sng">
                <a:solidFill>
                  <a:schemeClr val="hlink"/>
                </a:solidFill>
                <a:latin typeface="Calibri"/>
                <a:ea typeface="Calibri"/>
                <a:cs typeface="Calibri"/>
                <a:sym typeface="Calibri"/>
                <a:hlinkClick r:id="rId3"/>
              </a:rPr>
              <a:t>https://www.instructables.com/How-to-Make-Raspberry-Pi-Webcam-Server-and-Stream-/</a:t>
            </a:r>
            <a:endParaRPr sz="1400">
              <a:solidFill>
                <a:srgbClr val="000000"/>
              </a:solidFill>
              <a:latin typeface="Calibri"/>
              <a:ea typeface="Calibri"/>
              <a:cs typeface="Calibri"/>
              <a:sym typeface="Calibri"/>
            </a:endParaRPr>
          </a:p>
          <a:p>
            <a:pPr indent="0" lvl="0" marL="0" rtl="0" algn="l">
              <a:spcBef>
                <a:spcPts val="1200"/>
              </a:spcBef>
              <a:spcAft>
                <a:spcPts val="0"/>
              </a:spcAft>
              <a:buNone/>
            </a:pPr>
            <a:r>
              <a:rPr lang="en" sz="1400">
                <a:solidFill>
                  <a:srgbClr val="000000"/>
                </a:solidFill>
                <a:latin typeface="Calibri"/>
                <a:ea typeface="Calibri"/>
                <a:cs typeface="Calibri"/>
                <a:sym typeface="Calibri"/>
              </a:rPr>
              <a:t>5.install GTK+ UVC Viewer (UNOFFICIAL) on Raspberry Pi. (n.d.). snapcraft. </a:t>
            </a:r>
            <a:r>
              <a:rPr lang="en" sz="1400" u="sng">
                <a:solidFill>
                  <a:schemeClr val="hlink"/>
                </a:solidFill>
                <a:latin typeface="Calibri"/>
                <a:ea typeface="Calibri"/>
                <a:cs typeface="Calibri"/>
                <a:sym typeface="Calibri"/>
                <a:hlinkClick r:id="rId4"/>
              </a:rPr>
              <a:t>https://snapcraft.io/install/guvcview/raspbian</a:t>
            </a:r>
            <a:endParaRPr sz="1400">
              <a:solidFill>
                <a:srgbClr val="000000"/>
              </a:solidFill>
              <a:latin typeface="Calibri"/>
              <a:ea typeface="Calibri"/>
              <a:cs typeface="Calibri"/>
              <a:sym typeface="Calibri"/>
            </a:endParaRPr>
          </a:p>
          <a:p>
            <a:pPr indent="0" lvl="0" marL="0" rtl="0" algn="l">
              <a:spcBef>
                <a:spcPts val="1200"/>
              </a:spcBef>
              <a:spcAft>
                <a:spcPts val="0"/>
              </a:spcAft>
              <a:buNone/>
            </a:pPr>
            <a:r>
              <a:rPr lang="en" sz="1400">
                <a:solidFill>
                  <a:srgbClr val="000000"/>
                </a:solidFill>
                <a:latin typeface="Calibri"/>
                <a:ea typeface="Calibri"/>
                <a:cs typeface="Calibri"/>
                <a:sym typeface="Calibri"/>
              </a:rPr>
              <a:t>6.Virtual Network Computing. (n.d.). wikipedia. </a:t>
            </a:r>
            <a:r>
              <a:rPr lang="en" sz="1400" u="sng">
                <a:solidFill>
                  <a:schemeClr val="hlink"/>
                </a:solidFill>
                <a:latin typeface="Calibri"/>
                <a:ea typeface="Calibri"/>
                <a:cs typeface="Calibri"/>
                <a:sym typeface="Calibri"/>
                <a:hlinkClick r:id="rId5"/>
              </a:rPr>
              <a:t>https://en.wikipedia.org/wiki/Virtual_Network_Computing</a:t>
            </a:r>
            <a:endParaRPr sz="1400">
              <a:solidFill>
                <a:srgbClr val="000000"/>
              </a:solidFill>
              <a:latin typeface="Calibri"/>
              <a:ea typeface="Calibri"/>
              <a:cs typeface="Calibri"/>
              <a:sym typeface="Calibri"/>
            </a:endParaRPr>
          </a:p>
          <a:p>
            <a:pPr indent="0" lvl="0" marL="0" rtl="0" algn="l">
              <a:spcBef>
                <a:spcPts val="1200"/>
              </a:spcBef>
              <a:spcAft>
                <a:spcPts val="1200"/>
              </a:spcAft>
              <a:buNone/>
            </a:pPr>
            <a:r>
              <a:rPr lang="en" sz="1400">
                <a:solidFill>
                  <a:srgbClr val="000000"/>
                </a:solidFill>
                <a:latin typeface="Calibri"/>
                <a:ea typeface="Calibri"/>
                <a:cs typeface="Calibri"/>
                <a:sym typeface="Calibri"/>
              </a:rPr>
              <a:t>7.DEREK MOLLY. (2016). Exploring Raspberry pi. WILEY. https://www.amazon.ca/Exploring-Raspberry-Pi-Interfacing-Embedded/dp/1119188687</a:t>
            </a:r>
            <a:endParaRPr sz="14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259475" y="1257425"/>
            <a:ext cx="8520600" cy="1314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600"/>
              </a:spcAft>
              <a:buNone/>
            </a:pPr>
            <a:r>
              <a:rPr b="1" lang="en" sz="2400">
                <a:solidFill>
                  <a:schemeClr val="dk1"/>
                </a:solidFill>
                <a:latin typeface="Proxima Nova"/>
                <a:ea typeface="Proxima Nova"/>
                <a:cs typeface="Proxima Nova"/>
                <a:sym typeface="Proxima Nova"/>
              </a:rPr>
              <a:t>VIDEO RECORDER INTERFACING WITH RASPBERRY PIE</a:t>
            </a:r>
            <a:endParaRPr sz="62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3"/>
          <p:cNvPicPr preferRelativeResize="0"/>
          <p:nvPr/>
        </p:nvPicPr>
        <p:blipFill>
          <a:blip r:embed="rId3">
            <a:alphaModFix/>
          </a:blip>
          <a:stretch>
            <a:fillRect/>
          </a:stretch>
        </p:blipFill>
        <p:spPr>
          <a:xfrm>
            <a:off x="152400" y="152400"/>
            <a:ext cx="8282200" cy="499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CONTENTS</a:t>
            </a:r>
            <a:endParaRPr>
              <a:solidFill>
                <a:srgbClr val="4A86E8"/>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INTRODUCTION</a:t>
            </a:r>
            <a:endParaRPr sz="1400">
              <a:solidFill>
                <a:srgbClr val="030303"/>
              </a:solidFill>
              <a:latin typeface="Arial"/>
              <a:ea typeface="Arial"/>
              <a:cs typeface="Arial"/>
              <a:sym typeface="Arial"/>
            </a:endParaRPr>
          </a:p>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BLOCK DIAGRAM</a:t>
            </a:r>
            <a:endParaRPr sz="1400">
              <a:solidFill>
                <a:srgbClr val="030303"/>
              </a:solidFill>
              <a:latin typeface="Arial"/>
              <a:ea typeface="Arial"/>
              <a:cs typeface="Arial"/>
              <a:sym typeface="Arial"/>
            </a:endParaRPr>
          </a:p>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RASPBERRY PI SET UP</a:t>
            </a:r>
            <a:endParaRPr sz="1400">
              <a:solidFill>
                <a:srgbClr val="030303"/>
              </a:solidFill>
              <a:latin typeface="Arial"/>
              <a:ea typeface="Arial"/>
              <a:cs typeface="Arial"/>
              <a:sym typeface="Arial"/>
            </a:endParaRPr>
          </a:p>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VNC VIEWER</a:t>
            </a:r>
            <a:endParaRPr sz="1400">
              <a:solidFill>
                <a:srgbClr val="030303"/>
              </a:solidFill>
              <a:latin typeface="Arial"/>
              <a:ea typeface="Arial"/>
              <a:cs typeface="Arial"/>
              <a:sym typeface="Arial"/>
            </a:endParaRPr>
          </a:p>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USB CAMERA SPECIFICATIONS</a:t>
            </a:r>
            <a:endParaRPr sz="1400">
              <a:solidFill>
                <a:srgbClr val="030303"/>
              </a:solidFill>
              <a:latin typeface="Arial"/>
              <a:ea typeface="Arial"/>
              <a:cs typeface="Arial"/>
              <a:sym typeface="Arial"/>
            </a:endParaRPr>
          </a:p>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IMAGE CAPTURE AND VIDEO CAPTURE BY GUVCVIEW</a:t>
            </a:r>
            <a:endParaRPr sz="1400">
              <a:solidFill>
                <a:srgbClr val="030303"/>
              </a:solidFill>
              <a:latin typeface="Arial"/>
              <a:ea typeface="Arial"/>
              <a:cs typeface="Arial"/>
              <a:sym typeface="Arial"/>
            </a:endParaRPr>
          </a:p>
          <a:p>
            <a:pPr indent="-317500" lvl="0" marL="457200" rtl="0" algn="l">
              <a:spcBef>
                <a:spcPts val="0"/>
              </a:spcBef>
              <a:spcAft>
                <a:spcPts val="0"/>
              </a:spcAft>
              <a:buClr>
                <a:srgbClr val="030303"/>
              </a:buClr>
              <a:buSzPts val="1400"/>
              <a:buFont typeface="Arial"/>
              <a:buChar char="❖"/>
            </a:pPr>
            <a:r>
              <a:rPr lang="en" sz="1400">
                <a:solidFill>
                  <a:srgbClr val="030303"/>
                </a:solidFill>
                <a:latin typeface="Arial"/>
                <a:ea typeface="Arial"/>
                <a:cs typeface="Arial"/>
                <a:sym typeface="Arial"/>
              </a:rPr>
              <a:t>STREAMING  LIVE VIDEO </a:t>
            </a:r>
            <a:endParaRPr sz="1400">
              <a:solidFill>
                <a:srgbClr val="03030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INTRODUCTION:</a:t>
            </a:r>
            <a:endParaRPr>
              <a:solidFill>
                <a:srgbClr val="4A86E8"/>
              </a:solidFill>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IOT based cradle using SIDS monitor system works as a helping assistant of a mother who  specializes in baby’s health monitoring.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This system provides alert in an emergency case, if the baby stops breathing or heart rate is not detected, so it will grab the attention of parents so that they can take action immediately. In addition to that, there will be video camera attached to it, so that parents can monitor remotely.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Cry detection circuits will analyse cry patterns and give information to parents if crying activity persists for a long time and activates swing of cradle . Wetness will be detected if baby urinate in the bed and provide alert to parents.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All sensors are always connected to the internet and GSM Module provide information through user friendly android apps. This app will have feature of swing control when baby is crying, switching to video surveillance.</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Block Diagram</a:t>
            </a:r>
            <a:endParaRPr>
              <a:solidFill>
                <a:srgbClr val="4A86E8"/>
              </a:solidFill>
            </a:endParaRPr>
          </a:p>
        </p:txBody>
      </p:sp>
      <p:pic>
        <p:nvPicPr>
          <p:cNvPr id="94" name="Google Shape;94;p19"/>
          <p:cNvPicPr preferRelativeResize="0"/>
          <p:nvPr/>
        </p:nvPicPr>
        <p:blipFill>
          <a:blip r:embed="rId3">
            <a:alphaModFix/>
          </a:blip>
          <a:stretch>
            <a:fillRect/>
          </a:stretch>
        </p:blipFill>
        <p:spPr>
          <a:xfrm>
            <a:off x="1975163" y="1152475"/>
            <a:ext cx="5193676" cy="3895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b="1" lang="en" sz="2155">
                <a:solidFill>
                  <a:srgbClr val="4A86E8"/>
                </a:solidFill>
                <a:latin typeface="Proxima Nova"/>
                <a:ea typeface="Proxima Nova"/>
                <a:cs typeface="Proxima Nova"/>
                <a:sym typeface="Proxima Nova"/>
              </a:rPr>
              <a:t> VIDEO RECORDER INTERFACING WITH RASPBERRY PIE</a:t>
            </a:r>
            <a:endParaRPr sz="3555">
              <a:solidFill>
                <a:srgbClr val="4A86E8"/>
              </a:solidFill>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11700" y="1209725"/>
            <a:ext cx="8520602" cy="3576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4602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58333"/>
              <a:buFont typeface="Times New Roman"/>
              <a:buNone/>
            </a:pPr>
            <a:r>
              <a:rPr b="1" lang="en" sz="2400">
                <a:solidFill>
                  <a:srgbClr val="4A86E8"/>
                </a:solidFill>
                <a:latin typeface="Times New Roman"/>
                <a:ea typeface="Times New Roman"/>
                <a:cs typeface="Times New Roman"/>
                <a:sym typeface="Times New Roman"/>
              </a:rPr>
              <a:t>Microprocessor - RASPBERRY PI 3 MOD B+ BCM2837B0</a:t>
            </a:r>
            <a:endParaRPr sz="2400">
              <a:solidFill>
                <a:srgbClr val="4A86E8"/>
              </a:solidFill>
            </a:endParaRPr>
          </a:p>
        </p:txBody>
      </p:sp>
      <p:sp>
        <p:nvSpPr>
          <p:cNvPr id="107" name="Google Shape;107;p21"/>
          <p:cNvSpPr txBox="1"/>
          <p:nvPr>
            <p:ph idx="1" type="body"/>
          </p:nvPr>
        </p:nvSpPr>
        <p:spPr>
          <a:xfrm>
            <a:off x="311700" y="826800"/>
            <a:ext cx="85206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Specifications:</a:t>
            </a:r>
            <a:endParaRPr sz="1200">
              <a:solidFill>
                <a:srgbClr val="000000"/>
              </a:solidFill>
              <a:latin typeface="Arial"/>
              <a:ea typeface="Arial"/>
              <a:cs typeface="Arial"/>
              <a:sym typeface="Arial"/>
            </a:endParaRPr>
          </a:p>
          <a:p>
            <a:pPr indent="-190500" lvl="0" marL="228600" rtl="0" algn="l">
              <a:lnSpc>
                <a:spcPct val="90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SOC</a:t>
            </a:r>
            <a:r>
              <a:rPr lang="en" sz="1100">
                <a:solidFill>
                  <a:srgbClr val="000000"/>
                </a:solidFill>
                <a:latin typeface="Arial"/>
                <a:ea typeface="Arial"/>
                <a:cs typeface="Arial"/>
                <a:sym typeface="Arial"/>
              </a:rPr>
              <a:t>: Broadcom BCM2837B0, Cortex-A53 (ARMv8) 64-bit SoC</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CPU</a:t>
            </a:r>
            <a:r>
              <a:rPr lang="en" sz="1100">
                <a:solidFill>
                  <a:srgbClr val="000000"/>
                </a:solidFill>
                <a:latin typeface="Arial"/>
                <a:ea typeface="Arial"/>
                <a:cs typeface="Arial"/>
                <a:sym typeface="Arial"/>
              </a:rPr>
              <a:t>: 1.4GHz 64-bit quad-core ARM Cortex-A53 CPU</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RAM</a:t>
            </a:r>
            <a:r>
              <a:rPr lang="en" sz="1100">
                <a:solidFill>
                  <a:srgbClr val="000000"/>
                </a:solidFill>
                <a:latin typeface="Arial"/>
                <a:ea typeface="Arial"/>
                <a:cs typeface="Arial"/>
                <a:sym typeface="Arial"/>
              </a:rPr>
              <a:t>: 1GB LPDDR2 SDRAM</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WIFI</a:t>
            </a:r>
            <a:r>
              <a:rPr lang="en" sz="1100">
                <a:solidFill>
                  <a:srgbClr val="000000"/>
                </a:solidFill>
                <a:latin typeface="Arial"/>
                <a:ea typeface="Arial"/>
                <a:cs typeface="Arial"/>
                <a:sym typeface="Arial"/>
              </a:rPr>
              <a:t>: Dual-band 802.11ac wireless LAN (2.4GHz and 5GHz ) and Bluetooth 4.2</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Ethernet</a:t>
            </a:r>
            <a:r>
              <a:rPr lang="en" sz="1100">
                <a:solidFill>
                  <a:srgbClr val="000000"/>
                </a:solidFill>
                <a:latin typeface="Arial"/>
                <a:ea typeface="Arial"/>
                <a:cs typeface="Arial"/>
                <a:sym typeface="Arial"/>
              </a:rPr>
              <a:t>: Gigabit Ethernet over USB 2.0 (max 300 Mbps).</a:t>
            </a:r>
            <a:endParaRPr sz="1100">
              <a:solidFill>
                <a:srgbClr val="000000"/>
              </a:solidFill>
              <a:latin typeface="Arial"/>
              <a:ea typeface="Arial"/>
              <a:cs typeface="Arial"/>
              <a:sym typeface="Arial"/>
            </a:endParaRPr>
          </a:p>
          <a:p>
            <a:pPr indent="0" lvl="0" marL="228600" rtl="0" algn="l">
              <a:lnSpc>
                <a:spcPct val="90000"/>
              </a:lnSpc>
              <a:spcBef>
                <a:spcPts val="1000"/>
              </a:spcBef>
              <a:spcAft>
                <a:spcPts val="0"/>
              </a:spcAft>
              <a:buNone/>
            </a:pPr>
            <a:r>
              <a:rPr lang="en" sz="1100">
                <a:solidFill>
                  <a:srgbClr val="000000"/>
                </a:solidFill>
                <a:latin typeface="Arial"/>
                <a:ea typeface="Arial"/>
                <a:cs typeface="Arial"/>
                <a:sym typeface="Arial"/>
              </a:rPr>
              <a:t>Power-over-Ethernet support (with separate PoE HAT). </a:t>
            </a:r>
            <a:endParaRPr sz="1100">
              <a:solidFill>
                <a:srgbClr val="000000"/>
              </a:solidFill>
              <a:latin typeface="Arial"/>
              <a:ea typeface="Arial"/>
              <a:cs typeface="Arial"/>
              <a:sym typeface="Arial"/>
            </a:endParaRPr>
          </a:p>
          <a:p>
            <a:pPr indent="0" lvl="0" marL="228600" rtl="0" algn="l">
              <a:lnSpc>
                <a:spcPct val="90000"/>
              </a:lnSpc>
              <a:spcBef>
                <a:spcPts val="1000"/>
              </a:spcBef>
              <a:spcAft>
                <a:spcPts val="0"/>
              </a:spcAft>
              <a:buNone/>
            </a:pPr>
            <a:r>
              <a:rPr lang="en" sz="1100">
                <a:solidFill>
                  <a:srgbClr val="000000"/>
                </a:solidFill>
                <a:latin typeface="Arial"/>
                <a:ea typeface="Arial"/>
                <a:cs typeface="Arial"/>
                <a:sym typeface="Arial"/>
              </a:rPr>
              <a:t>Improved PXE network and USB mass-storage booting.</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Thermal management</a:t>
            </a:r>
            <a:r>
              <a:rPr lang="en" sz="1100">
                <a:solidFill>
                  <a:srgbClr val="000000"/>
                </a:solidFill>
                <a:latin typeface="Arial"/>
                <a:ea typeface="Arial"/>
                <a:cs typeface="Arial"/>
                <a:sym typeface="Arial"/>
              </a:rPr>
              <a:t>: Yes</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Video</a:t>
            </a:r>
            <a:r>
              <a:rPr lang="en" sz="1100">
                <a:solidFill>
                  <a:srgbClr val="000000"/>
                </a:solidFill>
                <a:latin typeface="Arial"/>
                <a:ea typeface="Arial"/>
                <a:cs typeface="Arial"/>
                <a:sym typeface="Arial"/>
              </a:rPr>
              <a:t>: Yes – VideoCore IV 3D. Full-size HDMI</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Audio</a:t>
            </a:r>
            <a:r>
              <a:rPr lang="en" sz="1100">
                <a:solidFill>
                  <a:srgbClr val="000000"/>
                </a:solidFill>
                <a:latin typeface="Arial"/>
                <a:ea typeface="Arial"/>
                <a:cs typeface="Arial"/>
                <a:sym typeface="Arial"/>
              </a:rPr>
              <a:t>: Yes</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USB</a:t>
            </a:r>
            <a:r>
              <a:rPr lang="en" sz="1100">
                <a:solidFill>
                  <a:srgbClr val="000000"/>
                </a:solidFill>
                <a:latin typeface="Arial"/>
                <a:ea typeface="Arial"/>
                <a:cs typeface="Arial"/>
                <a:sym typeface="Arial"/>
              </a:rPr>
              <a:t> 2.0: 4 ports</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GPIO</a:t>
            </a:r>
            <a:r>
              <a:rPr lang="en" sz="1100">
                <a:solidFill>
                  <a:srgbClr val="000000"/>
                </a:solidFill>
                <a:latin typeface="Arial"/>
                <a:ea typeface="Arial"/>
                <a:cs typeface="Arial"/>
                <a:sym typeface="Arial"/>
              </a:rPr>
              <a:t>: 40-pin</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Power</a:t>
            </a:r>
            <a:r>
              <a:rPr lang="en" sz="1100">
                <a:solidFill>
                  <a:srgbClr val="000000"/>
                </a:solidFill>
                <a:latin typeface="Arial"/>
                <a:ea typeface="Arial"/>
                <a:cs typeface="Arial"/>
                <a:sym typeface="Arial"/>
              </a:rPr>
              <a:t>: 5V/2.5A DC power input</a:t>
            </a:r>
            <a:endParaRPr sz="1100">
              <a:solidFill>
                <a:srgbClr val="000000"/>
              </a:solidFill>
              <a:latin typeface="Arial"/>
              <a:ea typeface="Arial"/>
              <a:cs typeface="Arial"/>
              <a:sym typeface="Arial"/>
            </a:endParaRPr>
          </a:p>
          <a:p>
            <a:pPr indent="-190500" lvl="0" marL="228600" rtl="0" algn="l">
              <a:lnSpc>
                <a:spcPct val="90000"/>
              </a:lnSpc>
              <a:spcBef>
                <a:spcPts val="1000"/>
              </a:spcBef>
              <a:spcAft>
                <a:spcPts val="0"/>
              </a:spcAft>
              <a:buClr>
                <a:srgbClr val="000000"/>
              </a:buClr>
              <a:buSzPts val="1100"/>
              <a:buFont typeface="Arial"/>
              <a:buChar char="•"/>
            </a:pPr>
            <a:r>
              <a:rPr b="1" lang="en" sz="1100">
                <a:solidFill>
                  <a:srgbClr val="000000"/>
                </a:solidFill>
                <a:latin typeface="Arial"/>
                <a:ea typeface="Arial"/>
                <a:cs typeface="Arial"/>
                <a:sym typeface="Arial"/>
              </a:rPr>
              <a:t>Operating system support</a:t>
            </a:r>
            <a:r>
              <a:rPr lang="en" sz="1100">
                <a:solidFill>
                  <a:srgbClr val="000000"/>
                </a:solidFill>
                <a:latin typeface="Arial"/>
                <a:ea typeface="Arial"/>
                <a:cs typeface="Arial"/>
                <a:sym typeface="Arial"/>
              </a:rPr>
              <a:t>: Linux and Unix</a:t>
            </a:r>
            <a:endParaRPr sz="11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4A86E8"/>
                </a:solidFill>
              </a:rPr>
              <a:t>Raspberry Pi set up</a:t>
            </a:r>
            <a:endParaRPr/>
          </a:p>
        </p:txBody>
      </p:sp>
      <p:pic>
        <p:nvPicPr>
          <p:cNvPr id="113" name="Google Shape;113;p22"/>
          <p:cNvPicPr preferRelativeResize="0"/>
          <p:nvPr/>
        </p:nvPicPr>
        <p:blipFill>
          <a:blip r:embed="rId3">
            <a:alphaModFix/>
          </a:blip>
          <a:stretch>
            <a:fillRect/>
          </a:stretch>
        </p:blipFill>
        <p:spPr>
          <a:xfrm>
            <a:off x="350575" y="1470275"/>
            <a:ext cx="3622076" cy="2985675"/>
          </a:xfrm>
          <a:prstGeom prst="rect">
            <a:avLst/>
          </a:prstGeom>
          <a:noFill/>
          <a:ln>
            <a:noFill/>
          </a:ln>
        </p:spPr>
      </p:pic>
      <p:pic>
        <p:nvPicPr>
          <p:cNvPr id="114" name="Google Shape;114;p22"/>
          <p:cNvPicPr preferRelativeResize="0"/>
          <p:nvPr/>
        </p:nvPicPr>
        <p:blipFill>
          <a:blip r:embed="rId4">
            <a:alphaModFix/>
          </a:blip>
          <a:stretch>
            <a:fillRect/>
          </a:stretch>
        </p:blipFill>
        <p:spPr>
          <a:xfrm>
            <a:off x="4012100" y="974221"/>
            <a:ext cx="3810000" cy="1819475"/>
          </a:xfrm>
          <a:prstGeom prst="rect">
            <a:avLst/>
          </a:prstGeom>
          <a:noFill/>
          <a:ln>
            <a:noFill/>
          </a:ln>
        </p:spPr>
      </p:pic>
      <p:pic>
        <p:nvPicPr>
          <p:cNvPr id="115" name="Google Shape;115;p22"/>
          <p:cNvPicPr preferRelativeResize="0"/>
          <p:nvPr/>
        </p:nvPicPr>
        <p:blipFill>
          <a:blip r:embed="rId5">
            <a:alphaModFix/>
          </a:blip>
          <a:stretch>
            <a:fillRect/>
          </a:stretch>
        </p:blipFill>
        <p:spPr>
          <a:xfrm>
            <a:off x="3972650" y="2837200"/>
            <a:ext cx="3810000" cy="166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1178011</vt:lpwstr>
  </property>
  <property fmtid="{D5CDD505-2E9C-101B-9397-08002B2CF9AE}" name="NXPowerLiteSettings" pid="3">
    <vt:lpwstr>C7000400038000</vt:lpwstr>
  </property>
  <property fmtid="{D5CDD505-2E9C-101B-9397-08002B2CF9AE}" name="NXPowerLiteVersion" pid="4">
    <vt:lpwstr>S9.0.3</vt:lpwstr>
  </property>
</Properties>
</file>