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79" r:id="rId6"/>
    <p:sldId id="265" r:id="rId7"/>
    <p:sldId id="280" r:id="rId8"/>
    <p:sldId id="264" r:id="rId9"/>
    <p:sldId id="263" r:id="rId10"/>
    <p:sldId id="291" r:id="rId11"/>
    <p:sldId id="267" r:id="rId12"/>
    <p:sldId id="268" r:id="rId13"/>
    <p:sldId id="269" r:id="rId14"/>
    <p:sldId id="271" r:id="rId15"/>
    <p:sldId id="270" r:id="rId16"/>
    <p:sldId id="272" r:id="rId17"/>
    <p:sldId id="292" r:id="rId18"/>
    <p:sldId id="274" r:id="rId19"/>
    <p:sldId id="273" r:id="rId20"/>
    <p:sldId id="276" r:id="rId21"/>
    <p:sldId id="275" r:id="rId22"/>
    <p:sldId id="277" r:id="rId23"/>
    <p:sldId id="278" r:id="rId24"/>
    <p:sldId id="281" r:id="rId25"/>
    <p:sldId id="294" r:id="rId26"/>
    <p:sldId id="290" r:id="rId27"/>
    <p:sldId id="282" r:id="rId28"/>
    <p:sldId id="283" r:id="rId29"/>
    <p:sldId id="284" r:id="rId30"/>
    <p:sldId id="285" r:id="rId31"/>
    <p:sldId id="295" r:id="rId32"/>
    <p:sldId id="286" r:id="rId33"/>
    <p:sldId id="287" r:id="rId34"/>
    <p:sldId id="259"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E54DB-A82C-2B06-272B-99BCB4571018}" v="544" dt="2021-06-17T17:51:15.620"/>
    <p1510:client id="{D81D928F-9386-93DB-4F69-9A294AEE8E29}" v="458" dt="2021-06-21T17:07:28.6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hyperlink" Target="https://circuitmagic.com/arduino/pir-motion-sensor-with-arduino/" TargetMode="Externa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hyperlink" Target="https://circuitmagic.com/arduino/pir-motion-sensor-with-arduino/" TargetMode="External"/><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F0AD8-6EC8-4B42-AB36-859F734A648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5D5FA19-E9E8-40B7-A132-90F1B899ABC1}">
      <dgm:prSet/>
      <dgm:spPr/>
      <dgm:t>
        <a:bodyPr/>
        <a:lstStyle/>
        <a:p>
          <a:r>
            <a:rPr lang="en-US" dirty="0"/>
            <a:t>Microprocessor - RASPBERRY PI 3 MOD B+ BCM2837B0</a:t>
          </a:r>
        </a:p>
      </dgm:t>
    </dgm:pt>
    <dgm:pt modelId="{7D8ABBD9-2719-4A9A-A3D0-92A0DCD04674}" type="parTrans" cxnId="{702684D6-404A-41CB-9B46-42D7EC34B3AC}">
      <dgm:prSet/>
      <dgm:spPr/>
      <dgm:t>
        <a:bodyPr/>
        <a:lstStyle/>
        <a:p>
          <a:endParaRPr lang="en-US"/>
        </a:p>
      </dgm:t>
    </dgm:pt>
    <dgm:pt modelId="{8BFD7DFE-C3C2-4D9F-A48D-A6EBD6B9B43C}" type="sibTrans" cxnId="{702684D6-404A-41CB-9B46-42D7EC34B3AC}">
      <dgm:prSet/>
      <dgm:spPr/>
      <dgm:t>
        <a:bodyPr/>
        <a:lstStyle/>
        <a:p>
          <a:endParaRPr lang="en-US"/>
        </a:p>
      </dgm:t>
    </dgm:pt>
    <dgm:pt modelId="{3A2F47C6-9241-4095-B073-70C7DF1272A3}">
      <dgm:prSet/>
      <dgm:spPr/>
      <dgm:t>
        <a:bodyPr/>
        <a:lstStyle/>
        <a:p>
          <a:r>
            <a:rPr lang="en-US" dirty="0"/>
            <a:t>PIR sensor - HC-SR501</a:t>
          </a:r>
        </a:p>
      </dgm:t>
    </dgm:pt>
    <dgm:pt modelId="{7EA3A010-7D0C-4667-B48C-51760E16E770}" type="parTrans" cxnId="{F72BF6DA-E57B-4C17-9537-72C211EC822F}">
      <dgm:prSet/>
      <dgm:spPr/>
      <dgm:t>
        <a:bodyPr/>
        <a:lstStyle/>
        <a:p>
          <a:endParaRPr lang="en-US"/>
        </a:p>
      </dgm:t>
    </dgm:pt>
    <dgm:pt modelId="{374672B2-49E7-4ABD-BAA2-537C2FFD7B52}" type="sibTrans" cxnId="{F72BF6DA-E57B-4C17-9537-72C211EC822F}">
      <dgm:prSet/>
      <dgm:spPr/>
      <dgm:t>
        <a:bodyPr/>
        <a:lstStyle/>
        <a:p>
          <a:endParaRPr lang="en-US"/>
        </a:p>
      </dgm:t>
    </dgm:pt>
    <dgm:pt modelId="{CA5EAF4B-16E6-40F8-8190-8751FAC291C9}">
      <dgm:prSet/>
      <dgm:spPr/>
      <dgm:t>
        <a:bodyPr/>
        <a:lstStyle/>
        <a:p>
          <a:r>
            <a:rPr lang="en-US" dirty="0"/>
            <a:t>USB camera and microphone</a:t>
          </a:r>
        </a:p>
      </dgm:t>
    </dgm:pt>
    <dgm:pt modelId="{5DFA996A-89A3-4F32-8BA3-D1205322E3BB}" type="parTrans" cxnId="{A1652076-38A1-4346-8659-15A6E02B2874}">
      <dgm:prSet/>
      <dgm:spPr/>
      <dgm:t>
        <a:bodyPr/>
        <a:lstStyle/>
        <a:p>
          <a:endParaRPr lang="en-US"/>
        </a:p>
      </dgm:t>
    </dgm:pt>
    <dgm:pt modelId="{7345FC0D-D0AD-40D9-8B3F-0CB81F56B835}" type="sibTrans" cxnId="{A1652076-38A1-4346-8659-15A6E02B2874}">
      <dgm:prSet/>
      <dgm:spPr/>
      <dgm:t>
        <a:bodyPr/>
        <a:lstStyle/>
        <a:p>
          <a:endParaRPr lang="en-US"/>
        </a:p>
      </dgm:t>
    </dgm:pt>
    <dgm:pt modelId="{DA0DC7B5-DBAA-4067-B620-2E86003DD9CD}">
      <dgm:prSet/>
      <dgm:spPr/>
      <dgm:t>
        <a:bodyPr/>
        <a:lstStyle/>
        <a:p>
          <a:r>
            <a:rPr lang="en-US" dirty="0"/>
            <a:t>Speaker - USB mini speaker</a:t>
          </a:r>
        </a:p>
      </dgm:t>
    </dgm:pt>
    <dgm:pt modelId="{DCCDAA0E-5A86-4AB5-AB17-AF25FEB2123D}" type="parTrans" cxnId="{C8396A32-DBFD-4C45-910F-1DA6A01B0A8B}">
      <dgm:prSet/>
      <dgm:spPr/>
      <dgm:t>
        <a:bodyPr/>
        <a:lstStyle/>
        <a:p>
          <a:endParaRPr lang="en-US"/>
        </a:p>
      </dgm:t>
    </dgm:pt>
    <dgm:pt modelId="{70536B12-F506-48DE-9E3D-5527233F6720}" type="sibTrans" cxnId="{C8396A32-DBFD-4C45-910F-1DA6A01B0A8B}">
      <dgm:prSet/>
      <dgm:spPr/>
      <dgm:t>
        <a:bodyPr/>
        <a:lstStyle/>
        <a:p>
          <a:endParaRPr lang="en-US"/>
        </a:p>
      </dgm:t>
    </dgm:pt>
    <dgm:pt modelId="{F49FAEF0-6313-4410-9F61-B9BCACA1094B}">
      <dgm:prSet/>
      <dgm:spPr/>
      <dgm:t>
        <a:bodyPr/>
        <a:lstStyle/>
        <a:p>
          <a:r>
            <a:rPr lang="en-US" dirty="0"/>
            <a:t>Humidity sensor - DHT11</a:t>
          </a:r>
        </a:p>
      </dgm:t>
    </dgm:pt>
    <dgm:pt modelId="{1A35D88C-0C3F-49AE-BB04-7C956F536BC4}" type="parTrans" cxnId="{245D217E-7649-4CDF-B9F9-F25655D6BC27}">
      <dgm:prSet/>
      <dgm:spPr/>
      <dgm:t>
        <a:bodyPr/>
        <a:lstStyle/>
        <a:p>
          <a:endParaRPr lang="en-US"/>
        </a:p>
      </dgm:t>
    </dgm:pt>
    <dgm:pt modelId="{B5B9322A-E62F-4630-9A41-6E36F280EE3E}" type="sibTrans" cxnId="{245D217E-7649-4CDF-B9F9-F25655D6BC27}">
      <dgm:prSet/>
      <dgm:spPr/>
      <dgm:t>
        <a:bodyPr/>
        <a:lstStyle/>
        <a:p>
          <a:endParaRPr lang="en-US"/>
        </a:p>
      </dgm:t>
    </dgm:pt>
    <dgm:pt modelId="{0B30D5F1-E821-4AF2-92D6-9A1A9536EF1E}">
      <dgm:prSet/>
      <dgm:spPr/>
      <dgm:t>
        <a:bodyPr/>
        <a:lstStyle/>
        <a:p>
          <a:r>
            <a:rPr lang="en-US" dirty="0"/>
            <a:t>Electric motor - Servo Motor</a:t>
          </a:r>
        </a:p>
      </dgm:t>
    </dgm:pt>
    <dgm:pt modelId="{590ECD67-201A-412F-8748-B8752D6D5D0A}" type="parTrans" cxnId="{B43FF6D3-4D84-48B6-A466-ED54E8533C8A}">
      <dgm:prSet/>
      <dgm:spPr/>
      <dgm:t>
        <a:bodyPr/>
        <a:lstStyle/>
        <a:p>
          <a:endParaRPr lang="en-US"/>
        </a:p>
      </dgm:t>
    </dgm:pt>
    <dgm:pt modelId="{F78B94ED-F470-48BE-B4F2-E6C476E728AB}" type="sibTrans" cxnId="{B43FF6D3-4D84-48B6-A466-ED54E8533C8A}">
      <dgm:prSet/>
      <dgm:spPr/>
      <dgm:t>
        <a:bodyPr/>
        <a:lstStyle/>
        <a:p>
          <a:endParaRPr lang="en-US"/>
        </a:p>
      </dgm:t>
    </dgm:pt>
    <dgm:pt modelId="{F3287D65-FB23-4C6D-815E-132A3B066385}">
      <dgm:prSet/>
      <dgm:spPr/>
      <dgm:t>
        <a:bodyPr/>
        <a:lstStyle/>
        <a:p>
          <a:r>
            <a:rPr lang="en-US" dirty="0"/>
            <a:t>Motor Driver - L298N</a:t>
          </a:r>
        </a:p>
      </dgm:t>
    </dgm:pt>
    <dgm:pt modelId="{16DD0EF4-9B6A-4262-BDB8-49D321C0FD9A}" type="parTrans" cxnId="{3D008892-7807-40B9-875F-263153694A33}">
      <dgm:prSet/>
      <dgm:spPr/>
      <dgm:t>
        <a:bodyPr/>
        <a:lstStyle/>
        <a:p>
          <a:endParaRPr lang="en-US"/>
        </a:p>
      </dgm:t>
    </dgm:pt>
    <dgm:pt modelId="{F01CE528-C6E3-46A1-B58B-38D5BAE80FC0}" type="sibTrans" cxnId="{3D008892-7807-40B9-875F-263153694A33}">
      <dgm:prSet/>
      <dgm:spPr/>
      <dgm:t>
        <a:bodyPr/>
        <a:lstStyle/>
        <a:p>
          <a:endParaRPr lang="en-US"/>
        </a:p>
      </dgm:t>
    </dgm:pt>
    <dgm:pt modelId="{2F5B6AD9-7336-4A1D-A7AA-430A38A42D15}">
      <dgm:prSet/>
      <dgm:spPr/>
      <dgm:t>
        <a:bodyPr/>
        <a:lstStyle/>
        <a:p>
          <a:r>
            <a:rPr lang="en-US" dirty="0"/>
            <a:t>Pulse Oximeter - MAX30102</a:t>
          </a:r>
        </a:p>
      </dgm:t>
    </dgm:pt>
    <dgm:pt modelId="{F06BC849-77DD-45C1-9622-34FF1121656A}" type="parTrans" cxnId="{4055669E-0E4C-41B0-BA86-744688569FBB}">
      <dgm:prSet/>
      <dgm:spPr/>
      <dgm:t>
        <a:bodyPr/>
        <a:lstStyle/>
        <a:p>
          <a:endParaRPr lang="en-US"/>
        </a:p>
      </dgm:t>
    </dgm:pt>
    <dgm:pt modelId="{20EB1FF9-812A-4677-86B1-75F6A095FDA7}" type="sibTrans" cxnId="{4055669E-0E4C-41B0-BA86-744688569FBB}">
      <dgm:prSet/>
      <dgm:spPr/>
      <dgm:t>
        <a:bodyPr/>
        <a:lstStyle/>
        <a:p>
          <a:endParaRPr lang="en-US"/>
        </a:p>
      </dgm:t>
    </dgm:pt>
    <dgm:pt modelId="{CBDA2C1A-92FF-4806-B142-C58746A4E18E}">
      <dgm:prSet/>
      <dgm:spPr/>
      <dgm:t>
        <a:bodyPr/>
        <a:lstStyle/>
        <a:p>
          <a:r>
            <a:rPr lang="en-US" dirty="0"/>
            <a:t>GSM/GPRS Module - SIM868 </a:t>
          </a:r>
        </a:p>
      </dgm:t>
    </dgm:pt>
    <dgm:pt modelId="{65EC6956-67FA-4F8E-9A80-9CA0668B5567}" type="parTrans" cxnId="{7D9664A0-BA56-4C1A-A530-470ED3E3D23E}">
      <dgm:prSet/>
      <dgm:spPr/>
      <dgm:t>
        <a:bodyPr/>
        <a:lstStyle/>
        <a:p>
          <a:endParaRPr lang="en-US"/>
        </a:p>
      </dgm:t>
    </dgm:pt>
    <dgm:pt modelId="{C785DF39-AC65-4EDD-97C4-251C633FBA15}" type="sibTrans" cxnId="{7D9664A0-BA56-4C1A-A530-470ED3E3D23E}">
      <dgm:prSet/>
      <dgm:spPr/>
      <dgm:t>
        <a:bodyPr/>
        <a:lstStyle/>
        <a:p>
          <a:endParaRPr lang="en-US"/>
        </a:p>
      </dgm:t>
    </dgm:pt>
    <dgm:pt modelId="{69915176-2843-48DA-845B-4CA0EDA4AFDF}" type="pres">
      <dgm:prSet presAssocID="{673F0AD8-6EC8-4B42-AB36-859F734A648C}" presName="vert0" presStyleCnt="0">
        <dgm:presLayoutVars>
          <dgm:dir/>
          <dgm:animOne val="branch"/>
          <dgm:animLvl val="lvl"/>
        </dgm:presLayoutVars>
      </dgm:prSet>
      <dgm:spPr/>
    </dgm:pt>
    <dgm:pt modelId="{5B6666B3-20A1-4279-9335-5FE409C435B2}" type="pres">
      <dgm:prSet presAssocID="{F5D5FA19-E9E8-40B7-A132-90F1B899ABC1}" presName="thickLine" presStyleLbl="alignNode1" presStyleIdx="0" presStyleCnt="9"/>
      <dgm:spPr/>
    </dgm:pt>
    <dgm:pt modelId="{2869177E-F6B7-4ACA-997F-1C3314B4D8F9}" type="pres">
      <dgm:prSet presAssocID="{F5D5FA19-E9E8-40B7-A132-90F1B899ABC1}" presName="horz1" presStyleCnt="0"/>
      <dgm:spPr/>
    </dgm:pt>
    <dgm:pt modelId="{7B9F08E4-F341-46FD-8203-E4B7E84139D0}" type="pres">
      <dgm:prSet presAssocID="{F5D5FA19-E9E8-40B7-A132-90F1B899ABC1}" presName="tx1" presStyleLbl="revTx" presStyleIdx="0" presStyleCnt="9"/>
      <dgm:spPr/>
    </dgm:pt>
    <dgm:pt modelId="{56C2B049-E494-4F40-8474-53431E52443C}" type="pres">
      <dgm:prSet presAssocID="{F5D5FA19-E9E8-40B7-A132-90F1B899ABC1}" presName="vert1" presStyleCnt="0"/>
      <dgm:spPr/>
    </dgm:pt>
    <dgm:pt modelId="{C99C2F02-22E7-4D25-A9C1-223BCD1AEA9B}" type="pres">
      <dgm:prSet presAssocID="{3A2F47C6-9241-4095-B073-70C7DF1272A3}" presName="thickLine" presStyleLbl="alignNode1" presStyleIdx="1" presStyleCnt="9"/>
      <dgm:spPr/>
    </dgm:pt>
    <dgm:pt modelId="{430BA77F-0025-4DB6-B85E-00ECED332B94}" type="pres">
      <dgm:prSet presAssocID="{3A2F47C6-9241-4095-B073-70C7DF1272A3}" presName="horz1" presStyleCnt="0"/>
      <dgm:spPr/>
    </dgm:pt>
    <dgm:pt modelId="{4E9E15DF-024E-46EA-8255-9A4F1A18C5C3}" type="pres">
      <dgm:prSet presAssocID="{3A2F47C6-9241-4095-B073-70C7DF1272A3}" presName="tx1" presStyleLbl="revTx" presStyleIdx="1" presStyleCnt="9"/>
      <dgm:spPr/>
    </dgm:pt>
    <dgm:pt modelId="{59A6683F-D9B9-444A-8941-93F3501BD606}" type="pres">
      <dgm:prSet presAssocID="{3A2F47C6-9241-4095-B073-70C7DF1272A3}" presName="vert1" presStyleCnt="0"/>
      <dgm:spPr/>
    </dgm:pt>
    <dgm:pt modelId="{BF56C95C-B176-41AB-B4AD-5866C1EAA7FB}" type="pres">
      <dgm:prSet presAssocID="{CA5EAF4B-16E6-40F8-8190-8751FAC291C9}" presName="thickLine" presStyleLbl="alignNode1" presStyleIdx="2" presStyleCnt="9"/>
      <dgm:spPr/>
    </dgm:pt>
    <dgm:pt modelId="{0470ACA1-8D72-457B-A647-1F5AD22837F0}" type="pres">
      <dgm:prSet presAssocID="{CA5EAF4B-16E6-40F8-8190-8751FAC291C9}" presName="horz1" presStyleCnt="0"/>
      <dgm:spPr/>
    </dgm:pt>
    <dgm:pt modelId="{D7B9C3F4-D435-48E4-B9A3-91F72B9D7882}" type="pres">
      <dgm:prSet presAssocID="{CA5EAF4B-16E6-40F8-8190-8751FAC291C9}" presName="tx1" presStyleLbl="revTx" presStyleIdx="2" presStyleCnt="9"/>
      <dgm:spPr/>
    </dgm:pt>
    <dgm:pt modelId="{73DF5D0C-E241-4222-8341-49FCDDCC122D}" type="pres">
      <dgm:prSet presAssocID="{CA5EAF4B-16E6-40F8-8190-8751FAC291C9}" presName="vert1" presStyleCnt="0"/>
      <dgm:spPr/>
    </dgm:pt>
    <dgm:pt modelId="{ABB1E506-DABC-4809-85B6-B804B060AF31}" type="pres">
      <dgm:prSet presAssocID="{DA0DC7B5-DBAA-4067-B620-2E86003DD9CD}" presName="thickLine" presStyleLbl="alignNode1" presStyleIdx="3" presStyleCnt="9"/>
      <dgm:spPr/>
    </dgm:pt>
    <dgm:pt modelId="{5D59C51C-D65D-4D9B-B71C-C75DABFE4789}" type="pres">
      <dgm:prSet presAssocID="{DA0DC7B5-DBAA-4067-B620-2E86003DD9CD}" presName="horz1" presStyleCnt="0"/>
      <dgm:spPr/>
    </dgm:pt>
    <dgm:pt modelId="{354549EE-F1DD-4646-84D9-2510635C150E}" type="pres">
      <dgm:prSet presAssocID="{DA0DC7B5-DBAA-4067-B620-2E86003DD9CD}" presName="tx1" presStyleLbl="revTx" presStyleIdx="3" presStyleCnt="9"/>
      <dgm:spPr/>
    </dgm:pt>
    <dgm:pt modelId="{9790B249-1C2E-42F4-AFD6-FA8BCF7A6E32}" type="pres">
      <dgm:prSet presAssocID="{DA0DC7B5-DBAA-4067-B620-2E86003DD9CD}" presName="vert1" presStyleCnt="0"/>
      <dgm:spPr/>
    </dgm:pt>
    <dgm:pt modelId="{666B71B2-BF52-4C8E-B729-1C3FFE7B4863}" type="pres">
      <dgm:prSet presAssocID="{F49FAEF0-6313-4410-9F61-B9BCACA1094B}" presName="thickLine" presStyleLbl="alignNode1" presStyleIdx="4" presStyleCnt="9"/>
      <dgm:spPr/>
    </dgm:pt>
    <dgm:pt modelId="{5D1F866F-3B17-4812-B842-D31CC4EA8EA5}" type="pres">
      <dgm:prSet presAssocID="{F49FAEF0-6313-4410-9F61-B9BCACA1094B}" presName="horz1" presStyleCnt="0"/>
      <dgm:spPr/>
    </dgm:pt>
    <dgm:pt modelId="{C53CD34B-49BB-4464-88EF-1C30E98EFDC0}" type="pres">
      <dgm:prSet presAssocID="{F49FAEF0-6313-4410-9F61-B9BCACA1094B}" presName="tx1" presStyleLbl="revTx" presStyleIdx="4" presStyleCnt="9"/>
      <dgm:spPr/>
    </dgm:pt>
    <dgm:pt modelId="{367C2E18-5550-467B-B5E7-2C3AB5C935E2}" type="pres">
      <dgm:prSet presAssocID="{F49FAEF0-6313-4410-9F61-B9BCACA1094B}" presName="vert1" presStyleCnt="0"/>
      <dgm:spPr/>
    </dgm:pt>
    <dgm:pt modelId="{8ED48A2D-7AA2-4D63-B271-B16C4086B822}" type="pres">
      <dgm:prSet presAssocID="{0B30D5F1-E821-4AF2-92D6-9A1A9536EF1E}" presName="thickLine" presStyleLbl="alignNode1" presStyleIdx="5" presStyleCnt="9"/>
      <dgm:spPr/>
    </dgm:pt>
    <dgm:pt modelId="{A1E4C3CD-6F57-44B5-9BAF-FA5ACE054B32}" type="pres">
      <dgm:prSet presAssocID="{0B30D5F1-E821-4AF2-92D6-9A1A9536EF1E}" presName="horz1" presStyleCnt="0"/>
      <dgm:spPr/>
    </dgm:pt>
    <dgm:pt modelId="{08031FB8-08B1-44C1-A746-BE2346FA83D1}" type="pres">
      <dgm:prSet presAssocID="{0B30D5F1-E821-4AF2-92D6-9A1A9536EF1E}" presName="tx1" presStyleLbl="revTx" presStyleIdx="5" presStyleCnt="9"/>
      <dgm:spPr/>
    </dgm:pt>
    <dgm:pt modelId="{560D64EA-FB8B-4836-B7A7-5EAC96F287BA}" type="pres">
      <dgm:prSet presAssocID="{0B30D5F1-E821-4AF2-92D6-9A1A9536EF1E}" presName="vert1" presStyleCnt="0"/>
      <dgm:spPr/>
    </dgm:pt>
    <dgm:pt modelId="{502148B8-0768-413F-A09C-20E4D3F39BA1}" type="pres">
      <dgm:prSet presAssocID="{F3287D65-FB23-4C6D-815E-132A3B066385}" presName="thickLine" presStyleLbl="alignNode1" presStyleIdx="6" presStyleCnt="9"/>
      <dgm:spPr/>
    </dgm:pt>
    <dgm:pt modelId="{7B0AE713-682B-49D2-8BAD-51EFD4ADA9CF}" type="pres">
      <dgm:prSet presAssocID="{F3287D65-FB23-4C6D-815E-132A3B066385}" presName="horz1" presStyleCnt="0"/>
      <dgm:spPr/>
    </dgm:pt>
    <dgm:pt modelId="{ECF7EFBC-6021-4EE9-B111-CAAAECA9BF39}" type="pres">
      <dgm:prSet presAssocID="{F3287D65-FB23-4C6D-815E-132A3B066385}" presName="tx1" presStyleLbl="revTx" presStyleIdx="6" presStyleCnt="9"/>
      <dgm:spPr/>
    </dgm:pt>
    <dgm:pt modelId="{1C335BC7-E96F-4993-B897-5973E3A12E7D}" type="pres">
      <dgm:prSet presAssocID="{F3287D65-FB23-4C6D-815E-132A3B066385}" presName="vert1" presStyleCnt="0"/>
      <dgm:spPr/>
    </dgm:pt>
    <dgm:pt modelId="{92D1C759-B414-4A4B-B7A1-EC76F2AA333A}" type="pres">
      <dgm:prSet presAssocID="{2F5B6AD9-7336-4A1D-A7AA-430A38A42D15}" presName="thickLine" presStyleLbl="alignNode1" presStyleIdx="7" presStyleCnt="9"/>
      <dgm:spPr/>
    </dgm:pt>
    <dgm:pt modelId="{89835A64-4C04-428A-B11B-758D076C33FF}" type="pres">
      <dgm:prSet presAssocID="{2F5B6AD9-7336-4A1D-A7AA-430A38A42D15}" presName="horz1" presStyleCnt="0"/>
      <dgm:spPr/>
    </dgm:pt>
    <dgm:pt modelId="{2B7020B8-1ADA-45A3-8509-E99F9B0DB8BF}" type="pres">
      <dgm:prSet presAssocID="{2F5B6AD9-7336-4A1D-A7AA-430A38A42D15}" presName="tx1" presStyleLbl="revTx" presStyleIdx="7" presStyleCnt="9"/>
      <dgm:spPr/>
    </dgm:pt>
    <dgm:pt modelId="{4B8E6A53-DD8A-4E3D-B503-8C77566075AE}" type="pres">
      <dgm:prSet presAssocID="{2F5B6AD9-7336-4A1D-A7AA-430A38A42D15}" presName="vert1" presStyleCnt="0"/>
      <dgm:spPr/>
    </dgm:pt>
    <dgm:pt modelId="{FDE2348E-B25A-46E7-85D0-A9A8D5B8499F}" type="pres">
      <dgm:prSet presAssocID="{CBDA2C1A-92FF-4806-B142-C58746A4E18E}" presName="thickLine" presStyleLbl="alignNode1" presStyleIdx="8" presStyleCnt="9"/>
      <dgm:spPr/>
    </dgm:pt>
    <dgm:pt modelId="{C38429D2-E826-476B-AE99-E6CD73BFB3F1}" type="pres">
      <dgm:prSet presAssocID="{CBDA2C1A-92FF-4806-B142-C58746A4E18E}" presName="horz1" presStyleCnt="0"/>
      <dgm:spPr/>
    </dgm:pt>
    <dgm:pt modelId="{14FD70A1-CA2A-4567-AFC2-5E1F62106404}" type="pres">
      <dgm:prSet presAssocID="{CBDA2C1A-92FF-4806-B142-C58746A4E18E}" presName="tx1" presStyleLbl="revTx" presStyleIdx="8" presStyleCnt="9"/>
      <dgm:spPr/>
    </dgm:pt>
    <dgm:pt modelId="{89397BE9-6475-49A0-8AFC-5313FBB47762}" type="pres">
      <dgm:prSet presAssocID="{CBDA2C1A-92FF-4806-B142-C58746A4E18E}" presName="vert1" presStyleCnt="0"/>
      <dgm:spPr/>
    </dgm:pt>
  </dgm:ptLst>
  <dgm:cxnLst>
    <dgm:cxn modelId="{D1776B23-7BC3-487E-ADB7-DA0726591CD2}" type="presOf" srcId="{CBDA2C1A-92FF-4806-B142-C58746A4E18E}" destId="{14FD70A1-CA2A-4567-AFC2-5E1F62106404}" srcOrd="0" destOrd="0" presId="urn:microsoft.com/office/officeart/2008/layout/LinedList"/>
    <dgm:cxn modelId="{B011892D-E1CA-464C-8137-42379B8D6BE2}" type="presOf" srcId="{F3287D65-FB23-4C6D-815E-132A3B066385}" destId="{ECF7EFBC-6021-4EE9-B111-CAAAECA9BF39}" srcOrd="0" destOrd="0" presId="urn:microsoft.com/office/officeart/2008/layout/LinedList"/>
    <dgm:cxn modelId="{C8396A32-DBFD-4C45-910F-1DA6A01B0A8B}" srcId="{673F0AD8-6EC8-4B42-AB36-859F734A648C}" destId="{DA0DC7B5-DBAA-4067-B620-2E86003DD9CD}" srcOrd="3" destOrd="0" parTransId="{DCCDAA0E-5A86-4AB5-AB17-AF25FEB2123D}" sibTransId="{70536B12-F506-48DE-9E3D-5527233F6720}"/>
    <dgm:cxn modelId="{C360EA4F-779D-4AE7-8F51-2882700C5502}" type="presOf" srcId="{673F0AD8-6EC8-4B42-AB36-859F734A648C}" destId="{69915176-2843-48DA-845B-4CA0EDA4AFDF}" srcOrd="0" destOrd="0" presId="urn:microsoft.com/office/officeart/2008/layout/LinedList"/>
    <dgm:cxn modelId="{A1652076-38A1-4346-8659-15A6E02B2874}" srcId="{673F0AD8-6EC8-4B42-AB36-859F734A648C}" destId="{CA5EAF4B-16E6-40F8-8190-8751FAC291C9}" srcOrd="2" destOrd="0" parTransId="{5DFA996A-89A3-4F32-8BA3-D1205322E3BB}" sibTransId="{7345FC0D-D0AD-40D9-8B3F-0CB81F56B835}"/>
    <dgm:cxn modelId="{245D217E-7649-4CDF-B9F9-F25655D6BC27}" srcId="{673F0AD8-6EC8-4B42-AB36-859F734A648C}" destId="{F49FAEF0-6313-4410-9F61-B9BCACA1094B}" srcOrd="4" destOrd="0" parTransId="{1A35D88C-0C3F-49AE-BB04-7C956F536BC4}" sibTransId="{B5B9322A-E62F-4630-9A41-6E36F280EE3E}"/>
    <dgm:cxn modelId="{B2CC6A8F-35AD-4D77-AD8A-A071A1414F91}" type="presOf" srcId="{0B30D5F1-E821-4AF2-92D6-9A1A9536EF1E}" destId="{08031FB8-08B1-44C1-A746-BE2346FA83D1}" srcOrd="0" destOrd="0" presId="urn:microsoft.com/office/officeart/2008/layout/LinedList"/>
    <dgm:cxn modelId="{3D008892-7807-40B9-875F-263153694A33}" srcId="{673F0AD8-6EC8-4B42-AB36-859F734A648C}" destId="{F3287D65-FB23-4C6D-815E-132A3B066385}" srcOrd="6" destOrd="0" parTransId="{16DD0EF4-9B6A-4262-BDB8-49D321C0FD9A}" sibTransId="{F01CE528-C6E3-46A1-B58B-38D5BAE80FC0}"/>
    <dgm:cxn modelId="{4055669E-0E4C-41B0-BA86-744688569FBB}" srcId="{673F0AD8-6EC8-4B42-AB36-859F734A648C}" destId="{2F5B6AD9-7336-4A1D-A7AA-430A38A42D15}" srcOrd="7" destOrd="0" parTransId="{F06BC849-77DD-45C1-9622-34FF1121656A}" sibTransId="{20EB1FF9-812A-4677-86B1-75F6A095FDA7}"/>
    <dgm:cxn modelId="{7D9664A0-BA56-4C1A-A530-470ED3E3D23E}" srcId="{673F0AD8-6EC8-4B42-AB36-859F734A648C}" destId="{CBDA2C1A-92FF-4806-B142-C58746A4E18E}" srcOrd="8" destOrd="0" parTransId="{65EC6956-67FA-4F8E-9A80-9CA0668B5567}" sibTransId="{C785DF39-AC65-4EDD-97C4-251C633FBA15}"/>
    <dgm:cxn modelId="{AB8D35AA-D076-4427-8287-9DE87EAD938A}" type="presOf" srcId="{DA0DC7B5-DBAA-4067-B620-2E86003DD9CD}" destId="{354549EE-F1DD-4646-84D9-2510635C150E}" srcOrd="0" destOrd="0" presId="urn:microsoft.com/office/officeart/2008/layout/LinedList"/>
    <dgm:cxn modelId="{E5A6B1B9-005C-4BFF-9A86-6DCAFE77F12F}" type="presOf" srcId="{2F5B6AD9-7336-4A1D-A7AA-430A38A42D15}" destId="{2B7020B8-1ADA-45A3-8509-E99F9B0DB8BF}" srcOrd="0" destOrd="0" presId="urn:microsoft.com/office/officeart/2008/layout/LinedList"/>
    <dgm:cxn modelId="{970317BA-562C-491A-BF25-25F4CDE1F244}" type="presOf" srcId="{CA5EAF4B-16E6-40F8-8190-8751FAC291C9}" destId="{D7B9C3F4-D435-48E4-B9A3-91F72B9D7882}" srcOrd="0" destOrd="0" presId="urn:microsoft.com/office/officeart/2008/layout/LinedList"/>
    <dgm:cxn modelId="{B58139BD-B344-4117-9A44-0BE02B76BA9D}" type="presOf" srcId="{3A2F47C6-9241-4095-B073-70C7DF1272A3}" destId="{4E9E15DF-024E-46EA-8255-9A4F1A18C5C3}" srcOrd="0" destOrd="0" presId="urn:microsoft.com/office/officeart/2008/layout/LinedList"/>
    <dgm:cxn modelId="{487989CA-CF08-44CC-93BB-E8588CE941F2}" type="presOf" srcId="{F49FAEF0-6313-4410-9F61-B9BCACA1094B}" destId="{C53CD34B-49BB-4464-88EF-1C30E98EFDC0}" srcOrd="0" destOrd="0" presId="urn:microsoft.com/office/officeart/2008/layout/LinedList"/>
    <dgm:cxn modelId="{B43FF6D3-4D84-48B6-A466-ED54E8533C8A}" srcId="{673F0AD8-6EC8-4B42-AB36-859F734A648C}" destId="{0B30D5F1-E821-4AF2-92D6-9A1A9536EF1E}" srcOrd="5" destOrd="0" parTransId="{590ECD67-201A-412F-8748-B8752D6D5D0A}" sibTransId="{F78B94ED-F470-48BE-B4F2-E6C476E728AB}"/>
    <dgm:cxn modelId="{702684D6-404A-41CB-9B46-42D7EC34B3AC}" srcId="{673F0AD8-6EC8-4B42-AB36-859F734A648C}" destId="{F5D5FA19-E9E8-40B7-A132-90F1B899ABC1}" srcOrd="0" destOrd="0" parTransId="{7D8ABBD9-2719-4A9A-A3D0-92A0DCD04674}" sibTransId="{8BFD7DFE-C3C2-4D9F-A48D-A6EBD6B9B43C}"/>
    <dgm:cxn modelId="{F72BF6DA-E57B-4C17-9537-72C211EC822F}" srcId="{673F0AD8-6EC8-4B42-AB36-859F734A648C}" destId="{3A2F47C6-9241-4095-B073-70C7DF1272A3}" srcOrd="1" destOrd="0" parTransId="{7EA3A010-7D0C-4667-B48C-51760E16E770}" sibTransId="{374672B2-49E7-4ABD-BAA2-537C2FFD7B52}"/>
    <dgm:cxn modelId="{2E1A09DE-0B4C-464E-9858-D784ED6EA014}" type="presOf" srcId="{F5D5FA19-E9E8-40B7-A132-90F1B899ABC1}" destId="{7B9F08E4-F341-46FD-8203-E4B7E84139D0}" srcOrd="0" destOrd="0" presId="urn:microsoft.com/office/officeart/2008/layout/LinedList"/>
    <dgm:cxn modelId="{972CC942-55BE-4C09-8DA8-68E71CFE43A9}" type="presParOf" srcId="{69915176-2843-48DA-845B-4CA0EDA4AFDF}" destId="{5B6666B3-20A1-4279-9335-5FE409C435B2}" srcOrd="0" destOrd="0" presId="urn:microsoft.com/office/officeart/2008/layout/LinedList"/>
    <dgm:cxn modelId="{C8B12D39-ABDE-41F3-8896-3A764E234270}" type="presParOf" srcId="{69915176-2843-48DA-845B-4CA0EDA4AFDF}" destId="{2869177E-F6B7-4ACA-997F-1C3314B4D8F9}" srcOrd="1" destOrd="0" presId="urn:microsoft.com/office/officeart/2008/layout/LinedList"/>
    <dgm:cxn modelId="{506B24C4-C9DD-4182-9699-B41367C7531A}" type="presParOf" srcId="{2869177E-F6B7-4ACA-997F-1C3314B4D8F9}" destId="{7B9F08E4-F341-46FD-8203-E4B7E84139D0}" srcOrd="0" destOrd="0" presId="urn:microsoft.com/office/officeart/2008/layout/LinedList"/>
    <dgm:cxn modelId="{D8A82DB9-FAF0-415F-A2C3-5E1492A7F320}" type="presParOf" srcId="{2869177E-F6B7-4ACA-997F-1C3314B4D8F9}" destId="{56C2B049-E494-4F40-8474-53431E52443C}" srcOrd="1" destOrd="0" presId="urn:microsoft.com/office/officeart/2008/layout/LinedList"/>
    <dgm:cxn modelId="{0018F580-695F-41B1-80BB-7EB1F197D8E1}" type="presParOf" srcId="{69915176-2843-48DA-845B-4CA0EDA4AFDF}" destId="{C99C2F02-22E7-4D25-A9C1-223BCD1AEA9B}" srcOrd="2" destOrd="0" presId="urn:microsoft.com/office/officeart/2008/layout/LinedList"/>
    <dgm:cxn modelId="{5CA7253D-C25C-4FD1-A48E-5C238C320246}" type="presParOf" srcId="{69915176-2843-48DA-845B-4CA0EDA4AFDF}" destId="{430BA77F-0025-4DB6-B85E-00ECED332B94}" srcOrd="3" destOrd="0" presId="urn:microsoft.com/office/officeart/2008/layout/LinedList"/>
    <dgm:cxn modelId="{8C5C53C6-14DA-4126-B276-60F85BC86B9E}" type="presParOf" srcId="{430BA77F-0025-4DB6-B85E-00ECED332B94}" destId="{4E9E15DF-024E-46EA-8255-9A4F1A18C5C3}" srcOrd="0" destOrd="0" presId="urn:microsoft.com/office/officeart/2008/layout/LinedList"/>
    <dgm:cxn modelId="{ACFDC56C-4DE7-4947-A38B-6D4E88030D4F}" type="presParOf" srcId="{430BA77F-0025-4DB6-B85E-00ECED332B94}" destId="{59A6683F-D9B9-444A-8941-93F3501BD606}" srcOrd="1" destOrd="0" presId="urn:microsoft.com/office/officeart/2008/layout/LinedList"/>
    <dgm:cxn modelId="{8EAB714E-6F6B-4AA9-BC4C-F2A91E55D3A2}" type="presParOf" srcId="{69915176-2843-48DA-845B-4CA0EDA4AFDF}" destId="{BF56C95C-B176-41AB-B4AD-5866C1EAA7FB}" srcOrd="4" destOrd="0" presId="urn:microsoft.com/office/officeart/2008/layout/LinedList"/>
    <dgm:cxn modelId="{EE2D7E64-C3B0-4501-8556-24419F3A9707}" type="presParOf" srcId="{69915176-2843-48DA-845B-4CA0EDA4AFDF}" destId="{0470ACA1-8D72-457B-A647-1F5AD22837F0}" srcOrd="5" destOrd="0" presId="urn:microsoft.com/office/officeart/2008/layout/LinedList"/>
    <dgm:cxn modelId="{A1772EC5-6E2E-41C6-BECD-87DFB985F625}" type="presParOf" srcId="{0470ACA1-8D72-457B-A647-1F5AD22837F0}" destId="{D7B9C3F4-D435-48E4-B9A3-91F72B9D7882}" srcOrd="0" destOrd="0" presId="urn:microsoft.com/office/officeart/2008/layout/LinedList"/>
    <dgm:cxn modelId="{294DFF76-193B-4D45-85C3-2E569A9456AD}" type="presParOf" srcId="{0470ACA1-8D72-457B-A647-1F5AD22837F0}" destId="{73DF5D0C-E241-4222-8341-49FCDDCC122D}" srcOrd="1" destOrd="0" presId="urn:microsoft.com/office/officeart/2008/layout/LinedList"/>
    <dgm:cxn modelId="{2EA2E5ED-F11A-4D60-801B-E23A928FD780}" type="presParOf" srcId="{69915176-2843-48DA-845B-4CA0EDA4AFDF}" destId="{ABB1E506-DABC-4809-85B6-B804B060AF31}" srcOrd="6" destOrd="0" presId="urn:microsoft.com/office/officeart/2008/layout/LinedList"/>
    <dgm:cxn modelId="{A0BE539D-A32D-43E7-8378-7E422A6F04FD}" type="presParOf" srcId="{69915176-2843-48DA-845B-4CA0EDA4AFDF}" destId="{5D59C51C-D65D-4D9B-B71C-C75DABFE4789}" srcOrd="7" destOrd="0" presId="urn:microsoft.com/office/officeart/2008/layout/LinedList"/>
    <dgm:cxn modelId="{3B02FE38-3ECC-4EB6-9749-E19F23B457EB}" type="presParOf" srcId="{5D59C51C-D65D-4D9B-B71C-C75DABFE4789}" destId="{354549EE-F1DD-4646-84D9-2510635C150E}" srcOrd="0" destOrd="0" presId="urn:microsoft.com/office/officeart/2008/layout/LinedList"/>
    <dgm:cxn modelId="{5983E970-1A1E-40B2-ABC7-A85F074E7F4B}" type="presParOf" srcId="{5D59C51C-D65D-4D9B-B71C-C75DABFE4789}" destId="{9790B249-1C2E-42F4-AFD6-FA8BCF7A6E32}" srcOrd="1" destOrd="0" presId="urn:microsoft.com/office/officeart/2008/layout/LinedList"/>
    <dgm:cxn modelId="{F85CF075-5EF7-463F-95C0-FE494F9FCEC6}" type="presParOf" srcId="{69915176-2843-48DA-845B-4CA0EDA4AFDF}" destId="{666B71B2-BF52-4C8E-B729-1C3FFE7B4863}" srcOrd="8" destOrd="0" presId="urn:microsoft.com/office/officeart/2008/layout/LinedList"/>
    <dgm:cxn modelId="{C4A54824-9A8C-4C33-B7EB-7AA6EB2B02EC}" type="presParOf" srcId="{69915176-2843-48DA-845B-4CA0EDA4AFDF}" destId="{5D1F866F-3B17-4812-B842-D31CC4EA8EA5}" srcOrd="9" destOrd="0" presId="urn:microsoft.com/office/officeart/2008/layout/LinedList"/>
    <dgm:cxn modelId="{BAAEF3DD-BDFA-48DA-9F28-23A81BF6440B}" type="presParOf" srcId="{5D1F866F-3B17-4812-B842-D31CC4EA8EA5}" destId="{C53CD34B-49BB-4464-88EF-1C30E98EFDC0}" srcOrd="0" destOrd="0" presId="urn:microsoft.com/office/officeart/2008/layout/LinedList"/>
    <dgm:cxn modelId="{651F3EDD-A8AF-4EBA-84B8-1F21F5A14D92}" type="presParOf" srcId="{5D1F866F-3B17-4812-B842-D31CC4EA8EA5}" destId="{367C2E18-5550-467B-B5E7-2C3AB5C935E2}" srcOrd="1" destOrd="0" presId="urn:microsoft.com/office/officeart/2008/layout/LinedList"/>
    <dgm:cxn modelId="{E37975E2-399A-41AD-A6FE-3DC2F04D31DC}" type="presParOf" srcId="{69915176-2843-48DA-845B-4CA0EDA4AFDF}" destId="{8ED48A2D-7AA2-4D63-B271-B16C4086B822}" srcOrd="10" destOrd="0" presId="urn:microsoft.com/office/officeart/2008/layout/LinedList"/>
    <dgm:cxn modelId="{0E7C87A2-0808-4CAB-9FC4-32F02FA7D496}" type="presParOf" srcId="{69915176-2843-48DA-845B-4CA0EDA4AFDF}" destId="{A1E4C3CD-6F57-44B5-9BAF-FA5ACE054B32}" srcOrd="11" destOrd="0" presId="urn:microsoft.com/office/officeart/2008/layout/LinedList"/>
    <dgm:cxn modelId="{26D15269-9E2F-4AB0-9578-E89EFC906FB7}" type="presParOf" srcId="{A1E4C3CD-6F57-44B5-9BAF-FA5ACE054B32}" destId="{08031FB8-08B1-44C1-A746-BE2346FA83D1}" srcOrd="0" destOrd="0" presId="urn:microsoft.com/office/officeart/2008/layout/LinedList"/>
    <dgm:cxn modelId="{CC6D5479-110D-4961-B20B-7B8A4497638B}" type="presParOf" srcId="{A1E4C3CD-6F57-44B5-9BAF-FA5ACE054B32}" destId="{560D64EA-FB8B-4836-B7A7-5EAC96F287BA}" srcOrd="1" destOrd="0" presId="urn:microsoft.com/office/officeart/2008/layout/LinedList"/>
    <dgm:cxn modelId="{AB0B96B7-EA2B-4FC9-B9E5-903FEA175C0E}" type="presParOf" srcId="{69915176-2843-48DA-845B-4CA0EDA4AFDF}" destId="{502148B8-0768-413F-A09C-20E4D3F39BA1}" srcOrd="12" destOrd="0" presId="urn:microsoft.com/office/officeart/2008/layout/LinedList"/>
    <dgm:cxn modelId="{EF68989A-93F8-4C04-B383-8C00425D1AA1}" type="presParOf" srcId="{69915176-2843-48DA-845B-4CA0EDA4AFDF}" destId="{7B0AE713-682B-49D2-8BAD-51EFD4ADA9CF}" srcOrd="13" destOrd="0" presId="urn:microsoft.com/office/officeart/2008/layout/LinedList"/>
    <dgm:cxn modelId="{B3537A4E-C862-448B-B44F-838FEBF6F81B}" type="presParOf" srcId="{7B0AE713-682B-49D2-8BAD-51EFD4ADA9CF}" destId="{ECF7EFBC-6021-4EE9-B111-CAAAECA9BF39}" srcOrd="0" destOrd="0" presId="urn:microsoft.com/office/officeart/2008/layout/LinedList"/>
    <dgm:cxn modelId="{57CD0356-9DB4-4EE5-9ECB-D4864E61559C}" type="presParOf" srcId="{7B0AE713-682B-49D2-8BAD-51EFD4ADA9CF}" destId="{1C335BC7-E96F-4993-B897-5973E3A12E7D}" srcOrd="1" destOrd="0" presId="urn:microsoft.com/office/officeart/2008/layout/LinedList"/>
    <dgm:cxn modelId="{49F246F5-F0BF-44EE-BF59-21B2E4551BFB}" type="presParOf" srcId="{69915176-2843-48DA-845B-4CA0EDA4AFDF}" destId="{92D1C759-B414-4A4B-B7A1-EC76F2AA333A}" srcOrd="14" destOrd="0" presId="urn:microsoft.com/office/officeart/2008/layout/LinedList"/>
    <dgm:cxn modelId="{48BB77F8-1581-4537-AAAD-714B08544280}" type="presParOf" srcId="{69915176-2843-48DA-845B-4CA0EDA4AFDF}" destId="{89835A64-4C04-428A-B11B-758D076C33FF}" srcOrd="15" destOrd="0" presId="urn:microsoft.com/office/officeart/2008/layout/LinedList"/>
    <dgm:cxn modelId="{479CD48E-AAC7-4450-AE0C-DA8B4BE6DB63}" type="presParOf" srcId="{89835A64-4C04-428A-B11B-758D076C33FF}" destId="{2B7020B8-1ADA-45A3-8509-E99F9B0DB8BF}" srcOrd="0" destOrd="0" presId="urn:microsoft.com/office/officeart/2008/layout/LinedList"/>
    <dgm:cxn modelId="{03ECF738-378C-48FB-B708-15F088E44F91}" type="presParOf" srcId="{89835A64-4C04-428A-B11B-758D076C33FF}" destId="{4B8E6A53-DD8A-4E3D-B503-8C77566075AE}" srcOrd="1" destOrd="0" presId="urn:microsoft.com/office/officeart/2008/layout/LinedList"/>
    <dgm:cxn modelId="{05906AA2-EF99-4535-9F28-D8B586C4ABCC}" type="presParOf" srcId="{69915176-2843-48DA-845B-4CA0EDA4AFDF}" destId="{FDE2348E-B25A-46E7-85D0-A9A8D5B8499F}" srcOrd="16" destOrd="0" presId="urn:microsoft.com/office/officeart/2008/layout/LinedList"/>
    <dgm:cxn modelId="{5C5F6EF4-AB60-429E-A871-6BF62B76934E}" type="presParOf" srcId="{69915176-2843-48DA-845B-4CA0EDA4AFDF}" destId="{C38429D2-E826-476B-AE99-E6CD73BFB3F1}" srcOrd="17" destOrd="0" presId="urn:microsoft.com/office/officeart/2008/layout/LinedList"/>
    <dgm:cxn modelId="{FAA327CA-CDB6-491B-89FD-B5A63BD154D6}" type="presParOf" srcId="{C38429D2-E826-476B-AE99-E6CD73BFB3F1}" destId="{14FD70A1-CA2A-4567-AFC2-5E1F62106404}" srcOrd="0" destOrd="0" presId="urn:microsoft.com/office/officeart/2008/layout/LinedList"/>
    <dgm:cxn modelId="{8E9D2419-ECD5-4EAC-9C03-07B5A44FBEAE}" type="presParOf" srcId="{C38429D2-E826-476B-AE99-E6CD73BFB3F1}" destId="{89397BE9-6475-49A0-8AFC-5313FBB477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B4F22D-A4BE-42B2-B2AD-C1189D34C53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9A035D8-CB2B-4797-A9AB-FAE8FEB808EE}">
      <dgm:prSet/>
      <dgm:spPr/>
      <dgm:t>
        <a:bodyPr/>
        <a:lstStyle/>
        <a:p>
          <a:pPr>
            <a:lnSpc>
              <a:spcPct val="100000"/>
            </a:lnSpc>
          </a:pPr>
          <a:r>
            <a:rPr lang="en-US" dirty="0"/>
            <a:t>Follow the steps gives below:-</a:t>
          </a:r>
        </a:p>
      </dgm:t>
    </dgm:pt>
    <dgm:pt modelId="{89B2C959-659B-428F-A782-97F5FEE11FCD}" type="parTrans" cxnId="{3FA48B4D-7A28-4FF0-8680-C630E8719F9A}">
      <dgm:prSet/>
      <dgm:spPr/>
      <dgm:t>
        <a:bodyPr/>
        <a:lstStyle/>
        <a:p>
          <a:endParaRPr lang="en-US"/>
        </a:p>
      </dgm:t>
    </dgm:pt>
    <dgm:pt modelId="{EA31B99B-E0BD-406D-9820-3E481E55981A}" type="sibTrans" cxnId="{3FA48B4D-7A28-4FF0-8680-C630E8719F9A}">
      <dgm:prSet/>
      <dgm:spPr/>
      <dgm:t>
        <a:bodyPr/>
        <a:lstStyle/>
        <a:p>
          <a:endParaRPr lang="en-US"/>
        </a:p>
      </dgm:t>
    </dgm:pt>
    <dgm:pt modelId="{F39197DD-F6AF-4F68-AFDA-8BCC4C5A9021}">
      <dgm:prSet/>
      <dgm:spPr/>
      <dgm:t>
        <a:bodyPr/>
        <a:lstStyle/>
        <a:p>
          <a:pPr>
            <a:lnSpc>
              <a:spcPct val="100000"/>
            </a:lnSpc>
          </a:pPr>
          <a:r>
            <a:rPr lang="en-US"/>
            <a:t>Connect </a:t>
          </a:r>
          <a:r>
            <a:rPr lang="en-US" err="1"/>
            <a:t>Vcc</a:t>
          </a:r>
          <a:r>
            <a:rPr lang="en-US"/>
            <a:t> pin of PIR sensor to </a:t>
          </a:r>
          <a:r>
            <a:rPr lang="en-US" dirty="0"/>
            <a:t>5</a:t>
          </a:r>
          <a:r>
            <a:rPr lang="en-US"/>
            <a:t>v of the </a:t>
          </a:r>
          <a:r>
            <a:rPr lang="en-US" err="1"/>
            <a:t>arduino</a:t>
          </a:r>
          <a:endParaRPr lang="en-US" dirty="0" err="1"/>
        </a:p>
      </dgm:t>
    </dgm:pt>
    <dgm:pt modelId="{C8C72D90-CE51-40DD-9A2B-ED68A9168C60}" type="parTrans" cxnId="{C9578E85-222D-4129-AA11-295A04E0693B}">
      <dgm:prSet/>
      <dgm:spPr/>
      <dgm:t>
        <a:bodyPr/>
        <a:lstStyle/>
        <a:p>
          <a:endParaRPr lang="en-US"/>
        </a:p>
      </dgm:t>
    </dgm:pt>
    <dgm:pt modelId="{297DD20F-8969-44A1-960D-8F21BB098C05}" type="sibTrans" cxnId="{C9578E85-222D-4129-AA11-295A04E0693B}">
      <dgm:prSet/>
      <dgm:spPr/>
      <dgm:t>
        <a:bodyPr/>
        <a:lstStyle/>
        <a:p>
          <a:endParaRPr lang="en-US"/>
        </a:p>
      </dgm:t>
    </dgm:pt>
    <dgm:pt modelId="{B72F622C-6391-4D37-803A-888836103AA3}">
      <dgm:prSet/>
      <dgm:spPr/>
      <dgm:t>
        <a:bodyPr/>
        <a:lstStyle/>
        <a:p>
          <a:pPr>
            <a:lnSpc>
              <a:spcPct val="100000"/>
            </a:lnSpc>
          </a:pPr>
          <a:r>
            <a:rPr lang="en-US" dirty="0"/>
            <a:t>Connect ground pin of PIR sensor to ground pin of the </a:t>
          </a:r>
          <a:r>
            <a:rPr lang="en-US" dirty="0" err="1"/>
            <a:t>arduino</a:t>
          </a:r>
        </a:p>
      </dgm:t>
    </dgm:pt>
    <dgm:pt modelId="{5BC11580-3688-4337-97BF-9BD2A1CD027F}" type="parTrans" cxnId="{15B16CD7-9093-4557-BA9D-0A75AF43B2B9}">
      <dgm:prSet/>
      <dgm:spPr/>
      <dgm:t>
        <a:bodyPr/>
        <a:lstStyle/>
        <a:p>
          <a:endParaRPr lang="en-US"/>
        </a:p>
      </dgm:t>
    </dgm:pt>
    <dgm:pt modelId="{760B7247-1047-4995-AA78-81915E4C400F}" type="sibTrans" cxnId="{15B16CD7-9093-4557-BA9D-0A75AF43B2B9}">
      <dgm:prSet/>
      <dgm:spPr/>
      <dgm:t>
        <a:bodyPr/>
        <a:lstStyle/>
        <a:p>
          <a:endParaRPr lang="en-US"/>
        </a:p>
      </dgm:t>
    </dgm:pt>
    <dgm:pt modelId="{E3E55A62-DE20-499B-8911-3C9E443091AD}">
      <dgm:prSet/>
      <dgm:spPr/>
      <dgm:t>
        <a:bodyPr/>
        <a:lstStyle/>
        <a:p>
          <a:pPr>
            <a:lnSpc>
              <a:spcPct val="100000"/>
            </a:lnSpc>
          </a:pPr>
          <a:r>
            <a:rPr lang="en-US" dirty="0" err="1"/>
            <a:t>Coonect</a:t>
          </a:r>
          <a:r>
            <a:rPr lang="en-US" dirty="0"/>
            <a:t> output pin of PIR sensor to digital pin 3 of the </a:t>
          </a:r>
          <a:r>
            <a:rPr lang="en-US" dirty="0" err="1"/>
            <a:t>arduino</a:t>
          </a:r>
        </a:p>
      </dgm:t>
    </dgm:pt>
    <dgm:pt modelId="{650D5181-4C09-4585-99B1-5149D50CF869}" type="parTrans" cxnId="{1C7CD577-1622-47FB-A47D-B750BDA1735F}">
      <dgm:prSet/>
      <dgm:spPr/>
      <dgm:t>
        <a:bodyPr/>
        <a:lstStyle/>
        <a:p>
          <a:endParaRPr lang="en-US"/>
        </a:p>
      </dgm:t>
    </dgm:pt>
    <dgm:pt modelId="{98CD25F0-E3EF-490D-A31D-D8C6442E5F3C}" type="sibTrans" cxnId="{1C7CD577-1622-47FB-A47D-B750BDA1735F}">
      <dgm:prSet/>
      <dgm:spPr/>
      <dgm:t>
        <a:bodyPr/>
        <a:lstStyle/>
        <a:p>
          <a:endParaRPr lang="en-US"/>
        </a:p>
      </dgm:t>
    </dgm:pt>
    <dgm:pt modelId="{2E77C383-D7B7-46F8-B859-CD09EBF3ADF8}">
      <dgm:prSet/>
      <dgm:spPr/>
      <dgm:t>
        <a:bodyPr/>
        <a:lstStyle/>
        <a:p>
          <a:pPr>
            <a:lnSpc>
              <a:spcPct val="100000"/>
            </a:lnSpc>
          </a:pPr>
          <a:r>
            <a:rPr lang="en-US" dirty="0"/>
            <a:t>Connect LED to </a:t>
          </a:r>
          <a:r>
            <a:rPr lang="en-US" dirty="0" err="1"/>
            <a:t>arduino</a:t>
          </a:r>
          <a:r>
            <a:rPr lang="en-US" dirty="0"/>
            <a:t> (+</a:t>
          </a:r>
          <a:r>
            <a:rPr lang="en-US" dirty="0" err="1"/>
            <a:t>ve</a:t>
          </a:r>
          <a:r>
            <a:rPr lang="en-US" dirty="0"/>
            <a:t> pin to pin 13 and –</a:t>
          </a:r>
          <a:r>
            <a:rPr lang="en-US" dirty="0" err="1"/>
            <a:t>ve</a:t>
          </a:r>
          <a:r>
            <a:rPr lang="en-US" dirty="0"/>
            <a:t> pin to ground</a:t>
          </a:r>
        </a:p>
      </dgm:t>
    </dgm:pt>
    <dgm:pt modelId="{8283CBF2-41C4-446A-A435-215FAB9201F7}" type="parTrans" cxnId="{08A82DF7-0C66-49C5-8855-A75CD6C187D5}">
      <dgm:prSet/>
      <dgm:spPr/>
      <dgm:t>
        <a:bodyPr/>
        <a:lstStyle/>
        <a:p>
          <a:endParaRPr lang="en-US"/>
        </a:p>
      </dgm:t>
    </dgm:pt>
    <dgm:pt modelId="{872E3BFD-4CC4-435E-99FE-39A29DE9DDF4}" type="sibTrans" cxnId="{08A82DF7-0C66-49C5-8855-A75CD6C187D5}">
      <dgm:prSet/>
      <dgm:spPr/>
      <dgm:t>
        <a:bodyPr/>
        <a:lstStyle/>
        <a:p>
          <a:endParaRPr lang="en-US"/>
        </a:p>
      </dgm:t>
    </dgm:pt>
    <dgm:pt modelId="{449E9FC3-82E6-465B-A265-639AE3104A70}">
      <dgm:prSet/>
      <dgm:spPr/>
      <dgm:t>
        <a:bodyPr/>
        <a:lstStyle/>
        <a:p>
          <a:pPr>
            <a:lnSpc>
              <a:spcPct val="100000"/>
            </a:lnSpc>
          </a:pPr>
          <a:r>
            <a:rPr lang="en-US" dirty="0"/>
            <a:t>Connect </a:t>
          </a:r>
          <a:r>
            <a:rPr lang="en-US" dirty="0" err="1"/>
            <a:t>arduino</a:t>
          </a:r>
          <a:r>
            <a:rPr lang="en-US" dirty="0"/>
            <a:t> to the computer and upload the code given below:</a:t>
          </a:r>
        </a:p>
      </dgm:t>
    </dgm:pt>
    <dgm:pt modelId="{31F304B0-7634-4524-83CE-A220D5F876D3}" type="parTrans" cxnId="{5F560C8E-CA86-45EC-B546-99668E4D2601}">
      <dgm:prSet/>
      <dgm:spPr/>
      <dgm:t>
        <a:bodyPr/>
        <a:lstStyle/>
        <a:p>
          <a:endParaRPr lang="en-US"/>
        </a:p>
      </dgm:t>
    </dgm:pt>
    <dgm:pt modelId="{5938B907-FC11-48FB-B9EF-15407D2E337B}" type="sibTrans" cxnId="{5F560C8E-CA86-45EC-B546-99668E4D2601}">
      <dgm:prSet/>
      <dgm:spPr/>
      <dgm:t>
        <a:bodyPr/>
        <a:lstStyle/>
        <a:p>
          <a:endParaRPr lang="en-US"/>
        </a:p>
      </dgm:t>
    </dgm:pt>
    <dgm:pt modelId="{7876C54D-6BF9-41CB-A581-AE2AB11AD07E}">
      <dgm:prSet/>
      <dgm:spPr/>
      <dgm:t>
        <a:bodyPr/>
        <a:lstStyle/>
        <a:p>
          <a:pPr>
            <a:lnSpc>
              <a:spcPct val="100000"/>
            </a:lnSpc>
          </a:pPr>
          <a:r>
            <a:rPr lang="en-US" dirty="0"/>
            <a:t>Copy the code from this website.</a:t>
          </a:r>
        </a:p>
      </dgm:t>
    </dgm:pt>
    <dgm:pt modelId="{F4AAB3D0-640B-4CD7-BECA-86554B58EF50}" type="parTrans" cxnId="{89F543BD-0A68-4A0B-8244-9E2FF97754CA}">
      <dgm:prSet/>
      <dgm:spPr/>
      <dgm:t>
        <a:bodyPr/>
        <a:lstStyle/>
        <a:p>
          <a:endParaRPr lang="en-US"/>
        </a:p>
      </dgm:t>
    </dgm:pt>
    <dgm:pt modelId="{8DF456E0-312D-4CFE-8BC0-71BA85E69635}" type="sibTrans" cxnId="{89F543BD-0A68-4A0B-8244-9E2FF97754CA}">
      <dgm:prSet/>
      <dgm:spPr/>
      <dgm:t>
        <a:bodyPr/>
        <a:lstStyle/>
        <a:p>
          <a:endParaRPr lang="en-US"/>
        </a:p>
      </dgm:t>
    </dgm:pt>
    <dgm:pt modelId="{D1D85C79-ACFB-48DD-8769-0049A3C28392}">
      <dgm:prSet/>
      <dgm:spPr/>
      <dgm:t>
        <a:bodyPr/>
        <a:lstStyle/>
        <a:p>
          <a:pPr>
            <a:lnSpc>
              <a:spcPct val="100000"/>
            </a:lnSpc>
          </a:pPr>
          <a:r>
            <a:rPr lang="en-US" dirty="0">
              <a:hlinkClick xmlns:r="http://schemas.openxmlformats.org/officeDocument/2006/relationships" r:id="rId1"/>
            </a:rPr>
            <a:t>https://circuitmagic.com/arduino/pir-motion-sensor-with-arduino/</a:t>
          </a:r>
        </a:p>
      </dgm:t>
    </dgm:pt>
    <dgm:pt modelId="{88D6F653-A914-41C9-A873-8DB6D8721F9E}" type="parTrans" cxnId="{B55107F8-2F58-4EBA-A05D-FC18F7D7A1CD}">
      <dgm:prSet/>
      <dgm:spPr/>
      <dgm:t>
        <a:bodyPr/>
        <a:lstStyle/>
        <a:p>
          <a:endParaRPr lang="en-US"/>
        </a:p>
      </dgm:t>
    </dgm:pt>
    <dgm:pt modelId="{D9DDE406-0811-4EEF-8698-69526869EEED}" type="sibTrans" cxnId="{B55107F8-2F58-4EBA-A05D-FC18F7D7A1CD}">
      <dgm:prSet/>
      <dgm:spPr/>
      <dgm:t>
        <a:bodyPr/>
        <a:lstStyle/>
        <a:p>
          <a:endParaRPr lang="en-US"/>
        </a:p>
      </dgm:t>
    </dgm:pt>
    <dgm:pt modelId="{0A09F994-CC4C-401F-AFA0-1368291196C6}" type="pres">
      <dgm:prSet presAssocID="{A3B4F22D-A4BE-42B2-B2AD-C1189D34C532}" presName="root" presStyleCnt="0">
        <dgm:presLayoutVars>
          <dgm:dir/>
          <dgm:resizeHandles val="exact"/>
        </dgm:presLayoutVars>
      </dgm:prSet>
      <dgm:spPr/>
    </dgm:pt>
    <dgm:pt modelId="{DC71AE0C-C8CC-4E96-BB89-E82402C208EB}" type="pres">
      <dgm:prSet presAssocID="{59A035D8-CB2B-4797-A9AB-FAE8FEB808EE}" presName="compNode" presStyleCnt="0"/>
      <dgm:spPr/>
    </dgm:pt>
    <dgm:pt modelId="{4060E990-E3F3-4291-BDE6-6FE60695F7B5}" type="pres">
      <dgm:prSet presAssocID="{59A035D8-CB2B-4797-A9AB-FAE8FEB808EE}" presName="iconRect" presStyleLbl="node1" presStyleIdx="0" presStyleCnt="8"/>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Footprints"/>
        </a:ext>
      </dgm:extLst>
    </dgm:pt>
    <dgm:pt modelId="{C2153908-91E9-49FA-BEE4-C10ADCF69B16}" type="pres">
      <dgm:prSet presAssocID="{59A035D8-CB2B-4797-A9AB-FAE8FEB808EE}" presName="spaceRect" presStyleCnt="0"/>
      <dgm:spPr/>
    </dgm:pt>
    <dgm:pt modelId="{62B2FB1D-084A-4DA0-9879-7BFEB842BFC1}" type="pres">
      <dgm:prSet presAssocID="{59A035D8-CB2B-4797-A9AB-FAE8FEB808EE}" presName="textRect" presStyleLbl="revTx" presStyleIdx="0" presStyleCnt="8">
        <dgm:presLayoutVars>
          <dgm:chMax val="1"/>
          <dgm:chPref val="1"/>
        </dgm:presLayoutVars>
      </dgm:prSet>
      <dgm:spPr/>
    </dgm:pt>
    <dgm:pt modelId="{CDCFDAA6-502D-4AB1-9F23-72210168CDBA}" type="pres">
      <dgm:prSet presAssocID="{EA31B99B-E0BD-406D-9820-3E481E55981A}" presName="sibTrans" presStyleCnt="0"/>
      <dgm:spPr/>
    </dgm:pt>
    <dgm:pt modelId="{8276BE56-1721-432A-B36E-5F66EBE63805}" type="pres">
      <dgm:prSet presAssocID="{F39197DD-F6AF-4F68-AFDA-8BCC4C5A9021}" presName="compNode" presStyleCnt="0"/>
      <dgm:spPr/>
    </dgm:pt>
    <dgm:pt modelId="{F8C00FA6-E535-435C-B09A-1B2E5789F783}" type="pres">
      <dgm:prSet presAssocID="{F39197DD-F6AF-4F68-AFDA-8BCC4C5A9021}" presName="iconRect" presStyleLbl="node1" presStyleIdx="1" presStyleCnt="8"/>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Wi-Fi"/>
        </a:ext>
      </dgm:extLst>
    </dgm:pt>
    <dgm:pt modelId="{8E20AA3D-1175-43C5-9BC7-9A1B704FEBA8}" type="pres">
      <dgm:prSet presAssocID="{F39197DD-F6AF-4F68-AFDA-8BCC4C5A9021}" presName="spaceRect" presStyleCnt="0"/>
      <dgm:spPr/>
    </dgm:pt>
    <dgm:pt modelId="{49DB3D4F-9C18-45EC-9092-D1747F078A0F}" type="pres">
      <dgm:prSet presAssocID="{F39197DD-F6AF-4F68-AFDA-8BCC4C5A9021}" presName="textRect" presStyleLbl="revTx" presStyleIdx="1" presStyleCnt="8">
        <dgm:presLayoutVars>
          <dgm:chMax val="1"/>
          <dgm:chPref val="1"/>
        </dgm:presLayoutVars>
      </dgm:prSet>
      <dgm:spPr/>
    </dgm:pt>
    <dgm:pt modelId="{0ED83615-77BC-4958-AFA1-FEB1523DE39A}" type="pres">
      <dgm:prSet presAssocID="{297DD20F-8969-44A1-960D-8F21BB098C05}" presName="sibTrans" presStyleCnt="0"/>
      <dgm:spPr/>
    </dgm:pt>
    <dgm:pt modelId="{567273F3-96A3-4518-9AE6-3BED347AB187}" type="pres">
      <dgm:prSet presAssocID="{B72F622C-6391-4D37-803A-888836103AA3}" presName="compNode" presStyleCnt="0"/>
      <dgm:spPr/>
    </dgm:pt>
    <dgm:pt modelId="{B19D7D1D-CC10-4C68-B124-FF0467453238}" type="pres">
      <dgm:prSet presAssocID="{B72F622C-6391-4D37-803A-888836103AA3}" presName="iconRect" presStyleLbl="node1" presStyleIdx="2" presStyleCnt="8"/>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Wireless router"/>
        </a:ext>
      </dgm:extLst>
    </dgm:pt>
    <dgm:pt modelId="{6C3502D0-2B56-4838-B48F-6F0E898D89E3}" type="pres">
      <dgm:prSet presAssocID="{B72F622C-6391-4D37-803A-888836103AA3}" presName="spaceRect" presStyleCnt="0"/>
      <dgm:spPr/>
    </dgm:pt>
    <dgm:pt modelId="{182C79BC-9DB4-4C6D-8361-31557BABDA30}" type="pres">
      <dgm:prSet presAssocID="{B72F622C-6391-4D37-803A-888836103AA3}" presName="textRect" presStyleLbl="revTx" presStyleIdx="2" presStyleCnt="8">
        <dgm:presLayoutVars>
          <dgm:chMax val="1"/>
          <dgm:chPref val="1"/>
        </dgm:presLayoutVars>
      </dgm:prSet>
      <dgm:spPr/>
    </dgm:pt>
    <dgm:pt modelId="{01CFFAFD-EC50-400E-8A24-2A64B33AB8D1}" type="pres">
      <dgm:prSet presAssocID="{760B7247-1047-4995-AA78-81915E4C400F}" presName="sibTrans" presStyleCnt="0"/>
      <dgm:spPr/>
    </dgm:pt>
    <dgm:pt modelId="{25D2FB8E-7563-4BA3-BC5F-0609FAF443D1}" type="pres">
      <dgm:prSet presAssocID="{E3E55A62-DE20-499B-8911-3C9E443091AD}" presName="compNode" presStyleCnt="0"/>
      <dgm:spPr/>
    </dgm:pt>
    <dgm:pt modelId="{929ABF9B-86CC-47FD-83B1-9B3772A9AD3C}" type="pres">
      <dgm:prSet presAssocID="{E3E55A62-DE20-499B-8911-3C9E443091AD}" presName="iconRect" presStyleLbl="node1" presStyleIdx="3" presStyleCnt="8"/>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Smart Phone"/>
        </a:ext>
      </dgm:extLst>
    </dgm:pt>
    <dgm:pt modelId="{3ECEBB76-FBFF-4FDF-8EF1-061E01737446}" type="pres">
      <dgm:prSet presAssocID="{E3E55A62-DE20-499B-8911-3C9E443091AD}" presName="spaceRect" presStyleCnt="0"/>
      <dgm:spPr/>
    </dgm:pt>
    <dgm:pt modelId="{0AAC897C-80AC-486C-85F8-283F13C884CA}" type="pres">
      <dgm:prSet presAssocID="{E3E55A62-DE20-499B-8911-3C9E443091AD}" presName="textRect" presStyleLbl="revTx" presStyleIdx="3" presStyleCnt="8">
        <dgm:presLayoutVars>
          <dgm:chMax val="1"/>
          <dgm:chPref val="1"/>
        </dgm:presLayoutVars>
      </dgm:prSet>
      <dgm:spPr/>
    </dgm:pt>
    <dgm:pt modelId="{650AE891-4BD9-49D2-B8A7-51145D7822F6}" type="pres">
      <dgm:prSet presAssocID="{98CD25F0-E3EF-490D-A31D-D8C6442E5F3C}" presName="sibTrans" presStyleCnt="0"/>
      <dgm:spPr/>
    </dgm:pt>
    <dgm:pt modelId="{95CECEAB-2B29-4C94-99C2-C75BDA1F1399}" type="pres">
      <dgm:prSet presAssocID="{2E77C383-D7B7-46F8-B859-CD09EBF3ADF8}" presName="compNode" presStyleCnt="0"/>
      <dgm:spPr/>
    </dgm:pt>
    <dgm:pt modelId="{474A8A84-6DDB-4407-900F-8DC4DC76C591}" type="pres">
      <dgm:prSet presAssocID="{2E77C383-D7B7-46F8-B859-CD09EBF3ADF8}" presName="iconRect" presStyleLbl="node1" presStyleIdx="4" presStyleCnt="8"/>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Marker"/>
        </a:ext>
      </dgm:extLst>
    </dgm:pt>
    <dgm:pt modelId="{CFEDF162-B5F7-4C45-B035-8E84596292D0}" type="pres">
      <dgm:prSet presAssocID="{2E77C383-D7B7-46F8-B859-CD09EBF3ADF8}" presName="spaceRect" presStyleCnt="0"/>
      <dgm:spPr/>
    </dgm:pt>
    <dgm:pt modelId="{20AC064A-AF07-4522-A6E4-878AD9005C7C}" type="pres">
      <dgm:prSet presAssocID="{2E77C383-D7B7-46F8-B859-CD09EBF3ADF8}" presName="textRect" presStyleLbl="revTx" presStyleIdx="4" presStyleCnt="8">
        <dgm:presLayoutVars>
          <dgm:chMax val="1"/>
          <dgm:chPref val="1"/>
        </dgm:presLayoutVars>
      </dgm:prSet>
      <dgm:spPr/>
    </dgm:pt>
    <dgm:pt modelId="{B4FC3275-7865-4EBE-9C78-7E18AEC1232B}" type="pres">
      <dgm:prSet presAssocID="{872E3BFD-4CC4-435E-99FE-39A29DE9DDF4}" presName="sibTrans" presStyleCnt="0"/>
      <dgm:spPr/>
    </dgm:pt>
    <dgm:pt modelId="{E15774F4-B525-45F7-930A-46950136876C}" type="pres">
      <dgm:prSet presAssocID="{449E9FC3-82E6-465B-A265-639AE3104A70}" presName="compNode" presStyleCnt="0"/>
      <dgm:spPr/>
    </dgm:pt>
    <dgm:pt modelId="{BD219492-C8A0-460F-A8BB-5DAEB46BC2F5}" type="pres">
      <dgm:prSet presAssocID="{449E9FC3-82E6-465B-A265-639AE3104A70}" presName="iconRect" presStyleLbl="node1" presStyleIdx="5" presStyleCnt="8"/>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Disconnected"/>
        </a:ext>
      </dgm:extLst>
    </dgm:pt>
    <dgm:pt modelId="{AEB78E80-A59F-4608-8BAF-A413D6ACEA7F}" type="pres">
      <dgm:prSet presAssocID="{449E9FC3-82E6-465B-A265-639AE3104A70}" presName="spaceRect" presStyleCnt="0"/>
      <dgm:spPr/>
    </dgm:pt>
    <dgm:pt modelId="{5C585348-B9D2-4049-9663-78B8B70CA0FF}" type="pres">
      <dgm:prSet presAssocID="{449E9FC3-82E6-465B-A265-639AE3104A70}" presName="textRect" presStyleLbl="revTx" presStyleIdx="5" presStyleCnt="8">
        <dgm:presLayoutVars>
          <dgm:chMax val="1"/>
          <dgm:chPref val="1"/>
        </dgm:presLayoutVars>
      </dgm:prSet>
      <dgm:spPr/>
    </dgm:pt>
    <dgm:pt modelId="{3D1BE286-51BC-4B04-B619-7724F6A2335A}" type="pres">
      <dgm:prSet presAssocID="{5938B907-FC11-48FB-B9EF-15407D2E337B}" presName="sibTrans" presStyleCnt="0"/>
      <dgm:spPr/>
    </dgm:pt>
    <dgm:pt modelId="{6A78676A-2CBD-4417-B96E-9D8886C9D0ED}" type="pres">
      <dgm:prSet presAssocID="{7876C54D-6BF9-41CB-A581-AE2AB11AD07E}" presName="compNode" presStyleCnt="0"/>
      <dgm:spPr/>
    </dgm:pt>
    <dgm:pt modelId="{C7C65FF1-D8D1-451A-9A3C-CB0ECDA7D2CB}" type="pres">
      <dgm:prSet presAssocID="{7876C54D-6BF9-41CB-A581-AE2AB11AD07E}" presName="iconRect" presStyleLbl="node1" presStyleIdx="6" presStyleCnt="8"/>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dgm:spPr>
      <dgm:extLst>
        <a:ext uri="{E40237B7-FDA0-4F09-8148-C483321AD2D9}">
          <dgm14:cNvPr xmlns:dgm14="http://schemas.microsoft.com/office/drawing/2010/diagram" id="0" name="" descr="Web Design"/>
        </a:ext>
      </dgm:extLst>
    </dgm:pt>
    <dgm:pt modelId="{381E7B09-0398-493F-ACB6-3FEDAC380AAC}" type="pres">
      <dgm:prSet presAssocID="{7876C54D-6BF9-41CB-A581-AE2AB11AD07E}" presName="spaceRect" presStyleCnt="0"/>
      <dgm:spPr/>
    </dgm:pt>
    <dgm:pt modelId="{AACCEFA8-D0B8-454E-AC87-D8EAAC278833}" type="pres">
      <dgm:prSet presAssocID="{7876C54D-6BF9-41CB-A581-AE2AB11AD07E}" presName="textRect" presStyleLbl="revTx" presStyleIdx="6" presStyleCnt="8">
        <dgm:presLayoutVars>
          <dgm:chMax val="1"/>
          <dgm:chPref val="1"/>
        </dgm:presLayoutVars>
      </dgm:prSet>
      <dgm:spPr/>
    </dgm:pt>
    <dgm:pt modelId="{2D6C0657-E46D-42A0-9028-B4628433EF63}" type="pres">
      <dgm:prSet presAssocID="{8DF456E0-312D-4CFE-8BC0-71BA85E69635}" presName="sibTrans" presStyleCnt="0"/>
      <dgm:spPr/>
    </dgm:pt>
    <dgm:pt modelId="{C222BA97-CA2C-4094-90CC-598E1DCDD674}" type="pres">
      <dgm:prSet presAssocID="{D1D85C79-ACFB-48DD-8769-0049A3C28392}" presName="compNode" presStyleCnt="0"/>
      <dgm:spPr/>
    </dgm:pt>
    <dgm:pt modelId="{B021C476-CCBD-41BC-BD15-76D6629636CC}" type="pres">
      <dgm:prSet presAssocID="{D1D85C79-ACFB-48DD-8769-0049A3C28392}" presName="iconRect" presStyleLbl="node1" presStyleIdx="7" presStyleCnt="8"/>
      <dgm:spPr>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dgm:spPr>
      <dgm:extLst>
        <a:ext uri="{E40237B7-FDA0-4F09-8148-C483321AD2D9}">
          <dgm14:cNvPr xmlns:dgm14="http://schemas.microsoft.com/office/drawing/2010/diagram" id="0" name="" descr="Earth Globe Americas"/>
        </a:ext>
      </dgm:extLst>
    </dgm:pt>
    <dgm:pt modelId="{4479BA7B-0F55-4193-BDCD-12E1BA1AD2DF}" type="pres">
      <dgm:prSet presAssocID="{D1D85C79-ACFB-48DD-8769-0049A3C28392}" presName="spaceRect" presStyleCnt="0"/>
      <dgm:spPr/>
    </dgm:pt>
    <dgm:pt modelId="{8C04626D-B36D-4446-B3C8-70FD78CF3752}" type="pres">
      <dgm:prSet presAssocID="{D1D85C79-ACFB-48DD-8769-0049A3C28392}" presName="textRect" presStyleLbl="revTx" presStyleIdx="7" presStyleCnt="8">
        <dgm:presLayoutVars>
          <dgm:chMax val="1"/>
          <dgm:chPref val="1"/>
        </dgm:presLayoutVars>
      </dgm:prSet>
      <dgm:spPr/>
    </dgm:pt>
  </dgm:ptLst>
  <dgm:cxnLst>
    <dgm:cxn modelId="{99E72829-5B6B-4903-BE63-9D66DCDE9458}" type="presOf" srcId="{2E77C383-D7B7-46F8-B859-CD09EBF3ADF8}" destId="{20AC064A-AF07-4522-A6E4-878AD9005C7C}" srcOrd="0" destOrd="0" presId="urn:microsoft.com/office/officeart/2018/2/layout/IconLabelList"/>
    <dgm:cxn modelId="{1D0E1339-2B5F-4EA7-A848-5B397D437C6E}" type="presOf" srcId="{E3E55A62-DE20-499B-8911-3C9E443091AD}" destId="{0AAC897C-80AC-486C-85F8-283F13C884CA}" srcOrd="0" destOrd="0" presId="urn:microsoft.com/office/officeart/2018/2/layout/IconLabelList"/>
    <dgm:cxn modelId="{7003C43D-1E44-4802-8AFD-ACA88566A679}" type="presOf" srcId="{A3B4F22D-A4BE-42B2-B2AD-C1189D34C532}" destId="{0A09F994-CC4C-401F-AFA0-1368291196C6}" srcOrd="0" destOrd="0" presId="urn:microsoft.com/office/officeart/2018/2/layout/IconLabelList"/>
    <dgm:cxn modelId="{FF4C6A5B-CEFC-4A50-B1C1-796B516A0309}" type="presOf" srcId="{D1D85C79-ACFB-48DD-8769-0049A3C28392}" destId="{8C04626D-B36D-4446-B3C8-70FD78CF3752}" srcOrd="0" destOrd="0" presId="urn:microsoft.com/office/officeart/2018/2/layout/IconLabelList"/>
    <dgm:cxn modelId="{895E1146-976A-4CCF-B2CF-A2D5B2F6233A}" type="presOf" srcId="{59A035D8-CB2B-4797-A9AB-FAE8FEB808EE}" destId="{62B2FB1D-084A-4DA0-9879-7BFEB842BFC1}" srcOrd="0" destOrd="0" presId="urn:microsoft.com/office/officeart/2018/2/layout/IconLabelList"/>
    <dgm:cxn modelId="{3FA48B4D-7A28-4FF0-8680-C630E8719F9A}" srcId="{A3B4F22D-A4BE-42B2-B2AD-C1189D34C532}" destId="{59A035D8-CB2B-4797-A9AB-FAE8FEB808EE}" srcOrd="0" destOrd="0" parTransId="{89B2C959-659B-428F-A782-97F5FEE11FCD}" sibTransId="{EA31B99B-E0BD-406D-9820-3E481E55981A}"/>
    <dgm:cxn modelId="{CDC45153-375F-48FE-BAE6-B12F9E5087B3}" type="presOf" srcId="{449E9FC3-82E6-465B-A265-639AE3104A70}" destId="{5C585348-B9D2-4049-9663-78B8B70CA0FF}" srcOrd="0" destOrd="0" presId="urn:microsoft.com/office/officeart/2018/2/layout/IconLabelList"/>
    <dgm:cxn modelId="{1C7CD577-1622-47FB-A47D-B750BDA1735F}" srcId="{A3B4F22D-A4BE-42B2-B2AD-C1189D34C532}" destId="{E3E55A62-DE20-499B-8911-3C9E443091AD}" srcOrd="3" destOrd="0" parTransId="{650D5181-4C09-4585-99B1-5149D50CF869}" sibTransId="{98CD25F0-E3EF-490D-A31D-D8C6442E5F3C}"/>
    <dgm:cxn modelId="{C9578E85-222D-4129-AA11-295A04E0693B}" srcId="{A3B4F22D-A4BE-42B2-B2AD-C1189D34C532}" destId="{F39197DD-F6AF-4F68-AFDA-8BCC4C5A9021}" srcOrd="1" destOrd="0" parTransId="{C8C72D90-CE51-40DD-9A2B-ED68A9168C60}" sibTransId="{297DD20F-8969-44A1-960D-8F21BB098C05}"/>
    <dgm:cxn modelId="{5F560C8E-CA86-45EC-B546-99668E4D2601}" srcId="{A3B4F22D-A4BE-42B2-B2AD-C1189D34C532}" destId="{449E9FC3-82E6-465B-A265-639AE3104A70}" srcOrd="5" destOrd="0" parTransId="{31F304B0-7634-4524-83CE-A220D5F876D3}" sibTransId="{5938B907-FC11-48FB-B9EF-15407D2E337B}"/>
    <dgm:cxn modelId="{08581EAE-9CB0-466B-AAA2-BB7C3B627FC4}" type="presOf" srcId="{7876C54D-6BF9-41CB-A581-AE2AB11AD07E}" destId="{AACCEFA8-D0B8-454E-AC87-D8EAAC278833}" srcOrd="0" destOrd="0" presId="urn:microsoft.com/office/officeart/2018/2/layout/IconLabelList"/>
    <dgm:cxn modelId="{0AC697B1-B3E1-46A3-848D-BB3C3AB6E4CF}" type="presOf" srcId="{B72F622C-6391-4D37-803A-888836103AA3}" destId="{182C79BC-9DB4-4C6D-8361-31557BABDA30}" srcOrd="0" destOrd="0" presId="urn:microsoft.com/office/officeart/2018/2/layout/IconLabelList"/>
    <dgm:cxn modelId="{89F543BD-0A68-4A0B-8244-9E2FF97754CA}" srcId="{A3B4F22D-A4BE-42B2-B2AD-C1189D34C532}" destId="{7876C54D-6BF9-41CB-A581-AE2AB11AD07E}" srcOrd="6" destOrd="0" parTransId="{F4AAB3D0-640B-4CD7-BECA-86554B58EF50}" sibTransId="{8DF456E0-312D-4CFE-8BC0-71BA85E69635}"/>
    <dgm:cxn modelId="{15B16CD7-9093-4557-BA9D-0A75AF43B2B9}" srcId="{A3B4F22D-A4BE-42B2-B2AD-C1189D34C532}" destId="{B72F622C-6391-4D37-803A-888836103AA3}" srcOrd="2" destOrd="0" parTransId="{5BC11580-3688-4337-97BF-9BD2A1CD027F}" sibTransId="{760B7247-1047-4995-AA78-81915E4C400F}"/>
    <dgm:cxn modelId="{A2B655F4-FEE2-4094-9560-14F8C69C947D}" type="presOf" srcId="{F39197DD-F6AF-4F68-AFDA-8BCC4C5A9021}" destId="{49DB3D4F-9C18-45EC-9092-D1747F078A0F}" srcOrd="0" destOrd="0" presId="urn:microsoft.com/office/officeart/2018/2/layout/IconLabelList"/>
    <dgm:cxn modelId="{08A82DF7-0C66-49C5-8855-A75CD6C187D5}" srcId="{A3B4F22D-A4BE-42B2-B2AD-C1189D34C532}" destId="{2E77C383-D7B7-46F8-B859-CD09EBF3ADF8}" srcOrd="4" destOrd="0" parTransId="{8283CBF2-41C4-446A-A435-215FAB9201F7}" sibTransId="{872E3BFD-4CC4-435E-99FE-39A29DE9DDF4}"/>
    <dgm:cxn modelId="{B55107F8-2F58-4EBA-A05D-FC18F7D7A1CD}" srcId="{A3B4F22D-A4BE-42B2-B2AD-C1189D34C532}" destId="{D1D85C79-ACFB-48DD-8769-0049A3C28392}" srcOrd="7" destOrd="0" parTransId="{88D6F653-A914-41C9-A873-8DB6D8721F9E}" sibTransId="{D9DDE406-0811-4EEF-8698-69526869EEED}"/>
    <dgm:cxn modelId="{CA7EC30F-4DE9-430C-B660-AF3A1526A020}" type="presParOf" srcId="{0A09F994-CC4C-401F-AFA0-1368291196C6}" destId="{DC71AE0C-C8CC-4E96-BB89-E82402C208EB}" srcOrd="0" destOrd="0" presId="urn:microsoft.com/office/officeart/2018/2/layout/IconLabelList"/>
    <dgm:cxn modelId="{4A086933-ABEA-45AC-A346-93EBE7F8EB49}" type="presParOf" srcId="{DC71AE0C-C8CC-4E96-BB89-E82402C208EB}" destId="{4060E990-E3F3-4291-BDE6-6FE60695F7B5}" srcOrd="0" destOrd="0" presId="urn:microsoft.com/office/officeart/2018/2/layout/IconLabelList"/>
    <dgm:cxn modelId="{C6026DD6-90DC-4949-BCA0-F937EF1E3B01}" type="presParOf" srcId="{DC71AE0C-C8CC-4E96-BB89-E82402C208EB}" destId="{C2153908-91E9-49FA-BEE4-C10ADCF69B16}" srcOrd="1" destOrd="0" presId="urn:microsoft.com/office/officeart/2018/2/layout/IconLabelList"/>
    <dgm:cxn modelId="{AE85FB8A-0E26-40DB-AB2D-ACE57D3A93A6}" type="presParOf" srcId="{DC71AE0C-C8CC-4E96-BB89-E82402C208EB}" destId="{62B2FB1D-084A-4DA0-9879-7BFEB842BFC1}" srcOrd="2" destOrd="0" presId="urn:microsoft.com/office/officeart/2018/2/layout/IconLabelList"/>
    <dgm:cxn modelId="{51606485-12F1-4712-8F63-6198B7AB1815}" type="presParOf" srcId="{0A09F994-CC4C-401F-AFA0-1368291196C6}" destId="{CDCFDAA6-502D-4AB1-9F23-72210168CDBA}" srcOrd="1" destOrd="0" presId="urn:microsoft.com/office/officeart/2018/2/layout/IconLabelList"/>
    <dgm:cxn modelId="{B2F199C3-84C0-4D39-AE13-5E911A0FB9C8}" type="presParOf" srcId="{0A09F994-CC4C-401F-AFA0-1368291196C6}" destId="{8276BE56-1721-432A-B36E-5F66EBE63805}" srcOrd="2" destOrd="0" presId="urn:microsoft.com/office/officeart/2018/2/layout/IconLabelList"/>
    <dgm:cxn modelId="{0B45A25D-CD16-477A-BC5A-CD003A7D2E6B}" type="presParOf" srcId="{8276BE56-1721-432A-B36E-5F66EBE63805}" destId="{F8C00FA6-E535-435C-B09A-1B2E5789F783}" srcOrd="0" destOrd="0" presId="urn:microsoft.com/office/officeart/2018/2/layout/IconLabelList"/>
    <dgm:cxn modelId="{42F38BBC-EEB0-46AA-BBA9-ECA94DE13D6F}" type="presParOf" srcId="{8276BE56-1721-432A-B36E-5F66EBE63805}" destId="{8E20AA3D-1175-43C5-9BC7-9A1B704FEBA8}" srcOrd="1" destOrd="0" presId="urn:microsoft.com/office/officeart/2018/2/layout/IconLabelList"/>
    <dgm:cxn modelId="{146053A6-E251-4F61-A11F-AFB6486DF65A}" type="presParOf" srcId="{8276BE56-1721-432A-B36E-5F66EBE63805}" destId="{49DB3D4F-9C18-45EC-9092-D1747F078A0F}" srcOrd="2" destOrd="0" presId="urn:microsoft.com/office/officeart/2018/2/layout/IconLabelList"/>
    <dgm:cxn modelId="{F0DBE7C0-CBFF-455E-ABC0-214D401F379A}" type="presParOf" srcId="{0A09F994-CC4C-401F-AFA0-1368291196C6}" destId="{0ED83615-77BC-4958-AFA1-FEB1523DE39A}" srcOrd="3" destOrd="0" presId="urn:microsoft.com/office/officeart/2018/2/layout/IconLabelList"/>
    <dgm:cxn modelId="{66A2A3C5-9A94-4F7D-ADA7-DF09CDF68A92}" type="presParOf" srcId="{0A09F994-CC4C-401F-AFA0-1368291196C6}" destId="{567273F3-96A3-4518-9AE6-3BED347AB187}" srcOrd="4" destOrd="0" presId="urn:microsoft.com/office/officeart/2018/2/layout/IconLabelList"/>
    <dgm:cxn modelId="{DBE62F90-E4DE-434F-A2D3-5AEFB7A95B84}" type="presParOf" srcId="{567273F3-96A3-4518-9AE6-3BED347AB187}" destId="{B19D7D1D-CC10-4C68-B124-FF0467453238}" srcOrd="0" destOrd="0" presId="urn:microsoft.com/office/officeart/2018/2/layout/IconLabelList"/>
    <dgm:cxn modelId="{76B07372-15C4-4BB9-9DB7-9F326989FBA2}" type="presParOf" srcId="{567273F3-96A3-4518-9AE6-3BED347AB187}" destId="{6C3502D0-2B56-4838-B48F-6F0E898D89E3}" srcOrd="1" destOrd="0" presId="urn:microsoft.com/office/officeart/2018/2/layout/IconLabelList"/>
    <dgm:cxn modelId="{D6A6801D-F53F-4BF5-B7E4-9200FB1EF433}" type="presParOf" srcId="{567273F3-96A3-4518-9AE6-3BED347AB187}" destId="{182C79BC-9DB4-4C6D-8361-31557BABDA30}" srcOrd="2" destOrd="0" presId="urn:microsoft.com/office/officeart/2018/2/layout/IconLabelList"/>
    <dgm:cxn modelId="{0F628D9D-820A-4F8B-B6C9-C14DC06F2690}" type="presParOf" srcId="{0A09F994-CC4C-401F-AFA0-1368291196C6}" destId="{01CFFAFD-EC50-400E-8A24-2A64B33AB8D1}" srcOrd="5" destOrd="0" presId="urn:microsoft.com/office/officeart/2018/2/layout/IconLabelList"/>
    <dgm:cxn modelId="{42902AD8-CB0B-497F-8CF1-44E390A7B1AC}" type="presParOf" srcId="{0A09F994-CC4C-401F-AFA0-1368291196C6}" destId="{25D2FB8E-7563-4BA3-BC5F-0609FAF443D1}" srcOrd="6" destOrd="0" presId="urn:microsoft.com/office/officeart/2018/2/layout/IconLabelList"/>
    <dgm:cxn modelId="{7CC77F99-530D-4850-A946-14D70814F27B}" type="presParOf" srcId="{25D2FB8E-7563-4BA3-BC5F-0609FAF443D1}" destId="{929ABF9B-86CC-47FD-83B1-9B3772A9AD3C}" srcOrd="0" destOrd="0" presId="urn:microsoft.com/office/officeart/2018/2/layout/IconLabelList"/>
    <dgm:cxn modelId="{9C1C644A-6B30-465F-A5C6-B0F7AF1C71FF}" type="presParOf" srcId="{25D2FB8E-7563-4BA3-BC5F-0609FAF443D1}" destId="{3ECEBB76-FBFF-4FDF-8EF1-061E01737446}" srcOrd="1" destOrd="0" presId="urn:microsoft.com/office/officeart/2018/2/layout/IconLabelList"/>
    <dgm:cxn modelId="{29E6ABA4-1C83-41A8-8259-309A51101C2A}" type="presParOf" srcId="{25D2FB8E-7563-4BA3-BC5F-0609FAF443D1}" destId="{0AAC897C-80AC-486C-85F8-283F13C884CA}" srcOrd="2" destOrd="0" presId="urn:microsoft.com/office/officeart/2018/2/layout/IconLabelList"/>
    <dgm:cxn modelId="{DEE1458D-C12B-46E7-B9C2-A5AEA8BA5FF1}" type="presParOf" srcId="{0A09F994-CC4C-401F-AFA0-1368291196C6}" destId="{650AE891-4BD9-49D2-B8A7-51145D7822F6}" srcOrd="7" destOrd="0" presId="urn:microsoft.com/office/officeart/2018/2/layout/IconLabelList"/>
    <dgm:cxn modelId="{55027D80-1E08-49D6-B104-61ECC445D827}" type="presParOf" srcId="{0A09F994-CC4C-401F-AFA0-1368291196C6}" destId="{95CECEAB-2B29-4C94-99C2-C75BDA1F1399}" srcOrd="8" destOrd="0" presId="urn:microsoft.com/office/officeart/2018/2/layout/IconLabelList"/>
    <dgm:cxn modelId="{EB8B93EF-6EB3-44B1-B3CB-238146CC8131}" type="presParOf" srcId="{95CECEAB-2B29-4C94-99C2-C75BDA1F1399}" destId="{474A8A84-6DDB-4407-900F-8DC4DC76C591}" srcOrd="0" destOrd="0" presId="urn:microsoft.com/office/officeart/2018/2/layout/IconLabelList"/>
    <dgm:cxn modelId="{A51DD8F0-AECD-49E0-97C6-E5A450BA6F60}" type="presParOf" srcId="{95CECEAB-2B29-4C94-99C2-C75BDA1F1399}" destId="{CFEDF162-B5F7-4C45-B035-8E84596292D0}" srcOrd="1" destOrd="0" presId="urn:microsoft.com/office/officeart/2018/2/layout/IconLabelList"/>
    <dgm:cxn modelId="{5E58DAFE-77AE-488E-A70E-B50ED28E4914}" type="presParOf" srcId="{95CECEAB-2B29-4C94-99C2-C75BDA1F1399}" destId="{20AC064A-AF07-4522-A6E4-878AD9005C7C}" srcOrd="2" destOrd="0" presId="urn:microsoft.com/office/officeart/2018/2/layout/IconLabelList"/>
    <dgm:cxn modelId="{594CA409-E5D9-4C14-A8EC-FE42E4A39643}" type="presParOf" srcId="{0A09F994-CC4C-401F-AFA0-1368291196C6}" destId="{B4FC3275-7865-4EBE-9C78-7E18AEC1232B}" srcOrd="9" destOrd="0" presId="urn:microsoft.com/office/officeart/2018/2/layout/IconLabelList"/>
    <dgm:cxn modelId="{6EA96B76-1BCB-4CA7-AA3E-9533595D1661}" type="presParOf" srcId="{0A09F994-CC4C-401F-AFA0-1368291196C6}" destId="{E15774F4-B525-45F7-930A-46950136876C}" srcOrd="10" destOrd="0" presId="urn:microsoft.com/office/officeart/2018/2/layout/IconLabelList"/>
    <dgm:cxn modelId="{93EB28E8-83FB-4089-9A54-DF30B5B223C4}" type="presParOf" srcId="{E15774F4-B525-45F7-930A-46950136876C}" destId="{BD219492-C8A0-460F-A8BB-5DAEB46BC2F5}" srcOrd="0" destOrd="0" presId="urn:microsoft.com/office/officeart/2018/2/layout/IconLabelList"/>
    <dgm:cxn modelId="{36F8DFC5-2BC6-4CC8-93E8-777A1173BA72}" type="presParOf" srcId="{E15774F4-B525-45F7-930A-46950136876C}" destId="{AEB78E80-A59F-4608-8BAF-A413D6ACEA7F}" srcOrd="1" destOrd="0" presId="urn:microsoft.com/office/officeart/2018/2/layout/IconLabelList"/>
    <dgm:cxn modelId="{AE4260A5-9FC3-4F7A-BE31-9AB88F6F764F}" type="presParOf" srcId="{E15774F4-B525-45F7-930A-46950136876C}" destId="{5C585348-B9D2-4049-9663-78B8B70CA0FF}" srcOrd="2" destOrd="0" presId="urn:microsoft.com/office/officeart/2018/2/layout/IconLabelList"/>
    <dgm:cxn modelId="{1AAF5DC7-4EAF-4421-8547-37D52BB35848}" type="presParOf" srcId="{0A09F994-CC4C-401F-AFA0-1368291196C6}" destId="{3D1BE286-51BC-4B04-B619-7724F6A2335A}" srcOrd="11" destOrd="0" presId="urn:microsoft.com/office/officeart/2018/2/layout/IconLabelList"/>
    <dgm:cxn modelId="{C2AB4742-D302-4AF1-9211-1AFC22AE1A7C}" type="presParOf" srcId="{0A09F994-CC4C-401F-AFA0-1368291196C6}" destId="{6A78676A-2CBD-4417-B96E-9D8886C9D0ED}" srcOrd="12" destOrd="0" presId="urn:microsoft.com/office/officeart/2018/2/layout/IconLabelList"/>
    <dgm:cxn modelId="{450A4F11-9C6B-4636-BD6D-D600B579327C}" type="presParOf" srcId="{6A78676A-2CBD-4417-B96E-9D8886C9D0ED}" destId="{C7C65FF1-D8D1-451A-9A3C-CB0ECDA7D2CB}" srcOrd="0" destOrd="0" presId="urn:microsoft.com/office/officeart/2018/2/layout/IconLabelList"/>
    <dgm:cxn modelId="{88BDB8F8-34A2-4677-820F-DC4A2B47618E}" type="presParOf" srcId="{6A78676A-2CBD-4417-B96E-9D8886C9D0ED}" destId="{381E7B09-0398-493F-ACB6-3FEDAC380AAC}" srcOrd="1" destOrd="0" presId="urn:microsoft.com/office/officeart/2018/2/layout/IconLabelList"/>
    <dgm:cxn modelId="{429C0364-6839-472C-8033-313079A980E9}" type="presParOf" srcId="{6A78676A-2CBD-4417-B96E-9D8886C9D0ED}" destId="{AACCEFA8-D0B8-454E-AC87-D8EAAC278833}" srcOrd="2" destOrd="0" presId="urn:microsoft.com/office/officeart/2018/2/layout/IconLabelList"/>
    <dgm:cxn modelId="{57A65AA7-6FC1-47AE-9C88-4567AC183DC0}" type="presParOf" srcId="{0A09F994-CC4C-401F-AFA0-1368291196C6}" destId="{2D6C0657-E46D-42A0-9028-B4628433EF63}" srcOrd="13" destOrd="0" presId="urn:microsoft.com/office/officeart/2018/2/layout/IconLabelList"/>
    <dgm:cxn modelId="{9022B35B-8206-456C-A3BB-3EB4A3FD441A}" type="presParOf" srcId="{0A09F994-CC4C-401F-AFA0-1368291196C6}" destId="{C222BA97-CA2C-4094-90CC-598E1DCDD674}" srcOrd="14" destOrd="0" presId="urn:microsoft.com/office/officeart/2018/2/layout/IconLabelList"/>
    <dgm:cxn modelId="{F5A6465A-8534-40B2-8348-3C02AE94B63B}" type="presParOf" srcId="{C222BA97-CA2C-4094-90CC-598E1DCDD674}" destId="{B021C476-CCBD-41BC-BD15-76D6629636CC}" srcOrd="0" destOrd="0" presId="urn:microsoft.com/office/officeart/2018/2/layout/IconLabelList"/>
    <dgm:cxn modelId="{669F1B53-CB46-41D9-8862-57430C166A51}" type="presParOf" srcId="{C222BA97-CA2C-4094-90CC-598E1DCDD674}" destId="{4479BA7B-0F55-4193-BDCD-12E1BA1AD2DF}" srcOrd="1" destOrd="0" presId="urn:microsoft.com/office/officeart/2018/2/layout/IconLabelList"/>
    <dgm:cxn modelId="{F1260C59-C927-41B7-9FD3-D6C504E8C071}" type="presParOf" srcId="{C222BA97-CA2C-4094-90CC-598E1DCDD674}" destId="{8C04626D-B36D-4446-B3C8-70FD78CF375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666B3-20A1-4279-9335-5FE409C435B2}">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9F08E4-F341-46FD-8203-E4B7E84139D0}">
      <dsp:nvSpPr>
        <dsp:cNvPr id="0" name=""/>
        <dsp:cNvSpPr/>
      </dsp:nvSpPr>
      <dsp:spPr>
        <a:xfrm>
          <a:off x="0" y="67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Microprocessor - RASPBERRY PI 3 MOD B+ BCM2837B0</a:t>
          </a:r>
        </a:p>
      </dsp:txBody>
      <dsp:txXfrm>
        <a:off x="0" y="675"/>
        <a:ext cx="6900512" cy="614976"/>
      </dsp:txXfrm>
    </dsp:sp>
    <dsp:sp modelId="{C99C2F02-22E7-4D25-A9C1-223BCD1AEA9B}">
      <dsp:nvSpPr>
        <dsp:cNvPr id="0" name=""/>
        <dsp:cNvSpPr/>
      </dsp:nvSpPr>
      <dsp:spPr>
        <a:xfrm>
          <a:off x="0" y="615652"/>
          <a:ext cx="6900512" cy="0"/>
        </a:xfrm>
        <a:prstGeom prst="line">
          <a:avLst/>
        </a:prstGeom>
        <a:solidFill>
          <a:schemeClr val="accent2">
            <a:hueOff val="-181920"/>
            <a:satOff val="-10491"/>
            <a:lumOff val="1078"/>
            <a:alphaOff val="0"/>
          </a:schemeClr>
        </a:solidFill>
        <a:ln w="12700" cap="flat" cmpd="sng" algn="ctr">
          <a:solidFill>
            <a:schemeClr val="accent2">
              <a:hueOff val="-181920"/>
              <a:satOff val="-10491"/>
              <a:lumOff val="10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E15DF-024E-46EA-8255-9A4F1A18C5C3}">
      <dsp:nvSpPr>
        <dsp:cNvPr id="0" name=""/>
        <dsp:cNvSpPr/>
      </dsp:nvSpPr>
      <dsp:spPr>
        <a:xfrm>
          <a:off x="0" y="61565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PIR sensor - HC-SR501</a:t>
          </a:r>
        </a:p>
      </dsp:txBody>
      <dsp:txXfrm>
        <a:off x="0" y="615652"/>
        <a:ext cx="6900512" cy="614976"/>
      </dsp:txXfrm>
    </dsp:sp>
    <dsp:sp modelId="{BF56C95C-B176-41AB-B4AD-5866C1EAA7FB}">
      <dsp:nvSpPr>
        <dsp:cNvPr id="0" name=""/>
        <dsp:cNvSpPr/>
      </dsp:nvSpPr>
      <dsp:spPr>
        <a:xfrm>
          <a:off x="0" y="1230628"/>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9C3F4-D435-48E4-B9A3-91F72B9D7882}">
      <dsp:nvSpPr>
        <dsp:cNvPr id="0" name=""/>
        <dsp:cNvSpPr/>
      </dsp:nvSpPr>
      <dsp:spPr>
        <a:xfrm>
          <a:off x="0" y="123062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USB camera and microphone</a:t>
          </a:r>
        </a:p>
      </dsp:txBody>
      <dsp:txXfrm>
        <a:off x="0" y="1230628"/>
        <a:ext cx="6900512" cy="614976"/>
      </dsp:txXfrm>
    </dsp:sp>
    <dsp:sp modelId="{ABB1E506-DABC-4809-85B6-B804B060AF31}">
      <dsp:nvSpPr>
        <dsp:cNvPr id="0" name=""/>
        <dsp:cNvSpPr/>
      </dsp:nvSpPr>
      <dsp:spPr>
        <a:xfrm>
          <a:off x="0" y="1845605"/>
          <a:ext cx="6900512" cy="0"/>
        </a:xfrm>
        <a:prstGeom prst="line">
          <a:avLst/>
        </a:prstGeom>
        <a:solidFill>
          <a:schemeClr val="accent2">
            <a:hueOff val="-545761"/>
            <a:satOff val="-31473"/>
            <a:lumOff val="3235"/>
            <a:alphaOff val="0"/>
          </a:schemeClr>
        </a:solidFill>
        <a:ln w="12700" cap="flat" cmpd="sng" algn="ctr">
          <a:solidFill>
            <a:schemeClr val="accent2">
              <a:hueOff val="-545761"/>
              <a:satOff val="-31473"/>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549EE-F1DD-4646-84D9-2510635C150E}">
      <dsp:nvSpPr>
        <dsp:cNvPr id="0" name=""/>
        <dsp:cNvSpPr/>
      </dsp:nvSpPr>
      <dsp:spPr>
        <a:xfrm>
          <a:off x="0" y="184560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Speaker - USB mini speaker</a:t>
          </a:r>
        </a:p>
      </dsp:txBody>
      <dsp:txXfrm>
        <a:off x="0" y="1845605"/>
        <a:ext cx="6900512" cy="614976"/>
      </dsp:txXfrm>
    </dsp:sp>
    <dsp:sp modelId="{666B71B2-BF52-4C8E-B729-1C3FFE7B4863}">
      <dsp:nvSpPr>
        <dsp:cNvPr id="0" name=""/>
        <dsp:cNvSpPr/>
      </dsp:nvSpPr>
      <dsp:spPr>
        <a:xfrm>
          <a:off x="0" y="2460582"/>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3CD34B-49BB-4464-88EF-1C30E98EFDC0}">
      <dsp:nvSpPr>
        <dsp:cNvPr id="0" name=""/>
        <dsp:cNvSpPr/>
      </dsp:nvSpPr>
      <dsp:spPr>
        <a:xfrm>
          <a:off x="0" y="246058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Humidity sensor - DHT11</a:t>
          </a:r>
        </a:p>
      </dsp:txBody>
      <dsp:txXfrm>
        <a:off x="0" y="2460582"/>
        <a:ext cx="6900512" cy="614976"/>
      </dsp:txXfrm>
    </dsp:sp>
    <dsp:sp modelId="{8ED48A2D-7AA2-4D63-B271-B16C4086B822}">
      <dsp:nvSpPr>
        <dsp:cNvPr id="0" name=""/>
        <dsp:cNvSpPr/>
      </dsp:nvSpPr>
      <dsp:spPr>
        <a:xfrm>
          <a:off x="0" y="3075558"/>
          <a:ext cx="6900512" cy="0"/>
        </a:xfrm>
        <a:prstGeom prst="line">
          <a:avLst/>
        </a:prstGeom>
        <a:solidFill>
          <a:schemeClr val="accent2">
            <a:hueOff val="-909602"/>
            <a:satOff val="-52455"/>
            <a:lumOff val="5392"/>
            <a:alphaOff val="0"/>
          </a:schemeClr>
        </a:solidFill>
        <a:ln w="12700" cap="flat" cmpd="sng" algn="ctr">
          <a:solidFill>
            <a:schemeClr val="accent2">
              <a:hueOff val="-909602"/>
              <a:satOff val="-52455"/>
              <a:lumOff val="5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31FB8-08B1-44C1-A746-BE2346FA83D1}">
      <dsp:nvSpPr>
        <dsp:cNvPr id="0" name=""/>
        <dsp:cNvSpPr/>
      </dsp:nvSpPr>
      <dsp:spPr>
        <a:xfrm>
          <a:off x="0" y="307555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Electric motor - Servo Motor</a:t>
          </a:r>
        </a:p>
      </dsp:txBody>
      <dsp:txXfrm>
        <a:off x="0" y="3075558"/>
        <a:ext cx="6900512" cy="614976"/>
      </dsp:txXfrm>
    </dsp:sp>
    <dsp:sp modelId="{502148B8-0768-413F-A09C-20E4D3F39BA1}">
      <dsp:nvSpPr>
        <dsp:cNvPr id="0" name=""/>
        <dsp:cNvSpPr/>
      </dsp:nvSpPr>
      <dsp:spPr>
        <a:xfrm>
          <a:off x="0" y="3690535"/>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F7EFBC-6021-4EE9-B111-CAAAECA9BF39}">
      <dsp:nvSpPr>
        <dsp:cNvPr id="0" name=""/>
        <dsp:cNvSpPr/>
      </dsp:nvSpPr>
      <dsp:spPr>
        <a:xfrm>
          <a:off x="0" y="369053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Motor Driver - L298N</a:t>
          </a:r>
        </a:p>
      </dsp:txBody>
      <dsp:txXfrm>
        <a:off x="0" y="3690535"/>
        <a:ext cx="6900512" cy="614976"/>
      </dsp:txXfrm>
    </dsp:sp>
    <dsp:sp modelId="{92D1C759-B414-4A4B-B7A1-EC76F2AA333A}">
      <dsp:nvSpPr>
        <dsp:cNvPr id="0" name=""/>
        <dsp:cNvSpPr/>
      </dsp:nvSpPr>
      <dsp:spPr>
        <a:xfrm>
          <a:off x="0" y="4305512"/>
          <a:ext cx="6900512" cy="0"/>
        </a:xfrm>
        <a:prstGeom prst="line">
          <a:avLst/>
        </a:prstGeom>
        <a:solidFill>
          <a:schemeClr val="accent2">
            <a:hueOff val="-1273443"/>
            <a:satOff val="-73437"/>
            <a:lumOff val="7549"/>
            <a:alphaOff val="0"/>
          </a:schemeClr>
        </a:solidFill>
        <a:ln w="12700" cap="flat" cmpd="sng" algn="ctr">
          <a:solidFill>
            <a:schemeClr val="accent2">
              <a:hueOff val="-1273443"/>
              <a:satOff val="-73437"/>
              <a:lumOff val="7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7020B8-1ADA-45A3-8509-E99F9B0DB8BF}">
      <dsp:nvSpPr>
        <dsp:cNvPr id="0" name=""/>
        <dsp:cNvSpPr/>
      </dsp:nvSpPr>
      <dsp:spPr>
        <a:xfrm>
          <a:off x="0" y="430551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Pulse Oximeter - MAX30102</a:t>
          </a:r>
        </a:p>
      </dsp:txBody>
      <dsp:txXfrm>
        <a:off x="0" y="4305512"/>
        <a:ext cx="6900512" cy="614976"/>
      </dsp:txXfrm>
    </dsp:sp>
    <dsp:sp modelId="{FDE2348E-B25A-46E7-85D0-A9A8D5B8499F}">
      <dsp:nvSpPr>
        <dsp:cNvPr id="0" name=""/>
        <dsp:cNvSpPr/>
      </dsp:nvSpPr>
      <dsp:spPr>
        <a:xfrm>
          <a:off x="0" y="4920488"/>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D70A1-CA2A-4567-AFC2-5E1F62106404}">
      <dsp:nvSpPr>
        <dsp:cNvPr id="0" name=""/>
        <dsp:cNvSpPr/>
      </dsp:nvSpPr>
      <dsp:spPr>
        <a:xfrm>
          <a:off x="0" y="492048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GSM/GPRS Module - SIM868 </a:t>
          </a:r>
        </a:p>
      </dsp:txBody>
      <dsp:txXfrm>
        <a:off x="0" y="4920488"/>
        <a:ext cx="6900512" cy="614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0E990-E3F3-4291-BDE6-6FE60695F7B5}">
      <dsp:nvSpPr>
        <dsp:cNvPr id="0" name=""/>
        <dsp:cNvSpPr/>
      </dsp:nvSpPr>
      <dsp:spPr>
        <a:xfrm>
          <a:off x="704911" y="510931"/>
          <a:ext cx="647841" cy="647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2FB1D-084A-4DA0-9879-7BFEB842BFC1}">
      <dsp:nvSpPr>
        <dsp:cNvPr id="0" name=""/>
        <dsp:cNvSpPr/>
      </dsp:nvSpPr>
      <dsp:spPr>
        <a:xfrm>
          <a:off x="309008"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Follow the steps gives below:-</a:t>
          </a:r>
        </a:p>
      </dsp:txBody>
      <dsp:txXfrm>
        <a:off x="309008" y="1419853"/>
        <a:ext cx="1439648" cy="575859"/>
      </dsp:txXfrm>
    </dsp:sp>
    <dsp:sp modelId="{F8C00FA6-E535-435C-B09A-1B2E5789F783}">
      <dsp:nvSpPr>
        <dsp:cNvPr id="0" name=""/>
        <dsp:cNvSpPr/>
      </dsp:nvSpPr>
      <dsp:spPr>
        <a:xfrm>
          <a:off x="2396498" y="510931"/>
          <a:ext cx="647841" cy="647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DB3D4F-9C18-45EC-9092-D1747F078A0F}">
      <dsp:nvSpPr>
        <dsp:cNvPr id="0" name=""/>
        <dsp:cNvSpPr/>
      </dsp:nvSpPr>
      <dsp:spPr>
        <a:xfrm>
          <a:off x="2000595"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Connect </a:t>
          </a:r>
          <a:r>
            <a:rPr lang="en-US" sz="1100" kern="1200" err="1"/>
            <a:t>Vcc</a:t>
          </a:r>
          <a:r>
            <a:rPr lang="en-US" sz="1100" kern="1200"/>
            <a:t> pin of PIR sensor to </a:t>
          </a:r>
          <a:r>
            <a:rPr lang="en-US" sz="1100" kern="1200" dirty="0"/>
            <a:t>5</a:t>
          </a:r>
          <a:r>
            <a:rPr lang="en-US" sz="1100" kern="1200"/>
            <a:t>v of the </a:t>
          </a:r>
          <a:r>
            <a:rPr lang="en-US" sz="1100" kern="1200" err="1"/>
            <a:t>arduino</a:t>
          </a:r>
          <a:endParaRPr lang="en-US" sz="1100" kern="1200" dirty="0" err="1"/>
        </a:p>
      </dsp:txBody>
      <dsp:txXfrm>
        <a:off x="2000595" y="1419853"/>
        <a:ext cx="1439648" cy="575859"/>
      </dsp:txXfrm>
    </dsp:sp>
    <dsp:sp modelId="{B19D7D1D-CC10-4C68-B124-FF0467453238}">
      <dsp:nvSpPr>
        <dsp:cNvPr id="0" name=""/>
        <dsp:cNvSpPr/>
      </dsp:nvSpPr>
      <dsp:spPr>
        <a:xfrm>
          <a:off x="4088085" y="510931"/>
          <a:ext cx="647841" cy="647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79BC-9DB4-4C6D-8361-31557BABDA30}">
      <dsp:nvSpPr>
        <dsp:cNvPr id="0" name=""/>
        <dsp:cNvSpPr/>
      </dsp:nvSpPr>
      <dsp:spPr>
        <a:xfrm>
          <a:off x="3692182"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Connect ground pin of PIR sensor to ground pin of the </a:t>
          </a:r>
          <a:r>
            <a:rPr lang="en-US" sz="1100" kern="1200" dirty="0" err="1"/>
            <a:t>arduino</a:t>
          </a:r>
        </a:p>
      </dsp:txBody>
      <dsp:txXfrm>
        <a:off x="3692182" y="1419853"/>
        <a:ext cx="1439648" cy="575859"/>
      </dsp:txXfrm>
    </dsp:sp>
    <dsp:sp modelId="{929ABF9B-86CC-47FD-83B1-9B3772A9AD3C}">
      <dsp:nvSpPr>
        <dsp:cNvPr id="0" name=""/>
        <dsp:cNvSpPr/>
      </dsp:nvSpPr>
      <dsp:spPr>
        <a:xfrm>
          <a:off x="5779672" y="510931"/>
          <a:ext cx="647841" cy="6478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C897C-80AC-486C-85F8-283F13C884CA}">
      <dsp:nvSpPr>
        <dsp:cNvPr id="0" name=""/>
        <dsp:cNvSpPr/>
      </dsp:nvSpPr>
      <dsp:spPr>
        <a:xfrm>
          <a:off x="5383769"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err="1"/>
            <a:t>Coonect</a:t>
          </a:r>
          <a:r>
            <a:rPr lang="en-US" sz="1100" kern="1200" dirty="0"/>
            <a:t> output pin of PIR sensor to digital pin 3 of the </a:t>
          </a:r>
          <a:r>
            <a:rPr lang="en-US" sz="1100" kern="1200" dirty="0" err="1"/>
            <a:t>arduino</a:t>
          </a:r>
        </a:p>
      </dsp:txBody>
      <dsp:txXfrm>
        <a:off x="5383769" y="1419853"/>
        <a:ext cx="1439648" cy="575859"/>
      </dsp:txXfrm>
    </dsp:sp>
    <dsp:sp modelId="{474A8A84-6DDB-4407-900F-8DC4DC76C591}">
      <dsp:nvSpPr>
        <dsp:cNvPr id="0" name=""/>
        <dsp:cNvSpPr/>
      </dsp:nvSpPr>
      <dsp:spPr>
        <a:xfrm>
          <a:off x="7471259" y="510931"/>
          <a:ext cx="647841" cy="6478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C064A-AF07-4522-A6E4-878AD9005C7C}">
      <dsp:nvSpPr>
        <dsp:cNvPr id="0" name=""/>
        <dsp:cNvSpPr/>
      </dsp:nvSpPr>
      <dsp:spPr>
        <a:xfrm>
          <a:off x="7075356"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Connect LED to </a:t>
          </a:r>
          <a:r>
            <a:rPr lang="en-US" sz="1100" kern="1200" dirty="0" err="1"/>
            <a:t>arduino</a:t>
          </a:r>
          <a:r>
            <a:rPr lang="en-US" sz="1100" kern="1200" dirty="0"/>
            <a:t> (+</a:t>
          </a:r>
          <a:r>
            <a:rPr lang="en-US" sz="1100" kern="1200" dirty="0" err="1"/>
            <a:t>ve</a:t>
          </a:r>
          <a:r>
            <a:rPr lang="en-US" sz="1100" kern="1200" dirty="0"/>
            <a:t> pin to pin 13 and –</a:t>
          </a:r>
          <a:r>
            <a:rPr lang="en-US" sz="1100" kern="1200" dirty="0" err="1"/>
            <a:t>ve</a:t>
          </a:r>
          <a:r>
            <a:rPr lang="en-US" sz="1100" kern="1200" dirty="0"/>
            <a:t> pin to ground</a:t>
          </a:r>
        </a:p>
      </dsp:txBody>
      <dsp:txXfrm>
        <a:off x="7075356" y="1419853"/>
        <a:ext cx="1439648" cy="575859"/>
      </dsp:txXfrm>
    </dsp:sp>
    <dsp:sp modelId="{BD219492-C8A0-460F-A8BB-5DAEB46BC2F5}">
      <dsp:nvSpPr>
        <dsp:cNvPr id="0" name=""/>
        <dsp:cNvSpPr/>
      </dsp:nvSpPr>
      <dsp:spPr>
        <a:xfrm>
          <a:off x="9162846" y="510931"/>
          <a:ext cx="647841" cy="6478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585348-B9D2-4049-9663-78B8B70CA0FF}">
      <dsp:nvSpPr>
        <dsp:cNvPr id="0" name=""/>
        <dsp:cNvSpPr/>
      </dsp:nvSpPr>
      <dsp:spPr>
        <a:xfrm>
          <a:off x="8766943" y="1419853"/>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Connect </a:t>
          </a:r>
          <a:r>
            <a:rPr lang="en-US" sz="1100" kern="1200" dirty="0" err="1"/>
            <a:t>arduino</a:t>
          </a:r>
          <a:r>
            <a:rPr lang="en-US" sz="1100" kern="1200" dirty="0"/>
            <a:t> to the computer and upload the code given below:</a:t>
          </a:r>
        </a:p>
      </dsp:txBody>
      <dsp:txXfrm>
        <a:off x="8766943" y="1419853"/>
        <a:ext cx="1439648" cy="575859"/>
      </dsp:txXfrm>
    </dsp:sp>
    <dsp:sp modelId="{C7C65FF1-D8D1-451A-9A3C-CB0ECDA7D2CB}">
      <dsp:nvSpPr>
        <dsp:cNvPr id="0" name=""/>
        <dsp:cNvSpPr/>
      </dsp:nvSpPr>
      <dsp:spPr>
        <a:xfrm>
          <a:off x="4088085" y="2355625"/>
          <a:ext cx="647841" cy="64784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CCEFA8-D0B8-454E-AC87-D8EAAC278833}">
      <dsp:nvSpPr>
        <dsp:cNvPr id="0" name=""/>
        <dsp:cNvSpPr/>
      </dsp:nvSpPr>
      <dsp:spPr>
        <a:xfrm>
          <a:off x="3692182" y="3264547"/>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Copy the code from this website.</a:t>
          </a:r>
        </a:p>
      </dsp:txBody>
      <dsp:txXfrm>
        <a:off x="3692182" y="3264547"/>
        <a:ext cx="1439648" cy="575859"/>
      </dsp:txXfrm>
    </dsp:sp>
    <dsp:sp modelId="{B021C476-CCBD-41BC-BD15-76D6629636CC}">
      <dsp:nvSpPr>
        <dsp:cNvPr id="0" name=""/>
        <dsp:cNvSpPr/>
      </dsp:nvSpPr>
      <dsp:spPr>
        <a:xfrm>
          <a:off x="5779672" y="2355625"/>
          <a:ext cx="647841" cy="64784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4626D-B36D-4446-B3C8-70FD78CF3752}">
      <dsp:nvSpPr>
        <dsp:cNvPr id="0" name=""/>
        <dsp:cNvSpPr/>
      </dsp:nvSpPr>
      <dsp:spPr>
        <a:xfrm>
          <a:off x="5383769" y="3264547"/>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hlinkClick xmlns:r="http://schemas.openxmlformats.org/officeDocument/2006/relationships" r:id="rId17"/>
            </a:rPr>
            <a:t>https://circuitmagic.com/arduino/pir-motion-sensor-with-arduino/</a:t>
          </a:r>
        </a:p>
      </dsp:txBody>
      <dsp:txXfrm>
        <a:off x="5383769" y="3264547"/>
        <a:ext cx="1439648" cy="5758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ircuitbasics.com/wp-content/uploads/2015/10/DHTLib.zip" TargetMode="External"/><Relationship Id="rId2" Type="http://schemas.openxmlformats.org/officeDocument/2006/relationships/hyperlink" Target="http://playground.arduino.cc/Main/DHTLi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www.simcom.com/product/SIM868.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create.arduino.cc/projecthub/code_files/440367/downloa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allaboutcircuits.com/projects/servo-motor-control-with-an-arduino/#loginModa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i3g.com/2019/01/05/introducing-picockpit-and-pidoctor-how-to-test-your-raspberry-pi-and-get-information-about-it" TargetMode="External"/><Relationship Id="rId2" Type="http://schemas.openxmlformats.org/officeDocument/2006/relationships/hyperlink" Target="https://www.cyberciti.biz/hardware/raspberry-pi-3-model-b-released-specs-pricing/" TargetMode="External"/><Relationship Id="rId1" Type="http://schemas.openxmlformats.org/officeDocument/2006/relationships/slideLayout" Target="../slideLayouts/slideLayout2.xml"/><Relationship Id="rId6" Type="http://schemas.openxmlformats.org/officeDocument/2006/relationships/hyperlink" Target="https://www.circuitbasics.com/how-to-set-up-the-dht11-humidity-sensor-on-an-arduino/" TargetMode="External"/><Relationship Id="rId5" Type="http://schemas.openxmlformats.org/officeDocument/2006/relationships/hyperlink" Target="https://www.adafruit.com/product/3369" TargetMode="External"/><Relationship Id="rId4" Type="http://schemas.openxmlformats.org/officeDocument/2006/relationships/hyperlink" Target="https://www.elektor.com/hc-sr501-pir-motion-sensor-modul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create.arduino.cc/projecthub/ryanchan/how-to-use-the-l298n-motor-driver-b124c5" TargetMode="External"/><Relationship Id="rId2" Type="http://schemas.openxmlformats.org/officeDocument/2006/relationships/hyperlink" Target="https://datasheets.maximintegrated.com/en/ds/MAX30100.pdf" TargetMode="External"/><Relationship Id="rId1" Type="http://schemas.openxmlformats.org/officeDocument/2006/relationships/slideLayout" Target="../slideLayouts/slideLayout2.xml"/><Relationship Id="rId5" Type="http://schemas.openxmlformats.org/officeDocument/2006/relationships/hyperlink" Target="https://www.amazon.ca/Microphone-Streaming-Conferencing-110-Degree-Widescreen/dp/B081Z2NX9W" TargetMode="External"/><Relationship Id="rId4" Type="http://schemas.openxmlformats.org/officeDocument/2006/relationships/hyperlink" Target="https://create.arduino.cc/projecthub/iasonas-christoulakis/measure-spo2-heart-rate-and-bpt-using-arduino-68724d?ref=part&amp;ref_id=10308&amp;offset=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atin typeface="Times New Roman"/>
                <a:cs typeface="Calibri Light"/>
              </a:rPr>
              <a:t>ESE 4009</a:t>
            </a:r>
            <a:br>
              <a:rPr lang="en-US">
                <a:latin typeface="Times New Roman"/>
                <a:cs typeface="Calibri Light"/>
              </a:rPr>
            </a:br>
            <a:r>
              <a:rPr lang="en-US" sz="3200" b="1">
                <a:ea typeface="+mj-lt"/>
                <a:cs typeface="+mj-lt"/>
              </a:rPr>
              <a:t> IoT based Cradle system using SIDS monitor</a:t>
            </a:r>
            <a:endParaRPr lang="en-US" sz="3200">
              <a:latin typeface="Times New Roman"/>
              <a:cs typeface="Times New Roman"/>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4000" b="1">
                <a:latin typeface="Times New Roman"/>
                <a:ea typeface="+mn-lt"/>
                <a:cs typeface="+mn-lt"/>
              </a:rPr>
              <a:t>Testing components</a:t>
            </a:r>
            <a:endParaRPr lang="en-US" sz="4000">
              <a:latin typeface="Times New Roman"/>
              <a:cs typeface="Times New Roman"/>
            </a:endParaRPr>
          </a:p>
        </p:txBody>
      </p:sp>
      <p:pic>
        <p:nvPicPr>
          <p:cNvPr id="4" name="Picture 4" descr="Logo&#10;&#10;Description automatically generated">
            <a:extLst>
              <a:ext uri="{FF2B5EF4-FFF2-40B4-BE49-F238E27FC236}">
                <a16:creationId xmlns:a16="http://schemas.microsoft.com/office/drawing/2014/main" id="{C612E7E9-913C-422D-A2CA-74734961B5FE}"/>
              </a:ext>
            </a:extLst>
          </p:cNvPr>
          <p:cNvPicPr>
            <a:picLocks noChangeAspect="1"/>
          </p:cNvPicPr>
          <p:nvPr/>
        </p:nvPicPr>
        <p:blipFill>
          <a:blip r:embed="rId2"/>
          <a:stretch>
            <a:fillRect/>
          </a:stretch>
        </p:blipFill>
        <p:spPr>
          <a:xfrm>
            <a:off x="4857750" y="781858"/>
            <a:ext cx="2476500" cy="981075"/>
          </a:xfrm>
          <a:prstGeom prst="rect">
            <a:avLst/>
          </a:prstGeom>
        </p:spPr>
      </p:pic>
      <p:sp>
        <p:nvSpPr>
          <p:cNvPr id="5" name="TextBox 4">
            <a:extLst>
              <a:ext uri="{FF2B5EF4-FFF2-40B4-BE49-F238E27FC236}">
                <a16:creationId xmlns:a16="http://schemas.microsoft.com/office/drawing/2014/main" id="{86D0D0CF-9468-4C8D-B5B7-FD6610EB21B4}"/>
              </a:ext>
            </a:extLst>
          </p:cNvPr>
          <p:cNvSpPr txBox="1"/>
          <p:nvPr/>
        </p:nvSpPr>
        <p:spPr>
          <a:xfrm>
            <a:off x="3013495" y="4954438"/>
            <a:ext cx="6179388"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latin typeface="Times New Roman"/>
                <a:cs typeface="Times New Roman"/>
              </a:rPr>
              <a:t>INSTRUCTOR: </a:t>
            </a:r>
            <a:r>
              <a:rPr lang="en-US" sz="2600">
                <a:latin typeface="Times New Roman"/>
                <a:cs typeface="Times New Roman"/>
              </a:rPr>
              <a:t>Prof</a:t>
            </a:r>
            <a:r>
              <a:rPr lang="en-US" sz="2600" b="1">
                <a:latin typeface="Times New Roman"/>
                <a:cs typeface="Times New Roman"/>
              </a:rPr>
              <a:t>. </a:t>
            </a:r>
            <a:r>
              <a:rPr lang="en-US" sz="2600">
                <a:latin typeface="Times New Roman"/>
                <a:cs typeface="Times New Roman"/>
              </a:rPr>
              <a:t>Mike </a:t>
            </a:r>
            <a:r>
              <a:rPr lang="en-US" sz="2600" err="1">
                <a:latin typeface="Times New Roman"/>
                <a:cs typeface="Times New Roman"/>
              </a:rPr>
              <a:t>Aleshams</a:t>
            </a:r>
            <a:r>
              <a:rPr lang="en-US" sz="2600">
                <a:latin typeface="Times New Roman"/>
                <a:cs typeface="Times New Roman"/>
              </a:rPr>
              <a:t> </a:t>
            </a:r>
            <a:endParaRPr lang="en-US" sz="2600">
              <a:cs typeface="Calibri"/>
            </a:endParaRPr>
          </a:p>
          <a:p>
            <a:pPr algn="ctr"/>
            <a:r>
              <a:rPr lang="en-US" sz="2600" b="1">
                <a:latin typeface="Times New Roman"/>
                <a:cs typeface="Times New Roman"/>
              </a:rPr>
              <a:t>Group 6 </a:t>
            </a:r>
            <a:endParaRPr lang="en-US" sz="2600">
              <a:cs typeface="Calibri"/>
            </a:endParaRPr>
          </a:p>
          <a:p>
            <a:pPr algn="ctr"/>
            <a:endParaRPr lang="en-US" sz="2600">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324A-6D8D-4713-A421-7424CA916E80}"/>
              </a:ext>
            </a:extLst>
          </p:cNvPr>
          <p:cNvSpPr>
            <a:spLocks noGrp="1"/>
          </p:cNvSpPr>
          <p:nvPr>
            <p:ph type="title"/>
          </p:nvPr>
        </p:nvSpPr>
        <p:spPr>
          <a:xfrm>
            <a:off x="565030" y="465766"/>
            <a:ext cx="10515600" cy="462922"/>
          </a:xfrm>
        </p:spPr>
        <p:txBody>
          <a:bodyPr>
            <a:normAutofit fontScale="90000"/>
          </a:bodyPr>
          <a:lstStyle/>
          <a:p>
            <a:r>
              <a:rPr lang="en-US" b="1">
                <a:ea typeface="+mj-lt"/>
                <a:cs typeface="+mj-lt"/>
              </a:rPr>
              <a:t>PIR sensor - HC-SR501code</a:t>
            </a:r>
            <a:endParaRPr lang="en-US">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F9174F76-29B1-45E9-80D9-06F81AC8938C}"/>
              </a:ext>
            </a:extLst>
          </p:cNvPr>
          <p:cNvSpPr>
            <a:spLocks noGrp="1"/>
          </p:cNvSpPr>
          <p:nvPr>
            <p:ph idx="1"/>
          </p:nvPr>
        </p:nvSpPr>
        <p:spPr>
          <a:xfrm>
            <a:off x="565030" y="891097"/>
            <a:ext cx="10515600" cy="5774696"/>
          </a:xfrm>
        </p:spPr>
        <p:txBody>
          <a:bodyPr vert="horz" lIns="91440" tIns="45720" rIns="91440" bIns="45720" rtlCol="0" anchor="t">
            <a:normAutofit fontScale="32500" lnSpcReduction="20000"/>
          </a:bodyPr>
          <a:lstStyle/>
          <a:p>
            <a:pPr marL="0" indent="0">
              <a:buNone/>
            </a:pPr>
            <a:r>
              <a:rPr lang="en-US">
                <a:ea typeface="+mn-lt"/>
                <a:cs typeface="+mn-lt"/>
              </a:rPr>
              <a:t>int calibrationTime = 30; </a:t>
            </a:r>
          </a:p>
          <a:p>
            <a:pPr marL="0" indent="0">
              <a:buNone/>
            </a:pPr>
            <a:r>
              <a:rPr lang="en-US">
                <a:ea typeface="+mn-lt"/>
                <a:cs typeface="+mn-lt"/>
              </a:rPr>
              <a:t> int lowIn;</a:t>
            </a:r>
          </a:p>
          <a:p>
            <a:pPr marL="0" indent="0">
              <a:buNone/>
            </a:pPr>
            <a:r>
              <a:rPr lang="en-US" dirty="0">
                <a:ea typeface="+mn-lt"/>
                <a:cs typeface="+mn-lt"/>
              </a:rPr>
              <a:t>long unsigned int pause = 5000; 
boolean lockLow = true; 
boolean takeLowTime; 
int pirPin = 3;  
</a:t>
            </a:r>
            <a:r>
              <a:rPr lang="en-US">
                <a:ea typeface="+mn-lt"/>
                <a:cs typeface="+mn-lt"/>
              </a:rPr>
              <a:t>int ledPin = 13; </a:t>
            </a:r>
          </a:p>
          <a:p>
            <a:pPr marL="0" indent="0">
              <a:buNone/>
            </a:pPr>
            <a:r>
              <a:rPr lang="en-US">
                <a:ea typeface="+mn-lt"/>
                <a:cs typeface="+mn-lt"/>
              </a:rPr>
              <a:t>void setup(){ </a:t>
            </a:r>
            <a:r>
              <a:rPr lang="en-US" dirty="0">
                <a:ea typeface="+mn-lt"/>
                <a:cs typeface="+mn-lt"/>
              </a:rPr>
              <a:t>
Serial.begin(9600); </a:t>
            </a:r>
            <a:endParaRPr lang="en-US">
              <a:ea typeface="+mn-lt"/>
              <a:cs typeface="+mn-lt"/>
            </a:endParaRPr>
          </a:p>
          <a:p>
            <a:pPr marL="0" indent="0">
              <a:buNone/>
            </a:pPr>
            <a:r>
              <a:rPr lang="en-US">
                <a:ea typeface="+mn-lt"/>
                <a:cs typeface="+mn-lt"/>
              </a:rPr>
              <a:t>pinMode(pirPin, INPUT); </a:t>
            </a:r>
          </a:p>
          <a:p>
            <a:pPr marL="0" indent="0">
              <a:buNone/>
            </a:pPr>
            <a:r>
              <a:rPr lang="en-US">
                <a:ea typeface="+mn-lt"/>
                <a:cs typeface="+mn-lt"/>
              </a:rPr>
              <a:t>pinMode(ledPin, OUTPUT); </a:t>
            </a:r>
          </a:p>
          <a:p>
            <a:pPr marL="0" indent="0">
              <a:buNone/>
            </a:pPr>
            <a:r>
              <a:rPr lang="en-US">
                <a:ea typeface="+mn-lt"/>
                <a:cs typeface="+mn-lt"/>
              </a:rPr>
              <a:t>digitalWrite(pirPin, LOW); </a:t>
            </a:r>
          </a:p>
          <a:p>
            <a:pPr marL="0" indent="0">
              <a:buNone/>
            </a:pPr>
            <a:r>
              <a:rPr lang="en-US">
                <a:ea typeface="+mn-lt"/>
                <a:cs typeface="+mn-lt"/>
              </a:rPr>
              <a:t>print("calibrating sensor "); </a:t>
            </a:r>
          </a:p>
          <a:p>
            <a:pPr marL="0" indent="0">
              <a:buNone/>
            </a:pPr>
            <a:r>
              <a:rPr lang="en-US">
                <a:ea typeface="+mn-lt"/>
                <a:cs typeface="+mn-lt"/>
              </a:rPr>
              <a:t>for(int i = 0; i &lt; calibrationTime; i++)</a:t>
            </a:r>
          </a:p>
          <a:p>
            <a:pPr marL="0" indent="0">
              <a:buNone/>
            </a:pPr>
            <a:r>
              <a:rPr lang="en-US">
                <a:ea typeface="+mn-lt"/>
                <a:cs typeface="+mn-lt"/>
              </a:rPr>
              <a:t>{ Serial.print("."); delay(1000); }</a:t>
            </a:r>
          </a:p>
          <a:p>
            <a:pPr marL="0" indent="0">
              <a:buNone/>
            </a:pPr>
            <a:r>
              <a:rPr lang="en-US">
                <a:ea typeface="+mn-lt"/>
                <a:cs typeface="+mn-lt"/>
              </a:rPr>
              <a:t> Serial.println(" done"); </a:t>
            </a:r>
          </a:p>
          <a:p>
            <a:pPr marL="0" indent="0">
              <a:buNone/>
            </a:pPr>
            <a:r>
              <a:rPr lang="en-US">
                <a:ea typeface="+mn-lt"/>
                <a:cs typeface="+mn-lt"/>
              </a:rPr>
              <a:t>Serial.println("SENSOR ACTIVE"); </a:t>
            </a:r>
          </a:p>
          <a:p>
            <a:pPr marL="0" indent="0">
              <a:buNone/>
            </a:pPr>
            <a:r>
              <a:rPr lang="en-US">
                <a:ea typeface="+mn-lt"/>
                <a:cs typeface="+mn-lt"/>
              </a:rPr>
              <a:t>delay(50); } </a:t>
            </a:r>
          </a:p>
          <a:p>
            <a:pPr marL="0" indent="0">
              <a:buNone/>
            </a:pPr>
            <a:r>
              <a:rPr lang="en-US">
                <a:ea typeface="+mn-lt"/>
                <a:cs typeface="+mn-lt"/>
              </a:rPr>
              <a:t>Lvoid loop(){ if(digitalRead(pirPin) == HIGH){ digitalWrite(ledPin, HIGH); </a:t>
            </a:r>
          </a:p>
          <a:p>
            <a:pPr marL="0" indent="0">
              <a:buNone/>
            </a:pPr>
            <a:r>
              <a:rPr lang="en-US" dirty="0">
                <a:ea typeface="+mn-lt"/>
                <a:cs typeface="+mn-lt"/>
              </a:rPr>
              <a:t>if(lockLow){ //makes sure we wait for a transition to LOW before any further output is made: lockLow = false; Serial.println("---"); Serial.print("motion detected at "); Serial.print(millis()/1000); Serial.println(" sec"); delay(50); } takeLowTime = true; } if(digitalRead(pirPin) == LOW){ digitalWrite(ledPin, LOW); //the led visualizes the sensors output pin state if(takeLowTime){ lowIn = millis(); //save the time of the transition from high to LOW takeLowTime = false; //make sure this is only done at the start of a LOW phase } //if the sensor is low for more than the given pause, //we assume that no more motion is going to happen if(!lockLow &amp;&amp; millis() - lowIn </a:t>
            </a:r>
            <a:r>
              <a:rPr lang="en-US">
                <a:ea typeface="+mn-lt"/>
                <a:cs typeface="+mn-lt"/>
              </a:rPr>
              <a:t>&gt; pause){ //makes sure this block of code is only executed again after //a new motion sequence has been detected lockLow = true; </a:t>
            </a:r>
          </a:p>
          <a:p>
            <a:pPr marL="0" indent="0">
              <a:buNone/>
            </a:pPr>
            <a:r>
              <a:rPr lang="en-US">
                <a:ea typeface="+mn-lt"/>
                <a:cs typeface="+mn-lt"/>
              </a:rPr>
              <a:t>Serial.print("motion ended at "); </a:t>
            </a:r>
            <a:endParaRPr lang="en-US"/>
          </a:p>
          <a:p>
            <a:pPr marL="0" indent="0">
              <a:buNone/>
            </a:pPr>
            <a:r>
              <a:rPr lang="en-US">
                <a:ea typeface="+mn-lt"/>
                <a:cs typeface="+mn-lt"/>
              </a:rPr>
              <a:t>Serial.print((millis() - pause)/1000); </a:t>
            </a:r>
            <a:endParaRPr lang="en-US" dirty="0">
              <a:ea typeface="+mn-lt"/>
              <a:cs typeface="+mn-lt"/>
            </a:endParaRPr>
          </a:p>
          <a:p>
            <a:pPr marL="0" indent="0">
              <a:buNone/>
            </a:pPr>
            <a:r>
              <a:rPr lang="en-US">
                <a:ea typeface="+mn-lt"/>
                <a:cs typeface="+mn-lt"/>
              </a:rPr>
              <a:t>Serial.println(" sec"); </a:t>
            </a:r>
            <a:endParaRPr lang="en-US" dirty="0">
              <a:ea typeface="+mn-lt"/>
              <a:cs typeface="+mn-lt"/>
            </a:endParaRPr>
          </a:p>
          <a:p>
            <a:pPr marL="0" indent="0">
              <a:buNone/>
            </a:pPr>
            <a:r>
              <a:rPr lang="en-US">
                <a:ea typeface="+mn-lt"/>
                <a:cs typeface="+mn-lt"/>
              </a:rPr>
              <a:t>delay(50); } } }</a:t>
            </a:r>
            <a:endParaRPr lang="en-US">
              <a:cs typeface="Calibri"/>
            </a:endParaRPr>
          </a:p>
        </p:txBody>
      </p:sp>
    </p:spTree>
    <p:extLst>
      <p:ext uri="{BB962C8B-B14F-4D97-AF65-F5344CB8AC3E}">
        <p14:creationId xmlns:p14="http://schemas.microsoft.com/office/powerpoint/2010/main" val="368431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9FA8A-26F6-4A40-ABB4-93E897FD6A5D}"/>
              </a:ext>
            </a:extLst>
          </p:cNvPr>
          <p:cNvSpPr>
            <a:spLocks noGrp="1"/>
          </p:cNvSpPr>
          <p:nvPr>
            <p:ph type="title"/>
          </p:nvPr>
        </p:nvSpPr>
        <p:spPr>
          <a:xfrm>
            <a:off x="1191653" y="237514"/>
            <a:ext cx="9606548" cy="1481328"/>
          </a:xfrm>
        </p:spPr>
        <p:txBody>
          <a:bodyPr anchor="b">
            <a:normAutofit/>
          </a:bodyPr>
          <a:lstStyle/>
          <a:p>
            <a:r>
              <a:rPr lang="en-US" sz="5000" b="1">
                <a:ea typeface="+mj-lt"/>
                <a:cs typeface="+mj-lt"/>
              </a:rPr>
              <a:t>PIR sensor - HC-SR501 Testing</a:t>
            </a:r>
            <a:endParaRPr lang="en-US" sz="5000"/>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926D30-1DDD-42FE-A5D5-CB273824C9A4}"/>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cs typeface="Calibri"/>
              </a:rPr>
              <a:t>Open Arduino software and go to file menu and open program file</a:t>
            </a:r>
          </a:p>
          <a:p>
            <a:r>
              <a:rPr lang="en-US" sz="2200">
                <a:cs typeface="Calibri"/>
              </a:rPr>
              <a:t>Add code and go to tool menu and make sure port arduino COM is selected</a:t>
            </a:r>
          </a:p>
          <a:p>
            <a:r>
              <a:rPr lang="en-US" sz="2200">
                <a:cs typeface="Calibri"/>
              </a:rPr>
              <a:t>Upload the program and open serial monitor</a:t>
            </a:r>
          </a:p>
          <a:p>
            <a:r>
              <a:rPr lang="en-US" sz="2200">
                <a:cs typeface="Calibri"/>
              </a:rPr>
              <a:t>We will see the LED turn on whenever motion is detected</a:t>
            </a:r>
          </a:p>
        </p:txBody>
      </p:sp>
      <p:pic>
        <p:nvPicPr>
          <p:cNvPr id="6" name="Picture 6" descr="Graphical user interface, website&#10;&#10;Description automatically generated">
            <a:extLst>
              <a:ext uri="{FF2B5EF4-FFF2-40B4-BE49-F238E27FC236}">
                <a16:creationId xmlns:a16="http://schemas.microsoft.com/office/drawing/2014/main" id="{C0BB49FE-2B39-45A3-8D99-5A8FE4632427}"/>
              </a:ext>
            </a:extLst>
          </p:cNvPr>
          <p:cNvPicPr>
            <a:picLocks noChangeAspect="1"/>
          </p:cNvPicPr>
          <p:nvPr/>
        </p:nvPicPr>
        <p:blipFill rotWithShape="1">
          <a:blip r:embed="rId2"/>
          <a:srcRect l="7372" t="25128" r="39768" b="26667"/>
          <a:stretch/>
        </p:blipFill>
        <p:spPr>
          <a:xfrm>
            <a:off x="5869010" y="2258909"/>
            <a:ext cx="5458968" cy="3950446"/>
          </a:xfrm>
          <a:prstGeom prst="rect">
            <a:avLst/>
          </a:prstGeom>
        </p:spPr>
      </p:pic>
    </p:spTree>
    <p:extLst>
      <p:ext uri="{BB962C8B-B14F-4D97-AF65-F5344CB8AC3E}">
        <p14:creationId xmlns:p14="http://schemas.microsoft.com/office/powerpoint/2010/main" val="157831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B38B3AC-7DD2-401D-9CAB-B491F89DBB49}"/>
              </a:ext>
            </a:extLst>
          </p:cNvPr>
          <p:cNvPicPr>
            <a:picLocks noChangeAspect="1"/>
          </p:cNvPicPr>
          <p:nvPr/>
        </p:nvPicPr>
        <p:blipFill rotWithShape="1">
          <a:blip r:embed="rId2"/>
          <a:srcRect t="2714" b="2721"/>
          <a:stretch/>
        </p:blipFill>
        <p:spPr>
          <a:xfrm>
            <a:off x="4262016" y="10"/>
            <a:ext cx="792998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6D10C-300C-4119-AC6F-2D410585F7B1}"/>
              </a:ext>
            </a:extLst>
          </p:cNvPr>
          <p:cNvSpPr>
            <a:spLocks noGrp="1"/>
          </p:cNvSpPr>
          <p:nvPr>
            <p:ph type="title"/>
          </p:nvPr>
        </p:nvSpPr>
        <p:spPr>
          <a:xfrm>
            <a:off x="234351" y="638295"/>
            <a:ext cx="3822189" cy="1899912"/>
          </a:xfrm>
        </p:spPr>
        <p:txBody>
          <a:bodyPr>
            <a:normAutofit/>
          </a:bodyPr>
          <a:lstStyle/>
          <a:p>
            <a:r>
              <a:rPr lang="en-US" sz="3200" b="1">
                <a:ea typeface="+mj-lt"/>
                <a:cs typeface="+mj-lt"/>
              </a:rPr>
              <a:t>Speaker - USB mini speaker from Adafruit specification</a:t>
            </a:r>
            <a:endParaRPr lang="en-US" sz="3200" b="1"/>
          </a:p>
        </p:txBody>
      </p:sp>
      <p:sp>
        <p:nvSpPr>
          <p:cNvPr id="3" name="Content Placeholder 2">
            <a:extLst>
              <a:ext uri="{FF2B5EF4-FFF2-40B4-BE49-F238E27FC236}">
                <a16:creationId xmlns:a16="http://schemas.microsoft.com/office/drawing/2014/main" id="{547D6FA0-099C-4536-A7D9-E5C059F175A8}"/>
              </a:ext>
            </a:extLst>
          </p:cNvPr>
          <p:cNvSpPr>
            <a:spLocks noGrp="1"/>
          </p:cNvSpPr>
          <p:nvPr>
            <p:ph idx="1"/>
          </p:nvPr>
        </p:nvSpPr>
        <p:spPr>
          <a:xfrm>
            <a:off x="291860" y="2822390"/>
            <a:ext cx="3822189" cy="3742762"/>
          </a:xfrm>
        </p:spPr>
        <p:txBody>
          <a:bodyPr vert="horz" lIns="91440" tIns="45720" rIns="91440" bIns="45720" rtlCol="0">
            <a:normAutofit/>
          </a:bodyPr>
          <a:lstStyle/>
          <a:p>
            <a:r>
              <a:rPr lang="en-US" sz="2000">
                <a:ea typeface="+mn-lt"/>
                <a:cs typeface="+mn-lt"/>
              </a:rPr>
              <a:t>Voltage: 5V</a:t>
            </a:r>
            <a:endParaRPr lang="en-US" sz="2000">
              <a:cs typeface="Calibri" panose="020F0502020204030204"/>
            </a:endParaRPr>
          </a:p>
          <a:p>
            <a:r>
              <a:rPr lang="en-US" sz="2000">
                <a:ea typeface="+mn-lt"/>
                <a:cs typeface="+mn-lt"/>
              </a:rPr>
              <a:t>Total power: 2 x 2W</a:t>
            </a:r>
            <a:endParaRPr lang="en-US" sz="2000"/>
          </a:p>
          <a:p>
            <a:r>
              <a:rPr lang="en-US" sz="2000">
                <a:ea typeface="+mn-lt"/>
                <a:cs typeface="+mn-lt"/>
              </a:rPr>
              <a:t>SNR: 60dB</a:t>
            </a:r>
            <a:endParaRPr lang="en-US" sz="2000"/>
          </a:p>
          <a:p>
            <a:r>
              <a:rPr lang="en-US" sz="2000">
                <a:ea typeface="+mn-lt"/>
                <a:cs typeface="+mn-lt"/>
              </a:rPr>
              <a:t>Impedance: 4 ohm</a:t>
            </a:r>
            <a:endParaRPr lang="en-US" sz="2000"/>
          </a:p>
          <a:p>
            <a:r>
              <a:rPr lang="en-US" sz="2000">
                <a:ea typeface="+mn-lt"/>
                <a:cs typeface="+mn-lt"/>
              </a:rPr>
              <a:t>Cable Length: 1,168mm / 46"</a:t>
            </a:r>
            <a:endParaRPr lang="en-US" sz="2000"/>
          </a:p>
          <a:p>
            <a:r>
              <a:rPr lang="en-US" sz="2000">
                <a:ea typeface="+mn-lt"/>
                <a:cs typeface="+mn-lt"/>
              </a:rPr>
              <a:t>Product Weight: 73.6g / 2.6oz </a:t>
            </a:r>
            <a:endParaRPr lang="en-US" sz="2000"/>
          </a:p>
          <a:p>
            <a:endParaRPr lang="en-US" sz="2000">
              <a:cs typeface="Calibri"/>
            </a:endParaRPr>
          </a:p>
        </p:txBody>
      </p:sp>
    </p:spTree>
    <p:extLst>
      <p:ext uri="{BB962C8B-B14F-4D97-AF65-F5344CB8AC3E}">
        <p14:creationId xmlns:p14="http://schemas.microsoft.com/office/powerpoint/2010/main" val="38573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F0802-FE98-4EB8-AA7B-7B0371FB76E3}"/>
              </a:ext>
            </a:extLst>
          </p:cNvPr>
          <p:cNvSpPr>
            <a:spLocks noGrp="1"/>
          </p:cNvSpPr>
          <p:nvPr>
            <p:ph type="title"/>
          </p:nvPr>
        </p:nvSpPr>
        <p:spPr>
          <a:xfrm>
            <a:off x="640080" y="325369"/>
            <a:ext cx="4368602" cy="1956841"/>
          </a:xfrm>
        </p:spPr>
        <p:txBody>
          <a:bodyPr anchor="b">
            <a:normAutofit/>
          </a:bodyPr>
          <a:lstStyle/>
          <a:p>
            <a:r>
              <a:rPr lang="en-US" sz="4200" b="1">
                <a:ea typeface="+mj-lt"/>
                <a:cs typeface="+mj-lt"/>
              </a:rPr>
              <a:t>Speaker - USB mini speaker from Adafruit : testing</a:t>
            </a:r>
            <a:endParaRPr lang="en-US" sz="42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08F91C-5782-41E4-872A-123ACC9BB888}"/>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cs typeface="Calibri"/>
              </a:rPr>
              <a:t>It is very easy to test this component.</a:t>
            </a:r>
            <a:endParaRPr lang="en-US" sz="2200"/>
          </a:p>
          <a:p>
            <a:r>
              <a:rPr lang="en-US" sz="2200">
                <a:cs typeface="Calibri"/>
              </a:rPr>
              <a:t>We can directly connect the speaker with the computer using the USB cable and play some music to test it.</a:t>
            </a:r>
            <a:endParaRPr lang="en-US" sz="2200"/>
          </a:p>
          <a:p>
            <a:endParaRPr lang="en-US" sz="2200">
              <a:cs typeface="Calibri"/>
            </a:endParaRPr>
          </a:p>
        </p:txBody>
      </p:sp>
      <p:pic>
        <p:nvPicPr>
          <p:cNvPr id="4" name="Picture 4" descr="A close-up of a stethoscope&#10;&#10;Description automatically generated">
            <a:extLst>
              <a:ext uri="{FF2B5EF4-FFF2-40B4-BE49-F238E27FC236}">
                <a16:creationId xmlns:a16="http://schemas.microsoft.com/office/drawing/2014/main" id="{3658B645-5FB7-4DF5-B387-679C34A6D45E}"/>
              </a:ext>
            </a:extLst>
          </p:cNvPr>
          <p:cNvPicPr>
            <a:picLocks noChangeAspect="1"/>
          </p:cNvPicPr>
          <p:nvPr/>
        </p:nvPicPr>
        <p:blipFill rotWithShape="1">
          <a:blip r:embed="rId2"/>
          <a:srcRect l="17819" r="695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8038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87E94-6E93-4CB0-894C-A273DD52779C}"/>
              </a:ext>
            </a:extLst>
          </p:cNvPr>
          <p:cNvSpPr>
            <a:spLocks noGrp="1"/>
          </p:cNvSpPr>
          <p:nvPr>
            <p:ph type="title"/>
          </p:nvPr>
        </p:nvSpPr>
        <p:spPr>
          <a:xfrm>
            <a:off x="821426" y="247668"/>
            <a:ext cx="9386493" cy="1461778"/>
          </a:xfrm>
        </p:spPr>
        <p:txBody>
          <a:bodyPr>
            <a:normAutofit/>
          </a:bodyPr>
          <a:lstStyle/>
          <a:p>
            <a:r>
              <a:rPr lang="en-US" sz="4000">
                <a:ea typeface="+mj-lt"/>
                <a:cs typeface="+mj-lt"/>
              </a:rPr>
              <a:t>Humidity sensor : DTH11 Specifications :</a:t>
            </a:r>
            <a:endParaRPr lang="en-US" sz="4000"/>
          </a:p>
        </p:txBody>
      </p:sp>
      <p:sp>
        <p:nvSpPr>
          <p:cNvPr id="3" name="Content Placeholder 2">
            <a:extLst>
              <a:ext uri="{FF2B5EF4-FFF2-40B4-BE49-F238E27FC236}">
                <a16:creationId xmlns:a16="http://schemas.microsoft.com/office/drawing/2014/main" id="{4BC5673D-76AB-412F-AAA5-6F4FD2A1100B}"/>
              </a:ext>
            </a:extLst>
          </p:cNvPr>
          <p:cNvSpPr>
            <a:spLocks noGrp="1"/>
          </p:cNvSpPr>
          <p:nvPr>
            <p:ph idx="1"/>
          </p:nvPr>
        </p:nvSpPr>
        <p:spPr>
          <a:xfrm>
            <a:off x="907691" y="1478211"/>
            <a:ext cx="4522796" cy="4528273"/>
          </a:xfrm>
        </p:spPr>
        <p:txBody>
          <a:bodyPr vert="horz" lIns="91440" tIns="45720" rIns="91440" bIns="45720" rtlCol="0" anchor="t">
            <a:noAutofit/>
          </a:bodyPr>
          <a:lstStyle/>
          <a:p>
            <a:pPr marL="342900" indent="-342900"/>
            <a:r>
              <a:rPr lang="en-US" sz="2200">
                <a:ea typeface="+mn-lt"/>
                <a:cs typeface="+mn-lt"/>
              </a:rPr>
              <a:t>Accuracy:±5%</a:t>
            </a:r>
            <a:endParaRPr lang="en-US" sz="2200">
              <a:cs typeface="Calibri"/>
            </a:endParaRPr>
          </a:p>
          <a:p>
            <a:r>
              <a:rPr lang="en-US" sz="2200">
                <a:ea typeface="+mn-lt"/>
                <a:cs typeface="+mn-lt"/>
              </a:rPr>
              <a:t>Humidity Range:20 ~ 80% RH</a:t>
            </a:r>
            <a:endParaRPr lang="en-US" sz="2200">
              <a:cs typeface="Calibri"/>
            </a:endParaRPr>
          </a:p>
          <a:p>
            <a:r>
              <a:rPr lang="en-US" sz="2200">
                <a:ea typeface="+mn-lt"/>
                <a:cs typeface="+mn-lt"/>
              </a:rPr>
              <a:t>Mounting Type: Through Hole</a:t>
            </a:r>
            <a:endParaRPr lang="en-US" sz="2200">
              <a:cs typeface="Calibri"/>
            </a:endParaRPr>
          </a:p>
          <a:p>
            <a:r>
              <a:rPr lang="en-US" sz="2200">
                <a:ea typeface="+mn-lt"/>
                <a:cs typeface="+mn-lt"/>
              </a:rPr>
              <a:t>Operating Temperature:0°C ~ 50°C</a:t>
            </a:r>
            <a:endParaRPr lang="en-US" sz="2200">
              <a:cs typeface="Calibri"/>
            </a:endParaRPr>
          </a:p>
          <a:p>
            <a:r>
              <a:rPr lang="en-US" sz="2200">
                <a:ea typeface="+mn-lt"/>
                <a:cs typeface="+mn-lt"/>
              </a:rPr>
              <a:t>Output:16b</a:t>
            </a:r>
            <a:endParaRPr lang="en-US" sz="2200">
              <a:cs typeface="Calibri"/>
            </a:endParaRPr>
          </a:p>
          <a:p>
            <a:r>
              <a:rPr lang="en-US" sz="2200">
                <a:ea typeface="+mn-lt"/>
                <a:cs typeface="+mn-lt"/>
              </a:rPr>
              <a:t>Output Type: Digital</a:t>
            </a:r>
            <a:endParaRPr lang="en-US" sz="2200">
              <a:cs typeface="Calibri"/>
            </a:endParaRPr>
          </a:p>
          <a:p>
            <a:r>
              <a:rPr lang="en-US" sz="2200">
                <a:ea typeface="+mn-lt"/>
                <a:cs typeface="+mn-lt"/>
              </a:rPr>
              <a:t>Package / Case: Housed Sensor</a:t>
            </a:r>
            <a:endParaRPr lang="en-US" sz="2200">
              <a:cs typeface="Calibri"/>
            </a:endParaRPr>
          </a:p>
          <a:p>
            <a:r>
              <a:rPr lang="en-US" sz="2200">
                <a:ea typeface="+mn-lt"/>
                <a:cs typeface="+mn-lt"/>
              </a:rPr>
              <a:t>Response Time:1s</a:t>
            </a:r>
            <a:endParaRPr lang="en-US" sz="2200">
              <a:cs typeface="Calibri"/>
            </a:endParaRPr>
          </a:p>
          <a:p>
            <a:r>
              <a:rPr lang="en-US" sz="2200">
                <a:ea typeface="+mn-lt"/>
                <a:cs typeface="+mn-lt"/>
              </a:rPr>
              <a:t>Sensor Type: Humidity, Temperature</a:t>
            </a:r>
            <a:endParaRPr lang="en-US" sz="2200">
              <a:cs typeface="Calibri"/>
            </a:endParaRPr>
          </a:p>
          <a:p>
            <a:r>
              <a:rPr lang="en-US" sz="2200">
                <a:ea typeface="+mn-lt"/>
                <a:cs typeface="+mn-lt"/>
              </a:rPr>
              <a:t>Voltage - Supply:3V ~ 5V</a:t>
            </a:r>
            <a:endParaRPr lang="en-US" sz="2200">
              <a:cs typeface="Calibri"/>
            </a:endParaRPr>
          </a:p>
          <a:p>
            <a:endParaRPr lang="en-US" sz="2200">
              <a:cs typeface="Calibri"/>
            </a:endParaRPr>
          </a:p>
        </p:txBody>
      </p:sp>
      <p:sp>
        <p:nvSpPr>
          <p:cNvPr id="11" name="Freeform: Shape 1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picture containing table&#10;&#10;Description automatically generated">
            <a:extLst>
              <a:ext uri="{FF2B5EF4-FFF2-40B4-BE49-F238E27FC236}">
                <a16:creationId xmlns:a16="http://schemas.microsoft.com/office/drawing/2014/main" id="{08CDE4C2-C174-4F45-BC58-3BCA0AF77EA8}"/>
              </a:ext>
            </a:extLst>
          </p:cNvPr>
          <p:cNvPicPr>
            <a:picLocks noChangeAspect="1"/>
          </p:cNvPicPr>
          <p:nvPr/>
        </p:nvPicPr>
        <p:blipFill rotWithShape="1">
          <a:blip r:embed="rId2"/>
          <a:srcRect l="4422" t="25556" r="-340" b="12222"/>
          <a:stretch/>
        </p:blipFill>
        <p:spPr>
          <a:xfrm rot="16200000">
            <a:off x="7060722" y="2443052"/>
            <a:ext cx="4065452" cy="2407823"/>
          </a:xfrm>
          <a:prstGeom prst="rect">
            <a:avLst/>
          </a:prstGeom>
        </p:spPr>
      </p:pic>
    </p:spTree>
    <p:extLst>
      <p:ext uri="{BB962C8B-B14F-4D97-AF65-F5344CB8AC3E}">
        <p14:creationId xmlns:p14="http://schemas.microsoft.com/office/powerpoint/2010/main" val="38217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0146-75EF-49C7-AC21-4E0BF4F850BB}"/>
              </a:ext>
            </a:extLst>
          </p:cNvPr>
          <p:cNvSpPr>
            <a:spLocks noGrp="1"/>
          </p:cNvSpPr>
          <p:nvPr>
            <p:ph type="title"/>
          </p:nvPr>
        </p:nvSpPr>
        <p:spPr/>
        <p:txBody>
          <a:bodyPr/>
          <a:lstStyle/>
          <a:p>
            <a:r>
              <a:rPr lang="en-US">
                <a:ea typeface="+mj-lt"/>
                <a:cs typeface="+mj-lt"/>
              </a:rPr>
              <a:t>Humidity sensor : DTH11 Testing :</a:t>
            </a:r>
          </a:p>
          <a:p>
            <a:endParaRPr lang="en-US">
              <a:cs typeface="Calibri Light"/>
            </a:endParaRPr>
          </a:p>
        </p:txBody>
      </p:sp>
      <p:sp>
        <p:nvSpPr>
          <p:cNvPr id="3" name="Content Placeholder 2">
            <a:extLst>
              <a:ext uri="{FF2B5EF4-FFF2-40B4-BE49-F238E27FC236}">
                <a16:creationId xmlns:a16="http://schemas.microsoft.com/office/drawing/2014/main" id="{766E47F2-645C-4F61-A36B-8AF2D58DD2F4}"/>
              </a:ext>
            </a:extLst>
          </p:cNvPr>
          <p:cNvSpPr>
            <a:spLocks noGrp="1"/>
          </p:cNvSpPr>
          <p:nvPr>
            <p:ph idx="1"/>
          </p:nvPr>
        </p:nvSpPr>
        <p:spPr>
          <a:xfrm>
            <a:off x="406879" y="1408682"/>
            <a:ext cx="10515600" cy="4351338"/>
          </a:xfrm>
        </p:spPr>
        <p:txBody>
          <a:bodyPr vert="horz" lIns="91440" tIns="45720" rIns="91440" bIns="45720" rtlCol="0" anchor="t">
            <a:normAutofit/>
          </a:bodyPr>
          <a:lstStyle/>
          <a:p>
            <a:r>
              <a:rPr lang="en-US">
                <a:cs typeface="Calibri"/>
              </a:rPr>
              <a:t>Connect the DTH11 sensor with arduino as shown below :</a:t>
            </a:r>
          </a:p>
          <a:p>
            <a:endParaRPr lang="en-US">
              <a:cs typeface="Calibri"/>
            </a:endParaRPr>
          </a:p>
        </p:txBody>
      </p:sp>
      <p:pic>
        <p:nvPicPr>
          <p:cNvPr id="4" name="Picture 4">
            <a:extLst>
              <a:ext uri="{FF2B5EF4-FFF2-40B4-BE49-F238E27FC236}">
                <a16:creationId xmlns:a16="http://schemas.microsoft.com/office/drawing/2014/main" id="{669AA5D1-58DD-4833-BB93-7ABE2AF12F3D}"/>
              </a:ext>
            </a:extLst>
          </p:cNvPr>
          <p:cNvPicPr>
            <a:picLocks noChangeAspect="1"/>
          </p:cNvPicPr>
          <p:nvPr/>
        </p:nvPicPr>
        <p:blipFill>
          <a:blip r:embed="rId2"/>
          <a:stretch>
            <a:fillRect/>
          </a:stretch>
        </p:blipFill>
        <p:spPr>
          <a:xfrm>
            <a:off x="511835" y="1844657"/>
            <a:ext cx="9759350" cy="5008986"/>
          </a:xfrm>
          <a:prstGeom prst="rect">
            <a:avLst/>
          </a:prstGeom>
        </p:spPr>
      </p:pic>
      <p:sp>
        <p:nvSpPr>
          <p:cNvPr id="8" name="TextBox 7">
            <a:extLst>
              <a:ext uri="{FF2B5EF4-FFF2-40B4-BE49-F238E27FC236}">
                <a16:creationId xmlns:a16="http://schemas.microsoft.com/office/drawing/2014/main" id="{F1BFE50F-A3F7-403E-B964-D4342BF6FF0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9" name="TextBox 8">
            <a:extLst>
              <a:ext uri="{FF2B5EF4-FFF2-40B4-BE49-F238E27FC236}">
                <a16:creationId xmlns:a16="http://schemas.microsoft.com/office/drawing/2014/main" id="{4B8AF65B-4295-4D85-925A-9593E87AD8F7}"/>
              </a:ext>
            </a:extLst>
          </p:cNvPr>
          <p:cNvSpPr txBox="1"/>
          <p:nvPr/>
        </p:nvSpPr>
        <p:spPr>
          <a:xfrm>
            <a:off x="7226060" y="6205268"/>
            <a:ext cx="3447690" cy="373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R1: 10K Ohm pull up resistor</a:t>
            </a:r>
          </a:p>
        </p:txBody>
      </p:sp>
    </p:spTree>
    <p:extLst>
      <p:ext uri="{BB962C8B-B14F-4D97-AF65-F5344CB8AC3E}">
        <p14:creationId xmlns:p14="http://schemas.microsoft.com/office/powerpoint/2010/main" val="4523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7C9C-523B-44DF-A556-3E0C8BAC02D0}"/>
              </a:ext>
            </a:extLst>
          </p:cNvPr>
          <p:cNvSpPr>
            <a:spLocks noGrp="1"/>
          </p:cNvSpPr>
          <p:nvPr>
            <p:ph type="title"/>
          </p:nvPr>
        </p:nvSpPr>
        <p:spPr>
          <a:xfrm>
            <a:off x="838200" y="1055238"/>
            <a:ext cx="10515600" cy="462922"/>
          </a:xfrm>
        </p:spPr>
        <p:txBody>
          <a:bodyPr>
            <a:normAutofit fontScale="90000"/>
          </a:bodyPr>
          <a:lstStyle/>
          <a:p>
            <a:r>
              <a:rPr lang="en-US">
                <a:ea typeface="+mj-lt"/>
                <a:cs typeface="+mj-lt"/>
              </a:rPr>
              <a:t>Humidity sensor : DTH11 Testing :</a:t>
            </a:r>
          </a:p>
          <a:p>
            <a:endParaRPr lang="en-US">
              <a:ea typeface="+mj-lt"/>
              <a:cs typeface="+mj-lt"/>
            </a:endParaRPr>
          </a:p>
          <a:p>
            <a:endParaRPr lang="en-US">
              <a:cs typeface="Calibri Light"/>
            </a:endParaRPr>
          </a:p>
        </p:txBody>
      </p:sp>
      <p:sp>
        <p:nvSpPr>
          <p:cNvPr id="5" name="TextBox 4">
            <a:extLst>
              <a:ext uri="{FF2B5EF4-FFF2-40B4-BE49-F238E27FC236}">
                <a16:creationId xmlns:a16="http://schemas.microsoft.com/office/drawing/2014/main" id="{ACCC0D61-EAF8-4CA3-B2B2-0B834566893A}"/>
              </a:ext>
            </a:extLst>
          </p:cNvPr>
          <p:cNvSpPr txBox="1"/>
          <p:nvPr/>
        </p:nvSpPr>
        <p:spPr>
          <a:xfrm>
            <a:off x="1503872" y="25534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7" name="Content Placeholder 6">
            <a:extLst>
              <a:ext uri="{FF2B5EF4-FFF2-40B4-BE49-F238E27FC236}">
                <a16:creationId xmlns:a16="http://schemas.microsoft.com/office/drawing/2014/main" id="{64D4F518-0CBF-419A-AAE7-116B68D56E01}"/>
              </a:ext>
            </a:extLst>
          </p:cNvPr>
          <p:cNvSpPr>
            <a:spLocks noGrp="1"/>
          </p:cNvSpPr>
          <p:nvPr>
            <p:ph idx="1"/>
          </p:nvPr>
        </p:nvSpPr>
        <p:spPr/>
        <p:txBody>
          <a:bodyPr vert="horz" lIns="91440" tIns="45720" rIns="91440" bIns="45720" rtlCol="0" anchor="t">
            <a:normAutofit/>
          </a:bodyPr>
          <a:lstStyle/>
          <a:p>
            <a:r>
              <a:rPr lang="en-US">
                <a:ea typeface="+mn-lt"/>
                <a:cs typeface="+mn-lt"/>
              </a:rPr>
              <a:t>Install the </a:t>
            </a:r>
            <a:r>
              <a:rPr lang="en-US">
                <a:ea typeface="+mn-lt"/>
                <a:cs typeface="+mn-lt"/>
                <a:hlinkClick r:id="rId2"/>
              </a:rPr>
              <a:t>DHTLib library</a:t>
            </a:r>
            <a:r>
              <a:rPr lang="en-US">
                <a:ea typeface="+mn-lt"/>
                <a:cs typeface="+mn-lt"/>
              </a:rPr>
              <a:t>. Download the DHTLib.zip file below and open up the Arduino IDE. Then go to Sketch&gt;Include Library&gt;Add .ZIP Library and select the DHTLib.zip file</a:t>
            </a:r>
            <a:endParaRPr lang="en-US"/>
          </a:p>
          <a:p>
            <a:r>
              <a:rPr lang="en-US">
                <a:ea typeface="+mn-lt"/>
                <a:cs typeface="+mn-lt"/>
                <a:hlinkClick r:id="rId3"/>
              </a:rPr>
              <a:t>https://www.circuitbasics.com/wp-content/uploads/2015/10/DHTLib.zip</a:t>
            </a:r>
          </a:p>
          <a:p>
            <a:r>
              <a:rPr lang="en-US">
                <a:ea typeface="+mn-lt"/>
                <a:cs typeface="+mn-lt"/>
              </a:rPr>
              <a:t>After it’s installed, upload this example program to the Arduino and open the serial monitor:</a:t>
            </a:r>
            <a:endParaRPr lang="en-US">
              <a:cs typeface="Calibri"/>
            </a:endParaRPr>
          </a:p>
          <a:p>
            <a:r>
              <a:rPr lang="en-US">
                <a:ea typeface="+mn-lt"/>
                <a:cs typeface="+mn-lt"/>
              </a:rPr>
              <a:t>You should see the humidity and temperature readings displayed at one second intervals.</a:t>
            </a:r>
            <a:endParaRPr lang="en-US">
              <a:cs typeface="Calibri"/>
            </a:endParaRPr>
          </a:p>
          <a:p>
            <a:endParaRPr lang="en-US">
              <a:cs typeface="Calibri"/>
            </a:endParaRPr>
          </a:p>
        </p:txBody>
      </p:sp>
    </p:spTree>
    <p:extLst>
      <p:ext uri="{BB962C8B-B14F-4D97-AF65-F5344CB8AC3E}">
        <p14:creationId xmlns:p14="http://schemas.microsoft.com/office/powerpoint/2010/main" val="240267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70374-9C30-49B0-B898-98FAC401C562}"/>
              </a:ext>
            </a:extLst>
          </p:cNvPr>
          <p:cNvSpPr>
            <a:spLocks noGrp="1"/>
          </p:cNvSpPr>
          <p:nvPr>
            <p:ph idx="1"/>
          </p:nvPr>
        </p:nvSpPr>
        <p:spPr>
          <a:xfrm>
            <a:off x="1082615" y="1193021"/>
            <a:ext cx="10515600" cy="5027073"/>
          </a:xfrm>
        </p:spPr>
        <p:txBody>
          <a:bodyPr vert="horz" lIns="91440" tIns="45720" rIns="91440" bIns="45720" rtlCol="0" anchor="t">
            <a:normAutofit/>
          </a:bodyPr>
          <a:lstStyle/>
          <a:p>
            <a:endParaRPr lang="en-US" dirty="0">
              <a:cs typeface="Calibri"/>
            </a:endParaRPr>
          </a:p>
          <a:p>
            <a:endParaRPr lang="en-US" dirty="0">
              <a:cs typeface="Calibri"/>
            </a:endParaRPr>
          </a:p>
        </p:txBody>
      </p:sp>
      <p:sp>
        <p:nvSpPr>
          <p:cNvPr id="6" name="TextBox 5">
            <a:extLst>
              <a:ext uri="{FF2B5EF4-FFF2-40B4-BE49-F238E27FC236}">
                <a16:creationId xmlns:a16="http://schemas.microsoft.com/office/drawing/2014/main" id="{2FCF2159-2450-46AE-8CFC-C3679067CBC7}"/>
              </a:ext>
            </a:extLst>
          </p:cNvPr>
          <p:cNvSpPr txBox="1"/>
          <p:nvPr/>
        </p:nvSpPr>
        <p:spPr>
          <a:xfrm>
            <a:off x="856892" y="569344"/>
            <a:ext cx="768901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Light"/>
              </a:rPr>
              <a:t>Humidity sensor : DTH11 Testing :​ code</a:t>
            </a:r>
            <a:endParaRPr lang="en-US" sz="2000" b="1" dirty="0">
              <a:latin typeface="Calibri Light"/>
              <a:cs typeface="Calibri Light"/>
            </a:endParaRPr>
          </a:p>
          <a:p>
            <a:r>
              <a:rPr lang="en-US" b="1" dirty="0">
                <a:latin typeface="Calibri Light"/>
              </a:rPr>
              <a:t>​</a:t>
            </a:r>
            <a:endParaRPr lang="en-US" b="1">
              <a:latin typeface="Calibri Light"/>
              <a:cs typeface="Calibri Light"/>
            </a:endParaRPr>
          </a:p>
          <a:p>
            <a:r>
              <a:rPr lang="en-US" b="1" dirty="0">
                <a:latin typeface="Calibri Light"/>
              </a:rPr>
              <a:t>​</a:t>
            </a:r>
            <a:endParaRPr lang="en-US" b="1">
              <a:latin typeface="Calibri Light"/>
              <a:cs typeface="Calibri Light"/>
            </a:endParaRPr>
          </a:p>
        </p:txBody>
      </p:sp>
      <p:sp>
        <p:nvSpPr>
          <p:cNvPr id="4" name="TextBox 3">
            <a:extLst>
              <a:ext uri="{FF2B5EF4-FFF2-40B4-BE49-F238E27FC236}">
                <a16:creationId xmlns:a16="http://schemas.microsoft.com/office/drawing/2014/main" id="{B2E4BA3D-15CA-48A2-B602-F53C13E32AE3}"/>
              </a:ext>
            </a:extLst>
          </p:cNvPr>
          <p:cNvSpPr txBox="1"/>
          <p:nvPr/>
        </p:nvSpPr>
        <p:spPr>
          <a:xfrm>
            <a:off x="856891" y="943155"/>
            <a:ext cx="10751388"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#include &lt;</a:t>
            </a:r>
            <a:r>
              <a:rPr lang="en-US" dirty="0" err="1">
                <a:ea typeface="+mn-lt"/>
                <a:cs typeface="+mn-lt"/>
              </a:rPr>
              <a:t>dht.h</a:t>
            </a:r>
            <a:r>
              <a:rPr lang="en-US" dirty="0">
                <a:ea typeface="+mn-lt"/>
                <a:cs typeface="+mn-lt"/>
              </a:rPr>
              <a:t>&gt;</a:t>
            </a:r>
            <a:endParaRPr lang="en-US" dirty="0"/>
          </a:p>
          <a:p>
            <a:r>
              <a:rPr lang="en-US" dirty="0">
                <a:ea typeface="+mn-lt"/>
                <a:cs typeface="+mn-lt"/>
              </a:rPr>
              <a:t>#define PIN7// sensor is connected to pin 7 of Arduino</a:t>
            </a:r>
            <a:endParaRPr lang="en-US" dirty="0">
              <a:cs typeface="Calibri" panose="020F0502020204030204"/>
            </a:endParaRPr>
          </a:p>
          <a:p>
            <a:r>
              <a:rPr lang="en-US" dirty="0" err="1">
                <a:ea typeface="+mn-lt"/>
                <a:cs typeface="+mn-lt"/>
              </a:rPr>
              <a:t>dht</a:t>
            </a:r>
            <a:r>
              <a:rPr lang="en-US" dirty="0">
                <a:ea typeface="+mn-lt"/>
                <a:cs typeface="+mn-lt"/>
              </a:rPr>
              <a:t> DHT;</a:t>
            </a:r>
            <a:endParaRPr lang="en-US">
              <a:cs typeface="Calibri" panose="020F0502020204030204"/>
            </a:endParaRPr>
          </a:p>
          <a:p>
            <a:r>
              <a:rPr lang="en-US" dirty="0">
                <a:ea typeface="+mn-lt"/>
                <a:cs typeface="+mn-lt"/>
              </a:rPr>
              <a:t>void setup(){                               //start setup</a:t>
            </a:r>
            <a:endParaRPr lang="en-US" dirty="0">
              <a:cs typeface="Calibri" panose="020F0502020204030204"/>
            </a:endParaRPr>
          </a:p>
          <a:p>
            <a:r>
              <a:rPr lang="en-US" dirty="0">
                <a:ea typeface="+mn-lt"/>
                <a:cs typeface="+mn-lt"/>
              </a:rPr>
              <a:t>  </a:t>
            </a:r>
            <a:r>
              <a:rPr lang="en-US" dirty="0" err="1">
                <a:ea typeface="+mn-lt"/>
                <a:cs typeface="+mn-lt"/>
              </a:rPr>
              <a:t>Serial.begin</a:t>
            </a:r>
            <a:r>
              <a:rPr lang="en-US" dirty="0">
                <a:ea typeface="+mn-lt"/>
                <a:cs typeface="+mn-lt"/>
              </a:rPr>
              <a:t>(9600);</a:t>
            </a:r>
            <a:endParaRPr lang="en-US">
              <a:cs typeface="Calibri" panose="020F0502020204030204"/>
            </a:endParaRPr>
          </a:p>
          <a:p>
            <a:r>
              <a:rPr lang="en-US" dirty="0">
                <a:ea typeface="+mn-lt"/>
                <a:cs typeface="+mn-lt"/>
              </a:rPr>
              <a:t>  delay(500);                               //Delay to let system boot</a:t>
            </a:r>
            <a:endParaRPr lang="en-US" dirty="0"/>
          </a:p>
          <a:p>
            <a:r>
              <a:rPr lang="en-US" dirty="0">
                <a:ea typeface="+mn-lt"/>
                <a:cs typeface="+mn-lt"/>
              </a:rPr>
              <a:t>  </a:t>
            </a:r>
            <a:r>
              <a:rPr lang="en-US" dirty="0" err="1">
                <a:ea typeface="+mn-lt"/>
                <a:cs typeface="+mn-lt"/>
              </a:rPr>
              <a:t>Serial.println</a:t>
            </a:r>
            <a:r>
              <a:rPr lang="en-US" dirty="0">
                <a:ea typeface="+mn-lt"/>
                <a:cs typeface="+mn-lt"/>
              </a:rPr>
              <a:t>("DHT11 Humidity &amp; temperature Sensor\n\n");</a:t>
            </a:r>
            <a:endParaRPr lang="en-US" dirty="0"/>
          </a:p>
          <a:p>
            <a:r>
              <a:rPr lang="en-US" dirty="0">
                <a:ea typeface="+mn-lt"/>
                <a:cs typeface="+mn-lt"/>
              </a:rPr>
              <a:t>  delay(1000);                           //Wait before accessing Sensor</a:t>
            </a:r>
            <a:endParaRPr lang="en-US" dirty="0"/>
          </a:p>
          <a:p>
            <a:r>
              <a:rPr lang="en-US" dirty="0">
                <a:ea typeface="+mn-lt"/>
                <a:cs typeface="+mn-lt"/>
              </a:rPr>
              <a:t>}                                                  //end "setup()"</a:t>
            </a:r>
            <a:endParaRPr lang="en-US" dirty="0">
              <a:cs typeface="Calibri"/>
            </a:endParaRPr>
          </a:p>
          <a:p>
            <a:r>
              <a:rPr lang="en-US" dirty="0">
                <a:ea typeface="+mn-lt"/>
                <a:cs typeface="+mn-lt"/>
              </a:rPr>
              <a:t>void loop(){                              //Start of Program </a:t>
            </a:r>
          </a:p>
          <a:p>
            <a:r>
              <a:rPr lang="en-US" dirty="0">
                <a:ea typeface="+mn-lt"/>
                <a:cs typeface="+mn-lt"/>
              </a:rPr>
              <a:t>    DHT.read11(</a:t>
            </a:r>
            <a:r>
              <a:rPr lang="en-US" dirty="0" err="1">
                <a:ea typeface="+mn-lt"/>
                <a:cs typeface="+mn-lt"/>
              </a:rPr>
              <a:t>dht_apin</a:t>
            </a:r>
            <a:r>
              <a:rPr lang="en-US" dirty="0">
                <a:ea typeface="+mn-lt"/>
                <a:cs typeface="+mn-lt"/>
              </a:rPr>
              <a:t>);</a:t>
            </a:r>
            <a:endParaRPr lang="en-US" dirty="0">
              <a:cs typeface="Calibri"/>
            </a:endParaRPr>
          </a:p>
          <a:p>
            <a:r>
              <a:rPr lang="en-US" dirty="0">
                <a:ea typeface="+mn-lt"/>
                <a:cs typeface="+mn-lt"/>
              </a:rPr>
              <a:t>    </a:t>
            </a:r>
            <a:r>
              <a:rPr lang="en-US" dirty="0" err="1">
                <a:ea typeface="+mn-lt"/>
                <a:cs typeface="+mn-lt"/>
              </a:rPr>
              <a:t>Serial.print</a:t>
            </a:r>
            <a:r>
              <a:rPr lang="en-US" dirty="0">
                <a:ea typeface="+mn-lt"/>
                <a:cs typeface="+mn-lt"/>
              </a:rPr>
              <a:t>("Current humidity = ");</a:t>
            </a:r>
            <a:endParaRPr lang="en-US" dirty="0"/>
          </a:p>
          <a:p>
            <a:r>
              <a:rPr lang="en-US" dirty="0">
                <a:ea typeface="+mn-lt"/>
                <a:cs typeface="+mn-lt"/>
              </a:rPr>
              <a:t>    </a:t>
            </a:r>
            <a:r>
              <a:rPr lang="en-US" dirty="0" err="1">
                <a:ea typeface="+mn-lt"/>
                <a:cs typeface="+mn-lt"/>
              </a:rPr>
              <a:t>Serial.print</a:t>
            </a:r>
            <a:r>
              <a:rPr lang="en-US" dirty="0">
                <a:ea typeface="+mn-lt"/>
                <a:cs typeface="+mn-lt"/>
              </a:rPr>
              <a:t>(</a:t>
            </a:r>
            <a:r>
              <a:rPr lang="en-US" dirty="0" err="1">
                <a:ea typeface="+mn-lt"/>
                <a:cs typeface="+mn-lt"/>
              </a:rPr>
              <a:t>DHT.humidity</a:t>
            </a:r>
            <a:r>
              <a:rPr lang="en-US" dirty="0">
                <a:ea typeface="+mn-lt"/>
                <a:cs typeface="+mn-lt"/>
              </a:rPr>
              <a:t>);     //print humidity in percentage</a:t>
            </a:r>
            <a:endParaRPr lang="en-US" dirty="0"/>
          </a:p>
          <a:p>
            <a:r>
              <a:rPr lang="en-US" dirty="0">
                <a:ea typeface="+mn-lt"/>
                <a:cs typeface="+mn-lt"/>
              </a:rPr>
              <a:t>    </a:t>
            </a:r>
            <a:r>
              <a:rPr lang="en-US" dirty="0" err="1">
                <a:ea typeface="+mn-lt"/>
                <a:cs typeface="+mn-lt"/>
              </a:rPr>
              <a:t>Serial.print</a:t>
            </a:r>
            <a:r>
              <a:rPr lang="en-US" dirty="0">
                <a:ea typeface="+mn-lt"/>
                <a:cs typeface="+mn-lt"/>
              </a:rPr>
              <a:t>("%  ");</a:t>
            </a:r>
            <a:endParaRPr lang="en-US" dirty="0"/>
          </a:p>
          <a:p>
            <a:r>
              <a:rPr lang="en-US" dirty="0">
                <a:ea typeface="+mn-lt"/>
                <a:cs typeface="+mn-lt"/>
              </a:rPr>
              <a:t>    </a:t>
            </a:r>
            <a:r>
              <a:rPr lang="en-US" dirty="0" err="1">
                <a:ea typeface="+mn-lt"/>
                <a:cs typeface="+mn-lt"/>
              </a:rPr>
              <a:t>Serial.print</a:t>
            </a:r>
            <a:r>
              <a:rPr lang="en-US" dirty="0">
                <a:ea typeface="+mn-lt"/>
                <a:cs typeface="+mn-lt"/>
              </a:rPr>
              <a:t>("temperature = ");</a:t>
            </a:r>
            <a:endParaRPr lang="en-US" dirty="0"/>
          </a:p>
          <a:p>
            <a:r>
              <a:rPr lang="en-US" dirty="0">
                <a:ea typeface="+mn-lt"/>
                <a:cs typeface="+mn-lt"/>
              </a:rPr>
              <a:t>    </a:t>
            </a:r>
            <a:r>
              <a:rPr lang="en-US" dirty="0" err="1">
                <a:ea typeface="+mn-lt"/>
                <a:cs typeface="+mn-lt"/>
              </a:rPr>
              <a:t>Serial.print</a:t>
            </a:r>
            <a:r>
              <a:rPr lang="en-US" dirty="0">
                <a:ea typeface="+mn-lt"/>
                <a:cs typeface="+mn-lt"/>
              </a:rPr>
              <a:t>(</a:t>
            </a:r>
            <a:r>
              <a:rPr lang="en-US" dirty="0" err="1">
                <a:ea typeface="+mn-lt"/>
                <a:cs typeface="+mn-lt"/>
              </a:rPr>
              <a:t>DHT.temperature</a:t>
            </a:r>
            <a:r>
              <a:rPr lang="en-US" dirty="0">
                <a:ea typeface="+mn-lt"/>
                <a:cs typeface="+mn-lt"/>
              </a:rPr>
              <a:t>);    //print temperature in C</a:t>
            </a:r>
            <a:endParaRPr lang="en-US" dirty="0"/>
          </a:p>
          <a:p>
            <a:r>
              <a:rPr lang="en-US" dirty="0">
                <a:ea typeface="+mn-lt"/>
                <a:cs typeface="+mn-lt"/>
              </a:rPr>
              <a:t>    </a:t>
            </a:r>
            <a:r>
              <a:rPr lang="en-US" dirty="0" err="1">
                <a:ea typeface="+mn-lt"/>
                <a:cs typeface="+mn-lt"/>
              </a:rPr>
              <a:t>Serial.println</a:t>
            </a:r>
            <a:r>
              <a:rPr lang="en-US" dirty="0">
                <a:ea typeface="+mn-lt"/>
                <a:cs typeface="+mn-lt"/>
              </a:rPr>
              <a:t>("C  ");</a:t>
            </a:r>
            <a:endParaRPr lang="en-US" dirty="0"/>
          </a:p>
          <a:p>
            <a:r>
              <a:rPr lang="en-US" dirty="0">
                <a:ea typeface="+mn-lt"/>
                <a:cs typeface="+mn-lt"/>
              </a:rPr>
              <a:t>    delay(5000);                   //Wait 5 seconds before accessing sensor again.</a:t>
            </a:r>
            <a:endParaRPr lang="en-US" dirty="0">
              <a:cs typeface="Calibri" panose="020F0502020204030204"/>
            </a:endParaRPr>
          </a:p>
          <a:p>
            <a:r>
              <a:rPr lang="en-US" dirty="0">
                <a:ea typeface="+mn-lt"/>
                <a:cs typeface="+mn-lt"/>
              </a:rPr>
              <a:t>}                                           // end loop</a:t>
            </a:r>
            <a:endParaRPr lang="en-US" dirty="0">
              <a:cs typeface="Calibri" panose="020F0502020204030204"/>
            </a:endParaRPr>
          </a:p>
        </p:txBody>
      </p:sp>
    </p:spTree>
    <p:extLst>
      <p:ext uri="{BB962C8B-B14F-4D97-AF65-F5344CB8AC3E}">
        <p14:creationId xmlns:p14="http://schemas.microsoft.com/office/powerpoint/2010/main" val="367329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FDCFE-6EB0-41F3-88F4-728C66AD237B}"/>
              </a:ext>
            </a:extLst>
          </p:cNvPr>
          <p:cNvSpPr>
            <a:spLocks noGrp="1"/>
          </p:cNvSpPr>
          <p:nvPr>
            <p:ph type="title"/>
          </p:nvPr>
        </p:nvSpPr>
        <p:spPr>
          <a:xfrm>
            <a:off x="507522" y="365125"/>
            <a:ext cx="6660296" cy="1260966"/>
          </a:xfrm>
        </p:spPr>
        <p:txBody>
          <a:bodyPr>
            <a:normAutofit fontScale="90000"/>
          </a:bodyPr>
          <a:lstStyle/>
          <a:p>
            <a:r>
              <a:rPr lang="en-US" b="1">
                <a:ea typeface="+mj-lt"/>
                <a:cs typeface="+mj-lt"/>
              </a:rPr>
              <a:t>GSM/GPRS Module – SIM868 specifications : </a:t>
            </a:r>
            <a:endParaRPr lang="en-US"/>
          </a:p>
        </p:txBody>
      </p:sp>
      <p:sp>
        <p:nvSpPr>
          <p:cNvPr id="3" name="Content Placeholder 2">
            <a:extLst>
              <a:ext uri="{FF2B5EF4-FFF2-40B4-BE49-F238E27FC236}">
                <a16:creationId xmlns:a16="http://schemas.microsoft.com/office/drawing/2014/main" id="{519D5F24-EB4B-41B9-9587-65BE25B40A58}"/>
              </a:ext>
            </a:extLst>
          </p:cNvPr>
          <p:cNvSpPr>
            <a:spLocks noGrp="1"/>
          </p:cNvSpPr>
          <p:nvPr>
            <p:ph idx="1"/>
          </p:nvPr>
        </p:nvSpPr>
        <p:spPr>
          <a:xfrm>
            <a:off x="421257" y="1700694"/>
            <a:ext cx="6057356" cy="4476269"/>
          </a:xfrm>
        </p:spPr>
        <p:txBody>
          <a:bodyPr vert="horz" lIns="91440" tIns="45720" rIns="91440" bIns="45720" rtlCol="0" anchor="t">
            <a:normAutofit/>
          </a:bodyPr>
          <a:lstStyle/>
          <a:p>
            <a:r>
              <a:rPr lang="en-US" sz="2400">
                <a:ea typeface="+mn-lt"/>
                <a:cs typeface="+mn-lt"/>
              </a:rPr>
              <a:t>Raspberry Pi connectivity, compatible with Raspberry Pi 2B/3B/Zero/Zero W</a:t>
            </a:r>
          </a:p>
          <a:p>
            <a:r>
              <a:rPr lang="en-US" sz="2400">
                <a:ea typeface="+mn-lt"/>
                <a:cs typeface="+mn-lt"/>
              </a:rPr>
              <a:t>Supports SMS, phone call, GPRS, DTMF, HTTP, FTP, MMS, email, etc.</a:t>
            </a:r>
            <a:endParaRPr lang="en-US" sz="2400">
              <a:cs typeface="Calibri"/>
            </a:endParaRPr>
          </a:p>
          <a:p>
            <a:r>
              <a:rPr lang="en-US" sz="2400">
                <a:ea typeface="+mn-lt"/>
                <a:cs typeface="+mn-lt"/>
              </a:rPr>
              <a:t>Bluetooth 3.0, supports data transferring through Bluetooth</a:t>
            </a:r>
            <a:endParaRPr lang="en-US" sz="2400">
              <a:cs typeface="Calibri"/>
            </a:endParaRPr>
          </a:p>
          <a:p>
            <a:r>
              <a:rPr lang="en-US" sz="2400">
                <a:ea typeface="+mn-lt"/>
                <a:cs typeface="+mn-lt"/>
              </a:rPr>
              <a:t>Onboard USB TO UART converter CP2102 for UART debugging</a:t>
            </a:r>
            <a:endParaRPr lang="en-US" sz="2400">
              <a:cs typeface="Calibri"/>
            </a:endParaRPr>
          </a:p>
          <a:p>
            <a:r>
              <a:rPr lang="en-US" sz="2400">
                <a:ea typeface="+mn-lt"/>
                <a:cs typeface="+mn-lt"/>
              </a:rPr>
              <a:t>Frequency Bands: 850/900/1800/1900MHz </a:t>
            </a:r>
            <a:endParaRPr lang="en-US" sz="2400">
              <a:cs typeface="Calibri" panose="020F0502020204030204"/>
            </a:endParaRPr>
          </a:p>
          <a:p>
            <a:r>
              <a:rPr lang="en-US" sz="2400">
                <a:cs typeface="Calibri"/>
                <a:hlinkClick r:id="rId2"/>
              </a:rPr>
              <a:t>Other specification</a:t>
            </a:r>
            <a:endParaRPr lang="en-US" sz="2400">
              <a:cs typeface="Calibri" panose="020F0502020204030204"/>
            </a:endParaRPr>
          </a:p>
        </p:txBody>
      </p:sp>
      <p:pic>
        <p:nvPicPr>
          <p:cNvPr id="4" name="Picture 4" descr="A picture containing adapter&#10;&#10;Description automatically generated">
            <a:extLst>
              <a:ext uri="{FF2B5EF4-FFF2-40B4-BE49-F238E27FC236}">
                <a16:creationId xmlns:a16="http://schemas.microsoft.com/office/drawing/2014/main" id="{0090DF57-91AE-4648-A49D-BEEE914CE68A}"/>
              </a:ext>
            </a:extLst>
          </p:cNvPr>
          <p:cNvPicPr>
            <a:picLocks noChangeAspect="1"/>
          </p:cNvPicPr>
          <p:nvPr/>
        </p:nvPicPr>
        <p:blipFill rotWithShape="1">
          <a:blip r:embed="rId3"/>
          <a:srcRect r="13054"/>
          <a:stretch/>
        </p:blipFill>
        <p:spPr>
          <a:xfrm>
            <a:off x="6833064" y="10"/>
            <a:ext cx="5358936"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46195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5589-5F14-4407-8187-1C21E84ED4A6}"/>
              </a:ext>
            </a:extLst>
          </p:cNvPr>
          <p:cNvSpPr>
            <a:spLocks noGrp="1"/>
          </p:cNvSpPr>
          <p:nvPr>
            <p:ph type="title"/>
          </p:nvPr>
        </p:nvSpPr>
        <p:spPr/>
        <p:txBody>
          <a:bodyPr/>
          <a:lstStyle/>
          <a:p>
            <a:r>
              <a:rPr lang="en-US" b="1">
                <a:ea typeface="+mj-lt"/>
                <a:cs typeface="+mj-lt"/>
              </a:rPr>
              <a:t>GSM/GPRS Module – SIM868 Testing:</a:t>
            </a:r>
            <a:endParaRPr lang="en-US"/>
          </a:p>
        </p:txBody>
      </p:sp>
      <p:sp>
        <p:nvSpPr>
          <p:cNvPr id="3" name="Content Placeholder 2">
            <a:extLst>
              <a:ext uri="{FF2B5EF4-FFF2-40B4-BE49-F238E27FC236}">
                <a16:creationId xmlns:a16="http://schemas.microsoft.com/office/drawing/2014/main" id="{FDA5D0B4-0D53-43ED-BA1F-E5C2D627141E}"/>
              </a:ext>
            </a:extLst>
          </p:cNvPr>
          <p:cNvSpPr>
            <a:spLocks noGrp="1"/>
          </p:cNvSpPr>
          <p:nvPr>
            <p:ph idx="1"/>
          </p:nvPr>
        </p:nvSpPr>
        <p:spPr/>
        <p:txBody>
          <a:bodyPr vert="horz" lIns="91440" tIns="45720" rIns="91440" bIns="45720" rtlCol="0" anchor="t">
            <a:normAutofit/>
          </a:bodyPr>
          <a:lstStyle/>
          <a:p>
            <a:r>
              <a:rPr lang="en-US">
                <a:ea typeface="+mn-lt"/>
                <a:cs typeface="+mn-lt"/>
              </a:rPr>
              <a:t>Insert the GSM (not CDMA) SIM card to GSM module and lock it.</a:t>
            </a:r>
          </a:p>
          <a:p>
            <a:r>
              <a:rPr lang="en-US">
                <a:ea typeface="+mn-lt"/>
                <a:cs typeface="+mn-lt"/>
              </a:rPr>
              <a:t>Connect the adapter to GSM module and turn it ON!</a:t>
            </a:r>
          </a:p>
          <a:p>
            <a:r>
              <a:rPr lang="en-US">
                <a:ea typeface="+mn-lt"/>
                <a:cs typeface="+mn-lt"/>
              </a:rPr>
              <a:t>The red LED with turn on as soon as you connect to power. This confirms that the board is receiving power.</a:t>
            </a:r>
          </a:p>
          <a:p>
            <a:r>
              <a:rPr lang="en-US">
                <a:ea typeface="+mn-lt"/>
                <a:cs typeface="+mn-lt"/>
              </a:rPr>
              <a:t>The other LED with blink. First it will blink faster as it is searching for network.</a:t>
            </a:r>
          </a:p>
          <a:p>
            <a:r>
              <a:rPr lang="en-US">
                <a:ea typeface="+mn-lt"/>
                <a:cs typeface="+mn-lt"/>
              </a:rPr>
              <a:t>Now wait for some time (say 1 minute) and see the blinking rate of ‘status LED’  or ‘network LED’ </a:t>
            </a:r>
          </a:p>
          <a:p>
            <a:endParaRPr lang="en-US">
              <a:cs typeface="Calibri"/>
            </a:endParaRPr>
          </a:p>
        </p:txBody>
      </p:sp>
    </p:spTree>
    <p:extLst>
      <p:ext uri="{BB962C8B-B14F-4D97-AF65-F5344CB8AC3E}">
        <p14:creationId xmlns:p14="http://schemas.microsoft.com/office/powerpoint/2010/main" val="109150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7D1BF-EFBC-49B7-876B-8C9CD62FE417}"/>
              </a:ext>
            </a:extLst>
          </p:cNvPr>
          <p:cNvSpPr>
            <a:spLocks noGrp="1"/>
          </p:cNvSpPr>
          <p:nvPr>
            <p:ph type="title"/>
          </p:nvPr>
        </p:nvSpPr>
        <p:spPr>
          <a:xfrm>
            <a:off x="635000" y="640823"/>
            <a:ext cx="3418659" cy="5583148"/>
          </a:xfrm>
        </p:spPr>
        <p:txBody>
          <a:bodyPr anchor="ctr">
            <a:normAutofit/>
          </a:bodyPr>
          <a:lstStyle/>
          <a:p>
            <a:r>
              <a:rPr lang="en-US" sz="5000">
                <a:latin typeface="Times New Roman"/>
                <a:cs typeface="Calibri Light"/>
              </a:rPr>
              <a:t>Components used in our project:-</a:t>
            </a:r>
            <a:endParaRPr lang="en-US" sz="5000">
              <a:cs typeface="Calibri Light"/>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7E414ED-9A6B-4903-A356-657EF1E14B2E}"/>
              </a:ext>
            </a:extLst>
          </p:cNvPr>
          <p:cNvGraphicFramePr>
            <a:graphicFrameLocks noGrp="1"/>
          </p:cNvGraphicFramePr>
          <p:nvPr>
            <p:ph idx="1"/>
            <p:extLst>
              <p:ext uri="{D42A27DB-BD31-4B8C-83A1-F6EECF244321}">
                <p14:modId xmlns:p14="http://schemas.microsoft.com/office/powerpoint/2010/main" val="19104961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8232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BA0C-DF94-44EB-898F-B4B2682388DA}"/>
              </a:ext>
            </a:extLst>
          </p:cNvPr>
          <p:cNvSpPr>
            <a:spLocks noGrp="1"/>
          </p:cNvSpPr>
          <p:nvPr>
            <p:ph type="title"/>
          </p:nvPr>
        </p:nvSpPr>
        <p:spPr/>
        <p:txBody>
          <a:bodyPr/>
          <a:lstStyle/>
          <a:p>
            <a:r>
              <a:rPr lang="en-US" b="1">
                <a:ea typeface="+mj-lt"/>
                <a:cs typeface="+mj-lt"/>
              </a:rPr>
              <a:t>GSM/GPRS Module – SIM868 Testing:</a:t>
            </a:r>
            <a:endParaRPr lang="en-US"/>
          </a:p>
        </p:txBody>
      </p:sp>
      <p:sp>
        <p:nvSpPr>
          <p:cNvPr id="3" name="Content Placeholder 2">
            <a:extLst>
              <a:ext uri="{FF2B5EF4-FFF2-40B4-BE49-F238E27FC236}">
                <a16:creationId xmlns:a16="http://schemas.microsoft.com/office/drawing/2014/main" id="{15CE69F4-F33B-4EC1-997F-5B2AF35CAFE2}"/>
              </a:ext>
            </a:extLst>
          </p:cNvPr>
          <p:cNvSpPr>
            <a:spLocks noGrp="1"/>
          </p:cNvSpPr>
          <p:nvPr>
            <p:ph idx="1"/>
          </p:nvPr>
        </p:nvSpPr>
        <p:spPr/>
        <p:txBody>
          <a:bodyPr vert="horz" lIns="91440" tIns="45720" rIns="91440" bIns="45720" rtlCol="0" anchor="t">
            <a:normAutofit/>
          </a:bodyPr>
          <a:lstStyle/>
          <a:p>
            <a:r>
              <a:rPr lang="en-US">
                <a:ea typeface="+mn-lt"/>
                <a:cs typeface="+mn-lt"/>
              </a:rPr>
              <a:t>Once the connection is established successfully, the status/network LED will blink continuously every 3 seconds.</a:t>
            </a:r>
          </a:p>
          <a:p>
            <a:r>
              <a:rPr lang="en-US">
                <a:ea typeface="+mn-lt"/>
                <a:cs typeface="+mn-lt"/>
              </a:rPr>
              <a:t> You may try making a call to the mobile number of the sim card inside GSM module. If you hear a ring back, the gsm module has successfully established network connection.</a:t>
            </a:r>
          </a:p>
          <a:p>
            <a:r>
              <a:rPr lang="en-US">
                <a:cs typeface="Calibri"/>
              </a:rPr>
              <a:t>Also, when we make a call, the other LED named "ring" should turn on. This will make sure that the GSM board is working fine.</a:t>
            </a:r>
          </a:p>
        </p:txBody>
      </p:sp>
    </p:spTree>
    <p:extLst>
      <p:ext uri="{BB962C8B-B14F-4D97-AF65-F5344CB8AC3E}">
        <p14:creationId xmlns:p14="http://schemas.microsoft.com/office/powerpoint/2010/main" val="3574052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CC4E-015C-4DAD-B855-01BB633052D9}"/>
              </a:ext>
            </a:extLst>
          </p:cNvPr>
          <p:cNvSpPr>
            <a:spLocks noGrp="1"/>
          </p:cNvSpPr>
          <p:nvPr>
            <p:ph type="title"/>
          </p:nvPr>
        </p:nvSpPr>
        <p:spPr/>
        <p:txBody>
          <a:bodyPr/>
          <a:lstStyle/>
          <a:p>
            <a:r>
              <a:rPr lang="en-US" b="1">
                <a:ea typeface="+mj-lt"/>
                <a:cs typeface="+mj-lt"/>
              </a:rPr>
              <a:t>Pulse Oximeter – MAX30102 specifications:</a:t>
            </a:r>
            <a:endParaRPr lang="en-US" b="1"/>
          </a:p>
        </p:txBody>
      </p:sp>
      <p:sp>
        <p:nvSpPr>
          <p:cNvPr id="3" name="Content Placeholder 2">
            <a:extLst>
              <a:ext uri="{FF2B5EF4-FFF2-40B4-BE49-F238E27FC236}">
                <a16:creationId xmlns:a16="http://schemas.microsoft.com/office/drawing/2014/main" id="{7D63A4B6-8380-44CF-BCF8-8B6C235F2025}"/>
              </a:ext>
            </a:extLst>
          </p:cNvPr>
          <p:cNvSpPr>
            <a:spLocks noGrp="1"/>
          </p:cNvSpPr>
          <p:nvPr>
            <p:ph idx="1"/>
          </p:nvPr>
        </p:nvSpPr>
        <p:spPr/>
        <p:txBody>
          <a:bodyPr vert="horz" lIns="91440" tIns="45720" rIns="91440" bIns="45720" rtlCol="0" anchor="t">
            <a:normAutofit/>
          </a:bodyPr>
          <a:lstStyle/>
          <a:p>
            <a:r>
              <a:rPr lang="en-US">
                <a:ea typeface="+mn-lt"/>
                <a:cs typeface="+mn-lt"/>
              </a:rPr>
              <a:t>Heart-Rate Monitor and Pulse Oximeter Biosensor in LED Reflective Solution </a:t>
            </a:r>
            <a:endParaRPr lang="en-US">
              <a:cs typeface="Calibri" panose="020F0502020204030204"/>
            </a:endParaRPr>
          </a:p>
          <a:p>
            <a:r>
              <a:rPr lang="en-US">
                <a:ea typeface="+mn-lt"/>
                <a:cs typeface="+mn-lt"/>
              </a:rPr>
              <a:t>Tiny 5.6mm x 3.3mm x 1.55mm 14-Pin Optical Module </a:t>
            </a:r>
            <a:endParaRPr lang="en-US"/>
          </a:p>
          <a:p>
            <a:pPr lvl="1"/>
            <a:r>
              <a:rPr lang="en-US">
                <a:ea typeface="+mn-lt"/>
                <a:cs typeface="+mn-lt"/>
              </a:rPr>
              <a:t>Integrated Cover Glass for Optimal, Robust Performance</a:t>
            </a:r>
            <a:endParaRPr lang="en-US"/>
          </a:p>
          <a:p>
            <a:r>
              <a:rPr lang="en-US">
                <a:ea typeface="+mn-lt"/>
                <a:cs typeface="+mn-lt"/>
              </a:rPr>
              <a:t>Ultra-Low Power Operation for Mobile Devices </a:t>
            </a:r>
            <a:endParaRPr lang="en-US"/>
          </a:p>
          <a:p>
            <a:pPr lvl="1"/>
            <a:r>
              <a:rPr lang="en-US">
                <a:ea typeface="+mn-lt"/>
                <a:cs typeface="+mn-lt"/>
              </a:rPr>
              <a:t>Programmable Sample Rate and LED Current for Power Savings </a:t>
            </a:r>
            <a:endParaRPr lang="en-US"/>
          </a:p>
          <a:p>
            <a:pPr lvl="1"/>
            <a:r>
              <a:rPr lang="en-US">
                <a:ea typeface="+mn-lt"/>
                <a:cs typeface="+mn-lt"/>
              </a:rPr>
              <a:t>Low-Power Heart-Rate Monitor (&lt; 1mW) </a:t>
            </a:r>
            <a:endParaRPr lang="en-US"/>
          </a:p>
          <a:p>
            <a:pPr lvl="1"/>
            <a:r>
              <a:rPr lang="en-US">
                <a:ea typeface="+mn-lt"/>
                <a:cs typeface="+mn-lt"/>
              </a:rPr>
              <a:t>Ultra-Low Shutdown Current (0.7µA, typ)</a:t>
            </a:r>
            <a:endParaRPr lang="en-US"/>
          </a:p>
          <a:p>
            <a:endParaRPr lang="en-US">
              <a:cs typeface="Calibri"/>
            </a:endParaRPr>
          </a:p>
          <a:p>
            <a:endParaRPr lang="en-US">
              <a:cs typeface="Calibri"/>
            </a:endParaRPr>
          </a:p>
        </p:txBody>
      </p:sp>
    </p:spTree>
    <p:extLst>
      <p:ext uri="{BB962C8B-B14F-4D97-AF65-F5344CB8AC3E}">
        <p14:creationId xmlns:p14="http://schemas.microsoft.com/office/powerpoint/2010/main" val="3295380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4F98C3-AB42-4CE2-83A1-9F764476F1D1}"/>
              </a:ext>
            </a:extLst>
          </p:cNvPr>
          <p:cNvSpPr>
            <a:spLocks noGrp="1"/>
          </p:cNvSpPr>
          <p:nvPr>
            <p:ph type="title"/>
          </p:nvPr>
        </p:nvSpPr>
        <p:spPr>
          <a:xfrm>
            <a:off x="838201" y="643467"/>
            <a:ext cx="10372714" cy="1800526"/>
          </a:xfrm>
        </p:spPr>
        <p:txBody>
          <a:bodyPr>
            <a:normAutofit/>
          </a:bodyPr>
          <a:lstStyle/>
          <a:p>
            <a:r>
              <a:rPr lang="en-US" b="1">
                <a:ea typeface="+mj-lt"/>
                <a:cs typeface="+mj-lt"/>
              </a:rPr>
              <a:t>Pulse Oximeter – MAX30102 Specifications :</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C4F18719-EFB7-4B7B-A735-31FAAC941904}"/>
              </a:ext>
            </a:extLst>
          </p:cNvPr>
          <p:cNvSpPr>
            <a:spLocks noGrp="1"/>
          </p:cNvSpPr>
          <p:nvPr>
            <p:ph idx="1"/>
          </p:nvPr>
        </p:nvSpPr>
        <p:spPr>
          <a:xfrm>
            <a:off x="565032" y="2623381"/>
            <a:ext cx="5599432" cy="3553581"/>
          </a:xfrm>
        </p:spPr>
        <p:txBody>
          <a:bodyPr vert="horz" lIns="91440" tIns="45720" rIns="91440" bIns="45720" rtlCol="0" anchor="t">
            <a:noAutofit/>
          </a:bodyPr>
          <a:lstStyle/>
          <a:p>
            <a:r>
              <a:rPr lang="en-US">
                <a:ea typeface="+mn-lt"/>
                <a:cs typeface="+mn-lt"/>
              </a:rPr>
              <a:t>Fast Data Output Capability </a:t>
            </a:r>
          </a:p>
          <a:p>
            <a:pPr lvl="1"/>
            <a:r>
              <a:rPr lang="en-US" sz="2800">
                <a:ea typeface="+mn-lt"/>
                <a:cs typeface="+mn-lt"/>
              </a:rPr>
              <a:t>High Sample Rates</a:t>
            </a:r>
          </a:p>
          <a:p>
            <a:r>
              <a:rPr lang="en-US">
                <a:ea typeface="+mn-lt"/>
                <a:cs typeface="+mn-lt"/>
              </a:rPr>
              <a:t>Robust Motion Artifact Resilience </a:t>
            </a:r>
          </a:p>
          <a:p>
            <a:pPr lvl="1"/>
            <a:r>
              <a:rPr lang="en-US" sz="2800">
                <a:ea typeface="+mn-lt"/>
                <a:cs typeface="+mn-lt"/>
              </a:rPr>
              <a:t>High SNR</a:t>
            </a:r>
          </a:p>
          <a:p>
            <a:r>
              <a:rPr lang="en-US">
                <a:ea typeface="+mn-lt"/>
                <a:cs typeface="+mn-lt"/>
              </a:rPr>
              <a:t>-40°C to +85°C Operating Temperature Range</a:t>
            </a:r>
            <a:endParaRPr lang="en-US"/>
          </a:p>
        </p:txBody>
      </p:sp>
      <p:pic>
        <p:nvPicPr>
          <p:cNvPr id="4" name="Picture 4" descr="A picture containing text, electronics, circuit&#10;&#10;Description automatically generated">
            <a:extLst>
              <a:ext uri="{FF2B5EF4-FFF2-40B4-BE49-F238E27FC236}">
                <a16:creationId xmlns:a16="http://schemas.microsoft.com/office/drawing/2014/main" id="{25E8A6EF-2B84-4A2B-9A02-0C5F91FD571A}"/>
              </a:ext>
            </a:extLst>
          </p:cNvPr>
          <p:cNvPicPr>
            <a:picLocks noChangeAspect="1"/>
          </p:cNvPicPr>
          <p:nvPr/>
        </p:nvPicPr>
        <p:blipFill>
          <a:blip r:embed="rId2"/>
          <a:stretch>
            <a:fillRect/>
          </a:stretch>
        </p:blipFill>
        <p:spPr>
          <a:xfrm>
            <a:off x="6599703" y="2394740"/>
            <a:ext cx="4747547" cy="3275807"/>
          </a:xfrm>
          <a:prstGeom prst="rect">
            <a:avLst/>
          </a:prstGeom>
        </p:spPr>
      </p:pic>
    </p:spTree>
    <p:extLst>
      <p:ext uri="{BB962C8B-B14F-4D97-AF65-F5344CB8AC3E}">
        <p14:creationId xmlns:p14="http://schemas.microsoft.com/office/powerpoint/2010/main" val="13088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CB7F-049C-4CAC-A4F2-CB3DF52CB6DD}"/>
              </a:ext>
            </a:extLst>
          </p:cNvPr>
          <p:cNvSpPr>
            <a:spLocks noGrp="1"/>
          </p:cNvSpPr>
          <p:nvPr>
            <p:ph type="title"/>
          </p:nvPr>
        </p:nvSpPr>
        <p:spPr>
          <a:xfrm>
            <a:off x="565031" y="695804"/>
            <a:ext cx="10788769" cy="1339940"/>
          </a:xfrm>
        </p:spPr>
        <p:txBody>
          <a:bodyPr/>
          <a:lstStyle/>
          <a:p>
            <a:r>
              <a:rPr lang="en-US" b="1">
                <a:ea typeface="+mj-lt"/>
                <a:cs typeface="+mj-lt"/>
              </a:rPr>
              <a:t>Pulse Oximeter – MAX30102 Testing :</a:t>
            </a:r>
            <a:endParaRPr lang="en-US">
              <a:ea typeface="+mj-lt"/>
              <a:cs typeface="+mj-lt"/>
            </a:endParaRPr>
          </a:p>
          <a:p>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D58AEABE-BE77-40BB-B3A7-791EB1F8BB93}"/>
              </a:ext>
            </a:extLst>
          </p:cNvPr>
          <p:cNvSpPr>
            <a:spLocks noGrp="1"/>
          </p:cNvSpPr>
          <p:nvPr>
            <p:ph idx="1"/>
          </p:nvPr>
        </p:nvSpPr>
        <p:spPr>
          <a:xfrm>
            <a:off x="838200" y="1365550"/>
            <a:ext cx="10515600" cy="4811413"/>
          </a:xfrm>
        </p:spPr>
        <p:txBody>
          <a:bodyPr vert="horz" lIns="91440" tIns="45720" rIns="91440" bIns="45720" rtlCol="0" anchor="t">
            <a:normAutofit/>
          </a:bodyPr>
          <a:lstStyle/>
          <a:p>
            <a:r>
              <a:rPr lang="en-US">
                <a:ea typeface="+mn-lt"/>
                <a:cs typeface="+mn-lt"/>
              </a:rPr>
              <a:t>We use only 3.3V and GND pin.</a:t>
            </a:r>
            <a:endParaRPr lang="en-US">
              <a:cs typeface="Calibri" panose="020F0502020204030204"/>
            </a:endParaRPr>
          </a:p>
          <a:p>
            <a:r>
              <a:rPr lang="en-US">
                <a:ea typeface="+mn-lt"/>
                <a:cs typeface="+mn-lt"/>
              </a:rPr>
              <a:t>The protocol that attributes is the I2C (SCA,SCL)</a:t>
            </a:r>
            <a:endParaRPr lang="en-US"/>
          </a:p>
          <a:p>
            <a:br>
              <a:rPr lang="en-US"/>
            </a:br>
            <a:endParaRPr lang="en-US"/>
          </a:p>
        </p:txBody>
      </p:sp>
      <p:pic>
        <p:nvPicPr>
          <p:cNvPr id="4" name="Picture 4" descr="Table&#10;&#10;Description automatically generated">
            <a:extLst>
              <a:ext uri="{FF2B5EF4-FFF2-40B4-BE49-F238E27FC236}">
                <a16:creationId xmlns:a16="http://schemas.microsoft.com/office/drawing/2014/main" id="{479576C6-3D8E-432E-AF43-C95ADDAB4A45}"/>
              </a:ext>
            </a:extLst>
          </p:cNvPr>
          <p:cNvPicPr>
            <a:picLocks noChangeAspect="1"/>
          </p:cNvPicPr>
          <p:nvPr/>
        </p:nvPicPr>
        <p:blipFill>
          <a:blip r:embed="rId2"/>
          <a:stretch>
            <a:fillRect/>
          </a:stretch>
        </p:blipFill>
        <p:spPr>
          <a:xfrm>
            <a:off x="1270193" y="2480565"/>
            <a:ext cx="5191125" cy="2714625"/>
          </a:xfrm>
          <a:prstGeom prst="rect">
            <a:avLst/>
          </a:prstGeom>
        </p:spPr>
      </p:pic>
      <p:pic>
        <p:nvPicPr>
          <p:cNvPr id="5" name="Picture 5" descr="Diagram&#10;&#10;Description automatically generated">
            <a:extLst>
              <a:ext uri="{FF2B5EF4-FFF2-40B4-BE49-F238E27FC236}">
                <a16:creationId xmlns:a16="http://schemas.microsoft.com/office/drawing/2014/main" id="{31CC1124-E046-440F-81E8-F0FE5A66B165}"/>
              </a:ext>
            </a:extLst>
          </p:cNvPr>
          <p:cNvPicPr>
            <a:picLocks noChangeAspect="1"/>
          </p:cNvPicPr>
          <p:nvPr/>
        </p:nvPicPr>
        <p:blipFill>
          <a:blip r:embed="rId3"/>
          <a:stretch>
            <a:fillRect/>
          </a:stretch>
        </p:blipFill>
        <p:spPr>
          <a:xfrm>
            <a:off x="6804218" y="2655732"/>
            <a:ext cx="4029075" cy="2066925"/>
          </a:xfrm>
          <a:prstGeom prst="rect">
            <a:avLst/>
          </a:prstGeom>
        </p:spPr>
      </p:pic>
    </p:spTree>
    <p:extLst>
      <p:ext uri="{BB962C8B-B14F-4D97-AF65-F5344CB8AC3E}">
        <p14:creationId xmlns:p14="http://schemas.microsoft.com/office/powerpoint/2010/main" val="96111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B0ED-51A4-40FF-B2DC-9A73249CD4F4}"/>
              </a:ext>
            </a:extLst>
          </p:cNvPr>
          <p:cNvSpPr>
            <a:spLocks noGrp="1"/>
          </p:cNvSpPr>
          <p:nvPr>
            <p:ph type="title"/>
          </p:nvPr>
        </p:nvSpPr>
        <p:spPr/>
        <p:txBody>
          <a:bodyPr/>
          <a:lstStyle/>
          <a:p>
            <a:r>
              <a:rPr lang="en-US" b="1">
                <a:cs typeface="Calibri Light"/>
              </a:rPr>
              <a:t>Pulse Oximeter – MAX30102 Testing :</a:t>
            </a:r>
            <a:endParaRPr lang="en-US">
              <a:ea typeface="+mj-lt"/>
              <a:cs typeface="+mj-lt"/>
            </a:endParaRPr>
          </a:p>
        </p:txBody>
      </p:sp>
      <p:sp>
        <p:nvSpPr>
          <p:cNvPr id="3" name="Content Placeholder 2">
            <a:extLst>
              <a:ext uri="{FF2B5EF4-FFF2-40B4-BE49-F238E27FC236}">
                <a16:creationId xmlns:a16="http://schemas.microsoft.com/office/drawing/2014/main" id="{FAF9BD8C-A19B-4D97-BB05-C2BA0E3320F7}"/>
              </a:ext>
            </a:extLst>
          </p:cNvPr>
          <p:cNvSpPr>
            <a:spLocks noGrp="1"/>
          </p:cNvSpPr>
          <p:nvPr>
            <p:ph idx="1"/>
          </p:nvPr>
        </p:nvSpPr>
        <p:spPr>
          <a:xfrm>
            <a:off x="421257" y="1710606"/>
            <a:ext cx="11061939" cy="4351338"/>
          </a:xfrm>
        </p:spPr>
        <p:txBody>
          <a:bodyPr vert="horz" lIns="91440" tIns="45720" rIns="91440" bIns="45720" rtlCol="0" anchor="t">
            <a:normAutofit/>
          </a:bodyPr>
          <a:lstStyle/>
          <a:p>
            <a:pPr marL="0" indent="0">
              <a:buNone/>
            </a:pPr>
            <a:r>
              <a:rPr lang="en-US">
                <a:ea typeface="+mn-lt"/>
                <a:cs typeface="+mn-lt"/>
              </a:rPr>
              <a:t>Code: </a:t>
            </a:r>
            <a:r>
              <a:rPr lang="en-US">
                <a:ea typeface="+mn-lt"/>
                <a:cs typeface="+mn-lt"/>
                <a:hlinkClick r:id="rId2"/>
              </a:rPr>
              <a:t>https://create.arduino.cc/projecthub/code_files/440367/download</a:t>
            </a:r>
            <a:endParaRPr lang="en-US">
              <a:ea typeface="+mn-lt"/>
              <a:cs typeface="+mn-lt"/>
            </a:endParaRPr>
          </a:p>
          <a:p>
            <a:pPr>
              <a:buNone/>
            </a:pPr>
            <a:endParaRPr lang="en-US">
              <a:cs typeface="Calibri"/>
            </a:endParaRPr>
          </a:p>
        </p:txBody>
      </p:sp>
      <p:pic>
        <p:nvPicPr>
          <p:cNvPr id="4" name="Picture 4" descr="Diagram, schematic&#10;&#10;Description automatically generated">
            <a:extLst>
              <a:ext uri="{FF2B5EF4-FFF2-40B4-BE49-F238E27FC236}">
                <a16:creationId xmlns:a16="http://schemas.microsoft.com/office/drawing/2014/main" id="{66AFD18B-6345-4B69-8488-6D05AA9704B5}"/>
              </a:ext>
            </a:extLst>
          </p:cNvPr>
          <p:cNvPicPr>
            <a:picLocks noChangeAspect="1"/>
          </p:cNvPicPr>
          <p:nvPr/>
        </p:nvPicPr>
        <p:blipFill>
          <a:blip r:embed="rId3"/>
          <a:stretch>
            <a:fillRect/>
          </a:stretch>
        </p:blipFill>
        <p:spPr>
          <a:xfrm>
            <a:off x="2899288" y="2405017"/>
            <a:ext cx="5487298" cy="3726610"/>
          </a:xfrm>
          <a:prstGeom prst="rect">
            <a:avLst/>
          </a:prstGeom>
        </p:spPr>
      </p:pic>
    </p:spTree>
    <p:extLst>
      <p:ext uri="{BB962C8B-B14F-4D97-AF65-F5344CB8AC3E}">
        <p14:creationId xmlns:p14="http://schemas.microsoft.com/office/powerpoint/2010/main" val="124876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C079-284D-4607-88B9-DC89CCEAD2E7}"/>
              </a:ext>
            </a:extLst>
          </p:cNvPr>
          <p:cNvSpPr>
            <a:spLocks noGrp="1"/>
          </p:cNvSpPr>
          <p:nvPr>
            <p:ph type="title"/>
          </p:nvPr>
        </p:nvSpPr>
        <p:spPr>
          <a:xfrm>
            <a:off x="838200" y="365125"/>
            <a:ext cx="10515600" cy="391035"/>
          </a:xfrm>
        </p:spPr>
        <p:txBody>
          <a:bodyPr>
            <a:normAutofit fontScale="90000"/>
          </a:bodyPr>
          <a:lstStyle/>
          <a:p>
            <a:r>
              <a:rPr lang="en-US" b="1">
                <a:ea typeface="+mj-lt"/>
                <a:cs typeface="+mj-lt"/>
              </a:rPr>
              <a:t>Pulse Oximeter – MAX30102 Testing : code</a:t>
            </a:r>
            <a:endParaRPr lang="en-US">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BAC63297-E504-4F51-B636-3E48DECF6794}"/>
              </a:ext>
            </a:extLst>
          </p:cNvPr>
          <p:cNvSpPr>
            <a:spLocks noGrp="1"/>
          </p:cNvSpPr>
          <p:nvPr>
            <p:ph idx="1"/>
          </p:nvPr>
        </p:nvSpPr>
        <p:spPr>
          <a:xfrm>
            <a:off x="838200" y="776078"/>
            <a:ext cx="3441940" cy="5400885"/>
          </a:xfrm>
        </p:spPr>
        <p:txBody>
          <a:bodyPr vert="horz" lIns="91440" tIns="45720" rIns="91440" bIns="45720" rtlCol="0" anchor="t">
            <a:normAutofit fontScale="32500" lnSpcReduction="20000"/>
          </a:bodyPr>
          <a:lstStyle/>
          <a:p>
            <a:pPr>
              <a:buNone/>
            </a:pPr>
            <a:r>
              <a:rPr lang="en-US">
                <a:ea typeface="+mn-lt"/>
                <a:cs typeface="+mn-lt"/>
              </a:rPr>
              <a:t>#include &lt;Wire.h&gt;</a:t>
            </a:r>
            <a:endParaRPr lang="en-US"/>
          </a:p>
          <a:p>
            <a:pPr>
              <a:buNone/>
            </a:pPr>
            <a:r>
              <a:rPr lang="en-US">
                <a:ea typeface="+mn-lt"/>
                <a:cs typeface="+mn-lt"/>
              </a:rPr>
              <a:t>#include "MAX30100_PulseOximeter.h"</a:t>
            </a:r>
            <a:endParaRPr lang="en-US"/>
          </a:p>
          <a:p>
            <a:pPr>
              <a:buNone/>
            </a:pPr>
            <a:endParaRPr lang="en-US"/>
          </a:p>
          <a:p>
            <a:pPr>
              <a:buNone/>
            </a:pPr>
            <a:r>
              <a:rPr lang="en-US">
                <a:ea typeface="+mn-lt"/>
                <a:cs typeface="+mn-lt"/>
              </a:rPr>
              <a:t>#define REPORTING_PERIOD_MS     1000</a:t>
            </a:r>
            <a:endParaRPr lang="en-US"/>
          </a:p>
          <a:p>
            <a:pPr>
              <a:buNone/>
            </a:pPr>
            <a:endParaRPr lang="en-US"/>
          </a:p>
          <a:p>
            <a:pPr>
              <a:buNone/>
            </a:pPr>
            <a:r>
              <a:rPr lang="en-US">
                <a:ea typeface="+mn-lt"/>
                <a:cs typeface="+mn-lt"/>
              </a:rPr>
              <a:t>PulseOximeter pox;</a:t>
            </a:r>
            <a:endParaRPr lang="en-US"/>
          </a:p>
          <a:p>
            <a:pPr>
              <a:buNone/>
            </a:pPr>
            <a:r>
              <a:rPr lang="en-US">
                <a:ea typeface="+mn-lt"/>
                <a:cs typeface="+mn-lt"/>
              </a:rPr>
              <a:t>uint32_t tsLastReport = 0;</a:t>
            </a:r>
            <a:endParaRPr lang="en-US"/>
          </a:p>
          <a:p>
            <a:pPr>
              <a:buNone/>
            </a:pPr>
            <a:endParaRPr lang="en-US"/>
          </a:p>
          <a:p>
            <a:pPr>
              <a:buNone/>
            </a:pPr>
            <a:r>
              <a:rPr lang="en-US">
                <a:ea typeface="+mn-lt"/>
                <a:cs typeface="+mn-lt"/>
              </a:rPr>
              <a:t>void onBeatDetected()</a:t>
            </a:r>
            <a:endParaRPr lang="en-US"/>
          </a:p>
          <a:p>
            <a:pPr>
              <a:buNone/>
            </a:pPr>
            <a:r>
              <a:rPr lang="en-US">
                <a:ea typeface="+mn-lt"/>
                <a:cs typeface="+mn-lt"/>
              </a:rPr>
              <a:t>{</a:t>
            </a:r>
            <a:endParaRPr lang="en-US"/>
          </a:p>
          <a:p>
            <a:pPr>
              <a:buNone/>
            </a:pPr>
            <a:r>
              <a:rPr lang="en-US">
                <a:ea typeface="+mn-lt"/>
                <a:cs typeface="+mn-lt"/>
              </a:rPr>
              <a:t>    Serial.println("Beat!");</a:t>
            </a:r>
            <a:endParaRPr lang="en-US"/>
          </a:p>
          <a:p>
            <a:pPr>
              <a:buNone/>
            </a:pPr>
            <a:r>
              <a:rPr lang="en-US">
                <a:ea typeface="+mn-lt"/>
                <a:cs typeface="+mn-lt"/>
              </a:rPr>
              <a:t>}</a:t>
            </a:r>
            <a:endParaRPr lang="en-US"/>
          </a:p>
          <a:p>
            <a:pPr>
              <a:buNone/>
            </a:pPr>
            <a:endParaRPr lang="en-US"/>
          </a:p>
          <a:p>
            <a:pPr>
              <a:buNone/>
            </a:pPr>
            <a:r>
              <a:rPr lang="en-US">
                <a:ea typeface="+mn-lt"/>
                <a:cs typeface="+mn-lt"/>
              </a:rPr>
              <a:t>void setup()</a:t>
            </a:r>
            <a:endParaRPr lang="en-US"/>
          </a:p>
          <a:p>
            <a:pPr>
              <a:buNone/>
            </a:pPr>
            <a:r>
              <a:rPr lang="en-US">
                <a:ea typeface="+mn-lt"/>
                <a:cs typeface="+mn-lt"/>
              </a:rPr>
              <a:t>{</a:t>
            </a:r>
            <a:endParaRPr lang="en-US"/>
          </a:p>
          <a:p>
            <a:pPr>
              <a:buNone/>
            </a:pPr>
            <a:r>
              <a:rPr lang="en-US">
                <a:ea typeface="+mn-lt"/>
                <a:cs typeface="+mn-lt"/>
              </a:rPr>
              <a:t>    Serial.begin(115200);</a:t>
            </a:r>
            <a:endParaRPr lang="en-US"/>
          </a:p>
          <a:p>
            <a:pPr>
              <a:buNone/>
            </a:pPr>
            <a:r>
              <a:rPr lang="en-US">
                <a:ea typeface="+mn-lt"/>
                <a:cs typeface="+mn-lt"/>
              </a:rPr>
              <a:t>    Serial.print("Initializing pulse oximeter..");</a:t>
            </a:r>
            <a:endParaRPr lang="en-US"/>
          </a:p>
          <a:p>
            <a:pPr>
              <a:buNone/>
            </a:pPr>
            <a:r>
              <a:rPr lang="en-US">
                <a:ea typeface="+mn-lt"/>
                <a:cs typeface="+mn-lt"/>
              </a:rPr>
              <a:t>    if (!pox.begin()) {</a:t>
            </a:r>
            <a:endParaRPr lang="en-US"/>
          </a:p>
          <a:p>
            <a:pPr>
              <a:buNone/>
            </a:pPr>
            <a:r>
              <a:rPr lang="en-US">
                <a:ea typeface="+mn-lt"/>
                <a:cs typeface="+mn-lt"/>
              </a:rPr>
              <a:t>        Serial.println("FAILED");</a:t>
            </a:r>
            <a:endParaRPr lang="en-US"/>
          </a:p>
          <a:p>
            <a:pPr>
              <a:buNone/>
            </a:pPr>
            <a:r>
              <a:rPr lang="en-US">
                <a:ea typeface="+mn-lt"/>
                <a:cs typeface="+mn-lt"/>
              </a:rPr>
              <a:t>        for(;;);</a:t>
            </a:r>
            <a:endParaRPr lang="en-US"/>
          </a:p>
          <a:p>
            <a:pPr>
              <a:buNone/>
            </a:pPr>
            <a:r>
              <a:rPr lang="en-US">
                <a:ea typeface="+mn-lt"/>
                <a:cs typeface="+mn-lt"/>
              </a:rPr>
              <a:t>    } else {</a:t>
            </a:r>
            <a:endParaRPr lang="en-US"/>
          </a:p>
          <a:p>
            <a:pPr>
              <a:buNone/>
            </a:pPr>
            <a:r>
              <a:rPr lang="en-US">
                <a:ea typeface="+mn-lt"/>
                <a:cs typeface="+mn-lt"/>
              </a:rPr>
              <a:t>        Serial.println("SUCCESS");</a:t>
            </a:r>
            <a:endParaRPr lang="en-US"/>
          </a:p>
          <a:p>
            <a:pPr>
              <a:buNone/>
            </a:pPr>
            <a:r>
              <a:rPr lang="en-US">
                <a:ea typeface="+mn-lt"/>
                <a:cs typeface="+mn-lt"/>
              </a:rPr>
              <a:t>    }</a:t>
            </a:r>
            <a:endParaRPr lang="en-US"/>
          </a:p>
          <a:p>
            <a:pPr>
              <a:buNone/>
            </a:pPr>
            <a:r>
              <a:rPr lang="en-US">
                <a:ea typeface="+mn-lt"/>
                <a:cs typeface="+mn-lt"/>
              </a:rPr>
              <a:t>     pox.setIRLedCurrent(MAX30100_LED_CURR_7_6MA);</a:t>
            </a:r>
            <a:endParaRPr lang="en-US"/>
          </a:p>
          <a:p>
            <a:pPr>
              <a:buNone/>
            </a:pPr>
            <a:endParaRPr lang="en-US"/>
          </a:p>
          <a:p>
            <a:pPr>
              <a:buNone/>
            </a:pPr>
            <a:endParaRPr lang="en-US" dirty="0">
              <a:cs typeface="Calibri"/>
            </a:endParaRPr>
          </a:p>
        </p:txBody>
      </p:sp>
      <p:sp>
        <p:nvSpPr>
          <p:cNvPr id="4" name="TextBox 3">
            <a:extLst>
              <a:ext uri="{FF2B5EF4-FFF2-40B4-BE49-F238E27FC236}">
                <a16:creationId xmlns:a16="http://schemas.microsoft.com/office/drawing/2014/main" id="{93A0AC30-CC4E-484C-82AE-176AA15BF0DB}"/>
              </a:ext>
            </a:extLst>
          </p:cNvPr>
          <p:cNvSpPr txBox="1"/>
          <p:nvPr/>
        </p:nvSpPr>
        <p:spPr>
          <a:xfrm>
            <a:off x="5055080" y="641229"/>
            <a:ext cx="515859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a:p>
            <a:r>
              <a:rPr lang="en-US"/>
              <a:t>    // Register a callback for the beat detection​</a:t>
            </a:r>
          </a:p>
          <a:p>
            <a:r>
              <a:rPr lang="en-US"/>
              <a:t>    pox.setOnBeatDetectedCallback(onBeatDetected);​</a:t>
            </a:r>
          </a:p>
          <a:p>
            <a:r>
              <a:rPr lang="en-US"/>
              <a:t>}​</a:t>
            </a:r>
          </a:p>
          <a:p>
            <a:r>
              <a:rPr lang="en-US"/>
              <a:t>​void loop()​</a:t>
            </a:r>
          </a:p>
          <a:p>
            <a:r>
              <a:rPr lang="en-US"/>
              <a:t>{​</a:t>
            </a:r>
          </a:p>
          <a:p>
            <a:r>
              <a:rPr lang="en-US" dirty="0">
                <a:cs typeface="Calibri"/>
              </a:rPr>
              <a:t>    </a:t>
            </a:r>
            <a:r>
              <a:rPr lang="en-US"/>
              <a:t>pox.update();​</a:t>
            </a:r>
          </a:p>
          <a:p>
            <a:r>
              <a:rPr lang="en-US"/>
              <a:t>    if (millis() - tsLastReport &gt; REPORTING_PERIOD_MS) {​</a:t>
            </a:r>
          </a:p>
          <a:p>
            <a:r>
              <a:rPr lang="en-US"/>
              <a:t>        Serial.print("Heart rate:");​</a:t>
            </a:r>
          </a:p>
          <a:p>
            <a:r>
              <a:rPr lang="en-US"/>
              <a:t>        Serial.print(pox.getHeartRate());​</a:t>
            </a:r>
          </a:p>
          <a:p>
            <a:r>
              <a:rPr lang="en-US"/>
              <a:t>        Serial.print("bpm / SpO2:");​</a:t>
            </a:r>
          </a:p>
          <a:p>
            <a:r>
              <a:rPr lang="en-US"/>
              <a:t>        Serial.print(pox.getSpO2());​</a:t>
            </a:r>
          </a:p>
          <a:p>
            <a:r>
              <a:rPr lang="en-US"/>
              <a:t>        Serial.println("%");​</a:t>
            </a:r>
          </a:p>
          <a:p>
            <a:r>
              <a:rPr lang="en-US"/>
              <a:t>​</a:t>
            </a:r>
          </a:p>
          <a:p>
            <a:r>
              <a:rPr lang="en-US"/>
              <a:t>        tsLastReport = millis();​</a:t>
            </a:r>
          </a:p>
          <a:p>
            <a:r>
              <a:rPr lang="en-US"/>
              <a:t>    }​</a:t>
            </a:r>
          </a:p>
          <a:p>
            <a:r>
              <a:rPr lang="en-US"/>
              <a:t>}</a:t>
            </a:r>
          </a:p>
        </p:txBody>
      </p:sp>
    </p:spTree>
    <p:extLst>
      <p:ext uri="{BB962C8B-B14F-4D97-AF65-F5344CB8AC3E}">
        <p14:creationId xmlns:p14="http://schemas.microsoft.com/office/powerpoint/2010/main" val="3719830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738A-6B4D-4877-A79E-FA75410DA211}"/>
              </a:ext>
            </a:extLst>
          </p:cNvPr>
          <p:cNvSpPr>
            <a:spLocks noGrp="1"/>
          </p:cNvSpPr>
          <p:nvPr>
            <p:ph type="title"/>
          </p:nvPr>
        </p:nvSpPr>
        <p:spPr/>
        <p:txBody>
          <a:bodyPr/>
          <a:lstStyle/>
          <a:p>
            <a:r>
              <a:rPr lang="en-US" b="1">
                <a:ea typeface="+mj-lt"/>
                <a:cs typeface="+mj-lt"/>
              </a:rPr>
              <a:t>Pulse Oximeter – MAX30102 Testing :</a:t>
            </a:r>
            <a:endParaRPr lang="en-US">
              <a:ea typeface="+mj-lt"/>
              <a:cs typeface="+mj-lt"/>
            </a:endParaRPr>
          </a:p>
        </p:txBody>
      </p:sp>
      <p:sp>
        <p:nvSpPr>
          <p:cNvPr id="3" name="Content Placeholder 2">
            <a:extLst>
              <a:ext uri="{FF2B5EF4-FFF2-40B4-BE49-F238E27FC236}">
                <a16:creationId xmlns:a16="http://schemas.microsoft.com/office/drawing/2014/main" id="{61CA39DE-2E20-47C9-832E-D99CE6646B09}"/>
              </a:ext>
            </a:extLst>
          </p:cNvPr>
          <p:cNvSpPr>
            <a:spLocks noGrp="1"/>
          </p:cNvSpPr>
          <p:nvPr>
            <p:ph idx="1"/>
          </p:nvPr>
        </p:nvSpPr>
        <p:spPr/>
        <p:txBody>
          <a:bodyPr vert="horz" lIns="91440" tIns="45720" rIns="91440" bIns="45720" rtlCol="0" anchor="t">
            <a:normAutofit/>
          </a:bodyPr>
          <a:lstStyle/>
          <a:p>
            <a:r>
              <a:rPr lang="en-US">
                <a:cs typeface="Calibri"/>
              </a:rPr>
              <a:t>Connection:</a:t>
            </a:r>
          </a:p>
          <a:p>
            <a:r>
              <a:rPr lang="en-US">
                <a:cs typeface="Calibri"/>
              </a:rPr>
              <a:t>Connect </a:t>
            </a:r>
            <a:r>
              <a:rPr lang="en-US" err="1">
                <a:cs typeface="Calibri"/>
              </a:rPr>
              <a:t>Vcc</a:t>
            </a:r>
            <a:r>
              <a:rPr lang="en-US">
                <a:cs typeface="Calibri"/>
              </a:rPr>
              <a:t> of pulse oximeter with 3.3V of Arduino</a:t>
            </a:r>
          </a:p>
          <a:p>
            <a:r>
              <a:rPr lang="en-US">
                <a:cs typeface="Calibri"/>
              </a:rPr>
              <a:t>Connect ground pin of pulse oximeter with ground pin of Arduino</a:t>
            </a:r>
          </a:p>
          <a:p>
            <a:r>
              <a:rPr lang="en-US">
                <a:cs typeface="Calibri"/>
              </a:rPr>
              <a:t>Connect SCL of pulse oximeter with SCL of Arduino</a:t>
            </a:r>
          </a:p>
          <a:p>
            <a:r>
              <a:rPr lang="en-US">
                <a:cs typeface="Calibri"/>
              </a:rPr>
              <a:t>Connect SDA of pulse oximeter with SDA of Arduino</a:t>
            </a:r>
          </a:p>
        </p:txBody>
      </p:sp>
    </p:spTree>
    <p:extLst>
      <p:ext uri="{BB962C8B-B14F-4D97-AF65-F5344CB8AC3E}">
        <p14:creationId xmlns:p14="http://schemas.microsoft.com/office/powerpoint/2010/main" val="1197583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40D2-7419-40B4-A832-CB24947E5674}"/>
              </a:ext>
            </a:extLst>
          </p:cNvPr>
          <p:cNvSpPr>
            <a:spLocks noGrp="1"/>
          </p:cNvSpPr>
          <p:nvPr>
            <p:ph type="title"/>
          </p:nvPr>
        </p:nvSpPr>
        <p:spPr/>
        <p:txBody>
          <a:bodyPr/>
          <a:lstStyle/>
          <a:p>
            <a:r>
              <a:rPr lang="en-US">
                <a:ea typeface="+mj-lt"/>
                <a:cs typeface="+mj-lt"/>
              </a:rPr>
              <a:t>USB Camera</a:t>
            </a:r>
            <a:endParaRPr lang="en-US"/>
          </a:p>
        </p:txBody>
      </p:sp>
      <p:sp>
        <p:nvSpPr>
          <p:cNvPr id="3" name="Content Placeholder 2">
            <a:extLst>
              <a:ext uri="{FF2B5EF4-FFF2-40B4-BE49-F238E27FC236}">
                <a16:creationId xmlns:a16="http://schemas.microsoft.com/office/drawing/2014/main" id="{9859001E-263C-47B8-8246-9186DB6A0993}"/>
              </a:ext>
            </a:extLst>
          </p:cNvPr>
          <p:cNvSpPr>
            <a:spLocks noGrp="1"/>
          </p:cNvSpPr>
          <p:nvPr>
            <p:ph idx="1"/>
          </p:nvPr>
        </p:nvSpPr>
        <p:spPr>
          <a:xfrm>
            <a:off x="838200" y="1528260"/>
            <a:ext cx="7579113" cy="4648703"/>
          </a:xfrm>
        </p:spPr>
        <p:txBody>
          <a:bodyPr vert="horz" lIns="91440" tIns="45720" rIns="91440" bIns="45720" rtlCol="0" anchor="t">
            <a:normAutofit/>
          </a:bodyPr>
          <a:lstStyle/>
          <a:p>
            <a:r>
              <a:rPr lang="en-US">
                <a:ea typeface="+mn-lt"/>
                <a:cs typeface="+mn-lt"/>
              </a:rPr>
              <a:t>Full HD Webcam 1080P , Full HD Webcam 1080P provides more clarity video calling, streaming, conferencing, Max Resolution up to 1920 x 1080 pixels never miss any details.</a:t>
            </a:r>
          </a:p>
          <a:p>
            <a:r>
              <a:rPr lang="en-US">
                <a:ea typeface="+mn-lt"/>
                <a:cs typeface="+mn-lt"/>
              </a:rPr>
              <a:t>110 Degree Wide-Angle Webcam with Stereo Microphone , Fixed focus desktop and laptop Webcam captures FULL HD video at a wide angle of up to 110 degrees. Great for webinars, video conferencing, live streaming, etc.</a:t>
            </a:r>
          </a:p>
          <a:p>
            <a:r>
              <a:rPr lang="en-US">
                <a:ea typeface="+mn-lt"/>
                <a:cs typeface="+mn-lt"/>
              </a:rPr>
              <a:t>PLUG AND PLAY Easy to use.</a:t>
            </a:r>
            <a:endParaRPr lang="en-US">
              <a:cs typeface="Calibri"/>
            </a:endParaRPr>
          </a:p>
        </p:txBody>
      </p:sp>
      <p:pic>
        <p:nvPicPr>
          <p:cNvPr id="4" name="Picture 4" descr="A picture containing camera, projector&#10;&#10;Description automatically generated">
            <a:extLst>
              <a:ext uri="{FF2B5EF4-FFF2-40B4-BE49-F238E27FC236}">
                <a16:creationId xmlns:a16="http://schemas.microsoft.com/office/drawing/2014/main" id="{0296A2EA-5D05-458A-A2A3-93CD52C3D8E6}"/>
              </a:ext>
            </a:extLst>
          </p:cNvPr>
          <p:cNvPicPr>
            <a:picLocks noChangeAspect="1"/>
          </p:cNvPicPr>
          <p:nvPr/>
        </p:nvPicPr>
        <p:blipFill>
          <a:blip r:embed="rId2"/>
          <a:stretch>
            <a:fillRect/>
          </a:stretch>
        </p:blipFill>
        <p:spPr>
          <a:xfrm>
            <a:off x="8906108" y="1648969"/>
            <a:ext cx="2743200" cy="3615817"/>
          </a:xfrm>
          <a:prstGeom prst="rect">
            <a:avLst/>
          </a:prstGeom>
        </p:spPr>
      </p:pic>
    </p:spTree>
    <p:extLst>
      <p:ext uri="{BB962C8B-B14F-4D97-AF65-F5344CB8AC3E}">
        <p14:creationId xmlns:p14="http://schemas.microsoft.com/office/powerpoint/2010/main" val="3458745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5AF4-6749-4B2E-A144-268F387BD7EF}"/>
              </a:ext>
            </a:extLst>
          </p:cNvPr>
          <p:cNvSpPr>
            <a:spLocks noGrp="1"/>
          </p:cNvSpPr>
          <p:nvPr>
            <p:ph type="title"/>
          </p:nvPr>
        </p:nvSpPr>
        <p:spPr/>
        <p:txBody>
          <a:bodyPr>
            <a:normAutofit/>
          </a:bodyPr>
          <a:lstStyle/>
          <a:p>
            <a:r>
              <a:rPr lang="en-US">
                <a:ea typeface="+mj-lt"/>
                <a:cs typeface="+mj-lt"/>
              </a:rPr>
              <a:t>Servo Motor testing</a:t>
            </a:r>
            <a:endParaRPr lang="en-US"/>
          </a:p>
        </p:txBody>
      </p:sp>
      <p:sp>
        <p:nvSpPr>
          <p:cNvPr id="3" name="Content Placeholder 2">
            <a:extLst>
              <a:ext uri="{FF2B5EF4-FFF2-40B4-BE49-F238E27FC236}">
                <a16:creationId xmlns:a16="http://schemas.microsoft.com/office/drawing/2014/main" id="{CA26E941-306A-4D88-9922-833ACC79DE6F}"/>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You can connect small servo motors directly to an Arduino to control the shaft position very precisely. But we will connect servo motor using L298N to ensure it will not stop due to power shortage.</a:t>
            </a:r>
            <a:br>
              <a:rPr lang="en-US"/>
            </a:br>
            <a:endParaRPr lang="en-US">
              <a:cs typeface="Calibri"/>
            </a:endParaRPr>
          </a:p>
          <a:p>
            <a:r>
              <a:rPr lang="en-US">
                <a:ea typeface="+mn-lt"/>
                <a:cs typeface="+mn-lt"/>
              </a:rPr>
              <a:t>Because servo motors use feedback to determine the position of the shaft, you can control that position very precisely. As a result, servo motors are used to control the position of objects, rotate objects, move legs, arms or hands of robots, move sensors etc. with high precision. Servo motors are small in sizes, and because they have built-in circuitry to control their movement, they can be connected directly to an Arduino.  </a:t>
            </a:r>
            <a:br>
              <a:rPr lang="en-US"/>
            </a:br>
            <a:endParaRPr lang="en-US">
              <a:cs typeface="Calibri" panose="020F0502020204030204"/>
            </a:endParaRPr>
          </a:p>
        </p:txBody>
      </p:sp>
    </p:spTree>
    <p:extLst>
      <p:ext uri="{BB962C8B-B14F-4D97-AF65-F5344CB8AC3E}">
        <p14:creationId xmlns:p14="http://schemas.microsoft.com/office/powerpoint/2010/main" val="1532353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09CB-1083-4329-9992-2A9B40653767}"/>
              </a:ext>
            </a:extLst>
          </p:cNvPr>
          <p:cNvSpPr>
            <a:spLocks noGrp="1"/>
          </p:cNvSpPr>
          <p:nvPr>
            <p:ph type="title"/>
          </p:nvPr>
        </p:nvSpPr>
        <p:spPr/>
        <p:txBody>
          <a:bodyPr>
            <a:normAutofit/>
          </a:bodyPr>
          <a:lstStyle/>
          <a:p>
            <a:r>
              <a:rPr lang="en-US">
                <a:ea typeface="+mj-lt"/>
                <a:cs typeface="+mj-lt"/>
              </a:rPr>
              <a:t>Servo Motor testing</a:t>
            </a:r>
            <a:endParaRPr lang="en-US">
              <a:cs typeface="Calibri Light" panose="020F0302020204030204"/>
            </a:endParaRPr>
          </a:p>
        </p:txBody>
      </p:sp>
      <p:sp>
        <p:nvSpPr>
          <p:cNvPr id="3" name="Content Placeholder 2">
            <a:extLst>
              <a:ext uri="{FF2B5EF4-FFF2-40B4-BE49-F238E27FC236}">
                <a16:creationId xmlns:a16="http://schemas.microsoft.com/office/drawing/2014/main" id="{9F8A2812-5899-4447-BE16-7D57F88B92B3}"/>
              </a:ext>
            </a:extLst>
          </p:cNvPr>
          <p:cNvSpPr>
            <a:spLocks noGrp="1"/>
          </p:cNvSpPr>
          <p:nvPr>
            <p:ph idx="1"/>
          </p:nvPr>
        </p:nvSpPr>
        <p:spPr/>
        <p:txBody>
          <a:bodyPr vert="horz" lIns="91440" tIns="45720" rIns="91440" bIns="45720" rtlCol="0" anchor="t">
            <a:normAutofit/>
          </a:bodyPr>
          <a:lstStyle/>
          <a:p>
            <a:r>
              <a:rPr lang="en-US">
                <a:ea typeface="+mn-lt"/>
                <a:cs typeface="+mn-lt"/>
              </a:rPr>
              <a:t>Most servo motors have the following three connections: </a:t>
            </a:r>
            <a:endParaRPr lang="en-US">
              <a:cs typeface="Calibri" panose="020F0502020204030204"/>
            </a:endParaRPr>
          </a:p>
          <a:p>
            <a:r>
              <a:rPr lang="en-US">
                <a:ea typeface="+mn-lt"/>
                <a:cs typeface="+mn-lt"/>
              </a:rPr>
              <a:t>Black/Brown ground wire. </a:t>
            </a:r>
            <a:endParaRPr lang="en-US"/>
          </a:p>
          <a:p>
            <a:r>
              <a:rPr lang="en-US">
                <a:ea typeface="+mn-lt"/>
                <a:cs typeface="+mn-lt"/>
              </a:rPr>
              <a:t>Red power wire (around 5V). </a:t>
            </a:r>
            <a:endParaRPr lang="en-US"/>
          </a:p>
          <a:p>
            <a:r>
              <a:rPr lang="en-US">
                <a:ea typeface="+mn-lt"/>
                <a:cs typeface="+mn-lt"/>
              </a:rPr>
              <a:t>Yellow or White PWM wire.</a:t>
            </a:r>
            <a:endParaRPr lang="en-US"/>
          </a:p>
          <a:p>
            <a:r>
              <a:rPr lang="en-US">
                <a:ea typeface="+mn-lt"/>
                <a:cs typeface="+mn-lt"/>
              </a:rPr>
              <a:t>In this experiment, we will connect the power and ground pins directly to the Arduino 5V and GND pins. The PWM input will be connected to one of the Arduino's digital output pins.</a:t>
            </a:r>
            <a:endParaRPr lang="en-US"/>
          </a:p>
          <a:p>
            <a:endParaRPr lang="en-US">
              <a:cs typeface="Calibri"/>
            </a:endParaRPr>
          </a:p>
        </p:txBody>
      </p:sp>
    </p:spTree>
    <p:extLst>
      <p:ext uri="{BB962C8B-B14F-4D97-AF65-F5344CB8AC3E}">
        <p14:creationId xmlns:p14="http://schemas.microsoft.com/office/powerpoint/2010/main" val="231209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1CD28-3D82-47EE-B373-59CBDB0F0B07}"/>
              </a:ext>
            </a:extLst>
          </p:cNvPr>
          <p:cNvSpPr>
            <a:spLocks noGrp="1"/>
          </p:cNvSpPr>
          <p:nvPr>
            <p:ph type="title"/>
          </p:nvPr>
        </p:nvSpPr>
        <p:spPr>
          <a:xfrm>
            <a:off x="841248" y="548640"/>
            <a:ext cx="3471464" cy="5431536"/>
          </a:xfrm>
        </p:spPr>
        <p:txBody>
          <a:bodyPr>
            <a:normAutofit/>
          </a:bodyPr>
          <a:lstStyle/>
          <a:p>
            <a:r>
              <a:rPr lang="en-US" sz="3800" b="1">
                <a:latin typeface="Times New Roman"/>
                <a:ea typeface="+mj-lt"/>
                <a:cs typeface="+mj-lt"/>
              </a:rPr>
              <a:t>Microprocessor - RASPBERRY PI 3 MOD B+ BCM2837B0 specifications :</a:t>
            </a:r>
            <a:endParaRPr lang="en-US" sz="3800" b="1">
              <a:latin typeface="Times New Roman"/>
              <a:cs typeface="Times New Roman"/>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7248FA-D1AE-4F8A-B415-22B5A8F685A0}"/>
              </a:ext>
            </a:extLst>
          </p:cNvPr>
          <p:cNvSpPr>
            <a:spLocks noGrp="1"/>
          </p:cNvSpPr>
          <p:nvPr>
            <p:ph idx="1"/>
          </p:nvPr>
        </p:nvSpPr>
        <p:spPr>
          <a:xfrm>
            <a:off x="4551323" y="552091"/>
            <a:ext cx="7489542" cy="6121648"/>
          </a:xfrm>
        </p:spPr>
        <p:txBody>
          <a:bodyPr vert="horz" lIns="91440" tIns="45720" rIns="91440" bIns="45720" rtlCol="0" anchor="ctr">
            <a:normAutofit/>
          </a:bodyPr>
          <a:lstStyle/>
          <a:p>
            <a:r>
              <a:rPr lang="en-US" sz="1700" b="1">
                <a:ea typeface="+mn-lt"/>
                <a:cs typeface="+mn-lt"/>
              </a:rPr>
              <a:t>SOC</a:t>
            </a:r>
            <a:r>
              <a:rPr lang="en-US" sz="1700">
                <a:ea typeface="+mn-lt"/>
                <a:cs typeface="+mn-lt"/>
              </a:rPr>
              <a:t>: Broadcom BCM2837B0, Cortex-A53 (ARMv8) 64-bit SoC</a:t>
            </a:r>
            <a:endParaRPr lang="en-US" sz="1700">
              <a:cs typeface="Calibri" panose="020F0502020204030204"/>
            </a:endParaRPr>
          </a:p>
          <a:p>
            <a:r>
              <a:rPr lang="en-US" sz="1700" b="1">
                <a:ea typeface="+mn-lt"/>
                <a:cs typeface="+mn-lt"/>
              </a:rPr>
              <a:t>CPU</a:t>
            </a:r>
            <a:r>
              <a:rPr lang="en-US" sz="1700">
                <a:ea typeface="+mn-lt"/>
                <a:cs typeface="+mn-lt"/>
              </a:rPr>
              <a:t>: 1.4GHz 64-bit quad-core ARM Cortex-A53 CPU</a:t>
            </a:r>
            <a:endParaRPr lang="en-US" sz="1700"/>
          </a:p>
          <a:p>
            <a:r>
              <a:rPr lang="en-US" sz="1700" b="1">
                <a:ea typeface="+mn-lt"/>
                <a:cs typeface="+mn-lt"/>
              </a:rPr>
              <a:t>RAM</a:t>
            </a:r>
            <a:r>
              <a:rPr lang="en-US" sz="1700">
                <a:ea typeface="+mn-lt"/>
                <a:cs typeface="+mn-lt"/>
              </a:rPr>
              <a:t>: 1GB LPDDR2 SDRAM</a:t>
            </a:r>
            <a:endParaRPr lang="en-US" sz="1700"/>
          </a:p>
          <a:p>
            <a:r>
              <a:rPr lang="en-US" sz="1700" b="1">
                <a:ea typeface="+mn-lt"/>
                <a:cs typeface="+mn-lt"/>
              </a:rPr>
              <a:t>WIFI</a:t>
            </a:r>
            <a:r>
              <a:rPr lang="en-US" sz="1700">
                <a:ea typeface="+mn-lt"/>
                <a:cs typeface="+mn-lt"/>
              </a:rPr>
              <a:t>: Dual-band 802.11ac wireless LAN (2.4GHz and 5GHz ) and Bluetooth 4.2</a:t>
            </a:r>
            <a:endParaRPr lang="en-US" sz="1700"/>
          </a:p>
          <a:p>
            <a:r>
              <a:rPr lang="en-US" sz="1700" b="1">
                <a:ea typeface="+mn-lt"/>
                <a:cs typeface="+mn-lt"/>
              </a:rPr>
              <a:t>Ethernet</a:t>
            </a:r>
            <a:r>
              <a:rPr lang="en-US" sz="1700">
                <a:ea typeface="+mn-lt"/>
                <a:cs typeface="+mn-lt"/>
              </a:rPr>
              <a:t>: Gigabit Ethernet over USB 2.0 (max 300 Mbps). Power-over-Ethernet support (with separate PoE HAT). Improved PXE network and USB mass-storage booting.</a:t>
            </a:r>
            <a:endParaRPr lang="en-US" sz="1700"/>
          </a:p>
          <a:p>
            <a:r>
              <a:rPr lang="en-US" sz="1700" b="1">
                <a:ea typeface="+mn-lt"/>
                <a:cs typeface="+mn-lt"/>
              </a:rPr>
              <a:t>Thermal management</a:t>
            </a:r>
            <a:r>
              <a:rPr lang="en-US" sz="1700">
                <a:ea typeface="+mn-lt"/>
                <a:cs typeface="+mn-lt"/>
              </a:rPr>
              <a:t>: Yes</a:t>
            </a:r>
            <a:endParaRPr lang="en-US" sz="1700"/>
          </a:p>
          <a:p>
            <a:r>
              <a:rPr lang="en-US" sz="1700" b="1">
                <a:ea typeface="+mn-lt"/>
                <a:cs typeface="+mn-lt"/>
              </a:rPr>
              <a:t>Video</a:t>
            </a:r>
            <a:r>
              <a:rPr lang="en-US" sz="1700">
                <a:ea typeface="+mn-lt"/>
                <a:cs typeface="+mn-lt"/>
              </a:rPr>
              <a:t>: Yes – VideoCore IV 3D. Full-size HDMI</a:t>
            </a:r>
            <a:endParaRPr lang="en-US" sz="1700"/>
          </a:p>
          <a:p>
            <a:r>
              <a:rPr lang="en-US" sz="1700" b="1">
                <a:ea typeface="+mn-lt"/>
                <a:cs typeface="+mn-lt"/>
              </a:rPr>
              <a:t>Audio</a:t>
            </a:r>
            <a:r>
              <a:rPr lang="en-US" sz="1700">
                <a:ea typeface="+mn-lt"/>
                <a:cs typeface="+mn-lt"/>
              </a:rPr>
              <a:t>: Yes</a:t>
            </a:r>
            <a:endParaRPr lang="en-US" sz="1700"/>
          </a:p>
          <a:p>
            <a:r>
              <a:rPr lang="en-US" sz="1700" b="1">
                <a:ea typeface="+mn-lt"/>
                <a:cs typeface="+mn-lt"/>
              </a:rPr>
              <a:t>USB</a:t>
            </a:r>
            <a:r>
              <a:rPr lang="en-US" sz="1700">
                <a:ea typeface="+mn-lt"/>
                <a:cs typeface="+mn-lt"/>
              </a:rPr>
              <a:t> 2.0: 4 ports</a:t>
            </a:r>
            <a:endParaRPr lang="en-US" sz="1700"/>
          </a:p>
          <a:p>
            <a:r>
              <a:rPr lang="en-US" sz="1700" b="1">
                <a:ea typeface="+mn-lt"/>
                <a:cs typeface="+mn-lt"/>
              </a:rPr>
              <a:t>GPIO</a:t>
            </a:r>
            <a:r>
              <a:rPr lang="en-US" sz="1700">
                <a:ea typeface="+mn-lt"/>
                <a:cs typeface="+mn-lt"/>
              </a:rPr>
              <a:t>: 40-pin</a:t>
            </a:r>
            <a:endParaRPr lang="en-US" sz="1700"/>
          </a:p>
          <a:p>
            <a:r>
              <a:rPr lang="en-US" sz="1700" b="1">
                <a:ea typeface="+mn-lt"/>
                <a:cs typeface="+mn-lt"/>
              </a:rPr>
              <a:t>Power</a:t>
            </a:r>
            <a:r>
              <a:rPr lang="en-US" sz="1700">
                <a:ea typeface="+mn-lt"/>
                <a:cs typeface="+mn-lt"/>
              </a:rPr>
              <a:t>: 5V/2.5A DC power input</a:t>
            </a:r>
            <a:endParaRPr lang="en-US" sz="1700"/>
          </a:p>
          <a:p>
            <a:r>
              <a:rPr lang="en-US" sz="1700" b="1">
                <a:ea typeface="+mn-lt"/>
                <a:cs typeface="+mn-lt"/>
              </a:rPr>
              <a:t>Operating system support</a:t>
            </a:r>
            <a:r>
              <a:rPr lang="en-US" sz="1700">
                <a:ea typeface="+mn-lt"/>
                <a:cs typeface="+mn-lt"/>
              </a:rPr>
              <a:t>: Linux and Unix</a:t>
            </a:r>
            <a:endParaRPr lang="en-US" sz="1700"/>
          </a:p>
          <a:p>
            <a:endParaRPr lang="en-US" sz="1700">
              <a:cs typeface="Calibri"/>
            </a:endParaRPr>
          </a:p>
        </p:txBody>
      </p:sp>
    </p:spTree>
    <p:extLst>
      <p:ext uri="{BB962C8B-B14F-4D97-AF65-F5344CB8AC3E}">
        <p14:creationId xmlns:p14="http://schemas.microsoft.com/office/powerpoint/2010/main" val="3194803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C052-B3D3-467D-8C46-B8B39BFCD40F}"/>
              </a:ext>
            </a:extLst>
          </p:cNvPr>
          <p:cNvSpPr>
            <a:spLocks noGrp="1"/>
          </p:cNvSpPr>
          <p:nvPr>
            <p:ph type="title"/>
          </p:nvPr>
        </p:nvSpPr>
        <p:spPr>
          <a:xfrm>
            <a:off x="648929" y="241077"/>
            <a:ext cx="3505495" cy="1622321"/>
          </a:xfrm>
        </p:spPr>
        <p:txBody>
          <a:bodyPr>
            <a:normAutofit/>
          </a:bodyPr>
          <a:lstStyle/>
          <a:p>
            <a:r>
              <a:rPr lang="en-US">
                <a:cs typeface="Calibri Light"/>
              </a:rPr>
              <a:t>Wirring</a:t>
            </a:r>
            <a:endParaRPr lang="en-US"/>
          </a:p>
        </p:txBody>
      </p:sp>
      <p:sp>
        <p:nvSpPr>
          <p:cNvPr id="3" name="Content Placeholder 2">
            <a:extLst>
              <a:ext uri="{FF2B5EF4-FFF2-40B4-BE49-F238E27FC236}">
                <a16:creationId xmlns:a16="http://schemas.microsoft.com/office/drawing/2014/main" id="{8C546B83-485F-4DF3-B0D4-09532E921F9D}"/>
              </a:ext>
            </a:extLst>
          </p:cNvPr>
          <p:cNvSpPr>
            <a:spLocks noGrp="1"/>
          </p:cNvSpPr>
          <p:nvPr>
            <p:ph idx="1"/>
          </p:nvPr>
        </p:nvSpPr>
        <p:spPr>
          <a:xfrm>
            <a:off x="591422" y="1863306"/>
            <a:ext cx="3505494" cy="3785419"/>
          </a:xfrm>
        </p:spPr>
        <p:txBody>
          <a:bodyPr vert="horz" lIns="91440" tIns="45720" rIns="91440" bIns="45720" rtlCol="0" anchor="t">
            <a:normAutofit/>
          </a:bodyPr>
          <a:lstStyle/>
          <a:p>
            <a:r>
              <a:rPr lang="en-US" sz="1900">
                <a:ea typeface="+mn-lt"/>
                <a:cs typeface="+mn-lt"/>
              </a:rPr>
              <a:t>Servo red wire – 5V pin Arduino       </a:t>
            </a:r>
            <a:endParaRPr lang="en-US" sz="1900">
              <a:cs typeface="Calibri" panose="020F0502020204030204"/>
            </a:endParaRPr>
          </a:p>
          <a:p>
            <a:r>
              <a:rPr lang="en-US" sz="1900">
                <a:ea typeface="+mn-lt"/>
                <a:cs typeface="+mn-lt"/>
              </a:rPr>
              <a:t>Servo brown wire – Ground pin Arduino         </a:t>
            </a:r>
            <a:endParaRPr lang="en-US" sz="1900"/>
          </a:p>
          <a:p>
            <a:r>
              <a:rPr lang="en-US" sz="1900">
                <a:ea typeface="+mn-lt"/>
                <a:cs typeface="+mn-lt"/>
              </a:rPr>
              <a:t>Servo yellow wire – PWM(9) pin Arduino</a:t>
            </a:r>
            <a:endParaRPr lang="en-US" sz="1900"/>
          </a:p>
          <a:p>
            <a:r>
              <a:rPr lang="en-US" sz="1900">
                <a:ea typeface="+mn-lt"/>
                <a:cs typeface="+mn-lt"/>
              </a:rPr>
              <a:t>code: </a:t>
            </a:r>
            <a:r>
              <a:rPr lang="en-US" sz="1900">
                <a:ea typeface="+mn-lt"/>
                <a:cs typeface="+mn-lt"/>
                <a:hlinkClick r:id="rId2"/>
              </a:rPr>
              <a:t>https://www.allaboutcircuits.com/projects/servo-motor-control-with-an-arduino/#loginModal</a:t>
            </a:r>
            <a:br>
              <a:rPr lang="en-US" sz="1900"/>
            </a:br>
            <a:endParaRPr lang="en-US" sz="1900">
              <a:cs typeface="Calibri" panose="020F0502020204030204"/>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BE981EB-9EBE-4112-905E-6F139BC41CF7}"/>
              </a:ext>
            </a:extLst>
          </p:cNvPr>
          <p:cNvPicPr>
            <a:picLocks noChangeAspect="1"/>
          </p:cNvPicPr>
          <p:nvPr/>
        </p:nvPicPr>
        <p:blipFill>
          <a:blip r:embed="rId3"/>
          <a:stretch>
            <a:fillRect/>
          </a:stretch>
        </p:blipFill>
        <p:spPr>
          <a:xfrm>
            <a:off x="5405862" y="1982738"/>
            <a:ext cx="6019331" cy="2889278"/>
          </a:xfrm>
          <a:prstGeom prst="rect">
            <a:avLst/>
          </a:prstGeom>
          <a:effectLst/>
        </p:spPr>
      </p:pic>
    </p:spTree>
    <p:extLst>
      <p:ext uri="{BB962C8B-B14F-4D97-AF65-F5344CB8AC3E}">
        <p14:creationId xmlns:p14="http://schemas.microsoft.com/office/powerpoint/2010/main" val="354436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049B-C761-48C5-9417-C9D8206536EE}"/>
              </a:ext>
            </a:extLst>
          </p:cNvPr>
          <p:cNvSpPr>
            <a:spLocks noGrp="1"/>
          </p:cNvSpPr>
          <p:nvPr>
            <p:ph type="title"/>
          </p:nvPr>
        </p:nvSpPr>
        <p:spPr>
          <a:xfrm>
            <a:off x="838200" y="365125"/>
            <a:ext cx="10515600" cy="477299"/>
          </a:xfrm>
        </p:spPr>
        <p:txBody>
          <a:bodyPr>
            <a:normAutofit fontScale="90000"/>
          </a:bodyPr>
          <a:lstStyle/>
          <a:p>
            <a:r>
              <a:rPr lang="en-US">
                <a:ea typeface="+mj-lt"/>
                <a:cs typeface="+mj-lt"/>
              </a:rPr>
              <a:t>Servo Motor testing: code</a:t>
            </a:r>
          </a:p>
        </p:txBody>
      </p:sp>
      <p:sp>
        <p:nvSpPr>
          <p:cNvPr id="3" name="Content Placeholder 2">
            <a:extLst>
              <a:ext uri="{FF2B5EF4-FFF2-40B4-BE49-F238E27FC236}">
                <a16:creationId xmlns:a16="http://schemas.microsoft.com/office/drawing/2014/main" id="{A5EA3F73-87CC-40C5-97B1-11466AB93F3E}"/>
              </a:ext>
            </a:extLst>
          </p:cNvPr>
          <p:cNvSpPr>
            <a:spLocks noGrp="1"/>
          </p:cNvSpPr>
          <p:nvPr>
            <p:ph idx="1"/>
          </p:nvPr>
        </p:nvSpPr>
        <p:spPr>
          <a:xfrm>
            <a:off x="838200" y="1063625"/>
            <a:ext cx="10515600" cy="4739526"/>
          </a:xfrm>
        </p:spPr>
        <p:txBody>
          <a:bodyPr vert="horz" lIns="91440" tIns="45720" rIns="91440" bIns="45720" rtlCol="0" anchor="t">
            <a:normAutofit fontScale="25000" lnSpcReduction="20000"/>
          </a:bodyPr>
          <a:lstStyle/>
          <a:p>
            <a:pPr marL="0" indent="0">
              <a:buNone/>
            </a:pPr>
            <a:r>
              <a:rPr lang="en-US" dirty="0">
                <a:ea typeface="+mn-lt"/>
                <a:cs typeface="+mn-lt"/>
              </a:rPr>
              <a:t>#include              //Servo library
Servo servo_test;    		//initialize a servo object for the connected servo  </a:t>
            </a:r>
          </a:p>
          <a:p>
            <a:pPr marL="0" indent="0">
              <a:buNone/>
            </a:pPr>
            <a:r>
              <a:rPr lang="en-US" dirty="0">
                <a:ea typeface="+mn-lt"/>
                <a:cs typeface="+mn-lt"/>
              </a:rPr>
              <a:t>int angle = 0; 
</a:t>
            </a:r>
            <a:r>
              <a:rPr lang="en-US">
                <a:ea typeface="+mn-lt"/>
                <a:cs typeface="+mn-lt"/>
              </a:rPr>
              <a:t>void setup() </a:t>
            </a:r>
            <a:r>
              <a:rPr lang="en-US" dirty="0">
                <a:ea typeface="+mn-lt"/>
                <a:cs typeface="+mn-lt"/>
              </a:rPr>
              <a:t>
{ 
  servo_test.attach(9); 		 // attach the signal pin of servo to pin9 of arduino
} 
void loop() 
{ 
  for(angle = 0; angle &lt; 180; angle += 1) 	 // command to move from 0 degrees to 180 degrees 
  {                                  
    servo_test.write(angle);              	 //command to rotate the servo to the specified angle
    delay(15);                       
  } 
  delay(1000);
  for(angle = 180; angle&gt;=1; angle-=5)     // command to move from 180 degrees to 0 degrees 
  {                                
    servo_test.write(angle);              //command to rotate the servo to the specified angle
    delay(5);                       
  } 
    delay(1000);
}</a:t>
            </a:r>
            <a:endParaRPr lang="en-US">
              <a:cs typeface="Calibri"/>
            </a:endParaRPr>
          </a:p>
        </p:txBody>
      </p:sp>
    </p:spTree>
    <p:extLst>
      <p:ext uri="{BB962C8B-B14F-4D97-AF65-F5344CB8AC3E}">
        <p14:creationId xmlns:p14="http://schemas.microsoft.com/office/powerpoint/2010/main" val="3479826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82F2-35DE-47B8-9E93-48E7A646F402}"/>
              </a:ext>
            </a:extLst>
          </p:cNvPr>
          <p:cNvSpPr>
            <a:spLocks noGrp="1"/>
          </p:cNvSpPr>
          <p:nvPr>
            <p:ph type="title"/>
          </p:nvPr>
        </p:nvSpPr>
        <p:spPr/>
        <p:txBody>
          <a:bodyPr>
            <a:normAutofit/>
          </a:bodyPr>
          <a:lstStyle/>
          <a:p>
            <a:r>
              <a:rPr lang="en-US">
                <a:ea typeface="+mj-lt"/>
                <a:cs typeface="+mj-lt"/>
              </a:rPr>
              <a:t>Motor Driver L298N Testing</a:t>
            </a:r>
            <a:endParaRPr lang="en-US">
              <a:cs typeface="Calibri Light" panose="020F0302020204030204"/>
            </a:endParaRPr>
          </a:p>
        </p:txBody>
      </p:sp>
      <p:sp>
        <p:nvSpPr>
          <p:cNvPr id="3" name="Content Placeholder 2">
            <a:extLst>
              <a:ext uri="{FF2B5EF4-FFF2-40B4-BE49-F238E27FC236}">
                <a16:creationId xmlns:a16="http://schemas.microsoft.com/office/drawing/2014/main" id="{10916808-AB42-4568-B574-DAEE4BF1A880}"/>
              </a:ext>
            </a:extLst>
          </p:cNvPr>
          <p:cNvSpPr>
            <a:spLocks noGrp="1"/>
          </p:cNvSpPr>
          <p:nvPr>
            <p:ph idx="1"/>
          </p:nvPr>
        </p:nvSpPr>
        <p:spPr/>
        <p:txBody>
          <a:bodyPr vert="horz" lIns="91440" tIns="45720" rIns="91440" bIns="45720" rtlCol="0" anchor="t">
            <a:normAutofit/>
          </a:bodyPr>
          <a:lstStyle/>
          <a:p>
            <a:r>
              <a:rPr lang="en-US" dirty="0">
                <a:ea typeface="+mn-lt"/>
                <a:cs typeface="+mn-lt"/>
              </a:rPr>
              <a:t>1.) The controller can take up to 2 DC motors. Plug one DC motor into the terminal labelled OUT1 and OUT2. Plug the second DC motor into the terminal labelled OUT3 and OUT4:</a:t>
            </a:r>
            <a:endParaRPr lang="en-US" dirty="0">
              <a:cs typeface="Calibri" panose="020F0502020204030204"/>
            </a:endParaRPr>
          </a:p>
          <a:p>
            <a:endParaRPr lang="en-US"/>
          </a:p>
        </p:txBody>
      </p:sp>
      <p:pic>
        <p:nvPicPr>
          <p:cNvPr id="4" name="Picture 4" descr="Graphical user interface&#10;&#10;Description automatically generated">
            <a:extLst>
              <a:ext uri="{FF2B5EF4-FFF2-40B4-BE49-F238E27FC236}">
                <a16:creationId xmlns:a16="http://schemas.microsoft.com/office/drawing/2014/main" id="{5EA1426A-70DD-4853-92C3-6A104844F0AE}"/>
              </a:ext>
            </a:extLst>
          </p:cNvPr>
          <p:cNvPicPr>
            <a:picLocks noChangeAspect="1"/>
          </p:cNvPicPr>
          <p:nvPr/>
        </p:nvPicPr>
        <p:blipFill>
          <a:blip r:embed="rId2"/>
          <a:stretch>
            <a:fillRect/>
          </a:stretch>
        </p:blipFill>
        <p:spPr>
          <a:xfrm>
            <a:off x="3628793" y="3403328"/>
            <a:ext cx="4953000" cy="1724025"/>
          </a:xfrm>
          <a:prstGeom prst="rect">
            <a:avLst/>
          </a:prstGeom>
        </p:spPr>
      </p:pic>
    </p:spTree>
    <p:extLst>
      <p:ext uri="{BB962C8B-B14F-4D97-AF65-F5344CB8AC3E}">
        <p14:creationId xmlns:p14="http://schemas.microsoft.com/office/powerpoint/2010/main" val="1562930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F834F-E6FE-4233-A618-4C2A94D84A08}"/>
              </a:ext>
            </a:extLst>
          </p:cNvPr>
          <p:cNvSpPr>
            <a:spLocks noGrp="1"/>
          </p:cNvSpPr>
          <p:nvPr>
            <p:ph type="title"/>
          </p:nvPr>
        </p:nvSpPr>
        <p:spPr>
          <a:xfrm>
            <a:off x="645313" y="640080"/>
            <a:ext cx="9203982" cy="1481328"/>
          </a:xfrm>
        </p:spPr>
        <p:txBody>
          <a:bodyPr anchor="b">
            <a:normAutofit/>
          </a:bodyPr>
          <a:lstStyle/>
          <a:p>
            <a:r>
              <a:rPr lang="en-US" sz="5000">
                <a:ea typeface="+mj-lt"/>
                <a:cs typeface="+mj-lt"/>
              </a:rPr>
              <a:t>Motor Driver L298N Testing</a:t>
            </a:r>
            <a:endParaRPr lang="en-US"/>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9397A7-9710-4B23-A890-938DE135F33B}"/>
              </a:ext>
            </a:extLst>
          </p:cNvPr>
          <p:cNvSpPr>
            <a:spLocks noGrp="1"/>
          </p:cNvSpPr>
          <p:nvPr>
            <p:ph idx="1"/>
          </p:nvPr>
        </p:nvSpPr>
        <p:spPr>
          <a:xfrm>
            <a:off x="645313" y="2660904"/>
            <a:ext cx="9261492" cy="3547872"/>
          </a:xfrm>
        </p:spPr>
        <p:txBody>
          <a:bodyPr vert="horz" lIns="91440" tIns="45720" rIns="91440" bIns="45720" rtlCol="0" anchor="t">
            <a:normAutofit/>
          </a:bodyPr>
          <a:lstStyle/>
          <a:p>
            <a:pPr marL="0" indent="0">
              <a:buNone/>
            </a:pPr>
            <a:r>
              <a:rPr lang="en-US" sz="2200" dirty="0"/>
              <a:t>We will test our motor driver with the continuity  test. We can also test it using Arduino, but for that we would need a DC motor. So here we will be using multimeter to check the connectivity. We will first check the connection between IN1 and OUT1 and then we will check the connection between IN2 and OUT2. There should be beep sound on multimeter is the connection is proper. By this test, we can see that the motor driver is not damaged and the connection are proper.</a:t>
            </a:r>
            <a:br>
              <a:rPr lang="en-US" sz="2200" dirty="0"/>
            </a:br>
            <a:endParaRPr lang="en-US" sz="2200">
              <a:cs typeface="Calibri"/>
            </a:endParaRPr>
          </a:p>
        </p:txBody>
      </p:sp>
    </p:spTree>
    <p:extLst>
      <p:ext uri="{BB962C8B-B14F-4D97-AF65-F5344CB8AC3E}">
        <p14:creationId xmlns:p14="http://schemas.microsoft.com/office/powerpoint/2010/main" val="1848733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9938-633E-4105-9B6E-FF48880BD1BF}"/>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DE42EFC4-C300-42FF-8A0C-D6DF4B0994BC}"/>
              </a:ext>
            </a:extLst>
          </p:cNvPr>
          <p:cNvSpPr>
            <a:spLocks noGrp="1"/>
          </p:cNvSpPr>
          <p:nvPr>
            <p:ph idx="1"/>
          </p:nvPr>
        </p:nvSpPr>
        <p:spPr>
          <a:xfrm>
            <a:off x="1229553" y="1690688"/>
            <a:ext cx="10515600" cy="4431633"/>
          </a:xfrm>
        </p:spPr>
        <p:txBody>
          <a:bodyPr vert="horz" lIns="91440" tIns="45720" rIns="91440" bIns="45720" rtlCol="0" anchor="t">
            <a:normAutofit fontScale="85000" lnSpcReduction="20000"/>
          </a:bodyPr>
          <a:lstStyle/>
          <a:p>
            <a:r>
              <a:rPr lang="en-US">
                <a:ea typeface="+mn-lt"/>
                <a:cs typeface="+mn-lt"/>
              </a:rPr>
              <a:t> Vivek Gite, March 14, 2018,Raspberry PI 3 model B+ Released: Complete specs and pricing,</a:t>
            </a:r>
            <a:r>
              <a:rPr lang="en-US">
                <a:ea typeface="+mn-lt"/>
                <a:cs typeface="+mn-lt"/>
                <a:hlinkClick r:id="rId2"/>
              </a:rPr>
              <a:t>https://www.cyberciti.biz/hardware/raspberry-pi-3-model-b-released-specs-pricing/</a:t>
            </a:r>
            <a:endParaRPr lang="en-US">
              <a:ea typeface="+mn-lt"/>
              <a:cs typeface="+mn-lt"/>
            </a:endParaRPr>
          </a:p>
          <a:p>
            <a:r>
              <a:rPr lang="en-US">
                <a:ea typeface="+mn-lt"/>
                <a:cs typeface="+mn-lt"/>
              </a:rPr>
              <a:t>Batz, V. M. (2019, January 4). Introducing </a:t>
            </a:r>
            <a:r>
              <a:rPr lang="en-US" err="1">
                <a:ea typeface="+mn-lt"/>
                <a:cs typeface="+mn-lt"/>
              </a:rPr>
              <a:t>PiCockpit</a:t>
            </a:r>
            <a:r>
              <a:rPr lang="en-US">
                <a:ea typeface="+mn-lt"/>
                <a:cs typeface="+mn-lt"/>
              </a:rPr>
              <a:t> and </a:t>
            </a:r>
            <a:r>
              <a:rPr lang="en-US" err="1">
                <a:ea typeface="+mn-lt"/>
                <a:cs typeface="+mn-lt"/>
              </a:rPr>
              <a:t>PiDoctor</a:t>
            </a:r>
            <a:r>
              <a:rPr lang="en-US">
                <a:ea typeface="+mn-lt"/>
                <a:cs typeface="+mn-lt"/>
              </a:rPr>
              <a:t> – how to test your Raspberry Pi and get information about it. Pi3g.com. </a:t>
            </a:r>
            <a:r>
              <a:rPr lang="en-US">
                <a:ea typeface="+mn-lt"/>
                <a:cs typeface="+mn-lt"/>
                <a:hlinkClick r:id="rId3"/>
              </a:rPr>
              <a:t>https://pi3g.com/2019/01/05/introducing-picockpit-and-pidoctor-how-to-test-your-raspberry-pi-and-get-information-about-it</a:t>
            </a:r>
            <a:r>
              <a:rPr lang="en-US">
                <a:ea typeface="+mn-lt"/>
                <a:cs typeface="+mn-lt"/>
              </a:rPr>
              <a:t>. </a:t>
            </a:r>
          </a:p>
          <a:p>
            <a:r>
              <a:rPr lang="en-US">
                <a:cs typeface="Calibri"/>
              </a:rPr>
              <a:t>HC-SR501 PIR Motion Sensor Module. </a:t>
            </a:r>
            <a:r>
              <a:rPr lang="en-US" err="1">
                <a:cs typeface="Calibri"/>
              </a:rPr>
              <a:t>Elektor</a:t>
            </a:r>
            <a:r>
              <a:rPr lang="en-US">
                <a:cs typeface="Calibri"/>
              </a:rPr>
              <a:t>. (n.d.). </a:t>
            </a:r>
            <a:r>
              <a:rPr lang="en-US">
                <a:cs typeface="Calibri"/>
                <a:hlinkClick r:id="rId4"/>
              </a:rPr>
              <a:t>https://www.elektor.com/hc-sr501-pir-motion-sensor-module</a:t>
            </a:r>
            <a:r>
              <a:rPr lang="en-US">
                <a:cs typeface="Calibri"/>
              </a:rPr>
              <a:t>.</a:t>
            </a:r>
          </a:p>
          <a:p>
            <a:r>
              <a:rPr lang="en-CA">
                <a:effectLst/>
              </a:rPr>
              <a:t>Industries, A. (n.d.). </a:t>
            </a:r>
            <a:r>
              <a:rPr lang="en-CA" i="1">
                <a:effectLst/>
              </a:rPr>
              <a:t>Mini External USB Stereo Speaker</a:t>
            </a:r>
            <a:r>
              <a:rPr lang="en-CA">
                <a:effectLst/>
              </a:rPr>
              <a:t>. </a:t>
            </a:r>
            <a:r>
              <a:rPr lang="en-CA" err="1">
                <a:effectLst/>
              </a:rPr>
              <a:t>adafruit</a:t>
            </a:r>
            <a:r>
              <a:rPr lang="en-CA">
                <a:effectLst/>
              </a:rPr>
              <a:t> industries blog RSS. </a:t>
            </a:r>
            <a:r>
              <a:rPr lang="en-CA">
                <a:effectLst/>
                <a:hlinkClick r:id="rId5"/>
              </a:rPr>
              <a:t>https://www.adafruit.com/product/3369</a:t>
            </a:r>
            <a:endParaRPr lang="en-US">
              <a:effectLst/>
            </a:endParaRPr>
          </a:p>
          <a:p>
            <a:r>
              <a:rPr lang="en-US">
                <a:ea typeface="+mn-lt"/>
                <a:cs typeface="+mn-lt"/>
              </a:rPr>
              <a:t> Scott </a:t>
            </a:r>
            <a:r>
              <a:rPr lang="en-US" err="1">
                <a:ea typeface="+mn-lt"/>
                <a:cs typeface="+mn-lt"/>
              </a:rPr>
              <a:t>Campbell,HOW</a:t>
            </a:r>
            <a:r>
              <a:rPr lang="en-US">
                <a:ea typeface="+mn-lt"/>
                <a:cs typeface="+mn-lt"/>
              </a:rPr>
              <a:t> TO SET UP THE DHT11 HUMIDITY SENSOR ON AN ARDUINO, </a:t>
            </a:r>
            <a:r>
              <a:rPr lang="en-US">
                <a:ea typeface="+mn-lt"/>
                <a:cs typeface="+mn-lt"/>
                <a:hlinkClick r:id="rId6"/>
              </a:rPr>
              <a:t>https://www.circuitbasics.com/how-to-set-up-the-dht11-humidity-sensor-on-an-</a:t>
            </a:r>
            <a:r>
              <a:rPr lang="en-US" sz="1800" kern="1200">
                <a:solidFill>
                  <a:srgbClr val="000000"/>
                </a:solidFill>
                <a:effectLst/>
                <a:latin typeface="Calibri"/>
                <a:ea typeface="Calibri" panose="020F0502020204030204" pitchFamily="34" charset="0"/>
                <a:cs typeface="Calibri"/>
              </a:rPr>
              <a:t>/</a:t>
            </a:r>
            <a:r>
              <a:rPr lang="en-US">
                <a:ea typeface="+mn-lt"/>
                <a:cs typeface="+mn-lt"/>
                <a:hlinkClick r:id="rId6"/>
              </a:rPr>
              <a:t>arduino/</a:t>
            </a:r>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787093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48AE-D541-4387-B9BA-B8DB748AC905}"/>
              </a:ext>
            </a:extLst>
          </p:cNvPr>
          <p:cNvSpPr>
            <a:spLocks noGrp="1"/>
          </p:cNvSpPr>
          <p:nvPr>
            <p:ph type="title"/>
          </p:nvPr>
        </p:nvSpPr>
        <p:spPr/>
        <p:txBody>
          <a:bodyPr/>
          <a:lstStyle/>
          <a:p>
            <a:r>
              <a:rPr lang="en-US">
                <a:cs typeface="Calibri Light"/>
              </a:rPr>
              <a:t>Reference</a:t>
            </a:r>
            <a:endParaRPr lang="en-US"/>
          </a:p>
        </p:txBody>
      </p:sp>
      <p:sp>
        <p:nvSpPr>
          <p:cNvPr id="3" name="Content Placeholder 2">
            <a:extLst>
              <a:ext uri="{FF2B5EF4-FFF2-40B4-BE49-F238E27FC236}">
                <a16:creationId xmlns:a16="http://schemas.microsoft.com/office/drawing/2014/main" id="{F86A90FB-3C8E-4CCC-AB5F-BADD0E4EC70A}"/>
              </a:ext>
            </a:extLst>
          </p:cNvPr>
          <p:cNvSpPr>
            <a:spLocks noGrp="1"/>
          </p:cNvSpPr>
          <p:nvPr>
            <p:ph idx="1"/>
          </p:nvPr>
        </p:nvSpPr>
        <p:spPr>
          <a:xfrm>
            <a:off x="831284" y="1575669"/>
            <a:ext cx="10515600" cy="4351338"/>
          </a:xfrm>
        </p:spPr>
        <p:txBody>
          <a:bodyPr vert="horz" lIns="91440" tIns="45720" rIns="91440" bIns="45720" rtlCol="0" anchor="t">
            <a:normAutofit/>
          </a:bodyPr>
          <a:lstStyle/>
          <a:p>
            <a:r>
              <a:rPr lang="en-US" sz="2000">
                <a:cs typeface="Calibri"/>
              </a:rPr>
              <a:t>Datasheet of MAX30102,  </a:t>
            </a:r>
            <a:r>
              <a:rPr lang="en-US" sz="2000" dirty="0">
                <a:cs typeface="Calibri"/>
                <a:hlinkClick r:id="rId2"/>
              </a:rPr>
              <a:t>https://datasheets.maximintegrated.com/en/ds/MAX30100.pdf</a:t>
            </a:r>
            <a:endParaRPr lang="en-US" sz="2000" dirty="0">
              <a:cs typeface="Calibri"/>
            </a:endParaRPr>
          </a:p>
          <a:p>
            <a:r>
              <a:rPr lang="en-US" sz="2000">
                <a:cs typeface="Calibri"/>
              </a:rPr>
              <a:t>Ryan </a:t>
            </a:r>
            <a:r>
              <a:rPr lang="en-US" sz="2000" err="1">
                <a:cs typeface="Calibri"/>
              </a:rPr>
              <a:t>Chan,July</a:t>
            </a:r>
            <a:r>
              <a:rPr lang="en-US" sz="2000">
                <a:cs typeface="Calibri"/>
              </a:rPr>
              <a:t> 17, 2020,How to use the L298N Motor Driver, </a:t>
            </a:r>
            <a:r>
              <a:rPr lang="en-US" sz="2000" dirty="0">
                <a:cs typeface="Calibri"/>
                <a:hlinkClick r:id="rId3"/>
              </a:rPr>
              <a:t>https://create.arduino.cc/projecthub/ryanchan/how-to-use-the-l298n-motor-driver-b124c5</a:t>
            </a:r>
            <a:endParaRPr lang="en-US" sz="2000" dirty="0">
              <a:ea typeface="+mn-lt"/>
              <a:cs typeface="+mn-lt"/>
            </a:endParaRPr>
          </a:p>
          <a:p>
            <a:r>
              <a:rPr lang="en-US" sz="2000">
                <a:cs typeface="Calibri"/>
              </a:rPr>
              <a:t>Iasonas </a:t>
            </a:r>
            <a:r>
              <a:rPr lang="en-US" sz="2000" err="1">
                <a:cs typeface="Calibri"/>
              </a:rPr>
              <a:t>Christoulakis</a:t>
            </a:r>
            <a:r>
              <a:rPr lang="en-US" sz="2000">
                <a:cs typeface="Calibri"/>
              </a:rPr>
              <a:t>, January 6, 2021, Measure SpO2, Heart Rate and BPT Using Arduino, </a:t>
            </a:r>
            <a:r>
              <a:rPr lang="en-US" sz="2000" dirty="0">
                <a:cs typeface="Calibri"/>
                <a:hlinkClick r:id="rId4"/>
              </a:rPr>
              <a:t>https://create.arduino.cc/projecthub/iasonas-christoulakis/measure-spo2-heart-rate-and-bpt-using-arduino-68724d?ref=part&amp;ref_id=10308&amp;offset=9</a:t>
            </a:r>
            <a:endParaRPr lang="en-US" sz="2000" dirty="0">
              <a:ea typeface="+mn-lt"/>
              <a:cs typeface="+mn-lt"/>
            </a:endParaRPr>
          </a:p>
          <a:p>
            <a:r>
              <a:rPr lang="en-US" sz="2000" i="1">
                <a:ea typeface="+mn-lt"/>
                <a:cs typeface="+mn-lt"/>
              </a:rPr>
              <a:t>HD Webcam 1080P with Microphone, PC Laptop Desktop USB Webcams, Pro Streaming Computer Camera, 110-Degree Widescreen</a:t>
            </a:r>
            <a:r>
              <a:rPr lang="en-US" sz="2000">
                <a:ea typeface="+mn-lt"/>
                <a:cs typeface="+mn-lt"/>
              </a:rPr>
              <a:t>. Amazon.ca: Electronics. (n.d.). </a:t>
            </a:r>
            <a:r>
              <a:rPr lang="en-US" sz="2000" dirty="0">
                <a:ea typeface="+mn-lt"/>
                <a:cs typeface="+mn-lt"/>
                <a:hlinkClick r:id="rId5"/>
              </a:rPr>
              <a:t>https://www.amazon.ca/Microphone-Streaming-Conferencing-110-Degree-Widescreen/dp/B081Z2NX9W</a:t>
            </a:r>
            <a:r>
              <a:rPr lang="en-US" sz="2000" dirty="0">
                <a:ea typeface="+mn-lt"/>
                <a:cs typeface="+mn-lt"/>
              </a:rPr>
              <a:t>. </a:t>
            </a:r>
            <a:endParaRPr lang="en-US" sz="2000">
              <a:cs typeface="Calibri"/>
            </a:endParaRPr>
          </a:p>
          <a:p>
            <a:endParaRPr lang="en-US" sz="2000" dirty="0">
              <a:cs typeface="Calibri"/>
            </a:endParaRPr>
          </a:p>
        </p:txBody>
      </p:sp>
    </p:spTree>
    <p:extLst>
      <p:ext uri="{BB962C8B-B14F-4D97-AF65-F5344CB8AC3E}">
        <p14:creationId xmlns:p14="http://schemas.microsoft.com/office/powerpoint/2010/main" val="344337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3">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6" name="Freeform: Shape 45">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F492743-C666-49A0-AF8A-BF3EAA26B39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a:t>
            </a:r>
          </a:p>
        </p:txBody>
      </p:sp>
      <p:sp>
        <p:nvSpPr>
          <p:cNvPr id="50" name="Freeform: Shape 49">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51">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71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C7551-6A7A-47DC-B53E-6E1F4736F7C5}"/>
              </a:ext>
            </a:extLst>
          </p:cNvPr>
          <p:cNvSpPr>
            <a:spLocks noGrp="1"/>
          </p:cNvSpPr>
          <p:nvPr>
            <p:ph type="title"/>
          </p:nvPr>
        </p:nvSpPr>
        <p:spPr>
          <a:xfrm>
            <a:off x="630936" y="640080"/>
            <a:ext cx="4818888" cy="1481328"/>
          </a:xfrm>
        </p:spPr>
        <p:txBody>
          <a:bodyPr anchor="b">
            <a:normAutofit/>
          </a:bodyPr>
          <a:lstStyle/>
          <a:p>
            <a:r>
              <a:rPr lang="en-US" sz="3000" b="1">
                <a:latin typeface="Times New Roman"/>
                <a:cs typeface="Times New Roman"/>
              </a:rPr>
              <a:t>Microprocessor - RASPBERRY PI 3 MOD B+ BCM2837B0 Testing:</a:t>
            </a:r>
            <a:endParaRPr lang="en-US" sz="3000" b="1">
              <a:cs typeface="Calibri Light"/>
            </a:endParaRP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8F65A7-BD79-4953-8B68-CE89BCB83FF0}"/>
              </a:ext>
            </a:extLst>
          </p:cNvPr>
          <p:cNvSpPr>
            <a:spLocks noGrp="1"/>
          </p:cNvSpPr>
          <p:nvPr>
            <p:ph idx="1"/>
          </p:nvPr>
        </p:nvSpPr>
        <p:spPr>
          <a:xfrm>
            <a:off x="630936" y="2660904"/>
            <a:ext cx="4818888" cy="3547872"/>
          </a:xfrm>
        </p:spPr>
        <p:txBody>
          <a:bodyPr vert="horz" lIns="91440" tIns="45720" rIns="91440" bIns="45720" rtlCol="0" anchor="t">
            <a:normAutofit fontScale="92500" lnSpcReduction="20000"/>
          </a:bodyPr>
          <a:lstStyle/>
          <a:p>
            <a:pPr marL="0" indent="0">
              <a:buNone/>
            </a:pPr>
            <a:r>
              <a:rPr lang="en-US" sz="2000">
                <a:ea typeface="+mn-lt"/>
                <a:cs typeface="+mn-lt"/>
              </a:rPr>
              <a:t>1. Add your Raspberry Pi as a host</a:t>
            </a:r>
            <a:endParaRPr lang="en-US" sz="2000"/>
          </a:p>
          <a:p>
            <a:pPr marL="0" indent="0">
              <a:buNone/>
            </a:pPr>
            <a:r>
              <a:rPr lang="en-US" sz="2000">
                <a:ea typeface="+mn-lt"/>
                <a:cs typeface="+mn-lt"/>
              </a:rPr>
              <a:t>Start PuTTY. You will see the configuration screen below:</a:t>
            </a:r>
            <a:endParaRPr lang="en-US" sz="2000"/>
          </a:p>
          <a:p>
            <a:pPr marL="0" indent="0">
              <a:buNone/>
            </a:pPr>
            <a:r>
              <a:rPr lang="en-US" sz="2000">
                <a:ea typeface="+mn-lt"/>
                <a:cs typeface="+mn-lt"/>
              </a:rPr>
              <a:t>Type the IP address of the Pi into the Host Name </a:t>
            </a:r>
          </a:p>
          <a:p>
            <a:pPr marL="0" indent="0">
              <a:buNone/>
            </a:pPr>
            <a:r>
              <a:rPr lang="en-US" sz="2000">
                <a:ea typeface="+mn-lt"/>
                <a:cs typeface="+mn-lt"/>
              </a:rPr>
              <a:t>field and click the Open button. If nothing happens when you click the Open button, and you eventually see a message saying Network error: Connection timed out, it is likely that you have entered the wrong IP address for the Pi.</a:t>
            </a:r>
            <a:endParaRPr lang="en-US" sz="2000">
              <a:cs typeface="Calibri"/>
            </a:endParaRPr>
          </a:p>
          <a:p>
            <a:pPr marL="0" indent="0">
              <a:buNone/>
            </a:pPr>
            <a:r>
              <a:rPr lang="en-US" sz="2000">
                <a:ea typeface="+mn-lt"/>
                <a:cs typeface="+mn-lt"/>
              </a:rPr>
              <a:t>If you do not know the IP address, type </a:t>
            </a:r>
            <a:r>
              <a:rPr lang="en-US" sz="2000">
                <a:latin typeface="Consolas"/>
                <a:cs typeface="Calibri"/>
              </a:rPr>
              <a:t>hostname -I</a:t>
            </a:r>
            <a:r>
              <a:rPr lang="en-US" sz="2000">
                <a:ea typeface="+mn-lt"/>
                <a:cs typeface="+mn-lt"/>
              </a:rPr>
              <a:t> in the Raspberry Pi command line.</a:t>
            </a:r>
            <a:endParaRPr lang="en-US"/>
          </a:p>
          <a:p>
            <a:endParaRPr lang="en-US" sz="2000">
              <a:cs typeface="Calibri"/>
            </a:endParaRPr>
          </a:p>
          <a:p>
            <a:endParaRPr lang="en-US" sz="2000">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63B0D2A7-9A71-4F92-889F-7D6F3E514A7B}"/>
              </a:ext>
            </a:extLst>
          </p:cNvPr>
          <p:cNvPicPr>
            <a:picLocks noChangeAspect="1"/>
          </p:cNvPicPr>
          <p:nvPr/>
        </p:nvPicPr>
        <p:blipFill>
          <a:blip r:embed="rId2"/>
          <a:stretch>
            <a:fillRect/>
          </a:stretch>
        </p:blipFill>
        <p:spPr>
          <a:xfrm>
            <a:off x="6099048" y="804947"/>
            <a:ext cx="5458968" cy="5248106"/>
          </a:xfrm>
          <a:prstGeom prst="rect">
            <a:avLst/>
          </a:prstGeom>
        </p:spPr>
      </p:pic>
    </p:spTree>
    <p:extLst>
      <p:ext uri="{BB962C8B-B14F-4D97-AF65-F5344CB8AC3E}">
        <p14:creationId xmlns:p14="http://schemas.microsoft.com/office/powerpoint/2010/main" val="176205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BCB15-5A51-42DC-B357-007074D98D46}"/>
              </a:ext>
            </a:extLst>
          </p:cNvPr>
          <p:cNvSpPr>
            <a:spLocks noGrp="1"/>
          </p:cNvSpPr>
          <p:nvPr>
            <p:ph type="title"/>
          </p:nvPr>
        </p:nvSpPr>
        <p:spPr>
          <a:xfrm>
            <a:off x="630936" y="639520"/>
            <a:ext cx="3429000" cy="1719072"/>
          </a:xfrm>
        </p:spPr>
        <p:txBody>
          <a:bodyPr anchor="b">
            <a:normAutofit/>
          </a:bodyPr>
          <a:lstStyle/>
          <a:p>
            <a:r>
              <a:rPr lang="en-US" sz="2600" b="1">
                <a:latin typeface="Times New Roman"/>
                <a:cs typeface="Times New Roman"/>
              </a:rPr>
              <a:t>Microprocessor - RASPBERRY PI 3 MOD B+ BCM2837B0 Testing:</a:t>
            </a:r>
            <a:endParaRPr lang="en-US" sz="26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F7908F-8FE2-4AD0-AEAA-B2222BA28251}"/>
              </a:ext>
            </a:extLst>
          </p:cNvPr>
          <p:cNvSpPr>
            <a:spLocks noGrp="1"/>
          </p:cNvSpPr>
          <p:nvPr>
            <p:ph idx="1"/>
          </p:nvPr>
        </p:nvSpPr>
        <p:spPr>
          <a:xfrm>
            <a:off x="640228" y="2807208"/>
            <a:ext cx="6179634" cy="3410712"/>
          </a:xfrm>
        </p:spPr>
        <p:txBody>
          <a:bodyPr vert="horz" lIns="91440" tIns="45720" rIns="91440" bIns="45720" rtlCol="0" anchor="t">
            <a:normAutofit/>
          </a:bodyPr>
          <a:lstStyle/>
          <a:p>
            <a:r>
              <a:rPr lang="en-US" sz="2000">
                <a:ea typeface="+mn-lt"/>
                <a:cs typeface="+mn-lt"/>
              </a:rPr>
              <a:t>When the connection works you will see the security warning shown below. You can safely ignore it, click the 'Yes' button. You will only see this warning the first time PuTTY connects to a Raspberry Pi that it has not seen before.</a:t>
            </a:r>
            <a:endParaRPr lang="en-US" sz="2000">
              <a:cs typeface="Calibri" panose="020F0502020204030204"/>
            </a:endParaRPr>
          </a:p>
          <a:p>
            <a:r>
              <a:rPr lang="en-US" sz="2000">
                <a:ea typeface="+mn-lt"/>
                <a:cs typeface="+mn-lt"/>
              </a:rPr>
              <a:t>You will now see the usual login prompt. Log in with the same username and password you would use on the Pi itself. The default login for Raspberry Pi OS is </a:t>
            </a:r>
            <a:r>
              <a:rPr lang="en-US" sz="2000">
                <a:latin typeface="Consolas"/>
              </a:rPr>
              <a:t>pi</a:t>
            </a:r>
            <a:r>
              <a:rPr lang="en-US" sz="2000">
                <a:ea typeface="+mn-lt"/>
                <a:cs typeface="+mn-lt"/>
              </a:rPr>
              <a:t> with the password </a:t>
            </a:r>
            <a:r>
              <a:rPr lang="en-US" sz="2000">
                <a:latin typeface="Consolas"/>
              </a:rPr>
              <a:t>raspberry</a:t>
            </a:r>
            <a:r>
              <a:rPr lang="en-US" sz="2000">
                <a:ea typeface="+mn-lt"/>
                <a:cs typeface="+mn-lt"/>
              </a:rPr>
              <a:t>.</a:t>
            </a:r>
            <a:br>
              <a:rPr lang="en-US" sz="2000"/>
            </a:br>
            <a:endParaRPr lang="en-US" sz="2000"/>
          </a:p>
        </p:txBody>
      </p:sp>
      <p:pic>
        <p:nvPicPr>
          <p:cNvPr id="4" name="Picture 4" descr="Graphical user interface, text, application&#10;&#10;Description automatically generated">
            <a:extLst>
              <a:ext uri="{FF2B5EF4-FFF2-40B4-BE49-F238E27FC236}">
                <a16:creationId xmlns:a16="http://schemas.microsoft.com/office/drawing/2014/main" id="{72002111-1FB3-4D69-8C09-49BD9EAAB90B}"/>
              </a:ext>
            </a:extLst>
          </p:cNvPr>
          <p:cNvPicPr>
            <a:picLocks noChangeAspect="1"/>
          </p:cNvPicPr>
          <p:nvPr/>
        </p:nvPicPr>
        <p:blipFill>
          <a:blip r:embed="rId2"/>
          <a:stretch>
            <a:fillRect/>
          </a:stretch>
        </p:blipFill>
        <p:spPr>
          <a:xfrm>
            <a:off x="7284125" y="278263"/>
            <a:ext cx="3930063" cy="3021158"/>
          </a:xfrm>
          <a:prstGeom prst="rect">
            <a:avLst/>
          </a:prstGeom>
        </p:spPr>
      </p:pic>
      <p:pic>
        <p:nvPicPr>
          <p:cNvPr id="5" name="Picture 5" descr="Text&#10;&#10;Description automatically generated">
            <a:extLst>
              <a:ext uri="{FF2B5EF4-FFF2-40B4-BE49-F238E27FC236}">
                <a16:creationId xmlns:a16="http://schemas.microsoft.com/office/drawing/2014/main" id="{D707C3CF-7B73-4BE8-9D21-FCF11A6FADA9}"/>
              </a:ext>
            </a:extLst>
          </p:cNvPr>
          <p:cNvPicPr>
            <a:picLocks noChangeAspect="1"/>
          </p:cNvPicPr>
          <p:nvPr/>
        </p:nvPicPr>
        <p:blipFill>
          <a:blip r:embed="rId3"/>
          <a:stretch>
            <a:fillRect/>
          </a:stretch>
        </p:blipFill>
        <p:spPr>
          <a:xfrm>
            <a:off x="7186961" y="3459530"/>
            <a:ext cx="4276492" cy="2689574"/>
          </a:xfrm>
          <a:prstGeom prst="rect">
            <a:avLst/>
          </a:prstGeom>
        </p:spPr>
      </p:pic>
    </p:spTree>
    <p:extLst>
      <p:ext uri="{BB962C8B-B14F-4D97-AF65-F5344CB8AC3E}">
        <p14:creationId xmlns:p14="http://schemas.microsoft.com/office/powerpoint/2010/main" val="327001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8910-5E98-43A0-847F-157ECD698006}"/>
              </a:ext>
            </a:extLst>
          </p:cNvPr>
          <p:cNvSpPr>
            <a:spLocks noGrp="1"/>
          </p:cNvSpPr>
          <p:nvPr>
            <p:ph type="title"/>
          </p:nvPr>
        </p:nvSpPr>
        <p:spPr/>
        <p:txBody>
          <a:bodyPr/>
          <a:lstStyle/>
          <a:p>
            <a:r>
              <a:rPr lang="en-US">
                <a:ea typeface="+mj-lt"/>
                <a:cs typeface="+mj-lt"/>
              </a:rPr>
              <a:t>PIR sensor - HC-SR501 specification</a:t>
            </a:r>
            <a:endParaRPr lang="en-US"/>
          </a:p>
        </p:txBody>
      </p:sp>
      <p:graphicFrame>
        <p:nvGraphicFramePr>
          <p:cNvPr id="5" name="Content Placeholder 4">
            <a:extLst>
              <a:ext uri="{FF2B5EF4-FFF2-40B4-BE49-F238E27FC236}">
                <a16:creationId xmlns:a16="http://schemas.microsoft.com/office/drawing/2014/main" id="{FDDBE183-51B2-4776-92D7-ECF5A14C7F60}"/>
              </a:ext>
            </a:extLst>
          </p:cNvPr>
          <p:cNvGraphicFramePr>
            <a:graphicFrameLocks noGrp="1"/>
          </p:cNvGraphicFramePr>
          <p:nvPr>
            <p:ph idx="1"/>
          </p:nvPr>
        </p:nvGraphicFramePr>
        <p:xfrm>
          <a:off x="838200" y="1825625"/>
          <a:ext cx="10515600" cy="3566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63800845"/>
                    </a:ext>
                  </a:extLst>
                </a:gridCol>
                <a:gridCol w="5257800">
                  <a:extLst>
                    <a:ext uri="{9D8B030D-6E8A-4147-A177-3AD203B41FA5}">
                      <a16:colId xmlns:a16="http://schemas.microsoft.com/office/drawing/2014/main" val="926912519"/>
                    </a:ext>
                  </a:extLst>
                </a:gridCol>
              </a:tblGrid>
              <a:tr h="0">
                <a:tc>
                  <a:txBody>
                    <a:bodyPr/>
                    <a:lstStyle/>
                    <a:p>
                      <a:r>
                        <a:rPr lang="en-US"/>
                        <a:t>Voltage</a:t>
                      </a:r>
                    </a:p>
                  </a:txBody>
                  <a:tcPr anchor="ctr"/>
                </a:tc>
                <a:tc>
                  <a:txBody>
                    <a:bodyPr/>
                    <a:lstStyle/>
                    <a:p>
                      <a:r>
                        <a:rPr lang="en-US"/>
                        <a:t>4.8 V – 20 V</a:t>
                      </a:r>
                    </a:p>
                  </a:txBody>
                  <a:tcPr anchor="ctr"/>
                </a:tc>
                <a:extLst>
                  <a:ext uri="{0D108BD9-81ED-4DB2-BD59-A6C34878D82A}">
                    <a16:rowId xmlns:a16="http://schemas.microsoft.com/office/drawing/2014/main" val="2347955709"/>
                  </a:ext>
                </a:extLst>
              </a:tr>
              <a:tr h="0">
                <a:tc>
                  <a:txBody>
                    <a:bodyPr/>
                    <a:lstStyle/>
                    <a:p>
                      <a:r>
                        <a:rPr lang="en-US"/>
                        <a:t>Current (idle)</a:t>
                      </a:r>
                    </a:p>
                  </a:txBody>
                  <a:tcPr anchor="ctr"/>
                </a:tc>
                <a:tc>
                  <a:txBody>
                    <a:bodyPr/>
                    <a:lstStyle/>
                    <a:p>
                      <a:r>
                        <a:rPr lang="en-US"/>
                        <a:t>&lt;50 µA</a:t>
                      </a:r>
                    </a:p>
                  </a:txBody>
                  <a:tcPr anchor="ctr"/>
                </a:tc>
                <a:extLst>
                  <a:ext uri="{0D108BD9-81ED-4DB2-BD59-A6C34878D82A}">
                    <a16:rowId xmlns:a16="http://schemas.microsoft.com/office/drawing/2014/main" val="3375887972"/>
                  </a:ext>
                </a:extLst>
              </a:tr>
              <a:tr h="0">
                <a:tc>
                  <a:txBody>
                    <a:bodyPr/>
                    <a:lstStyle/>
                    <a:p>
                      <a:r>
                        <a:rPr lang="en-US"/>
                        <a:t>Logic output</a:t>
                      </a:r>
                    </a:p>
                  </a:txBody>
                  <a:tcPr anchor="ctr"/>
                </a:tc>
                <a:tc>
                  <a:txBody>
                    <a:bodyPr/>
                    <a:lstStyle/>
                    <a:p>
                      <a:r>
                        <a:rPr lang="en-US"/>
                        <a:t>3.3 V / 0 V</a:t>
                      </a:r>
                    </a:p>
                  </a:txBody>
                  <a:tcPr anchor="ctr"/>
                </a:tc>
                <a:extLst>
                  <a:ext uri="{0D108BD9-81ED-4DB2-BD59-A6C34878D82A}">
                    <a16:rowId xmlns:a16="http://schemas.microsoft.com/office/drawing/2014/main" val="3283250853"/>
                  </a:ext>
                </a:extLst>
              </a:tr>
              <a:tr h="0">
                <a:tc>
                  <a:txBody>
                    <a:bodyPr/>
                    <a:lstStyle/>
                    <a:p>
                      <a:r>
                        <a:rPr lang="en-US"/>
                        <a:t>Delay time</a:t>
                      </a:r>
                    </a:p>
                  </a:txBody>
                  <a:tcPr anchor="ctr"/>
                </a:tc>
                <a:tc>
                  <a:txBody>
                    <a:bodyPr/>
                    <a:lstStyle/>
                    <a:p>
                      <a:r>
                        <a:rPr lang="en-US"/>
                        <a:t>0.3 s – 200 s, custom up to 10 min</a:t>
                      </a:r>
                    </a:p>
                  </a:txBody>
                  <a:tcPr anchor="ctr"/>
                </a:tc>
                <a:extLst>
                  <a:ext uri="{0D108BD9-81ED-4DB2-BD59-A6C34878D82A}">
                    <a16:rowId xmlns:a16="http://schemas.microsoft.com/office/drawing/2014/main" val="3130979704"/>
                  </a:ext>
                </a:extLst>
              </a:tr>
              <a:tr h="0">
                <a:tc>
                  <a:txBody>
                    <a:bodyPr/>
                    <a:lstStyle/>
                    <a:p>
                      <a:r>
                        <a:rPr lang="en-US"/>
                        <a:t>Lock time</a:t>
                      </a:r>
                    </a:p>
                  </a:txBody>
                  <a:tcPr anchor="ctr"/>
                </a:tc>
                <a:tc>
                  <a:txBody>
                    <a:bodyPr/>
                    <a:lstStyle/>
                    <a:p>
                      <a:r>
                        <a:rPr lang="en-US"/>
                        <a:t>2.5 s (default)</a:t>
                      </a:r>
                    </a:p>
                  </a:txBody>
                  <a:tcPr anchor="ctr"/>
                </a:tc>
                <a:extLst>
                  <a:ext uri="{0D108BD9-81ED-4DB2-BD59-A6C34878D82A}">
                    <a16:rowId xmlns:a16="http://schemas.microsoft.com/office/drawing/2014/main" val="977445663"/>
                  </a:ext>
                </a:extLst>
              </a:tr>
              <a:tr h="0">
                <a:tc>
                  <a:txBody>
                    <a:bodyPr/>
                    <a:lstStyle/>
                    <a:p>
                      <a:r>
                        <a:rPr lang="en-US"/>
                        <a:t>Trigger</a:t>
                      </a:r>
                    </a:p>
                  </a:txBody>
                  <a:tcPr anchor="ctr"/>
                </a:tc>
                <a:tc>
                  <a:txBody>
                    <a:bodyPr/>
                    <a:lstStyle/>
                    <a:p>
                      <a:r>
                        <a:rPr lang="en-US"/>
                        <a:t>repeat : L = disable , H = enable</a:t>
                      </a:r>
                    </a:p>
                  </a:txBody>
                  <a:tcPr anchor="ctr"/>
                </a:tc>
                <a:extLst>
                  <a:ext uri="{0D108BD9-81ED-4DB2-BD59-A6C34878D82A}">
                    <a16:rowId xmlns:a16="http://schemas.microsoft.com/office/drawing/2014/main" val="1607192101"/>
                  </a:ext>
                </a:extLst>
              </a:tr>
              <a:tr h="0">
                <a:tc>
                  <a:txBody>
                    <a:bodyPr/>
                    <a:lstStyle/>
                    <a:p>
                      <a:r>
                        <a:rPr lang="en-US"/>
                        <a:t>Sensing range</a:t>
                      </a:r>
                    </a:p>
                  </a:txBody>
                  <a:tcPr anchor="ctr"/>
                </a:tc>
                <a:tc>
                  <a:txBody>
                    <a:bodyPr/>
                    <a:lstStyle/>
                    <a:p>
                      <a:r>
                        <a:rPr lang="en-US"/>
                        <a:t>&lt;120 °, within 7 m</a:t>
                      </a:r>
                    </a:p>
                  </a:txBody>
                  <a:tcPr anchor="ctr"/>
                </a:tc>
                <a:extLst>
                  <a:ext uri="{0D108BD9-81ED-4DB2-BD59-A6C34878D82A}">
                    <a16:rowId xmlns:a16="http://schemas.microsoft.com/office/drawing/2014/main" val="2887677594"/>
                  </a:ext>
                </a:extLst>
              </a:tr>
              <a:tr h="0">
                <a:tc>
                  <a:txBody>
                    <a:bodyPr/>
                    <a:lstStyle/>
                    <a:p>
                      <a:r>
                        <a:rPr lang="en-US"/>
                        <a:t>Temperature</a:t>
                      </a:r>
                    </a:p>
                  </a:txBody>
                  <a:tcPr anchor="ctr"/>
                </a:tc>
                <a:tc>
                  <a:txBody>
                    <a:bodyPr/>
                    <a:lstStyle/>
                    <a:p>
                      <a:r>
                        <a:rPr lang="en-US"/>
                        <a:t>– 15 ~ +70 °C</a:t>
                      </a:r>
                    </a:p>
                  </a:txBody>
                  <a:tcPr anchor="ctr"/>
                </a:tc>
                <a:extLst>
                  <a:ext uri="{0D108BD9-81ED-4DB2-BD59-A6C34878D82A}">
                    <a16:rowId xmlns:a16="http://schemas.microsoft.com/office/drawing/2014/main" val="2304387145"/>
                  </a:ext>
                </a:extLst>
              </a:tr>
              <a:tr h="0">
                <a:tc>
                  <a:txBody>
                    <a:bodyPr/>
                    <a:lstStyle/>
                    <a:p>
                      <a:r>
                        <a:rPr lang="en-US"/>
                        <a:t>Dimension</a:t>
                      </a:r>
                    </a:p>
                  </a:txBody>
                  <a:tcPr anchor="ctr"/>
                </a:tc>
                <a:tc>
                  <a:txBody>
                    <a:bodyPr/>
                    <a:lstStyle/>
                    <a:p>
                      <a:r>
                        <a:rPr lang="en-US"/>
                        <a:t>32 x 24 mm screw-screw 28 mm, M2</a:t>
                      </a:r>
                    </a:p>
                    <a:p>
                      <a:r>
                        <a:rPr lang="en-US"/>
                        <a:t>Lens diameter: 23 mm</a:t>
                      </a:r>
                    </a:p>
                  </a:txBody>
                  <a:tcPr anchor="ctr"/>
                </a:tc>
                <a:extLst>
                  <a:ext uri="{0D108BD9-81ED-4DB2-BD59-A6C34878D82A}">
                    <a16:rowId xmlns:a16="http://schemas.microsoft.com/office/drawing/2014/main" val="758071570"/>
                  </a:ext>
                </a:extLst>
              </a:tr>
            </a:tbl>
          </a:graphicData>
        </a:graphic>
      </p:graphicFrame>
    </p:spTree>
    <p:extLst>
      <p:ext uri="{BB962C8B-B14F-4D97-AF65-F5344CB8AC3E}">
        <p14:creationId xmlns:p14="http://schemas.microsoft.com/office/powerpoint/2010/main" val="125865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325D-8FAD-4FD0-ABEF-9EAB9519B564}"/>
              </a:ext>
            </a:extLst>
          </p:cNvPr>
          <p:cNvSpPr>
            <a:spLocks noGrp="1"/>
          </p:cNvSpPr>
          <p:nvPr>
            <p:ph type="title"/>
          </p:nvPr>
        </p:nvSpPr>
        <p:spPr>
          <a:xfrm>
            <a:off x="648928" y="338328"/>
            <a:ext cx="9953560" cy="1177008"/>
          </a:xfrm>
        </p:spPr>
        <p:txBody>
          <a:bodyPr>
            <a:normAutofit/>
          </a:bodyPr>
          <a:lstStyle/>
          <a:p>
            <a:r>
              <a:rPr lang="en-US" sz="3600">
                <a:cs typeface="Calibri Light"/>
              </a:rPr>
              <a:t>PIR sensor - HC-SR501 specification</a:t>
            </a:r>
            <a:endParaRPr lang="en-US" sz="3600">
              <a:ea typeface="+mj-lt"/>
              <a:cs typeface="+mj-lt"/>
            </a:endParaRPr>
          </a:p>
        </p:txBody>
      </p:sp>
      <p:sp>
        <p:nvSpPr>
          <p:cNvPr id="12" name="Rectangle 1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34A951C0-AC47-44AA-9EE6-3108DF6D8EA0}"/>
              </a:ext>
            </a:extLst>
          </p:cNvPr>
          <p:cNvPicPr>
            <a:picLocks noChangeAspect="1"/>
          </p:cNvPicPr>
          <p:nvPr/>
        </p:nvPicPr>
        <p:blipFill>
          <a:blip r:embed="rId2"/>
          <a:stretch>
            <a:fillRect/>
          </a:stretch>
        </p:blipFill>
        <p:spPr>
          <a:xfrm>
            <a:off x="1773893" y="2742397"/>
            <a:ext cx="2708910" cy="3291840"/>
          </a:xfrm>
          <a:prstGeom prst="rect">
            <a:avLst/>
          </a:prstGeom>
        </p:spPr>
      </p:pic>
      <p:sp>
        <p:nvSpPr>
          <p:cNvPr id="1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10;&#10;Description automatically generated">
            <a:extLst>
              <a:ext uri="{FF2B5EF4-FFF2-40B4-BE49-F238E27FC236}">
                <a16:creationId xmlns:a16="http://schemas.microsoft.com/office/drawing/2014/main" id="{2BAEDAD6-3E18-47F1-BF01-038C50916ADB}"/>
              </a:ext>
            </a:extLst>
          </p:cNvPr>
          <p:cNvPicPr>
            <a:picLocks noChangeAspect="1"/>
          </p:cNvPicPr>
          <p:nvPr/>
        </p:nvPicPr>
        <p:blipFill>
          <a:blip r:embed="rId3"/>
          <a:stretch>
            <a:fillRect/>
          </a:stretch>
        </p:blipFill>
        <p:spPr>
          <a:xfrm>
            <a:off x="6924791" y="2742397"/>
            <a:ext cx="4277721" cy="3291840"/>
          </a:xfrm>
          <a:prstGeom prst="rect">
            <a:avLst/>
          </a:prstGeom>
        </p:spPr>
      </p:pic>
    </p:spTree>
    <p:extLst>
      <p:ext uri="{BB962C8B-B14F-4D97-AF65-F5344CB8AC3E}">
        <p14:creationId xmlns:p14="http://schemas.microsoft.com/office/powerpoint/2010/main" val="150981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door, table&#10;&#10;Description automatically generated">
            <a:extLst>
              <a:ext uri="{FF2B5EF4-FFF2-40B4-BE49-F238E27FC236}">
                <a16:creationId xmlns:a16="http://schemas.microsoft.com/office/drawing/2014/main" id="{7511498F-8C9B-40CC-AD4C-792625D6D9DE}"/>
              </a:ext>
            </a:extLst>
          </p:cNvPr>
          <p:cNvPicPr>
            <a:picLocks noChangeAspect="1"/>
          </p:cNvPicPr>
          <p:nvPr/>
        </p:nvPicPr>
        <p:blipFill rotWithShape="1">
          <a:blip r:embed="rId2"/>
          <a:srcRect l="7128" r="34973" b="7929"/>
          <a:stretch/>
        </p:blipFill>
        <p:spPr>
          <a:xfrm>
            <a:off x="5248771" y="10"/>
            <a:ext cx="6943229"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13DEF-6252-4DCA-847B-9A67AC4DC58C}"/>
              </a:ext>
            </a:extLst>
          </p:cNvPr>
          <p:cNvSpPr>
            <a:spLocks noGrp="1"/>
          </p:cNvSpPr>
          <p:nvPr>
            <p:ph type="title"/>
          </p:nvPr>
        </p:nvSpPr>
        <p:spPr>
          <a:xfrm>
            <a:off x="284830" y="1333817"/>
            <a:ext cx="3984483" cy="1124712"/>
          </a:xfrm>
        </p:spPr>
        <p:txBody>
          <a:bodyPr anchor="b">
            <a:normAutofit/>
          </a:bodyPr>
          <a:lstStyle/>
          <a:p>
            <a:r>
              <a:rPr lang="en-US" sz="2800" b="1">
                <a:ea typeface="+mj-lt"/>
                <a:cs typeface="+mj-lt"/>
              </a:rPr>
              <a:t>PIR sensor - HC-SR501 Testing</a:t>
            </a:r>
            <a:endParaRPr lang="en-US" sz="2800" b="1">
              <a:cs typeface="Calibri Light"/>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5E2E5C-3C21-4767-A6AE-E4218FFAC404}"/>
              </a:ext>
            </a:extLst>
          </p:cNvPr>
          <p:cNvSpPr>
            <a:spLocks noGrp="1"/>
          </p:cNvSpPr>
          <p:nvPr>
            <p:ph idx="1"/>
          </p:nvPr>
        </p:nvSpPr>
        <p:spPr>
          <a:xfrm>
            <a:off x="371094" y="2718054"/>
            <a:ext cx="4747245" cy="3207258"/>
          </a:xfrm>
        </p:spPr>
        <p:txBody>
          <a:bodyPr vert="horz" lIns="91440" tIns="45720" rIns="91440" bIns="45720" rtlCol="0" anchor="t">
            <a:normAutofit/>
          </a:bodyPr>
          <a:lstStyle/>
          <a:p>
            <a:pPr marL="0" indent="0">
              <a:buNone/>
            </a:pPr>
            <a:r>
              <a:rPr lang="en-US" sz="2400">
                <a:cs typeface="Calibri"/>
              </a:rPr>
              <a:t>To test the PIR sensor, we will need following components:</a:t>
            </a:r>
          </a:p>
          <a:p>
            <a:pPr marL="0" indent="0">
              <a:buNone/>
            </a:pPr>
            <a:endParaRPr lang="en-US" sz="2400">
              <a:ea typeface="+mn-lt"/>
              <a:cs typeface="+mn-lt"/>
            </a:endParaRPr>
          </a:p>
          <a:p>
            <a:r>
              <a:rPr lang="en-US" sz="2400">
                <a:ea typeface="+mn-lt"/>
                <a:cs typeface="+mn-lt"/>
              </a:rPr>
              <a:t>Arduino UNO</a:t>
            </a:r>
            <a:endParaRPr lang="en-US" sz="2400">
              <a:cs typeface="Calibri"/>
            </a:endParaRPr>
          </a:p>
          <a:p>
            <a:r>
              <a:rPr lang="en-US" sz="2400">
                <a:ea typeface="+mn-lt"/>
                <a:cs typeface="+mn-lt"/>
              </a:rPr>
              <a:t>PIR Motion Sensor</a:t>
            </a:r>
            <a:endParaRPr lang="en-US" sz="2400">
              <a:cs typeface="Calibri"/>
            </a:endParaRPr>
          </a:p>
          <a:p>
            <a:r>
              <a:rPr lang="en-US" sz="2400">
                <a:ea typeface="+mn-lt"/>
                <a:cs typeface="+mn-lt"/>
              </a:rPr>
              <a:t>LED</a:t>
            </a:r>
            <a:endParaRPr lang="en-US" sz="2400">
              <a:cs typeface="Calibri"/>
            </a:endParaRPr>
          </a:p>
          <a:p>
            <a:r>
              <a:rPr lang="en-US" sz="2400">
                <a:ea typeface="+mn-lt"/>
                <a:cs typeface="+mn-lt"/>
              </a:rPr>
              <a:t>Jumper Wire</a:t>
            </a:r>
            <a:endParaRPr lang="en-US" sz="2400"/>
          </a:p>
          <a:p>
            <a:endParaRPr lang="en-US" sz="1700">
              <a:cs typeface="Calibri"/>
            </a:endParaRPr>
          </a:p>
        </p:txBody>
      </p:sp>
    </p:spTree>
    <p:extLst>
      <p:ext uri="{BB962C8B-B14F-4D97-AF65-F5344CB8AC3E}">
        <p14:creationId xmlns:p14="http://schemas.microsoft.com/office/powerpoint/2010/main" val="420427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8919-E51D-4FCC-9A7B-8E24A868C8AB}"/>
              </a:ext>
            </a:extLst>
          </p:cNvPr>
          <p:cNvSpPr>
            <a:spLocks noGrp="1"/>
          </p:cNvSpPr>
          <p:nvPr>
            <p:ph type="title"/>
          </p:nvPr>
        </p:nvSpPr>
        <p:spPr/>
        <p:txBody>
          <a:bodyPr/>
          <a:lstStyle/>
          <a:p>
            <a:r>
              <a:rPr lang="en-US" b="1">
                <a:ea typeface="+mj-lt"/>
                <a:cs typeface="+mj-lt"/>
              </a:rPr>
              <a:t>PIR sensor - HC-SR501 Testing</a:t>
            </a:r>
            <a:endParaRPr lang="en-US"/>
          </a:p>
        </p:txBody>
      </p:sp>
      <p:graphicFrame>
        <p:nvGraphicFramePr>
          <p:cNvPr id="6" name="Content Placeholder 2">
            <a:extLst>
              <a:ext uri="{FF2B5EF4-FFF2-40B4-BE49-F238E27FC236}">
                <a16:creationId xmlns:a16="http://schemas.microsoft.com/office/drawing/2014/main" id="{49A34AA1-9783-4162-8CBF-67FD5EBF81D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80493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ESE 4009  IoT based Cradle system using SIDS monitor</vt:lpstr>
      <vt:lpstr>Components used in our project:-</vt:lpstr>
      <vt:lpstr>Microprocessor - RASPBERRY PI 3 MOD B+ BCM2837B0 specifications :</vt:lpstr>
      <vt:lpstr>Microprocessor - RASPBERRY PI 3 MOD B+ BCM2837B0 Testing:</vt:lpstr>
      <vt:lpstr>Microprocessor - RASPBERRY PI 3 MOD B+ BCM2837B0 Testing:</vt:lpstr>
      <vt:lpstr>PIR sensor - HC-SR501 specification</vt:lpstr>
      <vt:lpstr>PIR sensor - HC-SR501 specification</vt:lpstr>
      <vt:lpstr>PIR sensor - HC-SR501 Testing</vt:lpstr>
      <vt:lpstr>PIR sensor - HC-SR501 Testing</vt:lpstr>
      <vt:lpstr>PIR sensor - HC-SR501code </vt:lpstr>
      <vt:lpstr>PIR sensor - HC-SR501 Testing</vt:lpstr>
      <vt:lpstr>Speaker - USB mini speaker from Adafruit specification</vt:lpstr>
      <vt:lpstr>Speaker - USB mini speaker from Adafruit : testing</vt:lpstr>
      <vt:lpstr>Humidity sensor : DTH11 Specifications :</vt:lpstr>
      <vt:lpstr>Humidity sensor : DTH11 Testing : </vt:lpstr>
      <vt:lpstr>Humidity sensor : DTH11 Testing :  </vt:lpstr>
      <vt:lpstr>PowerPoint Presentation</vt:lpstr>
      <vt:lpstr>GSM/GPRS Module – SIM868 specifications : </vt:lpstr>
      <vt:lpstr>GSM/GPRS Module – SIM868 Testing:</vt:lpstr>
      <vt:lpstr>GSM/GPRS Module – SIM868 Testing:</vt:lpstr>
      <vt:lpstr>Pulse Oximeter – MAX30102 specifications:</vt:lpstr>
      <vt:lpstr>Pulse Oximeter – MAX30102 Specifications : </vt:lpstr>
      <vt:lpstr>Pulse Oximeter – MAX30102 Testing :  </vt:lpstr>
      <vt:lpstr>Pulse Oximeter – MAX30102 Testing :</vt:lpstr>
      <vt:lpstr>Pulse Oximeter – MAX30102 Testing : code </vt:lpstr>
      <vt:lpstr>Pulse Oximeter – MAX30102 Testing :</vt:lpstr>
      <vt:lpstr>USB Camera</vt:lpstr>
      <vt:lpstr>Servo Motor testing</vt:lpstr>
      <vt:lpstr>Servo Motor testing</vt:lpstr>
      <vt:lpstr>Wirring</vt:lpstr>
      <vt:lpstr>Servo Motor testing: code</vt:lpstr>
      <vt:lpstr>Motor Driver L298N Testing</vt:lpstr>
      <vt:lpstr>Motor Driver L298N Testing</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Shahrukh Padaniya</cp:lastModifiedBy>
  <cp:revision>270</cp:revision>
  <dcterms:created xsi:type="dcterms:W3CDTF">2021-06-09T16:41:45Z</dcterms:created>
  <dcterms:modified xsi:type="dcterms:W3CDTF">2021-06-21T17:11:18Z</dcterms:modified>
</cp:coreProperties>
</file>