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81" r:id="rId18"/>
    <p:sldId id="273" r:id="rId19"/>
    <p:sldId id="274" r:id="rId20"/>
    <p:sldId id="275" r:id="rId21"/>
    <p:sldId id="276" r:id="rId22"/>
    <p:sldId id="277" r:id="rId23"/>
    <p:sldId id="278" r:id="rId24"/>
    <p:sldId id="279" r:id="rId25"/>
    <p:sldId id="280"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E427F-2EE1-43B2-8748-0CCC374EA1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092C90FB-F6FE-4158-A090-EB15BA9F49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878EE9D1-62CD-45EC-BC33-FCA37F6E6F92}"/>
              </a:ext>
            </a:extLst>
          </p:cNvPr>
          <p:cNvSpPr>
            <a:spLocks noGrp="1"/>
          </p:cNvSpPr>
          <p:nvPr>
            <p:ph type="dt" sz="half" idx="10"/>
          </p:nvPr>
        </p:nvSpPr>
        <p:spPr/>
        <p:txBody>
          <a:bodyPr/>
          <a:lstStyle/>
          <a:p>
            <a:fld id="{CCEDCFB2-A2B1-4CEC-B7BE-59573DCA0001}" type="datetimeFigureOut">
              <a:rPr lang="en-CA" smtClean="0"/>
              <a:t>2021-08-03</a:t>
            </a:fld>
            <a:endParaRPr lang="en-CA"/>
          </a:p>
        </p:txBody>
      </p:sp>
      <p:sp>
        <p:nvSpPr>
          <p:cNvPr id="5" name="Footer Placeholder 4">
            <a:extLst>
              <a:ext uri="{FF2B5EF4-FFF2-40B4-BE49-F238E27FC236}">
                <a16:creationId xmlns:a16="http://schemas.microsoft.com/office/drawing/2014/main" id="{AB0A6561-0194-4EED-9DCF-0AA9BF7DC9F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46CDB63-A49F-47A7-95B3-DF0493AFB557}"/>
              </a:ext>
            </a:extLst>
          </p:cNvPr>
          <p:cNvSpPr>
            <a:spLocks noGrp="1"/>
          </p:cNvSpPr>
          <p:nvPr>
            <p:ph type="sldNum" sz="quarter" idx="12"/>
          </p:nvPr>
        </p:nvSpPr>
        <p:spPr/>
        <p:txBody>
          <a:bodyPr/>
          <a:lstStyle/>
          <a:p>
            <a:fld id="{0802700C-34C6-410B-93CD-5ADA8689F1D7}" type="slidenum">
              <a:rPr lang="en-CA" smtClean="0"/>
              <a:t>‹#›</a:t>
            </a:fld>
            <a:endParaRPr lang="en-CA"/>
          </a:p>
        </p:txBody>
      </p:sp>
    </p:spTree>
    <p:extLst>
      <p:ext uri="{BB962C8B-B14F-4D97-AF65-F5344CB8AC3E}">
        <p14:creationId xmlns:p14="http://schemas.microsoft.com/office/powerpoint/2010/main" val="2754649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3CF97-47D7-4018-B8F0-68EBDFFCCBA0}"/>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0B03990-2047-426F-9238-590A807C84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F4BB8A8-F523-44A9-90FE-2BDD9B0EBA9E}"/>
              </a:ext>
            </a:extLst>
          </p:cNvPr>
          <p:cNvSpPr>
            <a:spLocks noGrp="1"/>
          </p:cNvSpPr>
          <p:nvPr>
            <p:ph type="dt" sz="half" idx="10"/>
          </p:nvPr>
        </p:nvSpPr>
        <p:spPr/>
        <p:txBody>
          <a:bodyPr/>
          <a:lstStyle/>
          <a:p>
            <a:fld id="{CCEDCFB2-A2B1-4CEC-B7BE-59573DCA0001}" type="datetimeFigureOut">
              <a:rPr lang="en-CA" smtClean="0"/>
              <a:t>2021-08-03</a:t>
            </a:fld>
            <a:endParaRPr lang="en-CA"/>
          </a:p>
        </p:txBody>
      </p:sp>
      <p:sp>
        <p:nvSpPr>
          <p:cNvPr id="5" name="Footer Placeholder 4">
            <a:extLst>
              <a:ext uri="{FF2B5EF4-FFF2-40B4-BE49-F238E27FC236}">
                <a16:creationId xmlns:a16="http://schemas.microsoft.com/office/drawing/2014/main" id="{EFD6BAAD-00A2-4BE2-BA4B-08F08E951F2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1BAF4B1-FDB8-4085-91B2-B3CACDBE9328}"/>
              </a:ext>
            </a:extLst>
          </p:cNvPr>
          <p:cNvSpPr>
            <a:spLocks noGrp="1"/>
          </p:cNvSpPr>
          <p:nvPr>
            <p:ph type="sldNum" sz="quarter" idx="12"/>
          </p:nvPr>
        </p:nvSpPr>
        <p:spPr/>
        <p:txBody>
          <a:bodyPr/>
          <a:lstStyle/>
          <a:p>
            <a:fld id="{0802700C-34C6-410B-93CD-5ADA8689F1D7}" type="slidenum">
              <a:rPr lang="en-CA" smtClean="0"/>
              <a:t>‹#›</a:t>
            </a:fld>
            <a:endParaRPr lang="en-CA"/>
          </a:p>
        </p:txBody>
      </p:sp>
    </p:spTree>
    <p:extLst>
      <p:ext uri="{BB962C8B-B14F-4D97-AF65-F5344CB8AC3E}">
        <p14:creationId xmlns:p14="http://schemas.microsoft.com/office/powerpoint/2010/main" val="1419399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90BC94-1A4D-4F2A-8E5A-A36FA5835CC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DFC1217-F2EC-4B5B-A0A5-FD36EF4D6A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F99F38E-A0BE-4251-92C4-A42960DEB057}"/>
              </a:ext>
            </a:extLst>
          </p:cNvPr>
          <p:cNvSpPr>
            <a:spLocks noGrp="1"/>
          </p:cNvSpPr>
          <p:nvPr>
            <p:ph type="dt" sz="half" idx="10"/>
          </p:nvPr>
        </p:nvSpPr>
        <p:spPr/>
        <p:txBody>
          <a:bodyPr/>
          <a:lstStyle/>
          <a:p>
            <a:fld id="{CCEDCFB2-A2B1-4CEC-B7BE-59573DCA0001}" type="datetimeFigureOut">
              <a:rPr lang="en-CA" smtClean="0"/>
              <a:t>2021-08-03</a:t>
            </a:fld>
            <a:endParaRPr lang="en-CA"/>
          </a:p>
        </p:txBody>
      </p:sp>
      <p:sp>
        <p:nvSpPr>
          <p:cNvPr id="5" name="Footer Placeholder 4">
            <a:extLst>
              <a:ext uri="{FF2B5EF4-FFF2-40B4-BE49-F238E27FC236}">
                <a16:creationId xmlns:a16="http://schemas.microsoft.com/office/drawing/2014/main" id="{90E3C68E-11BB-4695-8DC9-E005C144EB5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57B088C-15C0-4211-A234-9BC24BB858EA}"/>
              </a:ext>
            </a:extLst>
          </p:cNvPr>
          <p:cNvSpPr>
            <a:spLocks noGrp="1"/>
          </p:cNvSpPr>
          <p:nvPr>
            <p:ph type="sldNum" sz="quarter" idx="12"/>
          </p:nvPr>
        </p:nvSpPr>
        <p:spPr/>
        <p:txBody>
          <a:bodyPr/>
          <a:lstStyle/>
          <a:p>
            <a:fld id="{0802700C-34C6-410B-93CD-5ADA8689F1D7}" type="slidenum">
              <a:rPr lang="en-CA" smtClean="0"/>
              <a:t>‹#›</a:t>
            </a:fld>
            <a:endParaRPr lang="en-CA"/>
          </a:p>
        </p:txBody>
      </p:sp>
    </p:spTree>
    <p:extLst>
      <p:ext uri="{BB962C8B-B14F-4D97-AF65-F5344CB8AC3E}">
        <p14:creationId xmlns:p14="http://schemas.microsoft.com/office/powerpoint/2010/main" val="4094831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A69E4-372E-4E62-9EB1-7200DF81042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55D3319-C9BD-4BF2-A19D-B3F3785FF8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AC6D61D-1D88-4842-A756-48CC2BAC598D}"/>
              </a:ext>
            </a:extLst>
          </p:cNvPr>
          <p:cNvSpPr>
            <a:spLocks noGrp="1"/>
          </p:cNvSpPr>
          <p:nvPr>
            <p:ph type="dt" sz="half" idx="10"/>
          </p:nvPr>
        </p:nvSpPr>
        <p:spPr/>
        <p:txBody>
          <a:bodyPr/>
          <a:lstStyle/>
          <a:p>
            <a:fld id="{CCEDCFB2-A2B1-4CEC-B7BE-59573DCA0001}" type="datetimeFigureOut">
              <a:rPr lang="en-CA" smtClean="0"/>
              <a:t>2021-08-03</a:t>
            </a:fld>
            <a:endParaRPr lang="en-CA"/>
          </a:p>
        </p:txBody>
      </p:sp>
      <p:sp>
        <p:nvSpPr>
          <p:cNvPr id="5" name="Footer Placeholder 4">
            <a:extLst>
              <a:ext uri="{FF2B5EF4-FFF2-40B4-BE49-F238E27FC236}">
                <a16:creationId xmlns:a16="http://schemas.microsoft.com/office/drawing/2014/main" id="{E8CE4595-29A8-4B18-99D9-810E9FABF9D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CEB4D91-6F90-4C5D-A341-2035D9E1FE97}"/>
              </a:ext>
            </a:extLst>
          </p:cNvPr>
          <p:cNvSpPr>
            <a:spLocks noGrp="1"/>
          </p:cNvSpPr>
          <p:nvPr>
            <p:ph type="sldNum" sz="quarter" idx="12"/>
          </p:nvPr>
        </p:nvSpPr>
        <p:spPr/>
        <p:txBody>
          <a:bodyPr/>
          <a:lstStyle/>
          <a:p>
            <a:fld id="{0802700C-34C6-410B-93CD-5ADA8689F1D7}" type="slidenum">
              <a:rPr lang="en-CA" smtClean="0"/>
              <a:t>‹#›</a:t>
            </a:fld>
            <a:endParaRPr lang="en-CA"/>
          </a:p>
        </p:txBody>
      </p:sp>
    </p:spTree>
    <p:extLst>
      <p:ext uri="{BB962C8B-B14F-4D97-AF65-F5344CB8AC3E}">
        <p14:creationId xmlns:p14="http://schemas.microsoft.com/office/powerpoint/2010/main" val="2082046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F4378-CDE2-49D7-A537-15D7F3FB33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7C4D2EAB-980E-4DCA-942E-282D0386C0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B9FB6D-A099-4856-B79B-EF0C2F198A35}"/>
              </a:ext>
            </a:extLst>
          </p:cNvPr>
          <p:cNvSpPr>
            <a:spLocks noGrp="1"/>
          </p:cNvSpPr>
          <p:nvPr>
            <p:ph type="dt" sz="half" idx="10"/>
          </p:nvPr>
        </p:nvSpPr>
        <p:spPr/>
        <p:txBody>
          <a:bodyPr/>
          <a:lstStyle/>
          <a:p>
            <a:fld id="{CCEDCFB2-A2B1-4CEC-B7BE-59573DCA0001}" type="datetimeFigureOut">
              <a:rPr lang="en-CA" smtClean="0"/>
              <a:t>2021-08-03</a:t>
            </a:fld>
            <a:endParaRPr lang="en-CA"/>
          </a:p>
        </p:txBody>
      </p:sp>
      <p:sp>
        <p:nvSpPr>
          <p:cNvPr id="5" name="Footer Placeholder 4">
            <a:extLst>
              <a:ext uri="{FF2B5EF4-FFF2-40B4-BE49-F238E27FC236}">
                <a16:creationId xmlns:a16="http://schemas.microsoft.com/office/drawing/2014/main" id="{C22DA78A-49BD-414A-8AE1-3692542138E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90378D8-8F4D-488E-96A0-F70F2F4D7882}"/>
              </a:ext>
            </a:extLst>
          </p:cNvPr>
          <p:cNvSpPr>
            <a:spLocks noGrp="1"/>
          </p:cNvSpPr>
          <p:nvPr>
            <p:ph type="sldNum" sz="quarter" idx="12"/>
          </p:nvPr>
        </p:nvSpPr>
        <p:spPr/>
        <p:txBody>
          <a:bodyPr/>
          <a:lstStyle/>
          <a:p>
            <a:fld id="{0802700C-34C6-410B-93CD-5ADA8689F1D7}" type="slidenum">
              <a:rPr lang="en-CA" smtClean="0"/>
              <a:t>‹#›</a:t>
            </a:fld>
            <a:endParaRPr lang="en-CA"/>
          </a:p>
        </p:txBody>
      </p:sp>
    </p:spTree>
    <p:extLst>
      <p:ext uri="{BB962C8B-B14F-4D97-AF65-F5344CB8AC3E}">
        <p14:creationId xmlns:p14="http://schemas.microsoft.com/office/powerpoint/2010/main" val="3553225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BB74B-8966-4CC2-96F8-C40B36045D4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8F222C5-A9D7-4C2C-93D1-C87131A42E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AF269DA0-B4E8-4FE5-BB9B-72DDF9BA4E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CC62906A-7423-4B37-B929-F78303A3918A}"/>
              </a:ext>
            </a:extLst>
          </p:cNvPr>
          <p:cNvSpPr>
            <a:spLocks noGrp="1"/>
          </p:cNvSpPr>
          <p:nvPr>
            <p:ph type="dt" sz="half" idx="10"/>
          </p:nvPr>
        </p:nvSpPr>
        <p:spPr/>
        <p:txBody>
          <a:bodyPr/>
          <a:lstStyle/>
          <a:p>
            <a:fld id="{CCEDCFB2-A2B1-4CEC-B7BE-59573DCA0001}" type="datetimeFigureOut">
              <a:rPr lang="en-CA" smtClean="0"/>
              <a:t>2021-08-03</a:t>
            </a:fld>
            <a:endParaRPr lang="en-CA"/>
          </a:p>
        </p:txBody>
      </p:sp>
      <p:sp>
        <p:nvSpPr>
          <p:cNvPr id="6" name="Footer Placeholder 5">
            <a:extLst>
              <a:ext uri="{FF2B5EF4-FFF2-40B4-BE49-F238E27FC236}">
                <a16:creationId xmlns:a16="http://schemas.microsoft.com/office/drawing/2014/main" id="{3D01FD3B-453F-4CE0-97E0-23475ED5B7D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656BACC-494D-4FB7-BF47-FD22CF0CB997}"/>
              </a:ext>
            </a:extLst>
          </p:cNvPr>
          <p:cNvSpPr>
            <a:spLocks noGrp="1"/>
          </p:cNvSpPr>
          <p:nvPr>
            <p:ph type="sldNum" sz="quarter" idx="12"/>
          </p:nvPr>
        </p:nvSpPr>
        <p:spPr/>
        <p:txBody>
          <a:bodyPr/>
          <a:lstStyle/>
          <a:p>
            <a:fld id="{0802700C-34C6-410B-93CD-5ADA8689F1D7}" type="slidenum">
              <a:rPr lang="en-CA" smtClean="0"/>
              <a:t>‹#›</a:t>
            </a:fld>
            <a:endParaRPr lang="en-CA"/>
          </a:p>
        </p:txBody>
      </p:sp>
    </p:spTree>
    <p:extLst>
      <p:ext uri="{BB962C8B-B14F-4D97-AF65-F5344CB8AC3E}">
        <p14:creationId xmlns:p14="http://schemas.microsoft.com/office/powerpoint/2010/main" val="3818634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D3AE4-3B1D-47ED-A42E-83A9C5197E27}"/>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23E0224-BE4D-44EF-AC31-239DEE50A2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91B57B-9FBC-4800-B7CD-E3503574C2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5EE29D93-9D5B-4F05-969A-4ED7D42D22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AF3EB5-EC4E-4CA4-8C94-26850338C8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80723C57-A2BB-4354-BABC-5A04F43757C2}"/>
              </a:ext>
            </a:extLst>
          </p:cNvPr>
          <p:cNvSpPr>
            <a:spLocks noGrp="1"/>
          </p:cNvSpPr>
          <p:nvPr>
            <p:ph type="dt" sz="half" idx="10"/>
          </p:nvPr>
        </p:nvSpPr>
        <p:spPr/>
        <p:txBody>
          <a:bodyPr/>
          <a:lstStyle/>
          <a:p>
            <a:fld id="{CCEDCFB2-A2B1-4CEC-B7BE-59573DCA0001}" type="datetimeFigureOut">
              <a:rPr lang="en-CA" smtClean="0"/>
              <a:t>2021-08-03</a:t>
            </a:fld>
            <a:endParaRPr lang="en-CA"/>
          </a:p>
        </p:txBody>
      </p:sp>
      <p:sp>
        <p:nvSpPr>
          <p:cNvPr id="8" name="Footer Placeholder 7">
            <a:extLst>
              <a:ext uri="{FF2B5EF4-FFF2-40B4-BE49-F238E27FC236}">
                <a16:creationId xmlns:a16="http://schemas.microsoft.com/office/drawing/2014/main" id="{B01393E0-07EE-42DC-9D33-982E9E849A56}"/>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C1C832C7-9662-490E-9A7F-D27316460E21}"/>
              </a:ext>
            </a:extLst>
          </p:cNvPr>
          <p:cNvSpPr>
            <a:spLocks noGrp="1"/>
          </p:cNvSpPr>
          <p:nvPr>
            <p:ph type="sldNum" sz="quarter" idx="12"/>
          </p:nvPr>
        </p:nvSpPr>
        <p:spPr/>
        <p:txBody>
          <a:bodyPr/>
          <a:lstStyle/>
          <a:p>
            <a:fld id="{0802700C-34C6-410B-93CD-5ADA8689F1D7}" type="slidenum">
              <a:rPr lang="en-CA" smtClean="0"/>
              <a:t>‹#›</a:t>
            </a:fld>
            <a:endParaRPr lang="en-CA"/>
          </a:p>
        </p:txBody>
      </p:sp>
    </p:spTree>
    <p:extLst>
      <p:ext uri="{BB962C8B-B14F-4D97-AF65-F5344CB8AC3E}">
        <p14:creationId xmlns:p14="http://schemas.microsoft.com/office/powerpoint/2010/main" val="889231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2A543-772A-4A0B-8D4C-C6FAE62C4745}"/>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C2D84948-CE1C-478F-B808-117F96876126}"/>
              </a:ext>
            </a:extLst>
          </p:cNvPr>
          <p:cNvSpPr>
            <a:spLocks noGrp="1"/>
          </p:cNvSpPr>
          <p:nvPr>
            <p:ph type="dt" sz="half" idx="10"/>
          </p:nvPr>
        </p:nvSpPr>
        <p:spPr/>
        <p:txBody>
          <a:bodyPr/>
          <a:lstStyle/>
          <a:p>
            <a:fld id="{CCEDCFB2-A2B1-4CEC-B7BE-59573DCA0001}" type="datetimeFigureOut">
              <a:rPr lang="en-CA" smtClean="0"/>
              <a:t>2021-08-03</a:t>
            </a:fld>
            <a:endParaRPr lang="en-CA"/>
          </a:p>
        </p:txBody>
      </p:sp>
      <p:sp>
        <p:nvSpPr>
          <p:cNvPr id="4" name="Footer Placeholder 3">
            <a:extLst>
              <a:ext uri="{FF2B5EF4-FFF2-40B4-BE49-F238E27FC236}">
                <a16:creationId xmlns:a16="http://schemas.microsoft.com/office/drawing/2014/main" id="{974FC06E-3D70-49F4-A59A-834E448B7DDF}"/>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7E9621DE-A443-4209-A792-B98D73EFCEC0}"/>
              </a:ext>
            </a:extLst>
          </p:cNvPr>
          <p:cNvSpPr>
            <a:spLocks noGrp="1"/>
          </p:cNvSpPr>
          <p:nvPr>
            <p:ph type="sldNum" sz="quarter" idx="12"/>
          </p:nvPr>
        </p:nvSpPr>
        <p:spPr/>
        <p:txBody>
          <a:bodyPr/>
          <a:lstStyle/>
          <a:p>
            <a:fld id="{0802700C-34C6-410B-93CD-5ADA8689F1D7}" type="slidenum">
              <a:rPr lang="en-CA" smtClean="0"/>
              <a:t>‹#›</a:t>
            </a:fld>
            <a:endParaRPr lang="en-CA"/>
          </a:p>
        </p:txBody>
      </p:sp>
    </p:spTree>
    <p:extLst>
      <p:ext uri="{BB962C8B-B14F-4D97-AF65-F5344CB8AC3E}">
        <p14:creationId xmlns:p14="http://schemas.microsoft.com/office/powerpoint/2010/main" val="1431820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716B66-0BF6-4440-8742-0BF41BBCA510}"/>
              </a:ext>
            </a:extLst>
          </p:cNvPr>
          <p:cNvSpPr>
            <a:spLocks noGrp="1"/>
          </p:cNvSpPr>
          <p:nvPr>
            <p:ph type="dt" sz="half" idx="10"/>
          </p:nvPr>
        </p:nvSpPr>
        <p:spPr/>
        <p:txBody>
          <a:bodyPr/>
          <a:lstStyle/>
          <a:p>
            <a:fld id="{CCEDCFB2-A2B1-4CEC-B7BE-59573DCA0001}" type="datetimeFigureOut">
              <a:rPr lang="en-CA" smtClean="0"/>
              <a:t>2021-08-03</a:t>
            </a:fld>
            <a:endParaRPr lang="en-CA"/>
          </a:p>
        </p:txBody>
      </p:sp>
      <p:sp>
        <p:nvSpPr>
          <p:cNvPr id="3" name="Footer Placeholder 2">
            <a:extLst>
              <a:ext uri="{FF2B5EF4-FFF2-40B4-BE49-F238E27FC236}">
                <a16:creationId xmlns:a16="http://schemas.microsoft.com/office/drawing/2014/main" id="{A7E4EEF8-682A-432C-B8BD-5FFBF8C6DDE3}"/>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BD63011E-A709-44F8-BB54-442B0347ED2A}"/>
              </a:ext>
            </a:extLst>
          </p:cNvPr>
          <p:cNvSpPr>
            <a:spLocks noGrp="1"/>
          </p:cNvSpPr>
          <p:nvPr>
            <p:ph type="sldNum" sz="quarter" idx="12"/>
          </p:nvPr>
        </p:nvSpPr>
        <p:spPr/>
        <p:txBody>
          <a:bodyPr/>
          <a:lstStyle/>
          <a:p>
            <a:fld id="{0802700C-34C6-410B-93CD-5ADA8689F1D7}" type="slidenum">
              <a:rPr lang="en-CA" smtClean="0"/>
              <a:t>‹#›</a:t>
            </a:fld>
            <a:endParaRPr lang="en-CA"/>
          </a:p>
        </p:txBody>
      </p:sp>
    </p:spTree>
    <p:extLst>
      <p:ext uri="{BB962C8B-B14F-4D97-AF65-F5344CB8AC3E}">
        <p14:creationId xmlns:p14="http://schemas.microsoft.com/office/powerpoint/2010/main" val="1458964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3D896-2AF7-46E7-9D4E-9D5E390104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B644AD1-9265-4164-BFD2-864D9FF3CD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ECE0419E-EAA9-4E2A-9E5F-9E6626E25E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E23BE6-5270-4109-B8D5-AEA7C70156E9}"/>
              </a:ext>
            </a:extLst>
          </p:cNvPr>
          <p:cNvSpPr>
            <a:spLocks noGrp="1"/>
          </p:cNvSpPr>
          <p:nvPr>
            <p:ph type="dt" sz="half" idx="10"/>
          </p:nvPr>
        </p:nvSpPr>
        <p:spPr/>
        <p:txBody>
          <a:bodyPr/>
          <a:lstStyle/>
          <a:p>
            <a:fld id="{CCEDCFB2-A2B1-4CEC-B7BE-59573DCA0001}" type="datetimeFigureOut">
              <a:rPr lang="en-CA" smtClean="0"/>
              <a:t>2021-08-03</a:t>
            </a:fld>
            <a:endParaRPr lang="en-CA"/>
          </a:p>
        </p:txBody>
      </p:sp>
      <p:sp>
        <p:nvSpPr>
          <p:cNvPr id="6" name="Footer Placeholder 5">
            <a:extLst>
              <a:ext uri="{FF2B5EF4-FFF2-40B4-BE49-F238E27FC236}">
                <a16:creationId xmlns:a16="http://schemas.microsoft.com/office/drawing/2014/main" id="{1C149CD8-088D-4E56-9C0B-B951600205D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C729DEE-AFC5-476E-89B0-31366C2FE8B0}"/>
              </a:ext>
            </a:extLst>
          </p:cNvPr>
          <p:cNvSpPr>
            <a:spLocks noGrp="1"/>
          </p:cNvSpPr>
          <p:nvPr>
            <p:ph type="sldNum" sz="quarter" idx="12"/>
          </p:nvPr>
        </p:nvSpPr>
        <p:spPr/>
        <p:txBody>
          <a:bodyPr/>
          <a:lstStyle/>
          <a:p>
            <a:fld id="{0802700C-34C6-410B-93CD-5ADA8689F1D7}" type="slidenum">
              <a:rPr lang="en-CA" smtClean="0"/>
              <a:t>‹#›</a:t>
            </a:fld>
            <a:endParaRPr lang="en-CA"/>
          </a:p>
        </p:txBody>
      </p:sp>
    </p:spTree>
    <p:extLst>
      <p:ext uri="{BB962C8B-B14F-4D97-AF65-F5344CB8AC3E}">
        <p14:creationId xmlns:p14="http://schemas.microsoft.com/office/powerpoint/2010/main" val="728524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894A3-FC62-4474-9119-5DA077A67C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64498861-58BA-4600-A854-F4AF8FD1B0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27062630-C4B1-43AB-88B4-51C842408C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11737B-CEDD-43C8-9B53-4232CD43E3FB}"/>
              </a:ext>
            </a:extLst>
          </p:cNvPr>
          <p:cNvSpPr>
            <a:spLocks noGrp="1"/>
          </p:cNvSpPr>
          <p:nvPr>
            <p:ph type="dt" sz="half" idx="10"/>
          </p:nvPr>
        </p:nvSpPr>
        <p:spPr/>
        <p:txBody>
          <a:bodyPr/>
          <a:lstStyle/>
          <a:p>
            <a:fld id="{CCEDCFB2-A2B1-4CEC-B7BE-59573DCA0001}" type="datetimeFigureOut">
              <a:rPr lang="en-CA" smtClean="0"/>
              <a:t>2021-08-03</a:t>
            </a:fld>
            <a:endParaRPr lang="en-CA"/>
          </a:p>
        </p:txBody>
      </p:sp>
      <p:sp>
        <p:nvSpPr>
          <p:cNvPr id="6" name="Footer Placeholder 5">
            <a:extLst>
              <a:ext uri="{FF2B5EF4-FFF2-40B4-BE49-F238E27FC236}">
                <a16:creationId xmlns:a16="http://schemas.microsoft.com/office/drawing/2014/main" id="{8F2E116A-B800-400C-BEC2-89B6F4A8F09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200A7E9-CA48-422B-8110-74A8EFBC802F}"/>
              </a:ext>
            </a:extLst>
          </p:cNvPr>
          <p:cNvSpPr>
            <a:spLocks noGrp="1"/>
          </p:cNvSpPr>
          <p:nvPr>
            <p:ph type="sldNum" sz="quarter" idx="12"/>
          </p:nvPr>
        </p:nvSpPr>
        <p:spPr/>
        <p:txBody>
          <a:bodyPr/>
          <a:lstStyle/>
          <a:p>
            <a:fld id="{0802700C-34C6-410B-93CD-5ADA8689F1D7}" type="slidenum">
              <a:rPr lang="en-CA" smtClean="0"/>
              <a:t>‹#›</a:t>
            </a:fld>
            <a:endParaRPr lang="en-CA"/>
          </a:p>
        </p:txBody>
      </p:sp>
    </p:spTree>
    <p:extLst>
      <p:ext uri="{BB962C8B-B14F-4D97-AF65-F5344CB8AC3E}">
        <p14:creationId xmlns:p14="http://schemas.microsoft.com/office/powerpoint/2010/main" val="53072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E7C053-73F2-4E6A-8C9D-37E76F15AC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9626066-6A2C-4A9B-939F-3A9AC4A259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3971608-9588-4594-BE63-80BEDA2A4C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EDCFB2-A2B1-4CEC-B7BE-59573DCA0001}" type="datetimeFigureOut">
              <a:rPr lang="en-CA" smtClean="0"/>
              <a:t>2021-08-03</a:t>
            </a:fld>
            <a:endParaRPr lang="en-CA"/>
          </a:p>
        </p:txBody>
      </p:sp>
      <p:sp>
        <p:nvSpPr>
          <p:cNvPr id="5" name="Footer Placeholder 4">
            <a:extLst>
              <a:ext uri="{FF2B5EF4-FFF2-40B4-BE49-F238E27FC236}">
                <a16:creationId xmlns:a16="http://schemas.microsoft.com/office/drawing/2014/main" id="{C064C676-E292-4836-A28C-0239C69F4C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921D8531-B635-4B47-929E-F3B00663CC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02700C-34C6-410B-93CD-5ADA8689F1D7}" type="slidenum">
              <a:rPr lang="en-CA" smtClean="0"/>
              <a:t>‹#›</a:t>
            </a:fld>
            <a:endParaRPr lang="en-CA"/>
          </a:p>
        </p:txBody>
      </p:sp>
    </p:spTree>
    <p:extLst>
      <p:ext uri="{BB962C8B-B14F-4D97-AF65-F5344CB8AC3E}">
        <p14:creationId xmlns:p14="http://schemas.microsoft.com/office/powerpoint/2010/main" val="3233898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latin typeface="Times New Roman"/>
                <a:cs typeface="Calibri Light"/>
              </a:rPr>
              <a:t>ESE 4009</a:t>
            </a:r>
            <a:br>
              <a:rPr lang="en-US" dirty="0">
                <a:latin typeface="Times New Roman"/>
                <a:cs typeface="Calibri Light"/>
              </a:rPr>
            </a:br>
            <a:r>
              <a:rPr lang="en-US" sz="3200" b="1" dirty="0">
                <a:ea typeface="+mj-lt"/>
                <a:cs typeface="+mj-lt"/>
              </a:rPr>
              <a:t> </a:t>
            </a:r>
            <a:endParaRPr lang="en-US" sz="3200" dirty="0">
              <a:latin typeface="Times New Roman"/>
              <a:cs typeface="Times New Roman"/>
            </a:endParaRPr>
          </a:p>
        </p:txBody>
      </p:sp>
      <p:sp>
        <p:nvSpPr>
          <p:cNvPr id="3" name="Subtitle 2"/>
          <p:cNvSpPr>
            <a:spLocks noGrp="1"/>
          </p:cNvSpPr>
          <p:nvPr>
            <p:ph type="subTitle" idx="1"/>
          </p:nvPr>
        </p:nvSpPr>
        <p:spPr>
          <a:xfrm>
            <a:off x="1531189" y="3404320"/>
            <a:ext cx="9144000" cy="1655762"/>
          </a:xfrm>
        </p:spPr>
        <p:txBody>
          <a:bodyPr vert="horz" lIns="91440" tIns="45720" rIns="91440" bIns="45720" rtlCol="0" anchor="t">
            <a:normAutofit/>
          </a:bodyPr>
          <a:lstStyle/>
          <a:p>
            <a:r>
              <a:rPr lang="en-US" sz="4000" b="1" dirty="0">
                <a:ea typeface="+mj-lt"/>
                <a:cs typeface="+mj-lt"/>
              </a:rPr>
              <a:t>IoT based Cradle system using SIDS monitor</a:t>
            </a:r>
            <a:endParaRPr lang="en-US" sz="4000" b="1" dirty="0">
              <a:latin typeface="Times New Roman"/>
              <a:cs typeface="Calibri"/>
            </a:endParaRPr>
          </a:p>
        </p:txBody>
      </p:sp>
      <p:pic>
        <p:nvPicPr>
          <p:cNvPr id="4" name="Picture 4" descr="Logo&#10;&#10;Description automatically generated">
            <a:extLst>
              <a:ext uri="{FF2B5EF4-FFF2-40B4-BE49-F238E27FC236}">
                <a16:creationId xmlns:a16="http://schemas.microsoft.com/office/drawing/2014/main" id="{C612E7E9-913C-422D-A2CA-74734961B5FE}"/>
              </a:ext>
            </a:extLst>
          </p:cNvPr>
          <p:cNvPicPr>
            <a:picLocks noChangeAspect="1"/>
          </p:cNvPicPr>
          <p:nvPr/>
        </p:nvPicPr>
        <p:blipFill>
          <a:blip r:embed="rId2"/>
          <a:stretch>
            <a:fillRect/>
          </a:stretch>
        </p:blipFill>
        <p:spPr>
          <a:xfrm>
            <a:off x="4857750" y="781858"/>
            <a:ext cx="2476500" cy="981075"/>
          </a:xfrm>
          <a:prstGeom prst="rect">
            <a:avLst/>
          </a:prstGeom>
        </p:spPr>
      </p:pic>
    </p:spTree>
    <p:extLst>
      <p:ext uri="{BB962C8B-B14F-4D97-AF65-F5344CB8AC3E}">
        <p14:creationId xmlns:p14="http://schemas.microsoft.com/office/powerpoint/2010/main" val="2919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A62D1-A635-4654-A4A1-EA1750D33056}"/>
              </a:ext>
            </a:extLst>
          </p:cNvPr>
          <p:cNvSpPr>
            <a:spLocks noGrp="1"/>
          </p:cNvSpPr>
          <p:nvPr>
            <p:ph type="title"/>
          </p:nvPr>
        </p:nvSpPr>
        <p:spPr/>
        <p:txBody>
          <a:bodyPr/>
          <a:lstStyle/>
          <a:p>
            <a:r>
              <a:rPr lang="en-CA" dirty="0"/>
              <a:t>Steps for creating HTML file</a:t>
            </a:r>
          </a:p>
        </p:txBody>
      </p:sp>
      <p:sp>
        <p:nvSpPr>
          <p:cNvPr id="3" name="Content Placeholder 2">
            <a:extLst>
              <a:ext uri="{FF2B5EF4-FFF2-40B4-BE49-F238E27FC236}">
                <a16:creationId xmlns:a16="http://schemas.microsoft.com/office/drawing/2014/main" id="{A752045D-DDE4-4796-8819-D764EBD5D319}"/>
              </a:ext>
            </a:extLst>
          </p:cNvPr>
          <p:cNvSpPr>
            <a:spLocks noGrp="1"/>
          </p:cNvSpPr>
          <p:nvPr>
            <p:ph idx="1"/>
          </p:nvPr>
        </p:nvSpPr>
        <p:spPr/>
        <p:txBody>
          <a:bodyPr/>
          <a:lstStyle/>
          <a:p>
            <a:r>
              <a:rPr lang="en-US" b="0" i="0" dirty="0">
                <a:solidFill>
                  <a:srgbClr val="000000"/>
                </a:solidFill>
                <a:effectLst/>
                <a:latin typeface="Segoe UI" panose="020B0502040204020203" pitchFamily="34" charset="0"/>
              </a:rPr>
              <a:t>Step 4: View the HTML Page in Your Browser</a:t>
            </a:r>
          </a:p>
          <a:p>
            <a:pPr marL="0" indent="0">
              <a:buNone/>
            </a:pPr>
            <a:endParaRPr lang="en-US" b="0" i="0" dirty="0">
              <a:solidFill>
                <a:srgbClr val="000000"/>
              </a:solidFill>
              <a:effectLst/>
              <a:latin typeface="Segoe UI" panose="020B0502040204020203" pitchFamily="34" charset="0"/>
            </a:endParaRPr>
          </a:p>
          <a:p>
            <a:pPr algn="l"/>
            <a:r>
              <a:rPr lang="en-US" sz="2000" b="0" i="0" dirty="0">
                <a:solidFill>
                  <a:srgbClr val="000000"/>
                </a:solidFill>
                <a:effectLst/>
                <a:latin typeface="Verdana" panose="020B0604030504040204" pitchFamily="34" charset="0"/>
              </a:rPr>
              <a:t>Open the saved HTML file in your favorite browser (double click on the file, or right-click - and choose "Open with").</a:t>
            </a:r>
          </a:p>
          <a:p>
            <a:pPr algn="l"/>
            <a:r>
              <a:rPr lang="en-US" sz="2000" b="0" i="0" dirty="0">
                <a:solidFill>
                  <a:srgbClr val="000000"/>
                </a:solidFill>
                <a:effectLst/>
                <a:latin typeface="Verdana" panose="020B0604030504040204" pitchFamily="34" charset="0"/>
              </a:rPr>
              <a:t>The result will look much like this:</a:t>
            </a:r>
          </a:p>
          <a:p>
            <a:endParaRPr lang="en-CA" dirty="0"/>
          </a:p>
        </p:txBody>
      </p:sp>
      <p:pic>
        <p:nvPicPr>
          <p:cNvPr id="2050" name="Picture 2" descr="View in Browser">
            <a:extLst>
              <a:ext uri="{FF2B5EF4-FFF2-40B4-BE49-F238E27FC236}">
                <a16:creationId xmlns:a16="http://schemas.microsoft.com/office/drawing/2014/main" id="{FD138A11-B142-4F86-BFDA-D5669D4412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9160" y="3990808"/>
            <a:ext cx="4310499" cy="2450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488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F4BED-6B78-40F9-9EC7-D576A49DA8D3}"/>
              </a:ext>
            </a:extLst>
          </p:cNvPr>
          <p:cNvSpPr>
            <a:spLocks noGrp="1"/>
          </p:cNvSpPr>
          <p:nvPr>
            <p:ph type="title"/>
          </p:nvPr>
        </p:nvSpPr>
        <p:spPr/>
        <p:txBody>
          <a:bodyPr/>
          <a:lstStyle/>
          <a:p>
            <a:r>
              <a:rPr lang="en-CA" b="0" i="0" dirty="0">
                <a:solidFill>
                  <a:srgbClr val="000000"/>
                </a:solidFill>
                <a:effectLst/>
                <a:latin typeface="Segoe UI" panose="020B0502040204020203" pitchFamily="34" charset="0"/>
              </a:rPr>
              <a:t>Nested HTML Elements</a:t>
            </a:r>
            <a:endParaRPr lang="en-CA" dirty="0"/>
          </a:p>
        </p:txBody>
      </p:sp>
      <p:sp>
        <p:nvSpPr>
          <p:cNvPr id="3" name="Content Placeholder 2">
            <a:extLst>
              <a:ext uri="{FF2B5EF4-FFF2-40B4-BE49-F238E27FC236}">
                <a16:creationId xmlns:a16="http://schemas.microsoft.com/office/drawing/2014/main" id="{4E340279-9AA6-48D3-BFD6-7FF0F99F6087}"/>
              </a:ext>
            </a:extLst>
          </p:cNvPr>
          <p:cNvSpPr>
            <a:spLocks noGrp="1"/>
          </p:cNvSpPr>
          <p:nvPr>
            <p:ph idx="1"/>
          </p:nvPr>
        </p:nvSpPr>
        <p:spPr/>
        <p:txBody>
          <a:bodyPr>
            <a:normAutofit/>
          </a:bodyPr>
          <a:lstStyle/>
          <a:p>
            <a:pPr algn="l"/>
            <a:r>
              <a:rPr lang="en-US" sz="2400" b="0" i="0" dirty="0">
                <a:solidFill>
                  <a:srgbClr val="000000"/>
                </a:solidFill>
                <a:effectLst/>
                <a:latin typeface="Verdana" panose="020B0604030504040204" pitchFamily="34" charset="0"/>
              </a:rPr>
              <a:t>HTML elements can be nested (this means that elements can contain other elements).</a:t>
            </a:r>
          </a:p>
          <a:p>
            <a:pPr algn="l"/>
            <a:r>
              <a:rPr lang="en-US" sz="2400" b="0" i="0" dirty="0">
                <a:solidFill>
                  <a:srgbClr val="000000"/>
                </a:solidFill>
                <a:effectLst/>
                <a:latin typeface="Verdana" panose="020B0604030504040204" pitchFamily="34" charset="0"/>
              </a:rPr>
              <a:t>All HTML documents consist of nested HTML elements.</a:t>
            </a:r>
          </a:p>
          <a:p>
            <a:r>
              <a:rPr lang="en-US" sz="2400" dirty="0"/>
              <a:t>The &lt;html&gt; element is the root element and it defines the whole HTML document.</a:t>
            </a:r>
          </a:p>
          <a:p>
            <a:endParaRPr lang="en-US" sz="2400" dirty="0"/>
          </a:p>
          <a:p>
            <a:r>
              <a:rPr lang="en-US" sz="2400" dirty="0"/>
              <a:t>It has a start tag &lt;html&gt; and an end tag &lt;/html&gt;.</a:t>
            </a:r>
          </a:p>
          <a:p>
            <a:endParaRPr lang="en-US" sz="2400" dirty="0"/>
          </a:p>
          <a:p>
            <a:r>
              <a:rPr lang="en-US" sz="2400" dirty="0"/>
              <a:t>Then, inside the &lt;html&gt; element there is a &lt;body&gt; element:</a:t>
            </a:r>
            <a:endParaRPr lang="en-CA" sz="2400" dirty="0"/>
          </a:p>
        </p:txBody>
      </p:sp>
    </p:spTree>
    <p:extLst>
      <p:ext uri="{BB962C8B-B14F-4D97-AF65-F5344CB8AC3E}">
        <p14:creationId xmlns:p14="http://schemas.microsoft.com/office/powerpoint/2010/main" val="3186527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C622F-44FF-400D-A38D-516C01D6924E}"/>
              </a:ext>
            </a:extLst>
          </p:cNvPr>
          <p:cNvSpPr>
            <a:spLocks noGrp="1"/>
          </p:cNvSpPr>
          <p:nvPr>
            <p:ph type="title"/>
          </p:nvPr>
        </p:nvSpPr>
        <p:spPr/>
        <p:txBody>
          <a:bodyPr/>
          <a:lstStyle/>
          <a:p>
            <a:r>
              <a:rPr lang="en-CA" b="0" i="0" dirty="0">
                <a:solidFill>
                  <a:srgbClr val="000000"/>
                </a:solidFill>
                <a:effectLst/>
                <a:latin typeface="Segoe UI" panose="020B0502040204020203" pitchFamily="34" charset="0"/>
              </a:rPr>
              <a:t>Nested HTML Elements</a:t>
            </a:r>
            <a:endParaRPr lang="en-CA" dirty="0"/>
          </a:p>
        </p:txBody>
      </p:sp>
      <p:sp>
        <p:nvSpPr>
          <p:cNvPr id="3" name="Content Placeholder 2">
            <a:extLst>
              <a:ext uri="{FF2B5EF4-FFF2-40B4-BE49-F238E27FC236}">
                <a16:creationId xmlns:a16="http://schemas.microsoft.com/office/drawing/2014/main" id="{7060C272-EC67-4C93-9E1D-558D4AC2FDC0}"/>
              </a:ext>
            </a:extLst>
          </p:cNvPr>
          <p:cNvSpPr>
            <a:spLocks noGrp="1"/>
          </p:cNvSpPr>
          <p:nvPr>
            <p:ph idx="1"/>
          </p:nvPr>
        </p:nvSpPr>
        <p:spPr/>
        <p:txBody>
          <a:bodyPr/>
          <a:lstStyle/>
          <a:p>
            <a:r>
              <a:rPr lang="en-US" dirty="0"/>
              <a:t>The &lt;body&gt; element defines the document's body.</a:t>
            </a:r>
          </a:p>
          <a:p>
            <a:endParaRPr lang="en-US" dirty="0"/>
          </a:p>
          <a:p>
            <a:r>
              <a:rPr lang="en-US" dirty="0"/>
              <a:t>It has a start tag &lt;body&gt; and an end tag &lt;/body&gt;.</a:t>
            </a:r>
          </a:p>
          <a:p>
            <a:pPr algn="l"/>
            <a:r>
              <a:rPr lang="en-US" b="0" i="0" dirty="0">
                <a:solidFill>
                  <a:srgbClr val="000000"/>
                </a:solidFill>
                <a:effectLst/>
                <a:latin typeface="Segoe UI" panose="020B0502040204020203" pitchFamily="34" charset="0"/>
              </a:rPr>
              <a:t>Never Skip the End Tag</a:t>
            </a:r>
          </a:p>
          <a:p>
            <a:pPr algn="l"/>
            <a:r>
              <a:rPr lang="en-US" b="0" i="0" dirty="0">
                <a:solidFill>
                  <a:srgbClr val="000000"/>
                </a:solidFill>
                <a:effectLst/>
                <a:latin typeface="Verdana" panose="020B0604030504040204" pitchFamily="34" charset="0"/>
              </a:rPr>
              <a:t>Some HTML elements will display correctly, even if you forget the end tag:</a:t>
            </a:r>
          </a:p>
          <a:p>
            <a:pPr algn="l"/>
            <a:r>
              <a:rPr lang="en-US" b="0" i="0">
                <a:solidFill>
                  <a:srgbClr val="000000"/>
                </a:solidFill>
                <a:effectLst/>
                <a:latin typeface="Verdana" panose="020B0604030504040204" pitchFamily="34" charset="0"/>
              </a:rPr>
              <a:t>HTML tags are not case sensitive: &lt;P&gt; means the same as &lt;p&gt;.</a:t>
            </a:r>
            <a:endParaRPr lang="en-US" b="0" i="0" dirty="0">
              <a:solidFill>
                <a:srgbClr val="000000"/>
              </a:solidFill>
              <a:effectLst/>
              <a:latin typeface="Verdana" panose="020B0604030504040204" pitchFamily="34" charset="0"/>
            </a:endParaRPr>
          </a:p>
          <a:p>
            <a:endParaRPr lang="en-CA" dirty="0"/>
          </a:p>
        </p:txBody>
      </p:sp>
    </p:spTree>
    <p:extLst>
      <p:ext uri="{BB962C8B-B14F-4D97-AF65-F5344CB8AC3E}">
        <p14:creationId xmlns:p14="http://schemas.microsoft.com/office/powerpoint/2010/main" val="3962321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C61A9-2964-4642-AFAE-19033A284707}"/>
              </a:ext>
            </a:extLst>
          </p:cNvPr>
          <p:cNvSpPr>
            <a:spLocks noGrp="1"/>
          </p:cNvSpPr>
          <p:nvPr>
            <p:ph type="title"/>
          </p:nvPr>
        </p:nvSpPr>
        <p:spPr/>
        <p:txBody>
          <a:bodyPr/>
          <a:lstStyle/>
          <a:p>
            <a:r>
              <a:rPr lang="en-CA" b="0" i="0" dirty="0">
                <a:solidFill>
                  <a:srgbClr val="000000"/>
                </a:solidFill>
                <a:effectLst/>
                <a:latin typeface="Segoe UI" panose="020B0502040204020203" pitchFamily="34" charset="0"/>
              </a:rPr>
              <a:t>HTML Attributes</a:t>
            </a:r>
            <a:endParaRPr lang="en-CA" dirty="0"/>
          </a:p>
        </p:txBody>
      </p:sp>
      <p:sp>
        <p:nvSpPr>
          <p:cNvPr id="3" name="Content Placeholder 2">
            <a:extLst>
              <a:ext uri="{FF2B5EF4-FFF2-40B4-BE49-F238E27FC236}">
                <a16:creationId xmlns:a16="http://schemas.microsoft.com/office/drawing/2014/main" id="{C09FC6DF-5BC2-430A-B85C-489C4AE2EB85}"/>
              </a:ext>
            </a:extLst>
          </p:cNvPr>
          <p:cNvSpPr>
            <a:spLocks noGrp="1"/>
          </p:cNvSpPr>
          <p:nvPr>
            <p:ph idx="1"/>
          </p:nvPr>
        </p:nvSpPr>
        <p:spPr/>
        <p:txBody>
          <a:bodyPr/>
          <a:lstStyle/>
          <a:p>
            <a:pPr algn="l">
              <a:buFont typeface="Arial" panose="020B0604020202020204" pitchFamily="34" charset="0"/>
              <a:buChar char="•"/>
            </a:pPr>
            <a:r>
              <a:rPr lang="en-US" b="0" i="0" dirty="0">
                <a:solidFill>
                  <a:srgbClr val="000000"/>
                </a:solidFill>
                <a:effectLst/>
                <a:latin typeface="Verdana" panose="020B0604030504040204" pitchFamily="34" charset="0"/>
              </a:rPr>
              <a:t>All HTML elements can have </a:t>
            </a:r>
            <a:r>
              <a:rPr lang="en-US" b="1" i="0" dirty="0">
                <a:solidFill>
                  <a:srgbClr val="000000"/>
                </a:solidFill>
                <a:effectLst/>
                <a:latin typeface="Verdana" panose="020B0604030504040204" pitchFamily="34" charset="0"/>
              </a:rPr>
              <a:t>attributes</a:t>
            </a:r>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r>
              <a:rPr lang="en-US" b="0" i="0" dirty="0">
                <a:solidFill>
                  <a:srgbClr val="000000"/>
                </a:solidFill>
                <a:effectLst/>
                <a:latin typeface="Verdana" panose="020B0604030504040204" pitchFamily="34" charset="0"/>
              </a:rPr>
              <a:t>Attributes provide </a:t>
            </a:r>
            <a:r>
              <a:rPr lang="en-US" b="1" i="0" dirty="0">
                <a:solidFill>
                  <a:srgbClr val="000000"/>
                </a:solidFill>
                <a:effectLst/>
                <a:latin typeface="Verdana" panose="020B0604030504040204" pitchFamily="34" charset="0"/>
              </a:rPr>
              <a:t>additional information</a:t>
            </a:r>
            <a:r>
              <a:rPr lang="en-US" b="0" i="0" dirty="0">
                <a:solidFill>
                  <a:srgbClr val="000000"/>
                </a:solidFill>
                <a:effectLst/>
                <a:latin typeface="Verdana" panose="020B0604030504040204" pitchFamily="34" charset="0"/>
              </a:rPr>
              <a:t> about elements</a:t>
            </a:r>
          </a:p>
          <a:p>
            <a:pPr algn="l">
              <a:buFont typeface="Arial" panose="020B0604020202020204" pitchFamily="34" charset="0"/>
              <a:buChar char="•"/>
            </a:pPr>
            <a:r>
              <a:rPr lang="en-US" b="0" i="0" dirty="0">
                <a:solidFill>
                  <a:srgbClr val="000000"/>
                </a:solidFill>
                <a:effectLst/>
                <a:latin typeface="Verdana" panose="020B0604030504040204" pitchFamily="34" charset="0"/>
              </a:rPr>
              <a:t>Attributes are always specified in </a:t>
            </a:r>
            <a:r>
              <a:rPr lang="en-US" b="1" i="0" dirty="0">
                <a:solidFill>
                  <a:srgbClr val="000000"/>
                </a:solidFill>
                <a:effectLst/>
                <a:latin typeface="Verdana" panose="020B0604030504040204" pitchFamily="34" charset="0"/>
              </a:rPr>
              <a:t>the start tag</a:t>
            </a:r>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r>
              <a:rPr lang="en-US" b="0" i="0" dirty="0">
                <a:solidFill>
                  <a:srgbClr val="000000"/>
                </a:solidFill>
                <a:effectLst/>
                <a:latin typeface="Verdana" panose="020B0604030504040204" pitchFamily="34" charset="0"/>
              </a:rPr>
              <a:t>Attributes usually come in name/value pairs like: </a:t>
            </a:r>
            <a:r>
              <a:rPr lang="en-US" b="1" i="0" dirty="0">
                <a:solidFill>
                  <a:srgbClr val="000000"/>
                </a:solidFill>
                <a:effectLst/>
                <a:latin typeface="Verdana" panose="020B0604030504040204" pitchFamily="34" charset="0"/>
              </a:rPr>
              <a:t>name="value"</a:t>
            </a:r>
            <a:endParaRPr lang="en-US" b="0" i="0" dirty="0">
              <a:solidFill>
                <a:srgbClr val="000000"/>
              </a:solidFill>
              <a:effectLst/>
              <a:latin typeface="Verdana" panose="020B0604030504040204" pitchFamily="34" charset="0"/>
            </a:endParaRPr>
          </a:p>
          <a:p>
            <a:pPr marL="0" indent="0">
              <a:buNone/>
            </a:pPr>
            <a:endParaRPr lang="en-CA" dirty="0"/>
          </a:p>
        </p:txBody>
      </p:sp>
    </p:spTree>
    <p:extLst>
      <p:ext uri="{BB962C8B-B14F-4D97-AF65-F5344CB8AC3E}">
        <p14:creationId xmlns:p14="http://schemas.microsoft.com/office/powerpoint/2010/main" val="2909474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DA790-F4D9-48B2-B853-FFA654F69224}"/>
              </a:ext>
            </a:extLst>
          </p:cNvPr>
          <p:cNvSpPr>
            <a:spLocks noGrp="1"/>
          </p:cNvSpPr>
          <p:nvPr>
            <p:ph type="title"/>
          </p:nvPr>
        </p:nvSpPr>
        <p:spPr/>
        <p:txBody>
          <a:bodyPr/>
          <a:lstStyle/>
          <a:p>
            <a:r>
              <a:rPr lang="en-CA" b="0" i="0" dirty="0">
                <a:solidFill>
                  <a:srgbClr val="000000"/>
                </a:solidFill>
                <a:effectLst/>
                <a:latin typeface="Segoe UI" panose="020B0502040204020203" pitchFamily="34" charset="0"/>
              </a:rPr>
              <a:t>Nested HTML Elements</a:t>
            </a:r>
            <a:endParaRPr lang="en-CA" dirty="0"/>
          </a:p>
        </p:txBody>
      </p:sp>
      <p:sp>
        <p:nvSpPr>
          <p:cNvPr id="3" name="Content Placeholder 2">
            <a:extLst>
              <a:ext uri="{FF2B5EF4-FFF2-40B4-BE49-F238E27FC236}">
                <a16:creationId xmlns:a16="http://schemas.microsoft.com/office/drawing/2014/main" id="{CE60012B-8D71-4179-8A11-F471BD45271F}"/>
              </a:ext>
            </a:extLst>
          </p:cNvPr>
          <p:cNvSpPr>
            <a:spLocks noGrp="1"/>
          </p:cNvSpPr>
          <p:nvPr>
            <p:ph idx="1"/>
          </p:nvPr>
        </p:nvSpPr>
        <p:spPr/>
        <p:txBody>
          <a:bodyPr/>
          <a:lstStyle/>
          <a:p>
            <a:r>
              <a:rPr lang="en-US" dirty="0"/>
              <a:t>The </a:t>
            </a:r>
            <a:r>
              <a:rPr lang="en-US" dirty="0" err="1"/>
              <a:t>href</a:t>
            </a:r>
            <a:r>
              <a:rPr lang="en-US" dirty="0"/>
              <a:t> Attribute</a:t>
            </a:r>
          </a:p>
          <a:p>
            <a:r>
              <a:rPr lang="en-US" dirty="0"/>
              <a:t>The &lt;a&gt; tag defines a hyperlink. The </a:t>
            </a:r>
            <a:r>
              <a:rPr lang="en-US" dirty="0" err="1"/>
              <a:t>href</a:t>
            </a:r>
            <a:r>
              <a:rPr lang="en-US" dirty="0"/>
              <a:t> attribute specifies the URL of the page the link goes to</a:t>
            </a:r>
          </a:p>
          <a:p>
            <a:r>
              <a:rPr lang="en-CA" b="0" i="0" dirty="0">
                <a:solidFill>
                  <a:srgbClr val="000000"/>
                </a:solidFill>
                <a:effectLst/>
                <a:latin typeface="Segoe UI" panose="020B0502040204020203" pitchFamily="34" charset="0"/>
              </a:rPr>
              <a:t>Example</a:t>
            </a:r>
          </a:p>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href</a:t>
            </a:r>
            <a:r>
              <a:rPr lang="en-US" b="0" i="0" dirty="0">
                <a:solidFill>
                  <a:srgbClr val="0000CD"/>
                </a:solidFill>
                <a:effectLst/>
                <a:latin typeface="Consolas" panose="020B0609020204030204" pitchFamily="49" charset="0"/>
              </a:rPr>
              <a:t>="https://www.w3schools.com"&gt;</a:t>
            </a:r>
            <a:r>
              <a:rPr lang="en-US" b="0" i="0" dirty="0">
                <a:solidFill>
                  <a:srgbClr val="000000"/>
                </a:solidFill>
                <a:effectLst/>
                <a:latin typeface="Consolas" panose="020B0609020204030204" pitchFamily="49" charset="0"/>
              </a:rPr>
              <a:t>Visit W3Schools</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a:t>
            </a:r>
            <a:r>
              <a:rPr lang="en-US" b="0" i="0" dirty="0">
                <a:solidFill>
                  <a:srgbClr val="0000CD"/>
                </a:solidFill>
                <a:effectLst/>
                <a:latin typeface="Consolas" panose="020B0609020204030204" pitchFamily="49" charset="0"/>
              </a:rPr>
              <a:t>&gt;</a:t>
            </a:r>
            <a:endParaRPr lang="en-CA" dirty="0"/>
          </a:p>
        </p:txBody>
      </p:sp>
    </p:spTree>
    <p:extLst>
      <p:ext uri="{BB962C8B-B14F-4D97-AF65-F5344CB8AC3E}">
        <p14:creationId xmlns:p14="http://schemas.microsoft.com/office/powerpoint/2010/main" val="3792077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A64C8-7CBE-4FCE-B017-04EEB01B9502}"/>
              </a:ext>
            </a:extLst>
          </p:cNvPr>
          <p:cNvSpPr>
            <a:spLocks noGrp="1"/>
          </p:cNvSpPr>
          <p:nvPr>
            <p:ph type="title"/>
          </p:nvPr>
        </p:nvSpPr>
        <p:spPr/>
        <p:txBody>
          <a:bodyPr/>
          <a:lstStyle/>
          <a:p>
            <a:r>
              <a:rPr lang="en-CA" b="0" i="0" dirty="0">
                <a:solidFill>
                  <a:srgbClr val="000000"/>
                </a:solidFill>
                <a:effectLst/>
                <a:latin typeface="Segoe UI" panose="020B0502040204020203" pitchFamily="34" charset="0"/>
              </a:rPr>
              <a:t>Nested HTML Elements</a:t>
            </a:r>
            <a:endParaRPr lang="en-CA" dirty="0"/>
          </a:p>
        </p:txBody>
      </p:sp>
      <p:sp>
        <p:nvSpPr>
          <p:cNvPr id="3" name="Content Placeholder 2">
            <a:extLst>
              <a:ext uri="{FF2B5EF4-FFF2-40B4-BE49-F238E27FC236}">
                <a16:creationId xmlns:a16="http://schemas.microsoft.com/office/drawing/2014/main" id="{78D24970-67D3-4FA5-AB3F-3ECDE1F629CB}"/>
              </a:ext>
            </a:extLst>
          </p:cNvPr>
          <p:cNvSpPr>
            <a:spLocks noGrp="1"/>
          </p:cNvSpPr>
          <p:nvPr>
            <p:ph idx="1"/>
          </p:nvPr>
        </p:nvSpPr>
        <p:spPr/>
        <p:txBody>
          <a:bodyPr/>
          <a:lstStyle/>
          <a:p>
            <a:r>
              <a:rPr lang="en-CA" b="0" i="0" dirty="0">
                <a:solidFill>
                  <a:srgbClr val="000000"/>
                </a:solidFill>
                <a:effectLst/>
                <a:latin typeface="Segoe UI" panose="020B0502040204020203" pitchFamily="34" charset="0"/>
              </a:rPr>
              <a:t>The </a:t>
            </a:r>
            <a:r>
              <a:rPr lang="en-CA" b="0" i="0" dirty="0" err="1">
                <a:solidFill>
                  <a:srgbClr val="000000"/>
                </a:solidFill>
                <a:effectLst/>
                <a:latin typeface="Segoe UI" panose="020B0502040204020203" pitchFamily="34" charset="0"/>
              </a:rPr>
              <a:t>src</a:t>
            </a:r>
            <a:r>
              <a:rPr lang="en-CA" b="0" i="0" dirty="0">
                <a:solidFill>
                  <a:srgbClr val="000000"/>
                </a:solidFill>
                <a:effectLst/>
                <a:latin typeface="Segoe UI" panose="020B0502040204020203" pitchFamily="34" charset="0"/>
              </a:rPr>
              <a:t> Attribute</a:t>
            </a:r>
          </a:p>
          <a:p>
            <a:r>
              <a:rPr lang="en-US" dirty="0"/>
              <a:t>The &lt;</a:t>
            </a:r>
            <a:r>
              <a:rPr lang="en-US" dirty="0" err="1"/>
              <a:t>img</a:t>
            </a:r>
            <a:r>
              <a:rPr lang="en-US" dirty="0"/>
              <a:t>&gt; tag is used to embed an image in an HTML page. The </a:t>
            </a:r>
            <a:r>
              <a:rPr lang="en-US" dirty="0" err="1"/>
              <a:t>src</a:t>
            </a:r>
            <a:r>
              <a:rPr lang="en-US" dirty="0"/>
              <a:t> attribute specifies the path to the image to be displayed:</a:t>
            </a:r>
          </a:p>
          <a:p>
            <a:r>
              <a:rPr lang="en-CA" dirty="0"/>
              <a:t>&lt;</a:t>
            </a:r>
            <a:r>
              <a:rPr lang="en-CA" dirty="0" err="1"/>
              <a:t>img</a:t>
            </a:r>
            <a:r>
              <a:rPr lang="en-CA" dirty="0"/>
              <a:t> </a:t>
            </a:r>
            <a:r>
              <a:rPr lang="en-CA" dirty="0" err="1"/>
              <a:t>src</a:t>
            </a:r>
            <a:r>
              <a:rPr lang="en-CA" dirty="0"/>
              <a:t>="img_girl.jpg"&gt;</a:t>
            </a:r>
          </a:p>
          <a:p>
            <a:r>
              <a:rPr lang="en-US" dirty="0"/>
              <a:t>There are two ways to specify the URL in the </a:t>
            </a:r>
            <a:r>
              <a:rPr lang="en-US" dirty="0" err="1"/>
              <a:t>src</a:t>
            </a:r>
            <a:r>
              <a:rPr lang="en-US" dirty="0"/>
              <a:t> attribute:</a:t>
            </a:r>
          </a:p>
          <a:p>
            <a:r>
              <a:rPr lang="en-US" dirty="0"/>
              <a:t>1. Absolute URL - Links to an external image that is hosted on another website. Example: </a:t>
            </a:r>
            <a:r>
              <a:rPr lang="en-US" dirty="0" err="1"/>
              <a:t>src</a:t>
            </a:r>
            <a:r>
              <a:rPr lang="en-US" dirty="0"/>
              <a:t>="https://www.w3schools.com/images/img_girl.jpg".</a:t>
            </a:r>
            <a:endParaRPr lang="en-CA" dirty="0"/>
          </a:p>
        </p:txBody>
      </p:sp>
    </p:spTree>
    <p:extLst>
      <p:ext uri="{BB962C8B-B14F-4D97-AF65-F5344CB8AC3E}">
        <p14:creationId xmlns:p14="http://schemas.microsoft.com/office/powerpoint/2010/main" val="3684405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E562E-069B-4828-AC17-4220A694A510}"/>
              </a:ext>
            </a:extLst>
          </p:cNvPr>
          <p:cNvSpPr>
            <a:spLocks noGrp="1"/>
          </p:cNvSpPr>
          <p:nvPr>
            <p:ph type="title"/>
          </p:nvPr>
        </p:nvSpPr>
        <p:spPr/>
        <p:txBody>
          <a:bodyPr/>
          <a:lstStyle/>
          <a:p>
            <a:r>
              <a:rPr lang="en-CA" b="0" i="0" dirty="0">
                <a:solidFill>
                  <a:srgbClr val="000000"/>
                </a:solidFill>
                <a:effectLst/>
                <a:latin typeface="Segoe UI" panose="020B0502040204020203" pitchFamily="34" charset="0"/>
              </a:rPr>
              <a:t>Nested HTML Elements</a:t>
            </a:r>
            <a:endParaRPr lang="en-CA" dirty="0"/>
          </a:p>
        </p:txBody>
      </p:sp>
      <p:sp>
        <p:nvSpPr>
          <p:cNvPr id="3" name="Content Placeholder 2">
            <a:extLst>
              <a:ext uri="{FF2B5EF4-FFF2-40B4-BE49-F238E27FC236}">
                <a16:creationId xmlns:a16="http://schemas.microsoft.com/office/drawing/2014/main" id="{EC425AA9-F613-4546-8D03-C65AA8950E5C}"/>
              </a:ext>
            </a:extLst>
          </p:cNvPr>
          <p:cNvSpPr>
            <a:spLocks noGrp="1"/>
          </p:cNvSpPr>
          <p:nvPr>
            <p:ph idx="1"/>
          </p:nvPr>
        </p:nvSpPr>
        <p:spPr/>
        <p:txBody>
          <a:bodyPr/>
          <a:lstStyle/>
          <a:p>
            <a:pPr marL="0" indent="0">
              <a:buNone/>
            </a:pPr>
            <a:r>
              <a:rPr lang="en-US" dirty="0"/>
              <a:t>2. Relative URL - Links to an image that is hosted within the website.          Here, the URL does not include the domain name. </a:t>
            </a:r>
          </a:p>
          <a:p>
            <a:r>
              <a:rPr lang="en-US" dirty="0"/>
              <a:t>If the URL begins without a slash, it will be relative to the current page. Example: </a:t>
            </a:r>
            <a:r>
              <a:rPr lang="en-US" dirty="0" err="1"/>
              <a:t>src</a:t>
            </a:r>
            <a:r>
              <a:rPr lang="en-US" dirty="0"/>
              <a:t>="img_girl.jpg". </a:t>
            </a:r>
          </a:p>
          <a:p>
            <a:endParaRPr lang="en-US" dirty="0"/>
          </a:p>
          <a:p>
            <a:r>
              <a:rPr lang="en-US" dirty="0"/>
              <a:t>If the URL begins with a slash, it will be relative to the domain. Example: </a:t>
            </a:r>
            <a:r>
              <a:rPr lang="en-US" dirty="0" err="1"/>
              <a:t>src</a:t>
            </a:r>
            <a:r>
              <a:rPr lang="en-US" dirty="0"/>
              <a:t>="/images/img_girl.jpg".</a:t>
            </a:r>
          </a:p>
          <a:p>
            <a:endParaRPr lang="en-US" dirty="0"/>
          </a:p>
          <a:p>
            <a:endParaRPr lang="en-CA" dirty="0"/>
          </a:p>
        </p:txBody>
      </p:sp>
    </p:spTree>
    <p:extLst>
      <p:ext uri="{BB962C8B-B14F-4D97-AF65-F5344CB8AC3E}">
        <p14:creationId xmlns:p14="http://schemas.microsoft.com/office/powerpoint/2010/main" val="618037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B93F3-FBD2-4708-8AAB-2B04895D8A53}"/>
              </a:ext>
            </a:extLst>
          </p:cNvPr>
          <p:cNvSpPr>
            <a:spLocks noGrp="1"/>
          </p:cNvSpPr>
          <p:nvPr>
            <p:ph type="title"/>
          </p:nvPr>
        </p:nvSpPr>
        <p:spPr/>
        <p:txBody>
          <a:bodyPr/>
          <a:lstStyle/>
          <a:p>
            <a:r>
              <a:rPr lang="en-CA" b="0" i="0" dirty="0">
                <a:solidFill>
                  <a:srgbClr val="000000"/>
                </a:solidFill>
                <a:effectLst/>
                <a:latin typeface="Segoe UI" panose="020B0502040204020203" pitchFamily="34" charset="0"/>
              </a:rPr>
              <a:t>HTML &lt;button&gt; Tag</a:t>
            </a:r>
            <a:endParaRPr lang="en-CA" dirty="0"/>
          </a:p>
        </p:txBody>
      </p:sp>
      <p:sp>
        <p:nvSpPr>
          <p:cNvPr id="3" name="Content Placeholder 2">
            <a:extLst>
              <a:ext uri="{FF2B5EF4-FFF2-40B4-BE49-F238E27FC236}">
                <a16:creationId xmlns:a16="http://schemas.microsoft.com/office/drawing/2014/main" id="{6E25EE7E-712C-4CED-98B3-6A66CBD7D582}"/>
              </a:ext>
            </a:extLst>
          </p:cNvPr>
          <p:cNvSpPr>
            <a:spLocks noGrp="1"/>
          </p:cNvSpPr>
          <p:nvPr>
            <p:ph idx="1"/>
          </p:nvPr>
        </p:nvSpPr>
        <p:spPr/>
        <p:txBody>
          <a:bodyPr>
            <a:normAutofit lnSpcReduction="10000"/>
          </a:bodyPr>
          <a:lstStyle/>
          <a:p>
            <a:r>
              <a:rPr lang="en-US" b="0" i="0" dirty="0">
                <a:solidFill>
                  <a:srgbClr val="000000"/>
                </a:solidFill>
                <a:effectLst/>
                <a:latin typeface="Verdana" panose="020B0604030504040204" pitchFamily="34" charset="0"/>
              </a:rPr>
              <a:t>A clickable button is marked up as follows:</a:t>
            </a:r>
          </a:p>
          <a:p>
            <a:r>
              <a:rPr lang="en-US" dirty="0"/>
              <a:t>&lt;button type="button"&gt;Click Me!&lt;/button&gt;</a:t>
            </a:r>
          </a:p>
          <a:p>
            <a:r>
              <a:rPr lang="en-US" dirty="0"/>
              <a:t>The &lt;button&gt; tag defines a clickable button.</a:t>
            </a:r>
          </a:p>
          <a:p>
            <a:endParaRPr lang="en-US" dirty="0"/>
          </a:p>
          <a:p>
            <a:r>
              <a:rPr lang="en-US" dirty="0"/>
              <a:t>Inside a &lt;button&gt; element you can put text (and tags like &lt;</a:t>
            </a:r>
            <a:r>
              <a:rPr lang="en-US" dirty="0" err="1"/>
              <a:t>i</a:t>
            </a:r>
            <a:r>
              <a:rPr lang="en-US" dirty="0"/>
              <a:t>&gt;, &lt;b&gt;, &lt;strong&gt;, &lt;</a:t>
            </a:r>
            <a:r>
              <a:rPr lang="en-US" dirty="0" err="1"/>
              <a:t>br</a:t>
            </a:r>
            <a:r>
              <a:rPr lang="en-US" dirty="0"/>
              <a:t>&gt;, &lt;</a:t>
            </a:r>
            <a:r>
              <a:rPr lang="en-US" dirty="0" err="1"/>
              <a:t>img</a:t>
            </a:r>
            <a:r>
              <a:rPr lang="en-US" dirty="0"/>
              <a:t>&gt;, etc.). That is not possible with a button created with the &lt;input&gt; element!</a:t>
            </a:r>
          </a:p>
          <a:p>
            <a:endParaRPr lang="en-US" dirty="0"/>
          </a:p>
          <a:p>
            <a:r>
              <a:rPr lang="en-US" dirty="0"/>
              <a:t>Tip: Always specify the type attribute for a &lt;button&gt; element, to tell browsers what type of button it is.</a:t>
            </a:r>
            <a:endParaRPr lang="en-CA" dirty="0"/>
          </a:p>
        </p:txBody>
      </p:sp>
    </p:spTree>
    <p:extLst>
      <p:ext uri="{BB962C8B-B14F-4D97-AF65-F5344CB8AC3E}">
        <p14:creationId xmlns:p14="http://schemas.microsoft.com/office/powerpoint/2010/main" val="408364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AF5C4-F31B-48AF-AFAC-ED0ABD581323}"/>
              </a:ext>
            </a:extLst>
          </p:cNvPr>
          <p:cNvSpPr>
            <a:spLocks noGrp="1"/>
          </p:cNvSpPr>
          <p:nvPr>
            <p:ph type="title"/>
          </p:nvPr>
        </p:nvSpPr>
        <p:spPr/>
        <p:txBody>
          <a:bodyPr/>
          <a:lstStyle/>
          <a:p>
            <a:r>
              <a:rPr lang="en-CA" b="0" i="0" dirty="0">
                <a:solidFill>
                  <a:srgbClr val="000000"/>
                </a:solidFill>
                <a:effectLst/>
                <a:latin typeface="Segoe UI" panose="020B0502040204020203" pitchFamily="34" charset="0"/>
              </a:rPr>
              <a:t>HTML Styles - CSS</a:t>
            </a:r>
            <a:endParaRPr lang="en-CA" dirty="0"/>
          </a:p>
        </p:txBody>
      </p:sp>
      <p:sp>
        <p:nvSpPr>
          <p:cNvPr id="3" name="Content Placeholder 2">
            <a:extLst>
              <a:ext uri="{FF2B5EF4-FFF2-40B4-BE49-F238E27FC236}">
                <a16:creationId xmlns:a16="http://schemas.microsoft.com/office/drawing/2014/main" id="{BEB3CC99-D032-4300-888C-475378DF73B8}"/>
              </a:ext>
            </a:extLst>
          </p:cNvPr>
          <p:cNvSpPr>
            <a:spLocks noGrp="1"/>
          </p:cNvSpPr>
          <p:nvPr>
            <p:ph idx="1"/>
          </p:nvPr>
        </p:nvSpPr>
        <p:spPr/>
        <p:txBody>
          <a:bodyPr/>
          <a:lstStyle/>
          <a:p>
            <a:r>
              <a:rPr lang="en-US" dirty="0"/>
              <a:t>CSS stands for Cascading Style Sheets.</a:t>
            </a:r>
          </a:p>
          <a:p>
            <a:endParaRPr lang="en-US" dirty="0"/>
          </a:p>
          <a:p>
            <a:r>
              <a:rPr lang="en-US" dirty="0"/>
              <a:t>CSS saves a lot of work. It can control the layout of multiple web pages all at once.</a:t>
            </a:r>
          </a:p>
          <a:p>
            <a:endParaRPr lang="en-US" dirty="0"/>
          </a:p>
          <a:p>
            <a:r>
              <a:rPr lang="en-CA" b="0" i="0" dirty="0">
                <a:solidFill>
                  <a:srgbClr val="000000"/>
                </a:solidFill>
                <a:effectLst/>
                <a:latin typeface="Segoe UI" panose="020B0502040204020203" pitchFamily="34" charset="0"/>
              </a:rPr>
              <a:t>What is CSS?</a:t>
            </a:r>
          </a:p>
          <a:p>
            <a:r>
              <a:rPr lang="en-US" b="0" i="0" dirty="0">
                <a:solidFill>
                  <a:srgbClr val="000000"/>
                </a:solidFill>
                <a:effectLst/>
                <a:latin typeface="Verdana" panose="020B0604030504040204" pitchFamily="34" charset="0"/>
              </a:rPr>
              <a:t>Cascading Style Sheets (CSS) is used to format the layout of a webpage.</a:t>
            </a:r>
            <a:endParaRPr lang="en-CA" dirty="0"/>
          </a:p>
        </p:txBody>
      </p:sp>
    </p:spTree>
    <p:extLst>
      <p:ext uri="{BB962C8B-B14F-4D97-AF65-F5344CB8AC3E}">
        <p14:creationId xmlns:p14="http://schemas.microsoft.com/office/powerpoint/2010/main" val="1866914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9C25F-E629-42E0-A390-779E366B1B53}"/>
              </a:ext>
            </a:extLst>
          </p:cNvPr>
          <p:cNvSpPr>
            <a:spLocks noGrp="1"/>
          </p:cNvSpPr>
          <p:nvPr>
            <p:ph type="title"/>
          </p:nvPr>
        </p:nvSpPr>
        <p:spPr/>
        <p:txBody>
          <a:bodyPr/>
          <a:lstStyle/>
          <a:p>
            <a:r>
              <a:rPr lang="en-CA" b="0" i="0" dirty="0">
                <a:solidFill>
                  <a:srgbClr val="000000"/>
                </a:solidFill>
                <a:effectLst/>
                <a:latin typeface="Segoe UI" panose="020B0502040204020203" pitchFamily="34" charset="0"/>
              </a:rPr>
              <a:t>HTML Styles - CSS</a:t>
            </a:r>
            <a:endParaRPr lang="en-CA" dirty="0"/>
          </a:p>
        </p:txBody>
      </p:sp>
      <p:sp>
        <p:nvSpPr>
          <p:cNvPr id="3" name="Content Placeholder 2">
            <a:extLst>
              <a:ext uri="{FF2B5EF4-FFF2-40B4-BE49-F238E27FC236}">
                <a16:creationId xmlns:a16="http://schemas.microsoft.com/office/drawing/2014/main" id="{7F4EBAC5-9D72-40FE-99B3-7C707E90FC3B}"/>
              </a:ext>
            </a:extLst>
          </p:cNvPr>
          <p:cNvSpPr>
            <a:spLocks noGrp="1"/>
          </p:cNvSpPr>
          <p:nvPr>
            <p:ph idx="1"/>
          </p:nvPr>
        </p:nvSpPr>
        <p:spPr/>
        <p:txBody>
          <a:bodyPr/>
          <a:lstStyle/>
          <a:p>
            <a:r>
              <a:rPr lang="en-US" dirty="0"/>
              <a:t>With CSS, you can control the color, font, the size of text, the spacing between elements, how elements are positioned and laid out, what background images or background colors are to be used, different displays for different devices and screen sizes, and much more!</a:t>
            </a:r>
          </a:p>
          <a:p>
            <a:endParaRPr lang="en-US" dirty="0"/>
          </a:p>
          <a:p>
            <a:r>
              <a:rPr lang="en-US" dirty="0"/>
              <a:t>The word cascading means that a style applied to a parent element will also apply to all children elements within the parent. So, if you set the color of the body text to "blue", all headings, paragraphs, and other text elements within the body will also get the same color (unless you specify something else)!</a:t>
            </a:r>
            <a:endParaRPr lang="en-CA" dirty="0"/>
          </a:p>
        </p:txBody>
      </p:sp>
    </p:spTree>
    <p:extLst>
      <p:ext uri="{BB962C8B-B14F-4D97-AF65-F5344CB8AC3E}">
        <p14:creationId xmlns:p14="http://schemas.microsoft.com/office/powerpoint/2010/main" val="2916553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2445D-7552-4D18-B71B-E302E15C6815}"/>
              </a:ext>
            </a:extLst>
          </p:cNvPr>
          <p:cNvSpPr>
            <a:spLocks noGrp="1"/>
          </p:cNvSpPr>
          <p:nvPr>
            <p:ph type="ctrTitle"/>
          </p:nvPr>
        </p:nvSpPr>
        <p:spPr/>
        <p:txBody>
          <a:bodyPr>
            <a:normAutofit/>
          </a:bodyPr>
          <a:lstStyle/>
          <a:p>
            <a:r>
              <a:rPr lang="en-US" sz="6000" b="1" dirty="0" err="1">
                <a:latin typeface="Times New Roman"/>
                <a:cs typeface="Calibri"/>
              </a:rPr>
              <a:t>Webdesigning</a:t>
            </a:r>
            <a:r>
              <a:rPr lang="en-US" sz="6000" b="1" dirty="0">
                <a:latin typeface="Times New Roman"/>
                <a:cs typeface="Calibri"/>
              </a:rPr>
              <a:t> with HTML</a:t>
            </a:r>
            <a:endParaRPr lang="en-CA" dirty="0"/>
          </a:p>
        </p:txBody>
      </p:sp>
      <p:sp>
        <p:nvSpPr>
          <p:cNvPr id="4" name="Subtitle 3">
            <a:extLst>
              <a:ext uri="{FF2B5EF4-FFF2-40B4-BE49-F238E27FC236}">
                <a16:creationId xmlns:a16="http://schemas.microsoft.com/office/drawing/2014/main" id="{6264768B-6A40-4795-BFA7-8598DF03325E}"/>
              </a:ext>
            </a:extLst>
          </p:cNvPr>
          <p:cNvSpPr txBox="1">
            <a:spLocks noGrp="1"/>
          </p:cNvSpPr>
          <p:nvPr>
            <p:ph type="subTitle" idx="1"/>
          </p:nvPr>
        </p:nvSpPr>
        <p:spPr>
          <a:xfrm>
            <a:off x="1524000" y="3602038"/>
            <a:ext cx="9144000" cy="16557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600" b="1">
                <a:latin typeface="Times New Roman"/>
                <a:cs typeface="Times New Roman"/>
              </a:rPr>
              <a:t>INSTRUCTOR: </a:t>
            </a:r>
            <a:r>
              <a:rPr lang="en-US" sz="2600">
                <a:latin typeface="Times New Roman"/>
                <a:cs typeface="Times New Roman"/>
              </a:rPr>
              <a:t>Prof</a:t>
            </a:r>
            <a:r>
              <a:rPr lang="en-US" sz="2600" b="1">
                <a:latin typeface="Times New Roman"/>
                <a:cs typeface="Times New Roman"/>
              </a:rPr>
              <a:t>. </a:t>
            </a:r>
            <a:r>
              <a:rPr lang="en-US" sz="2600">
                <a:latin typeface="Times New Roman"/>
                <a:cs typeface="Times New Roman"/>
              </a:rPr>
              <a:t>Mike </a:t>
            </a:r>
            <a:r>
              <a:rPr lang="en-US" sz="2600" err="1">
                <a:latin typeface="Times New Roman"/>
                <a:cs typeface="Times New Roman"/>
              </a:rPr>
              <a:t>Aleshams</a:t>
            </a:r>
            <a:r>
              <a:rPr lang="en-US" sz="2600">
                <a:latin typeface="Times New Roman"/>
                <a:cs typeface="Times New Roman"/>
              </a:rPr>
              <a:t> </a:t>
            </a:r>
            <a:endParaRPr lang="en-US" sz="2600">
              <a:cs typeface="Calibri"/>
            </a:endParaRPr>
          </a:p>
          <a:p>
            <a:pPr algn="ctr"/>
            <a:r>
              <a:rPr lang="en-US" sz="2600" b="1">
                <a:latin typeface="Times New Roman"/>
                <a:cs typeface="Times New Roman"/>
              </a:rPr>
              <a:t>Group 6 </a:t>
            </a:r>
            <a:endParaRPr lang="en-US" sz="2600">
              <a:cs typeface="Calibri"/>
            </a:endParaRPr>
          </a:p>
          <a:p>
            <a:pPr algn="ctr"/>
            <a:endParaRPr lang="en-US" sz="2600">
              <a:latin typeface="Times New Roman"/>
              <a:cs typeface="Times New Roman"/>
            </a:endParaRPr>
          </a:p>
        </p:txBody>
      </p:sp>
    </p:spTree>
    <p:extLst>
      <p:ext uri="{BB962C8B-B14F-4D97-AF65-F5344CB8AC3E}">
        <p14:creationId xmlns:p14="http://schemas.microsoft.com/office/powerpoint/2010/main" val="2943043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3E975-1BFE-4743-A79E-2171DEA949B9}"/>
              </a:ext>
            </a:extLst>
          </p:cNvPr>
          <p:cNvSpPr>
            <a:spLocks noGrp="1"/>
          </p:cNvSpPr>
          <p:nvPr>
            <p:ph type="title"/>
          </p:nvPr>
        </p:nvSpPr>
        <p:spPr/>
        <p:txBody>
          <a:bodyPr/>
          <a:lstStyle/>
          <a:p>
            <a:r>
              <a:rPr lang="en-CA" b="0" i="0" dirty="0">
                <a:solidFill>
                  <a:srgbClr val="000000"/>
                </a:solidFill>
                <a:effectLst/>
                <a:latin typeface="Segoe UI" panose="020B0502040204020203" pitchFamily="34" charset="0"/>
              </a:rPr>
              <a:t>Using CSS</a:t>
            </a:r>
            <a:endParaRPr lang="en-CA" dirty="0"/>
          </a:p>
        </p:txBody>
      </p:sp>
      <p:sp>
        <p:nvSpPr>
          <p:cNvPr id="3" name="Content Placeholder 2">
            <a:extLst>
              <a:ext uri="{FF2B5EF4-FFF2-40B4-BE49-F238E27FC236}">
                <a16:creationId xmlns:a16="http://schemas.microsoft.com/office/drawing/2014/main" id="{3B3E0D98-4056-412F-A362-92ECEAFE8ED8}"/>
              </a:ext>
            </a:extLst>
          </p:cNvPr>
          <p:cNvSpPr>
            <a:spLocks noGrp="1"/>
          </p:cNvSpPr>
          <p:nvPr>
            <p:ph idx="1"/>
          </p:nvPr>
        </p:nvSpPr>
        <p:spPr/>
        <p:txBody>
          <a:bodyPr/>
          <a:lstStyle/>
          <a:p>
            <a:r>
              <a:rPr lang="en-US" dirty="0"/>
              <a:t>CSS can be added to HTML documents in 3 ways:</a:t>
            </a:r>
          </a:p>
          <a:p>
            <a:endParaRPr lang="en-US" dirty="0"/>
          </a:p>
          <a:p>
            <a:r>
              <a:rPr lang="en-US" dirty="0"/>
              <a:t>Inline - by using the style attribute inside HTML elements</a:t>
            </a:r>
          </a:p>
          <a:p>
            <a:r>
              <a:rPr lang="en-US" dirty="0"/>
              <a:t>Internal - by using a &lt;style&gt; element in the &lt;head&gt; section</a:t>
            </a:r>
          </a:p>
          <a:p>
            <a:r>
              <a:rPr lang="en-US" dirty="0"/>
              <a:t>External - by using a &lt;link&gt; element to link to an external CSS file.</a:t>
            </a:r>
          </a:p>
          <a:p>
            <a:r>
              <a:rPr lang="en-US" dirty="0"/>
              <a:t>The most common way to add CSS, is to keep the styles in external CSS files.</a:t>
            </a:r>
            <a:endParaRPr lang="en-CA" dirty="0"/>
          </a:p>
        </p:txBody>
      </p:sp>
    </p:spTree>
    <p:extLst>
      <p:ext uri="{BB962C8B-B14F-4D97-AF65-F5344CB8AC3E}">
        <p14:creationId xmlns:p14="http://schemas.microsoft.com/office/powerpoint/2010/main" val="3200770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751F8-D9D6-408F-917E-B5A8720C6AEB}"/>
              </a:ext>
            </a:extLst>
          </p:cNvPr>
          <p:cNvSpPr>
            <a:spLocks noGrp="1"/>
          </p:cNvSpPr>
          <p:nvPr>
            <p:ph type="title"/>
          </p:nvPr>
        </p:nvSpPr>
        <p:spPr/>
        <p:txBody>
          <a:bodyPr/>
          <a:lstStyle/>
          <a:p>
            <a:r>
              <a:rPr lang="en-CA" dirty="0"/>
              <a:t>Inline CSS</a:t>
            </a:r>
          </a:p>
        </p:txBody>
      </p:sp>
      <p:sp>
        <p:nvSpPr>
          <p:cNvPr id="3" name="Content Placeholder 2">
            <a:extLst>
              <a:ext uri="{FF2B5EF4-FFF2-40B4-BE49-F238E27FC236}">
                <a16:creationId xmlns:a16="http://schemas.microsoft.com/office/drawing/2014/main" id="{70845994-AB2D-471B-8C88-965F73D9B1B8}"/>
              </a:ext>
            </a:extLst>
          </p:cNvPr>
          <p:cNvSpPr>
            <a:spLocks noGrp="1"/>
          </p:cNvSpPr>
          <p:nvPr>
            <p:ph idx="1"/>
          </p:nvPr>
        </p:nvSpPr>
        <p:spPr/>
        <p:txBody>
          <a:bodyPr/>
          <a:lstStyle/>
          <a:p>
            <a:r>
              <a:rPr lang="en-US" dirty="0"/>
              <a:t>An inline CSS is used to apply a unique style to a single HTML element.</a:t>
            </a:r>
          </a:p>
          <a:p>
            <a:endParaRPr lang="en-US" dirty="0"/>
          </a:p>
          <a:p>
            <a:r>
              <a:rPr lang="en-US" dirty="0"/>
              <a:t>An inline CSS uses the style attribute of an HTML element.</a:t>
            </a:r>
          </a:p>
          <a:p>
            <a:endParaRPr lang="en-US" dirty="0"/>
          </a:p>
          <a:p>
            <a:r>
              <a:rPr lang="en-US" dirty="0"/>
              <a:t>The following example sets the text color of the &lt;h1&gt; element to blue, and the text color of the &lt;p&gt; element to red:</a:t>
            </a:r>
            <a:endParaRPr lang="en-CA" dirty="0"/>
          </a:p>
        </p:txBody>
      </p:sp>
    </p:spTree>
    <p:extLst>
      <p:ext uri="{BB962C8B-B14F-4D97-AF65-F5344CB8AC3E}">
        <p14:creationId xmlns:p14="http://schemas.microsoft.com/office/powerpoint/2010/main" val="252711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84456-781C-4EB0-B2C7-B5734E779898}"/>
              </a:ext>
            </a:extLst>
          </p:cNvPr>
          <p:cNvSpPr>
            <a:spLocks noGrp="1"/>
          </p:cNvSpPr>
          <p:nvPr>
            <p:ph type="title"/>
          </p:nvPr>
        </p:nvSpPr>
        <p:spPr/>
        <p:txBody>
          <a:bodyPr/>
          <a:lstStyle/>
          <a:p>
            <a:r>
              <a:rPr lang="en-CA" dirty="0"/>
              <a:t>Inline CSS</a:t>
            </a:r>
          </a:p>
        </p:txBody>
      </p:sp>
      <p:sp>
        <p:nvSpPr>
          <p:cNvPr id="3" name="Content Placeholder 2">
            <a:extLst>
              <a:ext uri="{FF2B5EF4-FFF2-40B4-BE49-F238E27FC236}">
                <a16:creationId xmlns:a16="http://schemas.microsoft.com/office/drawing/2014/main" id="{FC5D1336-3387-44A2-A847-7A80FFE8DBF1}"/>
              </a:ext>
            </a:extLst>
          </p:cNvPr>
          <p:cNvSpPr>
            <a:spLocks noGrp="1"/>
          </p:cNvSpPr>
          <p:nvPr>
            <p:ph idx="1"/>
          </p:nvPr>
        </p:nvSpPr>
        <p:spPr/>
        <p:txBody>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color:blue</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A Blue Heading</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br>
              <a:rPr lang="en-US" dirty="0"/>
            </a:b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color:red</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A red paragraph.</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p>
          <a:p>
            <a:pPr marL="0" indent="0">
              <a:buNone/>
            </a:pPr>
            <a:endParaRPr lang="en-US" dirty="0">
              <a:solidFill>
                <a:srgbClr val="0000CD"/>
              </a:solidFill>
              <a:latin typeface="Consolas" panose="020B0609020204030204" pitchFamily="49" charset="0"/>
            </a:endParaRPr>
          </a:p>
          <a:p>
            <a:pPr algn="l"/>
            <a:r>
              <a:rPr lang="en-US" b="1" i="0" dirty="0">
                <a:solidFill>
                  <a:srgbClr val="0000FF"/>
                </a:solidFill>
                <a:effectLst/>
                <a:latin typeface="Times New Roman" panose="02020603050405020304" pitchFamily="18" charset="0"/>
              </a:rPr>
              <a:t>A Blue Heading</a:t>
            </a:r>
          </a:p>
          <a:p>
            <a:pPr algn="l"/>
            <a:r>
              <a:rPr lang="en-US" b="0" i="0" dirty="0">
                <a:solidFill>
                  <a:srgbClr val="FF0000"/>
                </a:solidFill>
                <a:effectLst/>
                <a:latin typeface="Times New Roman" panose="02020603050405020304" pitchFamily="18" charset="0"/>
              </a:rPr>
              <a:t>A red paragraph.</a:t>
            </a:r>
          </a:p>
          <a:p>
            <a:pPr marL="0" indent="0">
              <a:buNone/>
            </a:pPr>
            <a:endParaRPr lang="en-CA" dirty="0"/>
          </a:p>
        </p:txBody>
      </p:sp>
    </p:spTree>
    <p:extLst>
      <p:ext uri="{BB962C8B-B14F-4D97-AF65-F5344CB8AC3E}">
        <p14:creationId xmlns:p14="http://schemas.microsoft.com/office/powerpoint/2010/main" val="2296197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5AC2-DB69-4E05-92AD-93593662E663}"/>
              </a:ext>
            </a:extLst>
          </p:cNvPr>
          <p:cNvSpPr>
            <a:spLocks noGrp="1"/>
          </p:cNvSpPr>
          <p:nvPr>
            <p:ph type="title"/>
          </p:nvPr>
        </p:nvSpPr>
        <p:spPr/>
        <p:txBody>
          <a:bodyPr/>
          <a:lstStyle/>
          <a:p>
            <a:r>
              <a:rPr lang="en-CA" b="0" i="0" dirty="0">
                <a:solidFill>
                  <a:srgbClr val="000000"/>
                </a:solidFill>
                <a:effectLst/>
                <a:latin typeface="Segoe UI" panose="020B0502040204020203" pitchFamily="34" charset="0"/>
              </a:rPr>
              <a:t>Internal CSS</a:t>
            </a:r>
            <a:endParaRPr lang="en-CA" dirty="0"/>
          </a:p>
        </p:txBody>
      </p:sp>
      <p:sp>
        <p:nvSpPr>
          <p:cNvPr id="3" name="Content Placeholder 2">
            <a:extLst>
              <a:ext uri="{FF2B5EF4-FFF2-40B4-BE49-F238E27FC236}">
                <a16:creationId xmlns:a16="http://schemas.microsoft.com/office/drawing/2014/main" id="{C53E67FE-391D-4274-A682-F09954EBB4C5}"/>
              </a:ext>
            </a:extLst>
          </p:cNvPr>
          <p:cNvSpPr>
            <a:spLocks noGrp="1"/>
          </p:cNvSpPr>
          <p:nvPr>
            <p:ph idx="1"/>
          </p:nvPr>
        </p:nvSpPr>
        <p:spPr/>
        <p:txBody>
          <a:bodyPr/>
          <a:lstStyle/>
          <a:p>
            <a:r>
              <a:rPr lang="en-US" dirty="0"/>
              <a:t>An internal CSS is used to define a style for a single HTML page.</a:t>
            </a:r>
          </a:p>
          <a:p>
            <a:endParaRPr lang="en-US" dirty="0"/>
          </a:p>
          <a:p>
            <a:r>
              <a:rPr lang="en-US" dirty="0"/>
              <a:t>An internal CSS is defined in the &lt;head&gt; section of an HTML page, within a &lt;style&gt; element.</a:t>
            </a:r>
          </a:p>
          <a:p>
            <a:endParaRPr lang="en-US" dirty="0"/>
          </a:p>
          <a:p>
            <a:r>
              <a:rPr lang="en-US" dirty="0"/>
              <a:t>The following example sets the text color of ALL the &lt;h1&gt; elements (on that page) to blue, and the text color of ALL the &lt;p&gt; elements to red. In addition, the page will be displayed with a "</a:t>
            </a:r>
            <a:r>
              <a:rPr lang="en-US" dirty="0" err="1"/>
              <a:t>powderblue</a:t>
            </a:r>
            <a:r>
              <a:rPr lang="en-US" dirty="0"/>
              <a:t>" background color: </a:t>
            </a:r>
            <a:endParaRPr lang="en-CA" dirty="0"/>
          </a:p>
        </p:txBody>
      </p:sp>
    </p:spTree>
    <p:extLst>
      <p:ext uri="{BB962C8B-B14F-4D97-AF65-F5344CB8AC3E}">
        <p14:creationId xmlns:p14="http://schemas.microsoft.com/office/powerpoint/2010/main" val="4054010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0464C-34FB-4F46-81B0-8DA51CF93F5E}"/>
              </a:ext>
            </a:extLst>
          </p:cNvPr>
          <p:cNvSpPr>
            <a:spLocks noGrp="1"/>
          </p:cNvSpPr>
          <p:nvPr>
            <p:ph type="title"/>
          </p:nvPr>
        </p:nvSpPr>
        <p:spPr/>
        <p:txBody>
          <a:bodyPr/>
          <a:lstStyle/>
          <a:p>
            <a:r>
              <a:rPr lang="en-CA" b="0" i="0" dirty="0">
                <a:solidFill>
                  <a:srgbClr val="000000"/>
                </a:solidFill>
                <a:effectLst/>
                <a:latin typeface="Segoe UI" panose="020B0502040204020203" pitchFamily="34" charset="0"/>
              </a:rPr>
              <a:t>Internal CSS</a:t>
            </a:r>
            <a:endParaRPr lang="en-CA" dirty="0"/>
          </a:p>
        </p:txBody>
      </p:sp>
      <p:sp>
        <p:nvSpPr>
          <p:cNvPr id="3" name="Content Placeholder 2">
            <a:extLst>
              <a:ext uri="{FF2B5EF4-FFF2-40B4-BE49-F238E27FC236}">
                <a16:creationId xmlns:a16="http://schemas.microsoft.com/office/drawing/2014/main" id="{F07AD437-B76E-4A8D-889E-CD662D33E913}"/>
              </a:ext>
            </a:extLst>
          </p:cNvPr>
          <p:cNvSpPr>
            <a:spLocks noGrp="1"/>
          </p:cNvSpPr>
          <p:nvPr>
            <p:ph idx="1"/>
          </p:nvPr>
        </p:nvSpPr>
        <p:spPr/>
        <p:txBody>
          <a:bodyPr>
            <a:normAutofit fontScale="47500" lnSpcReduction="20000"/>
          </a:bodyPr>
          <a:lstStyle/>
          <a:p>
            <a:r>
              <a:rPr lang="en-CA" dirty="0"/>
              <a:t>&lt;!DOCTYPE html&gt;</a:t>
            </a:r>
          </a:p>
          <a:p>
            <a:r>
              <a:rPr lang="en-CA" dirty="0"/>
              <a:t>&lt;html&gt;</a:t>
            </a:r>
          </a:p>
          <a:p>
            <a:r>
              <a:rPr lang="en-CA" dirty="0"/>
              <a:t>&lt;head&gt;</a:t>
            </a:r>
          </a:p>
          <a:p>
            <a:r>
              <a:rPr lang="en-CA" dirty="0"/>
              <a:t>&lt;style&gt;</a:t>
            </a:r>
          </a:p>
          <a:p>
            <a:r>
              <a:rPr lang="en-CA" dirty="0"/>
              <a:t>body {background-color: </a:t>
            </a:r>
            <a:r>
              <a:rPr lang="en-CA" dirty="0" err="1"/>
              <a:t>powderblue</a:t>
            </a:r>
            <a:r>
              <a:rPr lang="en-CA" dirty="0"/>
              <a:t>;}</a:t>
            </a:r>
          </a:p>
          <a:p>
            <a:r>
              <a:rPr lang="en-CA" dirty="0"/>
              <a:t>h1   {color: blue;}</a:t>
            </a:r>
          </a:p>
          <a:p>
            <a:r>
              <a:rPr lang="en-CA" dirty="0"/>
              <a:t>p    {color: red;}</a:t>
            </a:r>
          </a:p>
          <a:p>
            <a:r>
              <a:rPr lang="en-CA" dirty="0"/>
              <a:t>&lt;/style&gt;</a:t>
            </a:r>
          </a:p>
          <a:p>
            <a:r>
              <a:rPr lang="en-CA" dirty="0"/>
              <a:t>&lt;/head&gt;</a:t>
            </a:r>
          </a:p>
          <a:p>
            <a:r>
              <a:rPr lang="en-CA" dirty="0"/>
              <a:t>&lt;body&gt;</a:t>
            </a:r>
          </a:p>
          <a:p>
            <a:endParaRPr lang="en-CA" dirty="0"/>
          </a:p>
          <a:p>
            <a:r>
              <a:rPr lang="en-CA" dirty="0"/>
              <a:t>&lt;h1&gt;This is a heading&lt;/h1&gt;</a:t>
            </a:r>
          </a:p>
          <a:p>
            <a:r>
              <a:rPr lang="en-CA" dirty="0"/>
              <a:t>&lt;p&gt;This is a paragraph.&lt;/p&gt;</a:t>
            </a:r>
          </a:p>
          <a:p>
            <a:endParaRPr lang="en-CA" dirty="0"/>
          </a:p>
          <a:p>
            <a:r>
              <a:rPr lang="en-CA" dirty="0"/>
              <a:t>&lt;/body&gt;</a:t>
            </a:r>
          </a:p>
          <a:p>
            <a:r>
              <a:rPr lang="en-CA" dirty="0"/>
              <a:t>&lt;/html&gt;</a:t>
            </a:r>
          </a:p>
        </p:txBody>
      </p:sp>
      <p:pic>
        <p:nvPicPr>
          <p:cNvPr id="5" name="Picture 4">
            <a:extLst>
              <a:ext uri="{FF2B5EF4-FFF2-40B4-BE49-F238E27FC236}">
                <a16:creationId xmlns:a16="http://schemas.microsoft.com/office/drawing/2014/main" id="{D11A54D7-C69C-4EBA-8FAF-13EE4F3DCBA0}"/>
              </a:ext>
            </a:extLst>
          </p:cNvPr>
          <p:cNvPicPr>
            <a:picLocks noChangeAspect="1"/>
          </p:cNvPicPr>
          <p:nvPr/>
        </p:nvPicPr>
        <p:blipFill>
          <a:blip r:embed="rId2"/>
          <a:stretch>
            <a:fillRect/>
          </a:stretch>
        </p:blipFill>
        <p:spPr>
          <a:xfrm>
            <a:off x="5366125" y="2250651"/>
            <a:ext cx="4848902" cy="2524477"/>
          </a:xfrm>
          <a:prstGeom prst="rect">
            <a:avLst/>
          </a:prstGeom>
        </p:spPr>
      </p:pic>
    </p:spTree>
    <p:extLst>
      <p:ext uri="{BB962C8B-B14F-4D97-AF65-F5344CB8AC3E}">
        <p14:creationId xmlns:p14="http://schemas.microsoft.com/office/powerpoint/2010/main" val="3252153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89117-D93D-4DA9-987E-C218F335210E}"/>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CSS Colors, Fonts and Sizes</a:t>
            </a:r>
            <a:endParaRPr lang="en-CA" dirty="0"/>
          </a:p>
        </p:txBody>
      </p:sp>
      <p:sp>
        <p:nvSpPr>
          <p:cNvPr id="3" name="Content Placeholder 2">
            <a:extLst>
              <a:ext uri="{FF2B5EF4-FFF2-40B4-BE49-F238E27FC236}">
                <a16:creationId xmlns:a16="http://schemas.microsoft.com/office/drawing/2014/main" id="{F202242F-E0D8-485C-A2FF-3D9292F56927}"/>
              </a:ext>
            </a:extLst>
          </p:cNvPr>
          <p:cNvSpPr>
            <a:spLocks noGrp="1"/>
          </p:cNvSpPr>
          <p:nvPr>
            <p:ph idx="1"/>
          </p:nvPr>
        </p:nvSpPr>
        <p:spPr/>
        <p:txBody>
          <a:bodyPr/>
          <a:lstStyle/>
          <a:p>
            <a:r>
              <a:rPr lang="en-US" dirty="0"/>
              <a:t>Here, we will demonstrate some commonly used CSS properties. </a:t>
            </a:r>
          </a:p>
          <a:p>
            <a:endParaRPr lang="en-US" dirty="0"/>
          </a:p>
          <a:p>
            <a:r>
              <a:rPr lang="en-US" dirty="0"/>
              <a:t>The CSS color property defines the text color to be used.</a:t>
            </a:r>
          </a:p>
          <a:p>
            <a:endParaRPr lang="en-US" dirty="0"/>
          </a:p>
          <a:p>
            <a:r>
              <a:rPr lang="en-US" dirty="0"/>
              <a:t>The CSS font-family property defines the font to be used.</a:t>
            </a:r>
          </a:p>
          <a:p>
            <a:endParaRPr lang="en-US" dirty="0"/>
          </a:p>
          <a:p>
            <a:r>
              <a:rPr lang="en-US" dirty="0"/>
              <a:t>The CSS font-size property defines the text size to be used.</a:t>
            </a:r>
            <a:endParaRPr lang="en-CA" dirty="0"/>
          </a:p>
        </p:txBody>
      </p:sp>
    </p:spTree>
    <p:extLst>
      <p:ext uri="{BB962C8B-B14F-4D97-AF65-F5344CB8AC3E}">
        <p14:creationId xmlns:p14="http://schemas.microsoft.com/office/powerpoint/2010/main" val="35299186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B4EB-23CC-40F8-8447-1B27EFD1CDF1}"/>
              </a:ext>
            </a:extLst>
          </p:cNvPr>
          <p:cNvSpPr>
            <a:spLocks noGrp="1"/>
          </p:cNvSpPr>
          <p:nvPr>
            <p:ph type="title"/>
          </p:nvPr>
        </p:nvSpPr>
        <p:spPr/>
        <p:txBody>
          <a:bodyPr/>
          <a:lstStyle/>
          <a:p>
            <a:r>
              <a:rPr lang="en-CA" b="0" i="0" dirty="0">
                <a:solidFill>
                  <a:srgbClr val="000000"/>
                </a:solidFill>
                <a:effectLst/>
                <a:latin typeface="Segoe UI" panose="020B0502040204020203" pitchFamily="34" charset="0"/>
              </a:rPr>
              <a:t>CSS Border</a:t>
            </a:r>
            <a:endParaRPr lang="en-CA" dirty="0"/>
          </a:p>
        </p:txBody>
      </p:sp>
      <p:sp>
        <p:nvSpPr>
          <p:cNvPr id="3" name="Content Placeholder 2">
            <a:extLst>
              <a:ext uri="{FF2B5EF4-FFF2-40B4-BE49-F238E27FC236}">
                <a16:creationId xmlns:a16="http://schemas.microsoft.com/office/drawing/2014/main" id="{D6DA8801-6922-4530-B11C-C120FADC714A}"/>
              </a:ext>
            </a:extLst>
          </p:cNvPr>
          <p:cNvSpPr>
            <a:spLocks noGrp="1"/>
          </p:cNvSpPr>
          <p:nvPr>
            <p:ph idx="1"/>
          </p:nvPr>
        </p:nvSpPr>
        <p:spPr/>
        <p:txBody>
          <a:bodyPr/>
          <a:lstStyle/>
          <a:p>
            <a:pPr marL="0" indent="0">
              <a:buNone/>
            </a:pPr>
            <a:r>
              <a:rPr lang="en-US" dirty="0"/>
              <a:t>The CSS border property defines a border around an HTML element.</a:t>
            </a:r>
          </a:p>
          <a:p>
            <a:pPr marL="0" indent="0">
              <a:buNone/>
            </a:pPr>
            <a:r>
              <a:rPr lang="en-US" dirty="0"/>
              <a:t>Tip: You can define a border for nearly all HTML elements.</a:t>
            </a:r>
          </a:p>
          <a:p>
            <a:pPr marL="0" indent="0">
              <a:buNone/>
            </a:pPr>
            <a:r>
              <a:rPr lang="en-CA" b="0" i="0" dirty="0">
                <a:solidFill>
                  <a:srgbClr val="A52A2A"/>
                </a:solidFill>
                <a:effectLst/>
                <a:latin typeface="Consolas" panose="020B0609020204030204" pitchFamily="49" charset="0"/>
              </a:rPr>
              <a:t>p </a:t>
            </a:r>
            <a:r>
              <a:rPr lang="en-CA" b="0" i="0" dirty="0">
                <a:solidFill>
                  <a:srgbClr val="000000"/>
                </a:solidFill>
                <a:effectLst/>
                <a:latin typeface="Consolas" panose="020B0609020204030204" pitchFamily="49" charset="0"/>
              </a:rPr>
              <a:t>{</a:t>
            </a:r>
            <a:br>
              <a:rPr lang="en-CA" b="0" i="0" dirty="0">
                <a:solidFill>
                  <a:srgbClr val="FF0000"/>
                </a:solidFill>
                <a:effectLst/>
                <a:latin typeface="Consolas" panose="020B0609020204030204" pitchFamily="49" charset="0"/>
              </a:rPr>
            </a:br>
            <a:r>
              <a:rPr lang="en-CA" b="0" i="0" dirty="0">
                <a:solidFill>
                  <a:srgbClr val="FF0000"/>
                </a:solidFill>
                <a:effectLst/>
                <a:latin typeface="Consolas" panose="020B0609020204030204" pitchFamily="49" charset="0"/>
              </a:rPr>
              <a:t>  border</a:t>
            </a:r>
            <a:r>
              <a:rPr lang="en-CA" b="0" i="0" dirty="0">
                <a:solidFill>
                  <a:srgbClr val="000000"/>
                </a:solidFill>
                <a:effectLst/>
                <a:latin typeface="Consolas" panose="020B0609020204030204" pitchFamily="49" charset="0"/>
              </a:rPr>
              <a:t>:</a:t>
            </a:r>
            <a:r>
              <a:rPr lang="en-CA" b="0" i="0" dirty="0">
                <a:solidFill>
                  <a:srgbClr val="0000CD"/>
                </a:solidFill>
                <a:effectLst/>
                <a:latin typeface="Consolas" panose="020B0609020204030204" pitchFamily="49" charset="0"/>
              </a:rPr>
              <a:t> 2px solid </a:t>
            </a:r>
            <a:r>
              <a:rPr lang="en-CA" b="0" i="0" dirty="0" err="1">
                <a:solidFill>
                  <a:srgbClr val="0000CD"/>
                </a:solidFill>
                <a:effectLst/>
                <a:latin typeface="Consolas" panose="020B0609020204030204" pitchFamily="49" charset="0"/>
              </a:rPr>
              <a:t>powderblue</a:t>
            </a:r>
            <a:r>
              <a:rPr lang="en-CA" b="0" i="0" dirty="0">
                <a:solidFill>
                  <a:srgbClr val="000000"/>
                </a:solidFill>
                <a:effectLst/>
                <a:latin typeface="Consolas" panose="020B0609020204030204" pitchFamily="49" charset="0"/>
              </a:rPr>
              <a:t>;</a:t>
            </a:r>
            <a:br>
              <a:rPr lang="en-CA" b="0" i="0" dirty="0">
                <a:solidFill>
                  <a:srgbClr val="FF0000"/>
                </a:solidFill>
                <a:effectLst/>
                <a:latin typeface="Consolas" panose="020B0609020204030204" pitchFamily="49" charset="0"/>
              </a:rPr>
            </a:br>
            <a:r>
              <a:rPr lang="en-CA" b="0" i="0" dirty="0">
                <a:solidFill>
                  <a:srgbClr val="000000"/>
                </a:solidFill>
                <a:effectLst/>
                <a:latin typeface="Consolas" panose="020B0609020204030204" pitchFamily="49" charset="0"/>
              </a:rPr>
              <a:t>}</a:t>
            </a:r>
            <a:endParaRPr lang="en-CA" dirty="0"/>
          </a:p>
        </p:txBody>
      </p:sp>
    </p:spTree>
    <p:extLst>
      <p:ext uri="{BB962C8B-B14F-4D97-AF65-F5344CB8AC3E}">
        <p14:creationId xmlns:p14="http://schemas.microsoft.com/office/powerpoint/2010/main" val="23209856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50835-BB71-442B-8FCC-B6C63EE4F272}"/>
              </a:ext>
            </a:extLst>
          </p:cNvPr>
          <p:cNvSpPr>
            <a:spLocks noGrp="1"/>
          </p:cNvSpPr>
          <p:nvPr>
            <p:ph type="title"/>
          </p:nvPr>
        </p:nvSpPr>
        <p:spPr/>
        <p:txBody>
          <a:bodyPr/>
          <a:lstStyle/>
          <a:p>
            <a:r>
              <a:rPr lang="en-CA" b="0" i="0" dirty="0">
                <a:solidFill>
                  <a:srgbClr val="000000"/>
                </a:solidFill>
                <a:effectLst/>
                <a:latin typeface="Segoe UI" panose="020B0502040204020203" pitchFamily="34" charset="0"/>
              </a:rPr>
              <a:t>CSS Padding</a:t>
            </a:r>
            <a:endParaRPr lang="en-CA" dirty="0"/>
          </a:p>
        </p:txBody>
      </p:sp>
      <p:sp>
        <p:nvSpPr>
          <p:cNvPr id="3" name="Content Placeholder 2">
            <a:extLst>
              <a:ext uri="{FF2B5EF4-FFF2-40B4-BE49-F238E27FC236}">
                <a16:creationId xmlns:a16="http://schemas.microsoft.com/office/drawing/2014/main" id="{EB708D78-69CC-43C7-90F1-B1402A70D403}"/>
              </a:ext>
            </a:extLst>
          </p:cNvPr>
          <p:cNvSpPr>
            <a:spLocks noGrp="1"/>
          </p:cNvSpPr>
          <p:nvPr>
            <p:ph idx="1"/>
          </p:nvPr>
        </p:nvSpPr>
        <p:spPr/>
        <p:txBody>
          <a:bodyPr/>
          <a:lstStyle/>
          <a:p>
            <a:r>
              <a:rPr lang="en-US" dirty="0"/>
              <a:t>The CSS padding property defines a padding (space) between the text and the border.</a:t>
            </a:r>
          </a:p>
          <a:p>
            <a:r>
              <a:rPr lang="en-US" b="0" i="0" dirty="0">
                <a:solidFill>
                  <a:srgbClr val="000000"/>
                </a:solidFill>
                <a:effectLst/>
                <a:latin typeface="Verdana" panose="020B0604030504040204" pitchFamily="34" charset="0"/>
              </a:rPr>
              <a:t>Use of CSS border and padding properties:</a:t>
            </a:r>
          </a:p>
          <a:p>
            <a:r>
              <a:rPr lang="en-CA" dirty="0"/>
              <a:t>p {</a:t>
            </a:r>
          </a:p>
          <a:p>
            <a:r>
              <a:rPr lang="en-CA" dirty="0"/>
              <a:t>  border: 2px solid </a:t>
            </a:r>
            <a:r>
              <a:rPr lang="en-CA" dirty="0" err="1"/>
              <a:t>powderblue</a:t>
            </a:r>
            <a:r>
              <a:rPr lang="en-CA" dirty="0"/>
              <a:t>;</a:t>
            </a:r>
          </a:p>
          <a:p>
            <a:r>
              <a:rPr lang="en-CA" dirty="0"/>
              <a:t>  padding: 30px;</a:t>
            </a:r>
          </a:p>
          <a:p>
            <a:r>
              <a:rPr lang="en-CA" dirty="0"/>
              <a:t>}</a:t>
            </a:r>
          </a:p>
          <a:p>
            <a:endParaRPr lang="en-CA" dirty="0"/>
          </a:p>
        </p:txBody>
      </p:sp>
    </p:spTree>
    <p:extLst>
      <p:ext uri="{BB962C8B-B14F-4D97-AF65-F5344CB8AC3E}">
        <p14:creationId xmlns:p14="http://schemas.microsoft.com/office/powerpoint/2010/main" val="34409801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401EC-A570-4F66-9373-90CD0E928D0D}"/>
              </a:ext>
            </a:extLst>
          </p:cNvPr>
          <p:cNvSpPr>
            <a:spLocks noGrp="1"/>
          </p:cNvSpPr>
          <p:nvPr>
            <p:ph type="title"/>
          </p:nvPr>
        </p:nvSpPr>
        <p:spPr/>
        <p:txBody>
          <a:bodyPr/>
          <a:lstStyle/>
          <a:p>
            <a:r>
              <a:rPr lang="en-CA" b="0" i="0" dirty="0">
                <a:solidFill>
                  <a:srgbClr val="000000"/>
                </a:solidFill>
                <a:effectLst/>
                <a:latin typeface="Segoe UI" panose="020B0502040204020203" pitchFamily="34" charset="0"/>
              </a:rPr>
              <a:t>CSS Margin</a:t>
            </a:r>
            <a:endParaRPr lang="en-CA" dirty="0"/>
          </a:p>
        </p:txBody>
      </p:sp>
      <p:sp>
        <p:nvSpPr>
          <p:cNvPr id="3" name="Content Placeholder 2">
            <a:extLst>
              <a:ext uri="{FF2B5EF4-FFF2-40B4-BE49-F238E27FC236}">
                <a16:creationId xmlns:a16="http://schemas.microsoft.com/office/drawing/2014/main" id="{1B0B8E16-FE55-4C70-A74B-857C72D4AD2D}"/>
              </a:ext>
            </a:extLst>
          </p:cNvPr>
          <p:cNvSpPr>
            <a:spLocks noGrp="1"/>
          </p:cNvSpPr>
          <p:nvPr>
            <p:ph idx="1"/>
          </p:nvPr>
        </p:nvSpPr>
        <p:spPr/>
        <p:txBody>
          <a:bodyPr/>
          <a:lstStyle/>
          <a:p>
            <a:r>
              <a:rPr lang="en-US" dirty="0"/>
              <a:t>The CSS margin property defines a margin (space) outside the border.</a:t>
            </a:r>
          </a:p>
          <a:p>
            <a:r>
              <a:rPr lang="en-US" dirty="0"/>
              <a:t>Use of CSS border and margin properties:</a:t>
            </a:r>
          </a:p>
          <a:p>
            <a:r>
              <a:rPr lang="en-CA" b="0" i="0" dirty="0">
                <a:solidFill>
                  <a:srgbClr val="A52A2A"/>
                </a:solidFill>
                <a:effectLst/>
                <a:latin typeface="Consolas" panose="020B0609020204030204" pitchFamily="49" charset="0"/>
              </a:rPr>
              <a:t>p </a:t>
            </a:r>
            <a:r>
              <a:rPr lang="en-CA" b="0" i="0" dirty="0">
                <a:solidFill>
                  <a:srgbClr val="000000"/>
                </a:solidFill>
                <a:effectLst/>
                <a:latin typeface="Consolas" panose="020B0609020204030204" pitchFamily="49" charset="0"/>
              </a:rPr>
              <a:t>{</a:t>
            </a:r>
            <a:br>
              <a:rPr lang="en-CA" b="0" i="0" dirty="0">
                <a:solidFill>
                  <a:srgbClr val="FF0000"/>
                </a:solidFill>
                <a:effectLst/>
                <a:latin typeface="Consolas" panose="020B0609020204030204" pitchFamily="49" charset="0"/>
              </a:rPr>
            </a:br>
            <a:r>
              <a:rPr lang="en-CA" b="0" i="0" dirty="0">
                <a:solidFill>
                  <a:srgbClr val="FF0000"/>
                </a:solidFill>
                <a:effectLst/>
                <a:latin typeface="Consolas" panose="020B0609020204030204" pitchFamily="49" charset="0"/>
              </a:rPr>
              <a:t>  border</a:t>
            </a:r>
            <a:r>
              <a:rPr lang="en-CA" b="0" i="0" dirty="0">
                <a:solidFill>
                  <a:srgbClr val="000000"/>
                </a:solidFill>
                <a:effectLst/>
                <a:latin typeface="Consolas" panose="020B0609020204030204" pitchFamily="49" charset="0"/>
              </a:rPr>
              <a:t>:</a:t>
            </a:r>
            <a:r>
              <a:rPr lang="en-CA" b="0" i="0" dirty="0">
                <a:solidFill>
                  <a:srgbClr val="0000CD"/>
                </a:solidFill>
                <a:effectLst/>
                <a:latin typeface="Consolas" panose="020B0609020204030204" pitchFamily="49" charset="0"/>
              </a:rPr>
              <a:t> 2px solid </a:t>
            </a:r>
            <a:r>
              <a:rPr lang="en-CA" b="0" i="0" dirty="0" err="1">
                <a:solidFill>
                  <a:srgbClr val="0000CD"/>
                </a:solidFill>
                <a:effectLst/>
                <a:latin typeface="Consolas" panose="020B0609020204030204" pitchFamily="49" charset="0"/>
              </a:rPr>
              <a:t>powderblue</a:t>
            </a:r>
            <a:r>
              <a:rPr lang="en-CA" b="0" i="0" dirty="0">
                <a:solidFill>
                  <a:srgbClr val="000000"/>
                </a:solidFill>
                <a:effectLst/>
                <a:latin typeface="Consolas" panose="020B0609020204030204" pitchFamily="49" charset="0"/>
              </a:rPr>
              <a:t>;</a:t>
            </a:r>
            <a:br>
              <a:rPr lang="en-CA" b="0" i="0" dirty="0">
                <a:solidFill>
                  <a:srgbClr val="FF0000"/>
                </a:solidFill>
                <a:effectLst/>
                <a:latin typeface="Consolas" panose="020B0609020204030204" pitchFamily="49" charset="0"/>
              </a:rPr>
            </a:br>
            <a:r>
              <a:rPr lang="en-CA" b="0" i="0" dirty="0">
                <a:solidFill>
                  <a:srgbClr val="FF0000"/>
                </a:solidFill>
                <a:effectLst/>
                <a:latin typeface="Consolas" panose="020B0609020204030204" pitchFamily="49" charset="0"/>
              </a:rPr>
              <a:t>  margin</a:t>
            </a:r>
            <a:r>
              <a:rPr lang="en-CA" b="0" i="0" dirty="0">
                <a:solidFill>
                  <a:srgbClr val="000000"/>
                </a:solidFill>
                <a:effectLst/>
                <a:latin typeface="Consolas" panose="020B0609020204030204" pitchFamily="49" charset="0"/>
              </a:rPr>
              <a:t>:</a:t>
            </a:r>
            <a:r>
              <a:rPr lang="en-CA" b="0" i="0" dirty="0">
                <a:solidFill>
                  <a:srgbClr val="0000CD"/>
                </a:solidFill>
                <a:effectLst/>
                <a:latin typeface="Consolas" panose="020B0609020204030204" pitchFamily="49" charset="0"/>
              </a:rPr>
              <a:t> 50px</a:t>
            </a:r>
            <a:r>
              <a:rPr lang="en-CA" b="0" i="0" dirty="0">
                <a:solidFill>
                  <a:srgbClr val="000000"/>
                </a:solidFill>
                <a:effectLst/>
                <a:latin typeface="Consolas" panose="020B0609020204030204" pitchFamily="49" charset="0"/>
              </a:rPr>
              <a:t>;</a:t>
            </a:r>
            <a:br>
              <a:rPr lang="en-CA" b="0" i="0" dirty="0">
                <a:solidFill>
                  <a:srgbClr val="FF0000"/>
                </a:solidFill>
                <a:effectLst/>
                <a:latin typeface="Consolas" panose="020B0609020204030204" pitchFamily="49" charset="0"/>
              </a:rPr>
            </a:br>
            <a:r>
              <a:rPr lang="en-CA" b="0" i="0" dirty="0">
                <a:solidFill>
                  <a:srgbClr val="000000"/>
                </a:solidFill>
                <a:effectLst/>
                <a:latin typeface="Consolas" panose="020B0609020204030204" pitchFamily="49" charset="0"/>
              </a:rPr>
              <a:t>}</a:t>
            </a:r>
            <a:endParaRPr lang="en-CA" dirty="0"/>
          </a:p>
        </p:txBody>
      </p:sp>
    </p:spTree>
    <p:extLst>
      <p:ext uri="{BB962C8B-B14F-4D97-AF65-F5344CB8AC3E}">
        <p14:creationId xmlns:p14="http://schemas.microsoft.com/office/powerpoint/2010/main" val="8302144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EA04-3C16-4737-9E4F-C86F1768571E}"/>
              </a:ext>
            </a:extLst>
          </p:cNvPr>
          <p:cNvSpPr>
            <a:spLocks noGrp="1"/>
          </p:cNvSpPr>
          <p:nvPr>
            <p:ph type="title"/>
          </p:nvPr>
        </p:nvSpPr>
        <p:spPr/>
        <p:txBody>
          <a:bodyPr/>
          <a:lstStyle/>
          <a:p>
            <a:r>
              <a:rPr lang="en-CA" dirty="0"/>
              <a:t>Padding vs Border vs Margin</a:t>
            </a:r>
          </a:p>
        </p:txBody>
      </p:sp>
      <p:pic>
        <p:nvPicPr>
          <p:cNvPr id="6146" name="Picture 2" descr="CSS Margin vs. Padding: What&amp;#39;s the Difference?">
            <a:extLst>
              <a:ext uri="{FF2B5EF4-FFF2-40B4-BE49-F238E27FC236}">
                <a16:creationId xmlns:a16="http://schemas.microsoft.com/office/drawing/2014/main" id="{6C25CBA1-1111-438E-A4A2-19879F0572E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89032" y="1690688"/>
            <a:ext cx="602136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9136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F95DC-70AC-419E-8D4E-9E56729376D3}"/>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What is an HTML Element?</a:t>
            </a:r>
            <a:endParaRPr lang="en-CA" dirty="0"/>
          </a:p>
        </p:txBody>
      </p:sp>
      <p:sp>
        <p:nvSpPr>
          <p:cNvPr id="3" name="Content Placeholder 2">
            <a:extLst>
              <a:ext uri="{FF2B5EF4-FFF2-40B4-BE49-F238E27FC236}">
                <a16:creationId xmlns:a16="http://schemas.microsoft.com/office/drawing/2014/main" id="{4BFC81AC-4055-45C8-84A5-FBA8286EA336}"/>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An HTML element is defined by a start tag, some content, and an end tag:</a:t>
            </a:r>
          </a:p>
          <a:p>
            <a:endParaRPr lang="en-US" b="0" i="0" dirty="0">
              <a:solidFill>
                <a:srgbClr val="000000"/>
              </a:solidFill>
              <a:effectLst/>
              <a:latin typeface="Verdana" panose="020B0604030504040204" pitchFamily="34" charset="0"/>
            </a:endParaRPr>
          </a:p>
          <a:p>
            <a:r>
              <a:rPr lang="en-CA" b="0" i="0" dirty="0">
                <a:solidFill>
                  <a:srgbClr val="0000CD"/>
                </a:solidFill>
                <a:effectLst/>
                <a:latin typeface="Verdana" panose="020B0604030504040204" pitchFamily="34" charset="0"/>
              </a:rPr>
              <a:t>&lt;</a:t>
            </a:r>
            <a:r>
              <a:rPr lang="en-CA" b="0" i="0" dirty="0" err="1">
                <a:solidFill>
                  <a:srgbClr val="A52A2A"/>
                </a:solidFill>
                <a:effectLst/>
                <a:latin typeface="Verdana" panose="020B0604030504040204" pitchFamily="34" charset="0"/>
              </a:rPr>
              <a:t>tagname</a:t>
            </a:r>
            <a:r>
              <a:rPr lang="en-CA" b="0" i="0" dirty="0">
                <a:solidFill>
                  <a:srgbClr val="0000CD"/>
                </a:solidFill>
                <a:effectLst/>
                <a:latin typeface="Verdana" panose="020B0604030504040204" pitchFamily="34" charset="0"/>
              </a:rPr>
              <a:t>&gt;</a:t>
            </a:r>
            <a:r>
              <a:rPr lang="en-CA" b="0" i="0" dirty="0">
                <a:solidFill>
                  <a:srgbClr val="000000"/>
                </a:solidFill>
                <a:effectLst/>
                <a:latin typeface="Verdana" panose="020B0604030504040204" pitchFamily="34" charset="0"/>
              </a:rPr>
              <a:t>Content goes here...</a:t>
            </a:r>
            <a:r>
              <a:rPr lang="en-CA" b="0" i="0" dirty="0">
                <a:solidFill>
                  <a:srgbClr val="0000CD"/>
                </a:solidFill>
                <a:effectLst/>
                <a:latin typeface="Verdana" panose="020B0604030504040204" pitchFamily="34" charset="0"/>
              </a:rPr>
              <a:t>&lt;</a:t>
            </a:r>
            <a:r>
              <a:rPr lang="en-CA" b="0" i="0" dirty="0">
                <a:solidFill>
                  <a:srgbClr val="A52A2A"/>
                </a:solidFill>
                <a:effectLst/>
                <a:latin typeface="Verdana" panose="020B0604030504040204" pitchFamily="34" charset="0"/>
              </a:rPr>
              <a:t>/</a:t>
            </a:r>
            <a:r>
              <a:rPr lang="en-CA" b="0" i="0" dirty="0" err="1">
                <a:solidFill>
                  <a:srgbClr val="A52A2A"/>
                </a:solidFill>
                <a:effectLst/>
                <a:latin typeface="Verdana" panose="020B0604030504040204" pitchFamily="34" charset="0"/>
              </a:rPr>
              <a:t>tagname</a:t>
            </a:r>
            <a:r>
              <a:rPr lang="en-CA" b="0" i="0" dirty="0">
                <a:solidFill>
                  <a:srgbClr val="0000CD"/>
                </a:solidFill>
                <a:effectLst/>
                <a:latin typeface="Verdana" panose="020B0604030504040204" pitchFamily="34" charset="0"/>
              </a:rPr>
              <a:t>&gt;</a:t>
            </a:r>
          </a:p>
          <a:p>
            <a:endParaRPr lang="en-CA" dirty="0">
              <a:solidFill>
                <a:srgbClr val="0000CD"/>
              </a:solidFill>
              <a:latin typeface="Verdana" panose="020B0604030504040204" pitchFamily="34" charset="0"/>
            </a:endParaRPr>
          </a:p>
          <a:p>
            <a:r>
              <a:rPr lang="en-US" b="0" i="0" dirty="0">
                <a:solidFill>
                  <a:srgbClr val="000000"/>
                </a:solidFill>
                <a:effectLst/>
                <a:latin typeface="Verdana" panose="020B0604030504040204" pitchFamily="34" charset="0"/>
              </a:rPr>
              <a:t>The HTML </a:t>
            </a:r>
            <a:r>
              <a:rPr lang="en-US" b="1" i="0" dirty="0">
                <a:solidFill>
                  <a:srgbClr val="000000"/>
                </a:solidFill>
                <a:effectLst/>
                <a:latin typeface="Verdana" panose="020B0604030504040204" pitchFamily="34" charset="0"/>
              </a:rPr>
              <a:t>element</a:t>
            </a:r>
            <a:r>
              <a:rPr lang="en-US" b="0" i="0" dirty="0">
                <a:solidFill>
                  <a:srgbClr val="000000"/>
                </a:solidFill>
                <a:effectLst/>
                <a:latin typeface="Verdana" panose="020B0604030504040204" pitchFamily="34" charset="0"/>
              </a:rPr>
              <a:t> is everything from the start tag to the end tag:</a:t>
            </a:r>
            <a:endParaRPr lang="en-CA" b="0" i="0" dirty="0">
              <a:solidFill>
                <a:srgbClr val="0000CD"/>
              </a:solidFill>
              <a:effectLst/>
              <a:latin typeface="Verdana" panose="020B0604030504040204" pitchFamily="34" charset="0"/>
            </a:endParaRPr>
          </a:p>
          <a:p>
            <a:endParaRPr lang="en-CA" dirty="0">
              <a:solidFill>
                <a:srgbClr val="0000CD"/>
              </a:solidFill>
              <a:latin typeface="Verdana" panose="020B0604030504040204" pitchFamily="34" charset="0"/>
            </a:endParaRPr>
          </a:p>
          <a:p>
            <a:r>
              <a:rPr lang="en-US" b="0" i="0" dirty="0">
                <a:solidFill>
                  <a:srgbClr val="0000CD"/>
                </a:solidFill>
                <a:effectLst/>
                <a:latin typeface="Verdana" panose="020B0604030504040204" pitchFamily="34" charset="0"/>
              </a:rPr>
              <a:t>&lt;</a:t>
            </a:r>
            <a:r>
              <a:rPr lang="en-US" b="0" i="0" dirty="0">
                <a:solidFill>
                  <a:srgbClr val="A52A2A"/>
                </a:solidFill>
                <a:effectLst/>
                <a:latin typeface="Verdana" panose="020B0604030504040204" pitchFamily="34" charset="0"/>
              </a:rPr>
              <a:t>h1</a:t>
            </a:r>
            <a:r>
              <a:rPr lang="en-US" b="0" i="0" dirty="0">
                <a:solidFill>
                  <a:srgbClr val="0000CD"/>
                </a:solidFill>
                <a:effectLst/>
                <a:latin typeface="Verdana" panose="020B0604030504040204" pitchFamily="34" charset="0"/>
              </a:rPr>
              <a:t>&gt;</a:t>
            </a:r>
            <a:r>
              <a:rPr lang="en-US" b="0" i="0" dirty="0">
                <a:solidFill>
                  <a:srgbClr val="000000"/>
                </a:solidFill>
                <a:effectLst/>
                <a:latin typeface="Verdana" panose="020B0604030504040204" pitchFamily="34" charset="0"/>
              </a:rPr>
              <a:t>My First Heading</a:t>
            </a:r>
            <a:r>
              <a:rPr lang="en-US" b="0" i="0" dirty="0">
                <a:solidFill>
                  <a:srgbClr val="0000CD"/>
                </a:solidFill>
                <a:effectLst/>
                <a:latin typeface="Verdana" panose="020B0604030504040204" pitchFamily="34" charset="0"/>
              </a:rPr>
              <a:t>&lt;</a:t>
            </a:r>
            <a:r>
              <a:rPr lang="en-US" b="0" i="0" dirty="0">
                <a:solidFill>
                  <a:srgbClr val="A52A2A"/>
                </a:solidFill>
                <a:effectLst/>
                <a:latin typeface="Verdana" panose="020B0604030504040204" pitchFamily="34" charset="0"/>
              </a:rPr>
              <a:t>/h1</a:t>
            </a:r>
            <a:r>
              <a:rPr lang="en-US" b="0" i="0" dirty="0">
                <a:solidFill>
                  <a:srgbClr val="0000CD"/>
                </a:solidFill>
                <a:effectLst/>
                <a:latin typeface="Verdana" panose="020B0604030504040204" pitchFamily="34" charset="0"/>
              </a:rPr>
              <a:t>&gt;</a:t>
            </a:r>
            <a:endParaRPr lang="en-CA" dirty="0"/>
          </a:p>
        </p:txBody>
      </p:sp>
    </p:spTree>
    <p:extLst>
      <p:ext uri="{BB962C8B-B14F-4D97-AF65-F5344CB8AC3E}">
        <p14:creationId xmlns:p14="http://schemas.microsoft.com/office/powerpoint/2010/main" val="35276281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5F209-BEA3-4C09-942B-D206BA8146F7}"/>
              </a:ext>
            </a:extLst>
          </p:cNvPr>
          <p:cNvSpPr>
            <a:spLocks noGrp="1"/>
          </p:cNvSpPr>
          <p:nvPr>
            <p:ph type="title"/>
          </p:nvPr>
        </p:nvSpPr>
        <p:spPr/>
        <p:txBody>
          <a:bodyPr/>
          <a:lstStyle/>
          <a:p>
            <a:r>
              <a:rPr lang="en-CA" b="0" i="0" dirty="0">
                <a:solidFill>
                  <a:srgbClr val="000000"/>
                </a:solidFill>
                <a:effectLst/>
                <a:latin typeface="Segoe UI" panose="020B0502040204020203" pitchFamily="34" charset="0"/>
              </a:rPr>
              <a:t>HTML &lt;script&gt; Tag</a:t>
            </a:r>
            <a:endParaRPr lang="en-CA" dirty="0"/>
          </a:p>
        </p:txBody>
      </p:sp>
      <p:sp>
        <p:nvSpPr>
          <p:cNvPr id="3" name="Content Placeholder 2">
            <a:extLst>
              <a:ext uri="{FF2B5EF4-FFF2-40B4-BE49-F238E27FC236}">
                <a16:creationId xmlns:a16="http://schemas.microsoft.com/office/drawing/2014/main" id="{E825B19D-A931-46F8-A281-88A14D412556}"/>
              </a:ext>
            </a:extLst>
          </p:cNvPr>
          <p:cNvSpPr>
            <a:spLocks noGrp="1"/>
          </p:cNvSpPr>
          <p:nvPr>
            <p:ph idx="1"/>
          </p:nvPr>
        </p:nvSpPr>
        <p:spPr/>
        <p:txBody>
          <a:bodyPr/>
          <a:lstStyle/>
          <a:p>
            <a:r>
              <a:rPr lang="en-US" dirty="0"/>
              <a:t>The &lt;script&gt; tag is used to embed a client-side script (JavaScript).</a:t>
            </a:r>
          </a:p>
          <a:p>
            <a:endParaRPr lang="en-US" dirty="0"/>
          </a:p>
          <a:p>
            <a:r>
              <a:rPr lang="en-US" dirty="0"/>
              <a:t>The &lt;script&gt; element either contains scripting statements, or it points to an external script file through the </a:t>
            </a:r>
            <a:r>
              <a:rPr lang="en-US" dirty="0" err="1"/>
              <a:t>src</a:t>
            </a:r>
            <a:r>
              <a:rPr lang="en-US" dirty="0"/>
              <a:t> attribute.</a:t>
            </a:r>
          </a:p>
          <a:p>
            <a:endParaRPr lang="en-US" dirty="0"/>
          </a:p>
          <a:p>
            <a:r>
              <a:rPr lang="en-US" dirty="0"/>
              <a:t>Common uses for JavaScript are image manipulation, form validation, and dynamic changes of content.</a:t>
            </a:r>
          </a:p>
          <a:p>
            <a:endParaRPr lang="en-US" dirty="0"/>
          </a:p>
          <a:p>
            <a:r>
              <a:rPr lang="en-US" dirty="0"/>
              <a:t>JavaScript makes HTML pages more dynamic and interactive.</a:t>
            </a:r>
            <a:endParaRPr lang="en-CA" dirty="0"/>
          </a:p>
        </p:txBody>
      </p:sp>
    </p:spTree>
    <p:extLst>
      <p:ext uri="{BB962C8B-B14F-4D97-AF65-F5344CB8AC3E}">
        <p14:creationId xmlns:p14="http://schemas.microsoft.com/office/powerpoint/2010/main" val="8695202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A9320-EBC0-4B28-9357-BD51DD3FDFE4}"/>
              </a:ext>
            </a:extLst>
          </p:cNvPr>
          <p:cNvSpPr>
            <a:spLocks noGrp="1"/>
          </p:cNvSpPr>
          <p:nvPr>
            <p:ph type="title"/>
          </p:nvPr>
        </p:nvSpPr>
        <p:spPr/>
        <p:txBody>
          <a:bodyPr/>
          <a:lstStyle/>
          <a:p>
            <a:r>
              <a:rPr lang="en-CA" b="0" i="0" dirty="0">
                <a:solidFill>
                  <a:srgbClr val="000000"/>
                </a:solidFill>
                <a:effectLst/>
                <a:latin typeface="Segoe UI" panose="020B0502040204020203" pitchFamily="34" charset="0"/>
              </a:rPr>
              <a:t>HTML &lt;script&gt; Tag</a:t>
            </a:r>
            <a:endParaRPr lang="en-CA" dirty="0"/>
          </a:p>
        </p:txBody>
      </p:sp>
      <p:sp>
        <p:nvSpPr>
          <p:cNvPr id="3" name="Content Placeholder 2">
            <a:extLst>
              <a:ext uri="{FF2B5EF4-FFF2-40B4-BE49-F238E27FC236}">
                <a16:creationId xmlns:a16="http://schemas.microsoft.com/office/drawing/2014/main" id="{4065A253-DCE9-43A2-806B-EE1C2E176644}"/>
              </a:ext>
            </a:extLst>
          </p:cNvPr>
          <p:cNvSpPr>
            <a:spLocks noGrp="1"/>
          </p:cNvSpPr>
          <p:nvPr>
            <p:ph idx="1"/>
          </p:nvPr>
        </p:nvSpPr>
        <p:spPr/>
        <p:txBody>
          <a:bodyPr/>
          <a:lstStyle/>
          <a:p>
            <a:r>
              <a:rPr lang="en-CA" dirty="0"/>
              <a:t>Common uses for JavaScript are image manipulation, form validation, and dynamic changes of content.</a:t>
            </a:r>
          </a:p>
          <a:p>
            <a:endParaRPr lang="en-CA" dirty="0"/>
          </a:p>
          <a:p>
            <a:r>
              <a:rPr lang="en-CA" dirty="0"/>
              <a:t>To select an HTML element, JavaScript most often uses the </a:t>
            </a:r>
            <a:r>
              <a:rPr lang="en-CA" dirty="0" err="1"/>
              <a:t>document.getElementById</a:t>
            </a:r>
            <a:r>
              <a:rPr lang="en-CA" dirty="0"/>
              <a:t>() method.</a:t>
            </a:r>
          </a:p>
          <a:p>
            <a:endParaRPr lang="en-CA" dirty="0"/>
          </a:p>
        </p:txBody>
      </p:sp>
    </p:spTree>
    <p:extLst>
      <p:ext uri="{BB962C8B-B14F-4D97-AF65-F5344CB8AC3E}">
        <p14:creationId xmlns:p14="http://schemas.microsoft.com/office/powerpoint/2010/main" val="23082259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6AB68-250C-4FA8-BC9A-16DBE95D4551}"/>
              </a:ext>
            </a:extLst>
          </p:cNvPr>
          <p:cNvSpPr>
            <a:spLocks noGrp="1"/>
          </p:cNvSpPr>
          <p:nvPr>
            <p:ph type="title"/>
          </p:nvPr>
        </p:nvSpPr>
        <p:spPr/>
        <p:txBody>
          <a:bodyPr/>
          <a:lstStyle/>
          <a:p>
            <a:r>
              <a:rPr lang="en-CA" b="0" i="0" dirty="0">
                <a:solidFill>
                  <a:srgbClr val="000000"/>
                </a:solidFill>
                <a:effectLst/>
                <a:latin typeface="Segoe UI" panose="020B0502040204020203" pitchFamily="34" charset="0"/>
              </a:rPr>
              <a:t>HTML &lt;script&gt; Tag</a:t>
            </a:r>
            <a:endParaRPr lang="en-CA" dirty="0"/>
          </a:p>
        </p:txBody>
      </p:sp>
      <p:sp>
        <p:nvSpPr>
          <p:cNvPr id="3" name="Content Placeholder 2">
            <a:extLst>
              <a:ext uri="{FF2B5EF4-FFF2-40B4-BE49-F238E27FC236}">
                <a16:creationId xmlns:a16="http://schemas.microsoft.com/office/drawing/2014/main" id="{B22CEADB-06B7-48E6-ADA5-C275217496AD}"/>
              </a:ext>
            </a:extLst>
          </p:cNvPr>
          <p:cNvSpPr>
            <a:spLocks noGrp="1"/>
          </p:cNvSpPr>
          <p:nvPr>
            <p:ph idx="1"/>
          </p:nvPr>
        </p:nvSpPr>
        <p:spPr/>
        <p:txBody>
          <a:bodyPr>
            <a:normAutofit fontScale="55000" lnSpcReduction="20000"/>
          </a:bodyPr>
          <a:lstStyle/>
          <a:p>
            <a:r>
              <a:rPr lang="en-CA" dirty="0"/>
              <a:t>&lt;!DOCTYPE html&gt;</a:t>
            </a:r>
          </a:p>
          <a:p>
            <a:r>
              <a:rPr lang="en-CA" dirty="0"/>
              <a:t>&lt;html&gt;</a:t>
            </a:r>
          </a:p>
          <a:p>
            <a:r>
              <a:rPr lang="en-CA" dirty="0"/>
              <a:t>&lt;body&gt;</a:t>
            </a:r>
          </a:p>
          <a:p>
            <a:endParaRPr lang="en-CA" dirty="0"/>
          </a:p>
          <a:p>
            <a:r>
              <a:rPr lang="en-CA" dirty="0"/>
              <a:t>&lt;h1&gt;My First JavaScript&lt;/h1&gt;</a:t>
            </a:r>
          </a:p>
          <a:p>
            <a:endParaRPr lang="en-CA" dirty="0"/>
          </a:p>
          <a:p>
            <a:r>
              <a:rPr lang="en-CA" dirty="0"/>
              <a:t>&lt;button type="button"</a:t>
            </a:r>
          </a:p>
          <a:p>
            <a:r>
              <a:rPr lang="en-CA" dirty="0"/>
              <a:t>onclick="</a:t>
            </a:r>
            <a:r>
              <a:rPr lang="en-CA" dirty="0" err="1"/>
              <a:t>document.getElementById</a:t>
            </a:r>
            <a:r>
              <a:rPr lang="en-CA" dirty="0"/>
              <a:t>('demo').</a:t>
            </a:r>
            <a:r>
              <a:rPr lang="en-CA" dirty="0" err="1"/>
              <a:t>innerHTML</a:t>
            </a:r>
            <a:r>
              <a:rPr lang="en-CA" dirty="0"/>
              <a:t> = Date()"&gt;</a:t>
            </a:r>
          </a:p>
          <a:p>
            <a:r>
              <a:rPr lang="en-CA" dirty="0"/>
              <a:t>Click me to display Date and Time.&lt;/button&gt;</a:t>
            </a:r>
          </a:p>
          <a:p>
            <a:endParaRPr lang="en-CA" dirty="0"/>
          </a:p>
          <a:p>
            <a:r>
              <a:rPr lang="en-CA" dirty="0"/>
              <a:t>&lt;p id="demo"&gt;&lt;/p&gt;</a:t>
            </a:r>
          </a:p>
          <a:p>
            <a:endParaRPr lang="en-CA" dirty="0"/>
          </a:p>
          <a:p>
            <a:r>
              <a:rPr lang="en-CA" dirty="0"/>
              <a:t>&lt;/body&gt;</a:t>
            </a:r>
          </a:p>
          <a:p>
            <a:r>
              <a:rPr lang="en-CA" dirty="0"/>
              <a:t>&lt;/html&gt; </a:t>
            </a:r>
          </a:p>
        </p:txBody>
      </p:sp>
    </p:spTree>
    <p:extLst>
      <p:ext uri="{BB962C8B-B14F-4D97-AF65-F5344CB8AC3E}">
        <p14:creationId xmlns:p14="http://schemas.microsoft.com/office/powerpoint/2010/main" val="19248869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08F32-649C-41A3-B974-33357A8FF44E}"/>
              </a:ext>
            </a:extLst>
          </p:cNvPr>
          <p:cNvSpPr>
            <a:spLocks noGrp="1"/>
          </p:cNvSpPr>
          <p:nvPr>
            <p:ph type="title"/>
          </p:nvPr>
        </p:nvSpPr>
        <p:spPr/>
        <p:txBody>
          <a:bodyPr/>
          <a:lstStyle/>
          <a:p>
            <a:r>
              <a:rPr lang="en-CA" dirty="0"/>
              <a:t>Output</a:t>
            </a:r>
          </a:p>
        </p:txBody>
      </p:sp>
      <p:sp>
        <p:nvSpPr>
          <p:cNvPr id="3" name="Content Placeholder 2">
            <a:extLst>
              <a:ext uri="{FF2B5EF4-FFF2-40B4-BE49-F238E27FC236}">
                <a16:creationId xmlns:a16="http://schemas.microsoft.com/office/drawing/2014/main" id="{D40F77D5-98C5-4E7A-92C5-06F9221550DB}"/>
              </a:ext>
            </a:extLst>
          </p:cNvPr>
          <p:cNvSpPr>
            <a:spLocks noGrp="1"/>
          </p:cNvSpPr>
          <p:nvPr>
            <p:ph idx="1"/>
          </p:nvPr>
        </p:nvSpPr>
        <p:spPr/>
        <p:txBody>
          <a:bodyPr/>
          <a:lstStyle/>
          <a:p>
            <a:endParaRPr lang="en-CA"/>
          </a:p>
        </p:txBody>
      </p:sp>
      <p:pic>
        <p:nvPicPr>
          <p:cNvPr id="5" name="Picture 4">
            <a:extLst>
              <a:ext uri="{FF2B5EF4-FFF2-40B4-BE49-F238E27FC236}">
                <a16:creationId xmlns:a16="http://schemas.microsoft.com/office/drawing/2014/main" id="{5479AE73-A075-43BB-9078-25B2FCE7580A}"/>
              </a:ext>
            </a:extLst>
          </p:cNvPr>
          <p:cNvPicPr>
            <a:picLocks noChangeAspect="1"/>
          </p:cNvPicPr>
          <p:nvPr/>
        </p:nvPicPr>
        <p:blipFill>
          <a:blip r:embed="rId2"/>
          <a:stretch>
            <a:fillRect/>
          </a:stretch>
        </p:blipFill>
        <p:spPr>
          <a:xfrm>
            <a:off x="838200" y="1825625"/>
            <a:ext cx="6491459" cy="2591011"/>
          </a:xfrm>
          <a:prstGeom prst="rect">
            <a:avLst/>
          </a:prstGeom>
        </p:spPr>
      </p:pic>
    </p:spTree>
    <p:extLst>
      <p:ext uri="{BB962C8B-B14F-4D97-AF65-F5344CB8AC3E}">
        <p14:creationId xmlns:p14="http://schemas.microsoft.com/office/powerpoint/2010/main" val="29146522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EF612-44C1-407A-9F38-EB6869B9D1DC}"/>
              </a:ext>
            </a:extLst>
          </p:cNvPr>
          <p:cNvSpPr>
            <a:spLocks noGrp="1"/>
          </p:cNvSpPr>
          <p:nvPr>
            <p:ph type="title"/>
          </p:nvPr>
        </p:nvSpPr>
        <p:spPr/>
        <p:txBody>
          <a:bodyPr/>
          <a:lstStyle/>
          <a:p>
            <a:r>
              <a:rPr lang="en-CA" dirty="0"/>
              <a:t>Website Homepage:</a:t>
            </a:r>
          </a:p>
        </p:txBody>
      </p:sp>
      <p:sp>
        <p:nvSpPr>
          <p:cNvPr id="3" name="Content Placeholder 2">
            <a:extLst>
              <a:ext uri="{FF2B5EF4-FFF2-40B4-BE49-F238E27FC236}">
                <a16:creationId xmlns:a16="http://schemas.microsoft.com/office/drawing/2014/main" id="{6CBF555E-4FA6-41AB-A02A-9015AC909BF4}"/>
              </a:ext>
            </a:extLst>
          </p:cNvPr>
          <p:cNvSpPr>
            <a:spLocks noGrp="1"/>
          </p:cNvSpPr>
          <p:nvPr>
            <p:ph idx="1"/>
          </p:nvPr>
        </p:nvSpPr>
        <p:spPr/>
        <p:txBody>
          <a:bodyPr/>
          <a:lstStyle/>
          <a:p>
            <a:r>
              <a:rPr lang="en-CA" dirty="0"/>
              <a:t>Code:</a:t>
            </a:r>
          </a:p>
          <a:p>
            <a:endParaRPr lang="en-CA" dirty="0"/>
          </a:p>
        </p:txBody>
      </p:sp>
      <p:pic>
        <p:nvPicPr>
          <p:cNvPr id="5" name="Picture 4">
            <a:extLst>
              <a:ext uri="{FF2B5EF4-FFF2-40B4-BE49-F238E27FC236}">
                <a16:creationId xmlns:a16="http://schemas.microsoft.com/office/drawing/2014/main" id="{7A4BD31B-A63A-4668-B11C-C0516E95DD1C}"/>
              </a:ext>
            </a:extLst>
          </p:cNvPr>
          <p:cNvPicPr>
            <a:picLocks noChangeAspect="1"/>
          </p:cNvPicPr>
          <p:nvPr/>
        </p:nvPicPr>
        <p:blipFill>
          <a:blip r:embed="rId2"/>
          <a:stretch>
            <a:fillRect/>
          </a:stretch>
        </p:blipFill>
        <p:spPr>
          <a:xfrm>
            <a:off x="1560612" y="2310237"/>
            <a:ext cx="7214272" cy="3966288"/>
          </a:xfrm>
          <a:prstGeom prst="rect">
            <a:avLst/>
          </a:prstGeom>
        </p:spPr>
      </p:pic>
    </p:spTree>
    <p:extLst>
      <p:ext uri="{BB962C8B-B14F-4D97-AF65-F5344CB8AC3E}">
        <p14:creationId xmlns:p14="http://schemas.microsoft.com/office/powerpoint/2010/main" val="29930389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C9DB3-FD2A-409A-BF86-0EF2B6562E75}"/>
              </a:ext>
            </a:extLst>
          </p:cNvPr>
          <p:cNvSpPr>
            <a:spLocks noGrp="1"/>
          </p:cNvSpPr>
          <p:nvPr>
            <p:ph type="title"/>
          </p:nvPr>
        </p:nvSpPr>
        <p:spPr/>
        <p:txBody>
          <a:bodyPr/>
          <a:lstStyle/>
          <a:p>
            <a:r>
              <a:rPr lang="en-CA" dirty="0"/>
              <a:t>Website Homepage:</a:t>
            </a:r>
          </a:p>
        </p:txBody>
      </p:sp>
      <p:sp>
        <p:nvSpPr>
          <p:cNvPr id="3" name="Content Placeholder 2">
            <a:extLst>
              <a:ext uri="{FF2B5EF4-FFF2-40B4-BE49-F238E27FC236}">
                <a16:creationId xmlns:a16="http://schemas.microsoft.com/office/drawing/2014/main" id="{F6C82E8D-75FE-446F-AC96-E272A7B213A4}"/>
              </a:ext>
            </a:extLst>
          </p:cNvPr>
          <p:cNvSpPr>
            <a:spLocks noGrp="1"/>
          </p:cNvSpPr>
          <p:nvPr>
            <p:ph idx="1"/>
          </p:nvPr>
        </p:nvSpPr>
        <p:spPr/>
        <p:txBody>
          <a:bodyPr/>
          <a:lstStyle/>
          <a:p>
            <a:endParaRPr lang="en-CA"/>
          </a:p>
        </p:txBody>
      </p:sp>
      <p:pic>
        <p:nvPicPr>
          <p:cNvPr id="5" name="Picture 4">
            <a:extLst>
              <a:ext uri="{FF2B5EF4-FFF2-40B4-BE49-F238E27FC236}">
                <a16:creationId xmlns:a16="http://schemas.microsoft.com/office/drawing/2014/main" id="{E6B4DDE9-59F8-408E-A86E-4434A9AA54F3}"/>
              </a:ext>
            </a:extLst>
          </p:cNvPr>
          <p:cNvPicPr>
            <a:picLocks noChangeAspect="1"/>
          </p:cNvPicPr>
          <p:nvPr/>
        </p:nvPicPr>
        <p:blipFill>
          <a:blip r:embed="rId2"/>
          <a:stretch>
            <a:fillRect/>
          </a:stretch>
        </p:blipFill>
        <p:spPr>
          <a:xfrm>
            <a:off x="838200" y="1765808"/>
            <a:ext cx="7325747" cy="4182059"/>
          </a:xfrm>
          <a:prstGeom prst="rect">
            <a:avLst/>
          </a:prstGeom>
        </p:spPr>
      </p:pic>
    </p:spTree>
    <p:extLst>
      <p:ext uri="{BB962C8B-B14F-4D97-AF65-F5344CB8AC3E}">
        <p14:creationId xmlns:p14="http://schemas.microsoft.com/office/powerpoint/2010/main" val="24780278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6AEE4-DBAC-4798-AC4E-C92265330B0E}"/>
              </a:ext>
            </a:extLst>
          </p:cNvPr>
          <p:cNvSpPr>
            <a:spLocks noGrp="1"/>
          </p:cNvSpPr>
          <p:nvPr>
            <p:ph type="title"/>
          </p:nvPr>
        </p:nvSpPr>
        <p:spPr/>
        <p:txBody>
          <a:bodyPr/>
          <a:lstStyle/>
          <a:p>
            <a:r>
              <a:rPr lang="en-CA" dirty="0"/>
              <a:t>Website Homepage:</a:t>
            </a:r>
          </a:p>
        </p:txBody>
      </p:sp>
      <p:sp>
        <p:nvSpPr>
          <p:cNvPr id="3" name="Content Placeholder 2">
            <a:extLst>
              <a:ext uri="{FF2B5EF4-FFF2-40B4-BE49-F238E27FC236}">
                <a16:creationId xmlns:a16="http://schemas.microsoft.com/office/drawing/2014/main" id="{03864A4E-7CF5-442A-8AE4-A76394BCB930}"/>
              </a:ext>
            </a:extLst>
          </p:cNvPr>
          <p:cNvSpPr>
            <a:spLocks noGrp="1"/>
          </p:cNvSpPr>
          <p:nvPr>
            <p:ph idx="1"/>
          </p:nvPr>
        </p:nvSpPr>
        <p:spPr/>
        <p:txBody>
          <a:bodyPr/>
          <a:lstStyle/>
          <a:p>
            <a:endParaRPr lang="en-CA"/>
          </a:p>
        </p:txBody>
      </p:sp>
      <p:pic>
        <p:nvPicPr>
          <p:cNvPr id="5" name="Picture 4">
            <a:extLst>
              <a:ext uri="{FF2B5EF4-FFF2-40B4-BE49-F238E27FC236}">
                <a16:creationId xmlns:a16="http://schemas.microsoft.com/office/drawing/2014/main" id="{14EEC295-4133-47A8-9E9E-58D82F4A6714}"/>
              </a:ext>
            </a:extLst>
          </p:cNvPr>
          <p:cNvPicPr>
            <a:picLocks noChangeAspect="1"/>
          </p:cNvPicPr>
          <p:nvPr/>
        </p:nvPicPr>
        <p:blipFill>
          <a:blip r:embed="rId2"/>
          <a:stretch>
            <a:fillRect/>
          </a:stretch>
        </p:blipFill>
        <p:spPr>
          <a:xfrm>
            <a:off x="916875" y="1753727"/>
            <a:ext cx="9451918" cy="4739148"/>
          </a:xfrm>
          <a:prstGeom prst="rect">
            <a:avLst/>
          </a:prstGeom>
        </p:spPr>
      </p:pic>
    </p:spTree>
    <p:extLst>
      <p:ext uri="{BB962C8B-B14F-4D97-AF65-F5344CB8AC3E}">
        <p14:creationId xmlns:p14="http://schemas.microsoft.com/office/powerpoint/2010/main" val="30645835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38C85-623C-4C6F-B284-5E51B2487B91}"/>
              </a:ext>
            </a:extLst>
          </p:cNvPr>
          <p:cNvSpPr>
            <a:spLocks noGrp="1"/>
          </p:cNvSpPr>
          <p:nvPr>
            <p:ph type="title"/>
          </p:nvPr>
        </p:nvSpPr>
        <p:spPr/>
        <p:txBody>
          <a:bodyPr/>
          <a:lstStyle/>
          <a:p>
            <a:r>
              <a:rPr lang="en-CA" dirty="0"/>
              <a:t>Website Homepage:</a:t>
            </a:r>
          </a:p>
        </p:txBody>
      </p:sp>
      <p:sp>
        <p:nvSpPr>
          <p:cNvPr id="3" name="Content Placeholder 2">
            <a:extLst>
              <a:ext uri="{FF2B5EF4-FFF2-40B4-BE49-F238E27FC236}">
                <a16:creationId xmlns:a16="http://schemas.microsoft.com/office/drawing/2014/main" id="{8C09118B-DD34-407F-B56B-ED18211D6FD3}"/>
              </a:ext>
            </a:extLst>
          </p:cNvPr>
          <p:cNvSpPr>
            <a:spLocks noGrp="1"/>
          </p:cNvSpPr>
          <p:nvPr>
            <p:ph idx="1"/>
          </p:nvPr>
        </p:nvSpPr>
        <p:spPr/>
        <p:txBody>
          <a:bodyPr/>
          <a:lstStyle/>
          <a:p>
            <a:endParaRPr lang="en-CA"/>
          </a:p>
        </p:txBody>
      </p:sp>
      <p:pic>
        <p:nvPicPr>
          <p:cNvPr id="5" name="Picture 4">
            <a:extLst>
              <a:ext uri="{FF2B5EF4-FFF2-40B4-BE49-F238E27FC236}">
                <a16:creationId xmlns:a16="http://schemas.microsoft.com/office/drawing/2014/main" id="{6EBD8C66-B563-452B-8031-FB5C30181E5D}"/>
              </a:ext>
            </a:extLst>
          </p:cNvPr>
          <p:cNvPicPr>
            <a:picLocks noChangeAspect="1"/>
          </p:cNvPicPr>
          <p:nvPr/>
        </p:nvPicPr>
        <p:blipFill>
          <a:blip r:embed="rId2"/>
          <a:stretch>
            <a:fillRect/>
          </a:stretch>
        </p:blipFill>
        <p:spPr>
          <a:xfrm>
            <a:off x="838200" y="1825625"/>
            <a:ext cx="8411749" cy="4639322"/>
          </a:xfrm>
          <a:prstGeom prst="rect">
            <a:avLst/>
          </a:prstGeom>
        </p:spPr>
      </p:pic>
    </p:spTree>
    <p:extLst>
      <p:ext uri="{BB962C8B-B14F-4D97-AF65-F5344CB8AC3E}">
        <p14:creationId xmlns:p14="http://schemas.microsoft.com/office/powerpoint/2010/main" val="5184331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8042F-A44C-4BC9-A1F6-BCDD91F88178}"/>
              </a:ext>
            </a:extLst>
          </p:cNvPr>
          <p:cNvSpPr>
            <a:spLocks noGrp="1"/>
          </p:cNvSpPr>
          <p:nvPr>
            <p:ph type="title"/>
          </p:nvPr>
        </p:nvSpPr>
        <p:spPr/>
        <p:txBody>
          <a:bodyPr/>
          <a:lstStyle/>
          <a:p>
            <a:r>
              <a:rPr lang="en-CA" dirty="0"/>
              <a:t>Homepage:</a:t>
            </a:r>
          </a:p>
        </p:txBody>
      </p:sp>
      <p:sp>
        <p:nvSpPr>
          <p:cNvPr id="3" name="Content Placeholder 2">
            <a:extLst>
              <a:ext uri="{FF2B5EF4-FFF2-40B4-BE49-F238E27FC236}">
                <a16:creationId xmlns:a16="http://schemas.microsoft.com/office/drawing/2014/main" id="{52D27CC8-492A-46D1-A2E2-767140C13F25}"/>
              </a:ext>
            </a:extLst>
          </p:cNvPr>
          <p:cNvSpPr>
            <a:spLocks noGrp="1"/>
          </p:cNvSpPr>
          <p:nvPr>
            <p:ph idx="1"/>
          </p:nvPr>
        </p:nvSpPr>
        <p:spPr/>
        <p:txBody>
          <a:bodyPr/>
          <a:lstStyle/>
          <a:p>
            <a:endParaRPr lang="en-CA"/>
          </a:p>
        </p:txBody>
      </p:sp>
      <p:pic>
        <p:nvPicPr>
          <p:cNvPr id="5" name="Picture 4">
            <a:extLst>
              <a:ext uri="{FF2B5EF4-FFF2-40B4-BE49-F238E27FC236}">
                <a16:creationId xmlns:a16="http://schemas.microsoft.com/office/drawing/2014/main" id="{0D5F5F54-A2E9-4FFE-8DA1-51A85839CE6B}"/>
              </a:ext>
            </a:extLst>
          </p:cNvPr>
          <p:cNvPicPr>
            <a:picLocks noChangeAspect="1"/>
          </p:cNvPicPr>
          <p:nvPr/>
        </p:nvPicPr>
        <p:blipFill>
          <a:blip r:embed="rId2"/>
          <a:stretch>
            <a:fillRect/>
          </a:stretch>
        </p:blipFill>
        <p:spPr>
          <a:xfrm>
            <a:off x="838200" y="1839149"/>
            <a:ext cx="8841996" cy="4324289"/>
          </a:xfrm>
          <a:prstGeom prst="rect">
            <a:avLst/>
          </a:prstGeom>
        </p:spPr>
      </p:pic>
    </p:spTree>
    <p:extLst>
      <p:ext uri="{BB962C8B-B14F-4D97-AF65-F5344CB8AC3E}">
        <p14:creationId xmlns:p14="http://schemas.microsoft.com/office/powerpoint/2010/main" val="11593445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FD6BC-041C-44B2-86F0-FA3D6B25E46E}"/>
              </a:ext>
            </a:extLst>
          </p:cNvPr>
          <p:cNvSpPr>
            <a:spLocks noGrp="1"/>
          </p:cNvSpPr>
          <p:nvPr>
            <p:ph type="title"/>
          </p:nvPr>
        </p:nvSpPr>
        <p:spPr/>
        <p:txBody>
          <a:bodyPr/>
          <a:lstStyle/>
          <a:p>
            <a:r>
              <a:rPr lang="en-CA" dirty="0"/>
              <a:t>References:</a:t>
            </a:r>
          </a:p>
        </p:txBody>
      </p:sp>
      <p:sp>
        <p:nvSpPr>
          <p:cNvPr id="3" name="Content Placeholder 2">
            <a:extLst>
              <a:ext uri="{FF2B5EF4-FFF2-40B4-BE49-F238E27FC236}">
                <a16:creationId xmlns:a16="http://schemas.microsoft.com/office/drawing/2014/main" id="{7503EEB7-C42F-4EF1-8C72-BF01902F16FB}"/>
              </a:ext>
            </a:extLst>
          </p:cNvPr>
          <p:cNvSpPr>
            <a:spLocks noGrp="1"/>
          </p:cNvSpPr>
          <p:nvPr>
            <p:ph idx="1"/>
          </p:nvPr>
        </p:nvSpPr>
        <p:spPr/>
        <p:txBody>
          <a:bodyPr/>
          <a:lstStyle/>
          <a:p>
            <a:r>
              <a:rPr lang="en-CA" b="0" i="0" dirty="0">
                <a:solidFill>
                  <a:srgbClr val="000000"/>
                </a:solidFill>
                <a:effectLst/>
                <a:latin typeface="Segoe UI" panose="020B0502040204020203" pitchFamily="34" charset="0"/>
              </a:rPr>
              <a:t>HTML Tutorial by w3schools.com, https://www.w3schools.com/html/default.asp</a:t>
            </a:r>
          </a:p>
          <a:p>
            <a:endParaRPr lang="en-CA" dirty="0"/>
          </a:p>
        </p:txBody>
      </p:sp>
    </p:spTree>
    <p:extLst>
      <p:ext uri="{BB962C8B-B14F-4D97-AF65-F5344CB8AC3E}">
        <p14:creationId xmlns:p14="http://schemas.microsoft.com/office/powerpoint/2010/main" val="4143792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771AC-9049-4698-AC95-3D5E6499AF0A}"/>
              </a:ext>
            </a:extLst>
          </p:cNvPr>
          <p:cNvSpPr>
            <a:spLocks noGrp="1"/>
          </p:cNvSpPr>
          <p:nvPr>
            <p:ph type="title"/>
          </p:nvPr>
        </p:nvSpPr>
        <p:spPr/>
        <p:txBody>
          <a:bodyPr/>
          <a:lstStyle/>
          <a:p>
            <a:r>
              <a:rPr lang="en-CA" dirty="0"/>
              <a:t>Understanding with Example</a:t>
            </a:r>
          </a:p>
        </p:txBody>
      </p:sp>
      <p:sp>
        <p:nvSpPr>
          <p:cNvPr id="3" name="Content Placeholder 2">
            <a:extLst>
              <a:ext uri="{FF2B5EF4-FFF2-40B4-BE49-F238E27FC236}">
                <a16:creationId xmlns:a16="http://schemas.microsoft.com/office/drawing/2014/main" id="{C490A7FA-C8BA-4218-8988-008F917C9AC1}"/>
              </a:ext>
            </a:extLst>
          </p:cNvPr>
          <p:cNvSpPr>
            <a:spLocks noGrp="1"/>
          </p:cNvSpPr>
          <p:nvPr>
            <p:ph idx="1"/>
          </p:nvPr>
        </p:nvSpPr>
        <p:spPr/>
        <p:txBody>
          <a:bodyPr>
            <a:normAutofit lnSpcReduction="10000"/>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!DOCTYPE</a:t>
            </a:r>
            <a:r>
              <a:rPr lang="en-US" b="0" i="0" dirty="0">
                <a:solidFill>
                  <a:srgbClr val="FF0000"/>
                </a:solidFill>
                <a:effectLst/>
                <a:latin typeface="Consolas" panose="020B0609020204030204" pitchFamily="49" charset="0"/>
              </a:rPr>
              <a:t> html</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html</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head</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title</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Page Title</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/title</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/head</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body</a:t>
            </a:r>
            <a:r>
              <a:rPr lang="en-US" b="0" i="0" dirty="0">
                <a:solidFill>
                  <a:srgbClr val="0000CD"/>
                </a:solidFill>
                <a:effectLst/>
                <a:latin typeface="Consolas" panose="020B0609020204030204" pitchFamily="49" charset="0"/>
              </a:rPr>
              <a:t>&gt;</a:t>
            </a:r>
            <a:br>
              <a:rPr lang="en-US" dirty="0"/>
            </a:b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My First Heading</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My first paragraph.</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/body</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/html</a:t>
            </a:r>
            <a:r>
              <a:rPr lang="en-US" b="0" i="0" dirty="0">
                <a:solidFill>
                  <a:srgbClr val="0000CD"/>
                </a:solidFill>
                <a:effectLst/>
                <a:latin typeface="Consolas" panose="020B0609020204030204" pitchFamily="49" charset="0"/>
              </a:rPr>
              <a:t>&gt;</a:t>
            </a:r>
            <a:endParaRPr lang="en-CA" dirty="0"/>
          </a:p>
        </p:txBody>
      </p:sp>
    </p:spTree>
    <p:extLst>
      <p:ext uri="{BB962C8B-B14F-4D97-AF65-F5344CB8AC3E}">
        <p14:creationId xmlns:p14="http://schemas.microsoft.com/office/powerpoint/2010/main" val="683325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CC19B-E042-47F3-A425-AA08B3ED9937}"/>
              </a:ext>
            </a:extLst>
          </p:cNvPr>
          <p:cNvSpPr>
            <a:spLocks noGrp="1"/>
          </p:cNvSpPr>
          <p:nvPr>
            <p:ph type="title"/>
          </p:nvPr>
        </p:nvSpPr>
        <p:spPr/>
        <p:txBody>
          <a:bodyPr/>
          <a:lstStyle/>
          <a:p>
            <a:r>
              <a:rPr lang="en-CA" dirty="0"/>
              <a:t>Understanding with Example</a:t>
            </a:r>
          </a:p>
        </p:txBody>
      </p:sp>
      <p:sp>
        <p:nvSpPr>
          <p:cNvPr id="3" name="Content Placeholder 2">
            <a:extLst>
              <a:ext uri="{FF2B5EF4-FFF2-40B4-BE49-F238E27FC236}">
                <a16:creationId xmlns:a16="http://schemas.microsoft.com/office/drawing/2014/main" id="{17A7A54F-51C5-42AC-B696-837EBE636E6A}"/>
              </a:ext>
            </a:extLst>
          </p:cNvPr>
          <p:cNvSpPr>
            <a:spLocks noGrp="1"/>
          </p:cNvSpPr>
          <p:nvPr>
            <p:ph idx="1"/>
          </p:nvPr>
        </p:nvSpPr>
        <p:spPr/>
        <p:txBody>
          <a:bodyPr>
            <a:normAutofit/>
          </a:bodyPr>
          <a:lstStyle/>
          <a:p>
            <a:r>
              <a:rPr lang="en-US" dirty="0"/>
              <a:t>The &lt;!DOCTYPE html&gt; declaration defines that this document is an HTML5 document</a:t>
            </a:r>
          </a:p>
          <a:p>
            <a:r>
              <a:rPr lang="en-US" dirty="0"/>
              <a:t>The &lt;html&gt; element is the root element of an HTML page</a:t>
            </a:r>
          </a:p>
          <a:p>
            <a:r>
              <a:rPr lang="en-US" dirty="0"/>
              <a:t>The &lt;head&gt; element contains meta information about the HTML page</a:t>
            </a:r>
          </a:p>
          <a:p>
            <a:r>
              <a:rPr lang="en-US" dirty="0"/>
              <a:t>The &lt;title&gt; element specifies a title for the HTML page (which is shown in the browser's title bar or in the page's tab)</a:t>
            </a:r>
          </a:p>
        </p:txBody>
      </p:sp>
    </p:spTree>
    <p:extLst>
      <p:ext uri="{BB962C8B-B14F-4D97-AF65-F5344CB8AC3E}">
        <p14:creationId xmlns:p14="http://schemas.microsoft.com/office/powerpoint/2010/main" val="3151843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903EF-B7D7-4173-BB0E-28A45A889E69}"/>
              </a:ext>
            </a:extLst>
          </p:cNvPr>
          <p:cNvSpPr>
            <a:spLocks noGrp="1"/>
          </p:cNvSpPr>
          <p:nvPr>
            <p:ph type="title"/>
          </p:nvPr>
        </p:nvSpPr>
        <p:spPr/>
        <p:txBody>
          <a:bodyPr/>
          <a:lstStyle/>
          <a:p>
            <a:r>
              <a:rPr lang="en-CA" dirty="0"/>
              <a:t>Understanding with Example</a:t>
            </a:r>
          </a:p>
        </p:txBody>
      </p:sp>
      <p:sp>
        <p:nvSpPr>
          <p:cNvPr id="3" name="Content Placeholder 2">
            <a:extLst>
              <a:ext uri="{FF2B5EF4-FFF2-40B4-BE49-F238E27FC236}">
                <a16:creationId xmlns:a16="http://schemas.microsoft.com/office/drawing/2014/main" id="{68D23034-74BD-45AB-ABBD-17F4B9BE3650}"/>
              </a:ext>
            </a:extLst>
          </p:cNvPr>
          <p:cNvSpPr>
            <a:spLocks noGrp="1"/>
          </p:cNvSpPr>
          <p:nvPr>
            <p:ph idx="1"/>
          </p:nvPr>
        </p:nvSpPr>
        <p:spPr/>
        <p:txBody>
          <a:bodyPr/>
          <a:lstStyle/>
          <a:p>
            <a:r>
              <a:rPr lang="en-US" dirty="0"/>
              <a:t>The &lt;body&gt; element defines the document's body, and is a container for all the visible contents, such as headings, paragraphs, images, hyperlinks, tables, lists, etc.</a:t>
            </a:r>
          </a:p>
          <a:p>
            <a:endParaRPr lang="en-US" dirty="0"/>
          </a:p>
          <a:p>
            <a:r>
              <a:rPr lang="en-US" dirty="0"/>
              <a:t>The &lt;h1&gt; element defines a large heading</a:t>
            </a:r>
          </a:p>
          <a:p>
            <a:endParaRPr lang="en-US" dirty="0"/>
          </a:p>
          <a:p>
            <a:r>
              <a:rPr lang="en-US" dirty="0"/>
              <a:t>The &lt;p&gt; element defines a paragraph</a:t>
            </a:r>
            <a:endParaRPr lang="en-CA" dirty="0"/>
          </a:p>
          <a:p>
            <a:endParaRPr lang="en-CA" dirty="0"/>
          </a:p>
        </p:txBody>
      </p:sp>
    </p:spTree>
    <p:extLst>
      <p:ext uri="{BB962C8B-B14F-4D97-AF65-F5344CB8AC3E}">
        <p14:creationId xmlns:p14="http://schemas.microsoft.com/office/powerpoint/2010/main" val="741424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DC88C-3E93-418A-819C-286C07664F33}"/>
              </a:ext>
            </a:extLst>
          </p:cNvPr>
          <p:cNvSpPr>
            <a:spLocks noGrp="1"/>
          </p:cNvSpPr>
          <p:nvPr>
            <p:ph type="title"/>
          </p:nvPr>
        </p:nvSpPr>
        <p:spPr/>
        <p:txBody>
          <a:bodyPr/>
          <a:lstStyle/>
          <a:p>
            <a:r>
              <a:rPr lang="en-CA" dirty="0"/>
              <a:t>Steps for creating HTML file</a:t>
            </a:r>
          </a:p>
        </p:txBody>
      </p:sp>
      <p:sp>
        <p:nvSpPr>
          <p:cNvPr id="3" name="Content Placeholder 2">
            <a:extLst>
              <a:ext uri="{FF2B5EF4-FFF2-40B4-BE49-F238E27FC236}">
                <a16:creationId xmlns:a16="http://schemas.microsoft.com/office/drawing/2014/main" id="{78C50CC8-E617-4AC0-9D36-6406D38AE56B}"/>
              </a:ext>
            </a:extLst>
          </p:cNvPr>
          <p:cNvSpPr>
            <a:spLocks noGrp="1"/>
          </p:cNvSpPr>
          <p:nvPr>
            <p:ph idx="1"/>
          </p:nvPr>
        </p:nvSpPr>
        <p:spPr/>
        <p:txBody>
          <a:bodyPr>
            <a:normAutofit lnSpcReduction="10000"/>
          </a:bodyPr>
          <a:lstStyle/>
          <a:p>
            <a:pPr marL="0" indent="0" algn="l">
              <a:buNone/>
            </a:pPr>
            <a:r>
              <a:rPr lang="en-US" b="0" i="0" dirty="0">
                <a:solidFill>
                  <a:srgbClr val="000000"/>
                </a:solidFill>
                <a:effectLst/>
                <a:latin typeface="Segoe UI" panose="020B0502040204020203" pitchFamily="34" charset="0"/>
              </a:rPr>
              <a:t>Step 1: Open Notepad (PC)</a:t>
            </a:r>
          </a:p>
          <a:p>
            <a:pPr marL="0" indent="0" algn="l">
              <a:buNone/>
            </a:pPr>
            <a:endParaRPr lang="en-US" b="0" i="0" dirty="0">
              <a:solidFill>
                <a:srgbClr val="000000"/>
              </a:solidFill>
              <a:effectLst/>
              <a:latin typeface="Segoe UI" panose="020B0502040204020203" pitchFamily="34" charset="0"/>
            </a:endParaRPr>
          </a:p>
          <a:p>
            <a:pPr algn="l"/>
            <a:r>
              <a:rPr lang="en-US" sz="2400" i="0" dirty="0">
                <a:solidFill>
                  <a:srgbClr val="000000"/>
                </a:solidFill>
                <a:effectLst/>
                <a:latin typeface="Verdana" panose="020B0604030504040204" pitchFamily="34" charset="0"/>
              </a:rPr>
              <a:t>Windows 8 or later:</a:t>
            </a:r>
          </a:p>
          <a:p>
            <a:pPr algn="l"/>
            <a:r>
              <a:rPr lang="en-US" sz="2400" i="0" dirty="0">
                <a:solidFill>
                  <a:srgbClr val="000000"/>
                </a:solidFill>
                <a:effectLst/>
                <a:latin typeface="Verdana" panose="020B0604030504040204" pitchFamily="34" charset="0"/>
              </a:rPr>
              <a:t>Open the Start Screen (the window symbol at the bottom left on your screen). Type Notepad.</a:t>
            </a:r>
          </a:p>
          <a:p>
            <a:pPr algn="l"/>
            <a:endParaRPr lang="en-US" sz="2400" i="0" dirty="0">
              <a:solidFill>
                <a:srgbClr val="000000"/>
              </a:solidFill>
              <a:effectLst/>
              <a:latin typeface="Verdana" panose="020B0604030504040204" pitchFamily="34" charset="0"/>
            </a:endParaRPr>
          </a:p>
          <a:p>
            <a:pPr algn="l"/>
            <a:r>
              <a:rPr lang="en-US" sz="2400" i="0" dirty="0">
                <a:solidFill>
                  <a:srgbClr val="000000"/>
                </a:solidFill>
                <a:effectLst/>
                <a:latin typeface="Verdana" panose="020B0604030504040204" pitchFamily="34" charset="0"/>
              </a:rPr>
              <a:t>Windows 7 or earlier:</a:t>
            </a:r>
          </a:p>
          <a:p>
            <a:pPr algn="l"/>
            <a:r>
              <a:rPr lang="en-US" sz="2400" i="0" dirty="0">
                <a:solidFill>
                  <a:srgbClr val="000000"/>
                </a:solidFill>
                <a:effectLst/>
                <a:latin typeface="Verdana" panose="020B0604030504040204" pitchFamily="34" charset="0"/>
              </a:rPr>
              <a:t>Open Start &gt; Programs &gt; Accessories &gt; Notepad</a:t>
            </a:r>
          </a:p>
          <a:p>
            <a:pPr marL="0" indent="0">
              <a:buNone/>
            </a:pPr>
            <a:br>
              <a:rPr lang="en-US" dirty="0"/>
            </a:br>
            <a:endParaRPr lang="en-CA" dirty="0"/>
          </a:p>
        </p:txBody>
      </p:sp>
    </p:spTree>
    <p:extLst>
      <p:ext uri="{BB962C8B-B14F-4D97-AF65-F5344CB8AC3E}">
        <p14:creationId xmlns:p14="http://schemas.microsoft.com/office/powerpoint/2010/main" val="2527359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2BE7E-9BAE-4823-B1DC-777932326854}"/>
              </a:ext>
            </a:extLst>
          </p:cNvPr>
          <p:cNvSpPr>
            <a:spLocks noGrp="1"/>
          </p:cNvSpPr>
          <p:nvPr>
            <p:ph type="title"/>
          </p:nvPr>
        </p:nvSpPr>
        <p:spPr/>
        <p:txBody>
          <a:bodyPr/>
          <a:lstStyle/>
          <a:p>
            <a:r>
              <a:rPr lang="en-CA" dirty="0"/>
              <a:t>Steps for creating HTML file</a:t>
            </a:r>
          </a:p>
        </p:txBody>
      </p:sp>
      <p:sp>
        <p:nvSpPr>
          <p:cNvPr id="3" name="Content Placeholder 2">
            <a:extLst>
              <a:ext uri="{FF2B5EF4-FFF2-40B4-BE49-F238E27FC236}">
                <a16:creationId xmlns:a16="http://schemas.microsoft.com/office/drawing/2014/main" id="{73E72484-185D-48A6-8D3D-90654948635D}"/>
              </a:ext>
            </a:extLst>
          </p:cNvPr>
          <p:cNvSpPr>
            <a:spLocks noGrp="1"/>
          </p:cNvSpPr>
          <p:nvPr>
            <p:ph idx="1"/>
          </p:nvPr>
        </p:nvSpPr>
        <p:spPr>
          <a:xfrm>
            <a:off x="871756" y="1825624"/>
            <a:ext cx="10515600" cy="4351338"/>
          </a:xfrm>
        </p:spPr>
        <p:txBody>
          <a:bodyPr>
            <a:normAutofit/>
          </a:bodyPr>
          <a:lstStyle/>
          <a:p>
            <a:r>
              <a:rPr lang="en-US" b="0" i="0" dirty="0">
                <a:solidFill>
                  <a:srgbClr val="000000"/>
                </a:solidFill>
                <a:effectLst/>
                <a:latin typeface="Segoe UI" panose="020B0502040204020203" pitchFamily="34" charset="0"/>
              </a:rPr>
              <a:t>Step 2: Write Some HTML</a:t>
            </a:r>
          </a:p>
        </p:txBody>
      </p:sp>
      <p:pic>
        <p:nvPicPr>
          <p:cNvPr id="2050" name="Picture 2" descr="Notepad">
            <a:extLst>
              <a:ext uri="{FF2B5EF4-FFF2-40B4-BE49-F238E27FC236}">
                <a16:creationId xmlns:a16="http://schemas.microsoft.com/office/drawing/2014/main" id="{8B0530BD-D09D-4AFF-B741-1E4D8BD161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2518" y="2620379"/>
            <a:ext cx="5477749" cy="3170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8512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0B14C-0C74-4FE4-82F3-EB3794CC5EBA}"/>
              </a:ext>
            </a:extLst>
          </p:cNvPr>
          <p:cNvSpPr>
            <a:spLocks noGrp="1"/>
          </p:cNvSpPr>
          <p:nvPr>
            <p:ph type="title"/>
          </p:nvPr>
        </p:nvSpPr>
        <p:spPr/>
        <p:txBody>
          <a:bodyPr/>
          <a:lstStyle/>
          <a:p>
            <a:r>
              <a:rPr lang="en-CA" dirty="0"/>
              <a:t>Steps for creating HTML file</a:t>
            </a:r>
          </a:p>
        </p:txBody>
      </p:sp>
      <p:sp>
        <p:nvSpPr>
          <p:cNvPr id="3" name="Content Placeholder 2">
            <a:extLst>
              <a:ext uri="{FF2B5EF4-FFF2-40B4-BE49-F238E27FC236}">
                <a16:creationId xmlns:a16="http://schemas.microsoft.com/office/drawing/2014/main" id="{E9F3190B-5988-4807-8A83-B07B271F3902}"/>
              </a:ext>
            </a:extLst>
          </p:cNvPr>
          <p:cNvSpPr>
            <a:spLocks noGrp="1"/>
          </p:cNvSpPr>
          <p:nvPr>
            <p:ph idx="1"/>
          </p:nvPr>
        </p:nvSpPr>
        <p:spPr/>
        <p:txBody>
          <a:bodyPr/>
          <a:lstStyle/>
          <a:p>
            <a:r>
              <a:rPr lang="en-US" b="0" i="0" dirty="0">
                <a:solidFill>
                  <a:srgbClr val="000000"/>
                </a:solidFill>
                <a:effectLst/>
                <a:latin typeface="Segoe UI" panose="020B0502040204020203" pitchFamily="34" charset="0"/>
              </a:rPr>
              <a:t>Step 3: Save the HTML Page</a:t>
            </a:r>
          </a:p>
          <a:p>
            <a:pPr algn="l"/>
            <a:r>
              <a:rPr lang="en-US" sz="2400" i="0" dirty="0">
                <a:solidFill>
                  <a:srgbClr val="000000"/>
                </a:solidFill>
                <a:effectLst/>
                <a:latin typeface="Verdana" panose="020B0604030504040204" pitchFamily="34" charset="0"/>
              </a:rPr>
              <a:t>Save the file on your computer. Select File &gt; Save as in the Notepad menu.</a:t>
            </a:r>
          </a:p>
          <a:p>
            <a:pPr algn="l"/>
            <a:endParaRPr lang="en-US" sz="2400" i="0" dirty="0">
              <a:solidFill>
                <a:srgbClr val="000000"/>
              </a:solidFill>
              <a:effectLst/>
              <a:latin typeface="Verdana" panose="020B0604030504040204" pitchFamily="34" charset="0"/>
            </a:endParaRPr>
          </a:p>
          <a:p>
            <a:pPr algn="l"/>
            <a:r>
              <a:rPr lang="en-US" sz="2400" i="0" dirty="0">
                <a:solidFill>
                  <a:srgbClr val="000000"/>
                </a:solidFill>
                <a:effectLst/>
                <a:latin typeface="Verdana" panose="020B0604030504040204" pitchFamily="34" charset="0"/>
              </a:rPr>
              <a:t>Name the file "index.htm" and set the encoding to UTF-8 (which is the preferred encoding for HTML files).</a:t>
            </a:r>
          </a:p>
          <a:p>
            <a:pPr algn="l"/>
            <a:endParaRPr lang="en-US" sz="2400" i="0" dirty="0">
              <a:solidFill>
                <a:srgbClr val="000000"/>
              </a:solidFill>
              <a:effectLst/>
              <a:latin typeface="Verdana" panose="020B0604030504040204" pitchFamily="34" charset="0"/>
            </a:endParaRPr>
          </a:p>
          <a:p>
            <a:pPr algn="l"/>
            <a:endParaRPr lang="en-US" sz="2400" i="0" dirty="0">
              <a:solidFill>
                <a:srgbClr val="000000"/>
              </a:solidFill>
              <a:effectLst/>
              <a:latin typeface="Verdana" panose="020B0604030504040204" pitchFamily="34" charset="0"/>
            </a:endParaRPr>
          </a:p>
          <a:p>
            <a:endParaRPr lang="en-CA" dirty="0"/>
          </a:p>
        </p:txBody>
      </p:sp>
      <p:sp>
        <p:nvSpPr>
          <p:cNvPr id="4" name="AutoShape 2" descr="View in Browser">
            <a:extLst>
              <a:ext uri="{FF2B5EF4-FFF2-40B4-BE49-F238E27FC236}">
                <a16:creationId xmlns:a16="http://schemas.microsoft.com/office/drawing/2014/main" id="{5CE77525-847E-4BB5-B2B9-876E4D83D6B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5" name="AutoShape 4" descr="View in Browser">
            <a:extLst>
              <a:ext uri="{FF2B5EF4-FFF2-40B4-BE49-F238E27FC236}">
                <a16:creationId xmlns:a16="http://schemas.microsoft.com/office/drawing/2014/main" id="{607EDF81-B3E7-4072-9936-7A60C85A3CD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1026" name="Picture 2" descr="View in Browser">
            <a:extLst>
              <a:ext uri="{FF2B5EF4-FFF2-40B4-BE49-F238E27FC236}">
                <a16:creationId xmlns:a16="http://schemas.microsoft.com/office/drawing/2014/main" id="{B675C02C-EECE-4724-9A44-2B696A465E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6973" y="4348163"/>
            <a:ext cx="6010275"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6333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1833</Words>
  <Application>Microsoft Office PowerPoint</Application>
  <PresentationFormat>Widescreen</PresentationFormat>
  <Paragraphs>204</Paragraphs>
  <Slides>39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Calibri</vt:lpstr>
      <vt:lpstr>Calibri Light</vt:lpstr>
      <vt:lpstr>Consolas</vt:lpstr>
      <vt:lpstr>Segoe UI</vt:lpstr>
      <vt:lpstr>Times New Roman</vt:lpstr>
      <vt:lpstr>Verdana</vt:lpstr>
      <vt:lpstr>Office Theme</vt:lpstr>
      <vt:lpstr>ESE 4009  </vt:lpstr>
      <vt:lpstr>Webdesigning with HTML</vt:lpstr>
      <vt:lpstr>What is an HTML Element?</vt:lpstr>
      <vt:lpstr>Understanding with Example</vt:lpstr>
      <vt:lpstr>Understanding with Example</vt:lpstr>
      <vt:lpstr>Understanding with Example</vt:lpstr>
      <vt:lpstr>Steps for creating HTML file</vt:lpstr>
      <vt:lpstr>Steps for creating HTML file</vt:lpstr>
      <vt:lpstr>Steps for creating HTML file</vt:lpstr>
      <vt:lpstr>Steps for creating HTML file</vt:lpstr>
      <vt:lpstr>Nested HTML Elements</vt:lpstr>
      <vt:lpstr>Nested HTML Elements</vt:lpstr>
      <vt:lpstr>HTML Attributes</vt:lpstr>
      <vt:lpstr>Nested HTML Elements</vt:lpstr>
      <vt:lpstr>Nested HTML Elements</vt:lpstr>
      <vt:lpstr>Nested HTML Elements</vt:lpstr>
      <vt:lpstr>HTML &lt;button&gt; Tag</vt:lpstr>
      <vt:lpstr>HTML Styles - CSS</vt:lpstr>
      <vt:lpstr>HTML Styles - CSS</vt:lpstr>
      <vt:lpstr>Using CSS</vt:lpstr>
      <vt:lpstr>Inline CSS</vt:lpstr>
      <vt:lpstr>Inline CSS</vt:lpstr>
      <vt:lpstr>Internal CSS</vt:lpstr>
      <vt:lpstr>Internal CSS</vt:lpstr>
      <vt:lpstr>CSS Colors, Fonts and Sizes</vt:lpstr>
      <vt:lpstr>CSS Border</vt:lpstr>
      <vt:lpstr>CSS Padding</vt:lpstr>
      <vt:lpstr>CSS Margin</vt:lpstr>
      <vt:lpstr>Padding vs Border vs Margin</vt:lpstr>
      <vt:lpstr>HTML &lt;script&gt; Tag</vt:lpstr>
      <vt:lpstr>HTML &lt;script&gt; Tag</vt:lpstr>
      <vt:lpstr>HTML &lt;script&gt; Tag</vt:lpstr>
      <vt:lpstr>Output</vt:lpstr>
      <vt:lpstr>Website Homepage:</vt:lpstr>
      <vt:lpstr>Website Homepage:</vt:lpstr>
      <vt:lpstr>Website Homepage:</vt:lpstr>
      <vt:lpstr>Website Homepage:</vt:lpstr>
      <vt:lpstr>Homepage: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ESE 4009  </dc:title>
  <dc:creator>Rohan yadav</dc:creator>
  <cp:lastModifiedBy>Rohan yadav</cp:lastModifiedBy>
  <cp:revision>21</cp:revision>
  <dcterms:created xsi:type="dcterms:W3CDTF">2021-08-02T22:05:47Z</dcterms:created>
  <dcterms:modified xsi:type="dcterms:W3CDTF">2021-08-04T00:35:58Z</dcterms:modified>
</cp:coreProperties>
</file>