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88" r:id="rId3"/>
    <p:sldId id="260" r:id="rId4"/>
    <p:sldId id="259" r:id="rId5"/>
    <p:sldId id="279" r:id="rId6"/>
    <p:sldId id="261" r:id="rId7"/>
    <p:sldId id="262" r:id="rId8"/>
    <p:sldId id="264" r:id="rId9"/>
    <p:sldId id="263" r:id="rId10"/>
    <p:sldId id="267" r:id="rId11"/>
    <p:sldId id="266" r:id="rId12"/>
    <p:sldId id="280" r:id="rId13"/>
    <p:sldId id="265" r:id="rId14"/>
    <p:sldId id="268" r:id="rId15"/>
    <p:sldId id="269" r:id="rId16"/>
    <p:sldId id="271" r:id="rId17"/>
    <p:sldId id="270" r:id="rId18"/>
    <p:sldId id="285" r:id="rId19"/>
    <p:sldId id="286" r:id="rId20"/>
    <p:sldId id="287" r:id="rId21"/>
    <p:sldId id="283" r:id="rId22"/>
    <p:sldId id="282" r:id="rId23"/>
    <p:sldId id="281" r:id="rId24"/>
    <p:sldId id="284" r:id="rId25"/>
    <p:sldId id="276" r:id="rId26"/>
    <p:sldId id="275" r:id="rId27"/>
    <p:sldId id="274" r:id="rId28"/>
    <p:sldId id="273" r:id="rId29"/>
    <p:sldId id="27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B73D05-CFCF-7E50-CC48-AA862C586F8F}" v="237" dt="2021-07-08T17:35:20.935"/>
    <p1510:client id="{FB91190B-C304-4420-BD82-591D489A340A}" v="1831" dt="2021-07-08T17:15:39.1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hydolabz.com/wiki/?cat=39" TargetMode="External"/><Relationship Id="rId2" Type="http://schemas.openxmlformats.org/officeDocument/2006/relationships/hyperlink" Target="https://www.waveshare.com/gsm-gprs-gnss-hat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aveshare.com/w/upload/2/20/SIM800_Series_AT_Command_Manual_V1.09.pdf" TargetMode="External"/><Relationship Id="rId4" Type="http://schemas.openxmlformats.org/officeDocument/2006/relationships/hyperlink" Target="https://www.diyelectronics.co.za/store/hats/1800-sim868-gsmgprsgnss-hat-for-raspberry-pi.html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Times New Roman"/>
                <a:cs typeface="Calibri Light"/>
              </a:rPr>
              <a:t>ESE 4009</a:t>
            </a:r>
            <a:br>
              <a:rPr lang="en-US">
                <a:latin typeface="Times New Roman"/>
                <a:cs typeface="Calibri Light"/>
              </a:rPr>
            </a:br>
            <a:r>
              <a:rPr lang="en-US" sz="3200" b="1">
                <a:ea typeface="+mj-lt"/>
                <a:cs typeface="+mj-lt"/>
              </a:rPr>
              <a:t> IoT based Cradle system using SIDS monitor</a:t>
            </a:r>
            <a:endParaRPr lang="en-US" sz="3200">
              <a:latin typeface="Times New Roman"/>
              <a:cs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dirty="0">
                <a:latin typeface="Times New Roman"/>
                <a:ea typeface="+mn-lt"/>
                <a:cs typeface="+mn-lt"/>
              </a:rPr>
              <a:t>Interfacing Raspberry Pi with GSM</a:t>
            </a:r>
            <a:endParaRPr lang="en-US" sz="4000" dirty="0">
              <a:latin typeface="Times New Roman"/>
              <a:cs typeface="Times New Roman"/>
            </a:endParaRPr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C612E7E9-913C-422D-A2CA-74734961B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0" y="781858"/>
            <a:ext cx="2476500" cy="9810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D0D0CF-9468-4C8D-B5B7-FD6610EB21B4}"/>
              </a:ext>
            </a:extLst>
          </p:cNvPr>
          <p:cNvSpPr txBox="1"/>
          <p:nvPr/>
        </p:nvSpPr>
        <p:spPr>
          <a:xfrm>
            <a:off x="3013495" y="4954438"/>
            <a:ext cx="6179388" cy="12926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>
                <a:latin typeface="Times New Roman"/>
                <a:cs typeface="Times New Roman"/>
              </a:rPr>
              <a:t>INSTRUCTOR: </a:t>
            </a:r>
            <a:r>
              <a:rPr lang="en-US" sz="2600">
                <a:latin typeface="Times New Roman"/>
                <a:cs typeface="Times New Roman"/>
              </a:rPr>
              <a:t>Prof</a:t>
            </a:r>
            <a:r>
              <a:rPr lang="en-US" sz="2600" b="1">
                <a:latin typeface="Times New Roman"/>
                <a:cs typeface="Times New Roman"/>
              </a:rPr>
              <a:t>. </a:t>
            </a:r>
            <a:r>
              <a:rPr lang="en-US" sz="2600">
                <a:latin typeface="Times New Roman"/>
                <a:cs typeface="Times New Roman"/>
              </a:rPr>
              <a:t>Mike </a:t>
            </a:r>
            <a:r>
              <a:rPr lang="en-US" sz="2600" err="1">
                <a:latin typeface="Times New Roman"/>
                <a:cs typeface="Times New Roman"/>
              </a:rPr>
              <a:t>Aleshams</a:t>
            </a:r>
            <a:r>
              <a:rPr lang="en-US" sz="2600">
                <a:latin typeface="Times New Roman"/>
                <a:cs typeface="Times New Roman"/>
              </a:rPr>
              <a:t> </a:t>
            </a:r>
            <a:endParaRPr lang="en-US" sz="2600">
              <a:cs typeface="Calibri"/>
            </a:endParaRPr>
          </a:p>
          <a:p>
            <a:pPr algn="ctr"/>
            <a:r>
              <a:rPr lang="en-US" sz="2600" b="1">
                <a:latin typeface="Times New Roman"/>
                <a:cs typeface="Times New Roman"/>
              </a:rPr>
              <a:t>Group 6 </a:t>
            </a:r>
            <a:endParaRPr lang="en-US" sz="2600">
              <a:cs typeface="Calibri"/>
            </a:endParaRPr>
          </a:p>
          <a:p>
            <a:pPr algn="ctr"/>
            <a:endParaRPr lang="en-US" sz="26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36690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EBBE6-2B78-4FAD-A5B4-B59D95C4F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1351"/>
            <a:ext cx="10515600" cy="851111"/>
          </a:xfrm>
        </p:spPr>
        <p:txBody>
          <a:bodyPr/>
          <a:lstStyle/>
          <a:p>
            <a:r>
              <a:rPr lang="en-US" b="1" dirty="0">
                <a:latin typeface="Times"/>
                <a:cs typeface="Times"/>
              </a:rPr>
              <a:t>What's On Board :-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06ADFBE-25C9-49DE-AD9B-E56576BB4C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562" t="19472" r="30983" b="9901"/>
          <a:stretch/>
        </p:blipFill>
        <p:spPr>
          <a:xfrm>
            <a:off x="457841" y="1020493"/>
            <a:ext cx="11209839" cy="5503003"/>
          </a:xfrm>
        </p:spPr>
      </p:pic>
    </p:spTree>
    <p:extLst>
      <p:ext uri="{BB962C8B-B14F-4D97-AF65-F5344CB8AC3E}">
        <p14:creationId xmlns:p14="http://schemas.microsoft.com/office/powerpoint/2010/main" val="3671415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46035-56EA-41EB-BC08-83695160D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"/>
                <a:ea typeface="+mj-lt"/>
                <a:cs typeface="Times"/>
              </a:rPr>
              <a:t>What's On Board :-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D6DBF-9986-4975-AD8E-0F17093C0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120997" cy="4351338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 dirty="0">
                <a:ea typeface="+mn-lt"/>
                <a:cs typeface="+mn-lt"/>
              </a:rPr>
              <a:t>SIM868 module</a:t>
            </a:r>
            <a:endParaRPr lang="en-US" dirty="0"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en-US" dirty="0">
                <a:ea typeface="+mn-lt"/>
                <a:cs typeface="+mn-lt"/>
              </a:rPr>
              <a:t>ZMM5V1: regulator diode</a:t>
            </a:r>
            <a:endParaRPr lang="en-US" dirty="0"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en-US" dirty="0">
                <a:ea typeface="+mn-lt"/>
                <a:cs typeface="+mn-lt"/>
              </a:rPr>
              <a:t>SMF05C: TVS diode</a:t>
            </a:r>
            <a:endParaRPr lang="en-US" dirty="0"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en-US" dirty="0">
                <a:ea typeface="+mn-lt"/>
                <a:cs typeface="+mn-lt"/>
              </a:rPr>
              <a:t>CP2102: USB TO UART converter</a:t>
            </a:r>
            <a:endParaRPr lang="en-US" dirty="0"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en-US" dirty="0">
                <a:ea typeface="+mn-lt"/>
                <a:cs typeface="+mn-lt"/>
              </a:rPr>
              <a:t>MP1482: power chip</a:t>
            </a:r>
            <a:endParaRPr lang="en-US" dirty="0"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en-US" dirty="0">
                <a:ea typeface="+mn-lt"/>
                <a:cs typeface="+mn-lt"/>
              </a:rPr>
              <a:t>NDC7002N: voltage level translator</a:t>
            </a:r>
            <a:endParaRPr lang="en-US" dirty="0"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en-US" dirty="0">
                <a:ea typeface="+mn-lt"/>
                <a:cs typeface="+mn-lt"/>
              </a:rPr>
              <a:t>GPS status indicator</a:t>
            </a:r>
            <a:endParaRPr lang="en-US" dirty="0"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en-US" dirty="0">
                <a:ea typeface="+mn-lt"/>
                <a:cs typeface="+mn-lt"/>
              </a:rPr>
              <a:t>NET indicator: </a:t>
            </a:r>
            <a:endParaRPr lang="en-US">
              <a:cs typeface="Calibri" panose="020F0502020204030204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flashes fast when the module starts up</a:t>
            </a:r>
            <a:endParaRPr lang="en-US" dirty="0">
              <a:cs typeface="Calibri" panose="020F0502020204030204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flashes slowly after GSM register succeed</a:t>
            </a:r>
            <a:endParaRPr lang="en-US" dirty="0"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en-US" dirty="0">
                <a:ea typeface="+mn-lt"/>
                <a:cs typeface="+mn-lt"/>
              </a:rPr>
              <a:t>STA module working status indicator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03A4E6-2FF1-4561-9BDB-A1511816D0CE}"/>
              </a:ext>
            </a:extLst>
          </p:cNvPr>
          <p:cNvSpPr txBox="1"/>
          <p:nvPr/>
        </p:nvSpPr>
        <p:spPr>
          <a:xfrm>
            <a:off x="6032739" y="1820173"/>
            <a:ext cx="573369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cs typeface="Arial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311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8B1C1-558C-4E80-A896-E9523FB7A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"/>
                <a:cs typeface="Times"/>
              </a:rPr>
              <a:t>What's On Board :-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4C179-277D-45BD-B451-72A12269F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ea typeface="+mn-lt"/>
                <a:cs typeface="+mn-lt"/>
              </a:rPr>
              <a:t>10. SIM868 UART Tx/Rx indicator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ea typeface="+mn-lt"/>
                <a:cs typeface="+mn-lt"/>
              </a:rPr>
              <a:t>11. Power indicator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ea typeface="+mn-lt"/>
                <a:cs typeface="+mn-lt"/>
              </a:rPr>
              <a:t>12. SIM868 control button: press the button and hold for 1s, to startup/shutdown the SIM868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ea typeface="+mn-lt"/>
                <a:cs typeface="+mn-lt"/>
              </a:rPr>
              <a:t>13. Raspberry Pi GPIO connector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ea typeface="+mn-lt"/>
                <a:cs typeface="+mn-lt"/>
              </a:rPr>
              <a:t>14. SIM card slot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ea typeface="+mn-lt"/>
                <a:cs typeface="+mn-lt"/>
              </a:rPr>
              <a:t>15. USB TO UART interface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ea typeface="+mn-lt"/>
                <a:cs typeface="+mn-lt"/>
              </a:rPr>
              <a:t>16. 3.5mm earphone/mic jack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ea typeface="+mn-lt"/>
                <a:cs typeface="+mn-lt"/>
              </a:rPr>
              <a:t>17. GNSS antenna connector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ea typeface="+mn-lt"/>
                <a:cs typeface="+mn-lt"/>
              </a:rPr>
              <a:t>18. Bluetooth antenna connector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ea typeface="+mn-lt"/>
                <a:cs typeface="+mn-lt"/>
              </a:rPr>
              <a:t>19. GSM antenna connector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ea typeface="+mn-lt"/>
                <a:cs typeface="+mn-lt"/>
              </a:rPr>
              <a:t>20. CR1220 battery holder: for RTC backup battery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ea typeface="+mn-lt"/>
                <a:cs typeface="+mn-lt"/>
              </a:rPr>
              <a:t>21. UART selection switch 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ea typeface="+mn-lt"/>
                <a:cs typeface="+mn-lt"/>
              </a:rPr>
              <a:t>A: control the SIM868 through USB TO UART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ea typeface="+mn-lt"/>
                <a:cs typeface="+mn-lt"/>
              </a:rPr>
              <a:t>B: control the SIM868 through Raspberry Pi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ea typeface="+mn-lt"/>
                <a:cs typeface="+mn-lt"/>
              </a:rPr>
              <a:t>C: access Raspberry Pi through USB TO UART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428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EE040-92D1-404C-B886-117FE6027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"/>
                <a:cs typeface="Times"/>
              </a:rPr>
              <a:t>Interfacing SIM868 With Raspberry Pi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74C33-F4A2-48E9-8BA3-3C0BAC184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dirty="0">
                <a:ea typeface="+mn-lt"/>
                <a:cs typeface="+mn-lt"/>
              </a:rPr>
              <a:t>There are two ways for making the connections.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USB interfacing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GPIO interfacing</a:t>
            </a:r>
            <a:endParaRPr lang="en-US" dirty="0"/>
          </a:p>
          <a:p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Here we make use of a micro USB cable for connecting Raspberry Pi with the HAT module that in-turn provides the suitable power and establish a serial communication. 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6243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E55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ED21DC-8D86-4EC0-B072-F688A4791B5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Interfacing SIM868 With Raspberry Pi 3</a:t>
            </a: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pic>
        <p:nvPicPr>
          <p:cNvPr id="4" name="Picture 4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9770A0EE-102F-4647-B584-04DDF51C55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4880" y="472982"/>
            <a:ext cx="6986884" cy="610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204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FB0E3-D9C2-4477-AAC9-26E5F09F7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"/>
                <a:cs typeface="Times"/>
              </a:rPr>
              <a:t>Interfacing SIM868 With Raspberry Pi 3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114A9-7891-48C1-8CC2-E59792916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dirty="0">
                <a:ea typeface="+mn-lt"/>
                <a:cs typeface="+mn-lt"/>
              </a:rPr>
              <a:t>SIM 868 module is being used in this device which is a complete Quad-Band GSM/GPRS module which combines GNSS technology for satellite navigation. In the left side of the module you can see a yellow jumper connected to the suitable pins. There are four pairs of pins in which the jumpers must be shorted to make three terminal pairs (A,B,C).</a:t>
            </a:r>
            <a:endParaRPr lang="en-US" dirty="0">
              <a:cs typeface="Calibri" panose="020F0502020204030204"/>
            </a:endParaRPr>
          </a:p>
          <a:p>
            <a:pPr algn="just"/>
            <a:r>
              <a:rPr lang="en-US" dirty="0">
                <a:ea typeface="+mn-lt"/>
                <a:cs typeface="+mn-lt"/>
              </a:rPr>
              <a:t>A: control the SIM868 through USB TO UART</a:t>
            </a:r>
            <a:endParaRPr lang="en-US" dirty="0"/>
          </a:p>
          <a:p>
            <a:pPr algn="just"/>
            <a:r>
              <a:rPr lang="en-US" dirty="0">
                <a:ea typeface="+mn-lt"/>
                <a:cs typeface="+mn-lt"/>
              </a:rPr>
              <a:t>B: control the SIM868 through Raspberry Pi</a:t>
            </a:r>
            <a:endParaRPr lang="en-US" dirty="0"/>
          </a:p>
          <a:p>
            <a:pPr algn="just"/>
            <a:r>
              <a:rPr lang="en-US" dirty="0">
                <a:ea typeface="+mn-lt"/>
                <a:cs typeface="+mn-lt"/>
              </a:rPr>
              <a:t>C: access Raspberry Pi through USB TO UART</a:t>
            </a:r>
            <a:endParaRPr lang="en-US" dirty="0"/>
          </a:p>
          <a:p>
            <a:pPr algn="just"/>
            <a:endParaRPr lang="en-US" dirty="0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0626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3">
            <a:extLst>
              <a:ext uri="{FF2B5EF4-FFF2-40B4-BE49-F238E27FC236}">
                <a16:creationId xmlns:a16="http://schemas.microsoft.com/office/drawing/2014/main" id="{60E9A6ED-B880-44EA-8D60-C9D3C82CC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D3EF95-5197-4F70-8CF0-42C3EE987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557190"/>
            <a:ext cx="5170852" cy="1671564"/>
          </a:xfrm>
        </p:spPr>
        <p:txBody>
          <a:bodyPr>
            <a:normAutofit/>
          </a:bodyPr>
          <a:lstStyle/>
          <a:p>
            <a:r>
              <a:rPr lang="en-US" sz="4000" b="1">
                <a:latin typeface="Times"/>
                <a:cs typeface="Times"/>
              </a:rPr>
              <a:t>Interfacing SIM868 With Raspberry Pi 3</a:t>
            </a:r>
            <a:endParaRPr lang="en-US" sz="400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CA694-BA1F-4171-91EA-AC1DBBE4F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005" y="2829351"/>
            <a:ext cx="5180245" cy="94185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cs typeface="Calibri"/>
              </a:rPr>
              <a:t>Here we make use of A terminal, i.e. the jumpers must be connected vertically in the first two pins as shown in the figure.</a:t>
            </a:r>
            <a:endParaRPr lang="en-US" sz="20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8091645-8D86-4BFE-B238-E53C1BAC02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24" r="2" b="7989"/>
          <a:stretch/>
        </p:blipFill>
        <p:spPr>
          <a:xfrm>
            <a:off x="6182944" y="557189"/>
            <a:ext cx="5170852" cy="557189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4581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FFFFF-0B66-4A2B-865A-07CD85FA7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"/>
                <a:cs typeface="Times"/>
              </a:rPr>
              <a:t>Interfacing SIM868 With Raspberry Pi 3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D3F9E-2A82-426B-B10C-884F13276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Power on the raspberry pi module with Raspbian OS installed on it. Connect the hat module to the raspberry pi through USB as shown in the first figure.  </a:t>
            </a:r>
            <a:endParaRPr lang="en-US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Insert a sim card to the HAT module to perform GSM operations.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After connecting the USB, the power led will be in an on state. Press the PWRKEY for 3 seconds and remove it. The STA LED (status) will also be in on state.</a:t>
            </a:r>
          </a:p>
          <a:p>
            <a:r>
              <a:rPr lang="en-US" dirty="0">
                <a:ea typeface="+mn-lt"/>
                <a:cs typeface="+mn-lt"/>
              </a:rPr>
              <a:t>The NET led will blink in a continuous manner and the after obtaining the range for sim card, the blinking rate will be reduced.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8411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34153-AD3F-49C8-A126-DC629E9D5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"/>
                <a:cs typeface="Calibri Light"/>
              </a:rPr>
              <a:t>AT command syntax:-</a:t>
            </a:r>
            <a:endParaRPr lang="en-US" b="1" dirty="0">
              <a:latin typeface="Time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CBABD-0EAB-4A9F-BCB1-5736CD0BA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The "AT" or "at" or “</a:t>
            </a:r>
            <a:r>
              <a:rPr lang="en-US" dirty="0" err="1">
                <a:ea typeface="+mn-lt"/>
                <a:cs typeface="+mn-lt"/>
              </a:rPr>
              <a:t>aT</a:t>
            </a:r>
            <a:r>
              <a:rPr lang="en-US" dirty="0">
                <a:ea typeface="+mn-lt"/>
                <a:cs typeface="+mn-lt"/>
              </a:rPr>
              <a:t>” or “At” prefix must be set at the beginning of each Command line. To terminate a Command line enter &lt;CR&gt;. Commands are usually followed by a response that includes. "&lt;CR&gt;&lt;LF&gt;&lt;response&gt;&lt;CR&gt;&lt;LF&gt;" Throughout this document, only the responses are presented, &lt;CR&gt;&lt;LF&gt; are omitted intentionally.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120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C8972-704B-4D34-AA26-969A56506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"/>
                <a:cs typeface="Calibri Light"/>
              </a:rPr>
              <a:t>Basic syntax for AT commands:-</a:t>
            </a:r>
            <a:endParaRPr lang="en-US" b="1" dirty="0">
              <a:latin typeface="Time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C94AC-1973-4685-BAFF-7649A757E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313" y="2271323"/>
            <a:ext cx="10515600" cy="33736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These AT commands have the format of "AT&lt;x&gt;&lt;n&gt;", or "AT&amp;&lt;x&gt;&lt;n&gt;", where "&lt;x&gt;"is the Command, and "&lt;n&gt;"is/are the argument(s) for that Command. An example of this is "AT E&lt;n&gt;", which tells the DCE whether received characters should be echoed back to the DTE according to the value of "&lt;n&gt;". "&lt;n&gt;" is optional and a default will be used if missing.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38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3CF76-5E2B-4BD2-9C31-DD2735B1D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Group members:-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Presented by:-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AFD2CD-54E2-4BFB-B99C-85E69D6B5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604569"/>
              </p:ext>
            </p:extLst>
          </p:nvPr>
        </p:nvGraphicFramePr>
        <p:xfrm>
          <a:off x="1164566" y="2444150"/>
          <a:ext cx="8257378" cy="1524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8689">
                  <a:extLst>
                    <a:ext uri="{9D8B030D-6E8A-4147-A177-3AD203B41FA5}">
                      <a16:colId xmlns:a16="http://schemas.microsoft.com/office/drawing/2014/main" val="1101209375"/>
                    </a:ext>
                  </a:extLst>
                </a:gridCol>
                <a:gridCol w="4128689">
                  <a:extLst>
                    <a:ext uri="{9D8B030D-6E8A-4147-A177-3AD203B41FA5}">
                      <a16:colId xmlns:a16="http://schemas.microsoft.com/office/drawing/2014/main" val="2251981425"/>
                    </a:ext>
                  </a:extLst>
                </a:gridCol>
              </a:tblGrid>
              <a:tr h="39347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Rohan Yadav</a:t>
                      </a:r>
                      <a:endParaRPr lang="en-US" dirty="0">
                        <a:effectLst/>
                      </a:endParaRPr>
                    </a:p>
                  </a:txBody>
                  <a:tcPr marL="65405" marR="63500" marT="63500" marB="63500"/>
                </a:tc>
                <a:tc>
                  <a:txBody>
                    <a:bodyPr/>
                    <a:lstStyle/>
                    <a:p>
                      <a:pPr marL="4064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</a:rPr>
                        <a:t>C0773871</a:t>
                      </a:r>
                      <a:endParaRPr lang="en-US" dirty="0">
                        <a:effectLst/>
                      </a:endParaRPr>
                    </a:p>
                  </a:txBody>
                  <a:tcPr marL="65405" marR="63500" marT="63500" marB="63500"/>
                </a:tc>
                <a:extLst>
                  <a:ext uri="{0D108BD9-81ED-4DB2-BD59-A6C34878D82A}">
                    <a16:rowId xmlns:a16="http://schemas.microsoft.com/office/drawing/2014/main" val="322206065"/>
                  </a:ext>
                </a:extLst>
              </a:tr>
              <a:tr h="37707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Shahrukh </a:t>
                      </a:r>
                      <a:r>
                        <a:rPr lang="en-US" sz="1200" u="none" strike="noStrike" dirty="0" err="1">
                          <a:effectLst/>
                        </a:rPr>
                        <a:t>Padaniya</a:t>
                      </a:r>
                      <a:endParaRPr lang="en-US" dirty="0" err="1">
                        <a:effectLst/>
                      </a:endParaRPr>
                    </a:p>
                  </a:txBody>
                  <a:tcPr marL="65405" marR="63500" marT="63500" marB="63500"/>
                </a:tc>
                <a:tc>
                  <a:txBody>
                    <a:bodyPr/>
                    <a:lstStyle/>
                    <a:p>
                      <a:pPr marL="4064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C0769542</a:t>
                      </a:r>
                      <a:endParaRPr lang="en-US" dirty="0">
                        <a:effectLst/>
                      </a:endParaRPr>
                    </a:p>
                  </a:txBody>
                  <a:tcPr marL="65405" marR="63500" marT="63500" marB="63500"/>
                </a:tc>
                <a:extLst>
                  <a:ext uri="{0D108BD9-81ED-4DB2-BD59-A6C34878D82A}">
                    <a16:rowId xmlns:a16="http://schemas.microsoft.com/office/drawing/2014/main" val="1103811868"/>
                  </a:ext>
                </a:extLst>
              </a:tr>
              <a:tr h="37707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Swapnil Sevak</a:t>
                      </a:r>
                      <a:endParaRPr lang="en-US" dirty="0">
                        <a:effectLst/>
                      </a:endParaRPr>
                    </a:p>
                  </a:txBody>
                  <a:tcPr marL="65405" marR="63500" marT="63500" marB="63500"/>
                </a:tc>
                <a:tc>
                  <a:txBody>
                    <a:bodyPr/>
                    <a:lstStyle/>
                    <a:p>
                      <a:pPr marL="4064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C0777195</a:t>
                      </a:r>
                      <a:endParaRPr lang="en-US" dirty="0">
                        <a:effectLst/>
                      </a:endParaRPr>
                    </a:p>
                  </a:txBody>
                  <a:tcPr marL="65405" marR="63500" marT="63500" marB="63500"/>
                </a:tc>
                <a:extLst>
                  <a:ext uri="{0D108BD9-81ED-4DB2-BD59-A6C34878D82A}">
                    <a16:rowId xmlns:a16="http://schemas.microsoft.com/office/drawing/2014/main" val="1774869864"/>
                  </a:ext>
                </a:extLst>
              </a:tr>
              <a:tr h="37707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Vandana </a:t>
                      </a:r>
                      <a:r>
                        <a:rPr lang="en-US" sz="1200" u="none" strike="noStrike" dirty="0" err="1">
                          <a:effectLst/>
                        </a:rPr>
                        <a:t>Eaga</a:t>
                      </a:r>
                      <a:endParaRPr lang="en-US" dirty="0" err="1">
                        <a:effectLst/>
                      </a:endParaRPr>
                    </a:p>
                  </a:txBody>
                  <a:tcPr marL="65405" marR="63500" marT="63500" marB="63500"/>
                </a:tc>
                <a:tc>
                  <a:txBody>
                    <a:bodyPr/>
                    <a:lstStyle/>
                    <a:p>
                      <a:pPr marL="4064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C0777215</a:t>
                      </a:r>
                      <a:endParaRPr lang="en-US" dirty="0">
                        <a:effectLst/>
                      </a:endParaRPr>
                    </a:p>
                  </a:txBody>
                  <a:tcPr marL="65405" marR="63500" marT="63500" marB="63500"/>
                </a:tc>
                <a:extLst>
                  <a:ext uri="{0D108BD9-81ED-4DB2-BD59-A6C34878D82A}">
                    <a16:rowId xmlns:a16="http://schemas.microsoft.com/office/drawing/2014/main" val="161438222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D26D9FD-34DD-42C6-B5A3-9F4E702224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864574"/>
              </p:ext>
            </p:extLst>
          </p:nvPr>
        </p:nvGraphicFramePr>
        <p:xfrm>
          <a:off x="1193321" y="5132717"/>
          <a:ext cx="80859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2976">
                  <a:extLst>
                    <a:ext uri="{9D8B030D-6E8A-4147-A177-3AD203B41FA5}">
                      <a16:colId xmlns:a16="http://schemas.microsoft.com/office/drawing/2014/main" val="2181049003"/>
                    </a:ext>
                  </a:extLst>
                </a:gridCol>
                <a:gridCol w="4042976">
                  <a:extLst>
                    <a:ext uri="{9D8B030D-6E8A-4147-A177-3AD203B41FA5}">
                      <a16:colId xmlns:a16="http://schemas.microsoft.com/office/drawing/2014/main" val="1808603816"/>
                    </a:ext>
                  </a:extLst>
                </a:gridCol>
              </a:tblGrid>
              <a:tr h="362972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u="none" strike="noStrike">
                          <a:effectLst/>
                        </a:rPr>
                        <a:t>Shahrukh Padaniya</a:t>
                      </a:r>
                      <a:r>
                        <a:rPr lang="en-US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u="none" strike="noStrike">
                          <a:effectLst/>
                        </a:rPr>
                        <a:t>C0769542</a:t>
                      </a:r>
                      <a:r>
                        <a:rPr lang="en-US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29090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C018B70-DFE5-45C4-8C93-4E810566324F}"/>
              </a:ext>
            </a:extLst>
          </p:cNvPr>
          <p:cNvSpPr txBox="1"/>
          <p:nvPr/>
        </p:nvSpPr>
        <p:spPr>
          <a:xfrm>
            <a:off x="4048665" y="497457"/>
            <a:ext cx="218248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latin typeface="Times"/>
                <a:cs typeface="Times"/>
              </a:rPr>
              <a:t>Group 6</a:t>
            </a:r>
          </a:p>
        </p:txBody>
      </p:sp>
    </p:spTree>
    <p:extLst>
      <p:ext uri="{BB962C8B-B14F-4D97-AF65-F5344CB8AC3E}">
        <p14:creationId xmlns:p14="http://schemas.microsoft.com/office/powerpoint/2010/main" val="34291654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1374E-2F6D-4F08-8A85-E177DAB08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"/>
                <a:cs typeface="Times"/>
              </a:rPr>
              <a:t>AT Commands :-</a:t>
            </a:r>
            <a:endParaRPr lang="en-US" dirty="0">
              <a:ea typeface="+mj-lt"/>
              <a:cs typeface="+mj-lt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912623D-6DEB-40F9-8601-C32F806241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1016972"/>
              </p:ext>
            </p:extLst>
          </p:nvPr>
        </p:nvGraphicFramePr>
        <p:xfrm>
          <a:off x="838200" y="1825625"/>
          <a:ext cx="10515600" cy="1854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958339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7808798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Times New Roman"/>
                        </a:rPr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Times New Roman"/>
                        </a:rPr>
                        <a:t>Description 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154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Times New Roman"/>
                        </a:rPr>
                        <a:t>Re-issues the last command given 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593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Times New Roman"/>
                        </a:rPr>
                        <a:t>Answer an incoming call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83163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ATD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Times New Roman"/>
                        </a:rPr>
                        <a:t>Mobile originated call to dial a number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32110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ATDL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Redial last telephone number used 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29484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6C0CCDC-C2B8-4FA6-BED7-8D7CC21D67E2}"/>
              </a:ext>
            </a:extLst>
          </p:cNvPr>
          <p:cNvSpPr txBox="1"/>
          <p:nvPr/>
        </p:nvSpPr>
        <p:spPr>
          <a:xfrm>
            <a:off x="4810664" y="439372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05298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F8E18-1389-47ED-B2B3-E6DC491B6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"/>
                <a:cs typeface="Calibri Light"/>
              </a:rPr>
              <a:t>AT Commands :-</a:t>
            </a:r>
            <a:endParaRPr lang="en-US" dirty="0">
              <a:latin typeface="Times"/>
              <a:cs typeface="Times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800A01A-4A40-4611-B9E5-4DD1A39665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6336123"/>
              </p:ext>
            </p:extLst>
          </p:nvPr>
        </p:nvGraphicFramePr>
        <p:xfrm>
          <a:off x="737558" y="1408682"/>
          <a:ext cx="10515600" cy="393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66067907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86661008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967161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Times New Roman"/>
                        </a:rPr>
                        <a:t>Demonstration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Times New Roman"/>
                        </a:rPr>
                        <a:t>Syntax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Times New Roman"/>
                        </a:rPr>
                        <a:t> Expect Result 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35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Times New Roman"/>
                        </a:rPr>
                        <a:t>Set SMS system into text mode, as opposed to PDU mode.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Times New Roman"/>
                        </a:rPr>
                        <a:t>AT + C M G F = 1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Times New Roman"/>
                        </a:rPr>
                        <a:t> OK 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673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Times New Roman"/>
                        </a:rPr>
                        <a:t>Send an SMS to myself.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Times New Roman"/>
                        </a:rPr>
                        <a:t>AT+CSCS="GSM"</a:t>
                      </a:r>
                    </a:p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Times New Roman"/>
                      </a:endParaRP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Times New Roman"/>
                        </a:rPr>
                        <a:t>AT+CMGS="+861391818xxxx" &gt;This is a test 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Times New Roman"/>
                        </a:rPr>
                        <a:t>&lt;</a:t>
                      </a:r>
                      <a:r>
                        <a:rPr lang="en-US" sz="1800" b="0" i="0" u="none" strike="noStrike" noProof="0" dirty="0" err="1">
                          <a:latin typeface="Times New Roman"/>
                        </a:rPr>
                        <a:t>Ctrl+Z</a:t>
                      </a:r>
                      <a:r>
                        <a:rPr lang="en-US" sz="1800" b="0" i="0" u="none" strike="noStrike" noProof="0" dirty="0">
                          <a:latin typeface="Times New Roman"/>
                        </a:rPr>
                        <a:t>&gt;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Times New Roman"/>
                        </a:rPr>
                        <a:t>OK </a:t>
                      </a:r>
                    </a:p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Times New Roman"/>
                      </a:endParaRP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Times New Roman"/>
                        </a:rPr>
                        <a:t>+CMGS:34 </a:t>
                      </a:r>
                      <a:endParaRPr lang="en-US" dirty="0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Times New Roman"/>
                        </a:rPr>
                        <a:t>OK 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71006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Read SMS message that has just </a:t>
                      </a:r>
                      <a:r>
                        <a:rPr lang="en-US" sz="1800" b="0" i="0" u="none" strike="noStrike" noProof="0" dirty="0" err="1"/>
                        <a:t>arrived.Note</a:t>
                      </a:r>
                      <a:r>
                        <a:rPr lang="en-US" sz="1800" b="0" i="0" u="none" strike="noStrike" noProof="0" dirty="0"/>
                        <a:t>: the number should be the same as that given in the +CMTI notification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AT + CMGR = 1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+CMGR: "REC UNREAD","+16477872530", "","08 /07/21,20:40:31+00" </a:t>
                      </a:r>
                      <a:endParaRPr lang="en-US" dirty="0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This is a test </a:t>
                      </a:r>
                      <a:endParaRPr lang="en-US" dirty="0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OK 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850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16028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A2702-2EC6-4720-B982-D9532610B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"/>
                <a:cs typeface="Times"/>
              </a:rPr>
              <a:t>AT Commands :-</a:t>
            </a:r>
            <a:endParaRPr lang="en-US" dirty="0">
              <a:ea typeface="+mj-lt"/>
              <a:cs typeface="+mj-lt"/>
            </a:endParaRPr>
          </a:p>
          <a:p>
            <a:endParaRPr lang="en-US" dirty="0">
              <a:cs typeface="Calibri Light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451F6A2-84BC-4807-8696-BDD059DC87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0479937"/>
              </p:ext>
            </p:extLst>
          </p:nvPr>
        </p:nvGraphicFramePr>
        <p:xfrm>
          <a:off x="838200" y="1825625"/>
          <a:ext cx="105156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52096799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12898959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261321406"/>
                    </a:ext>
                  </a:extLst>
                </a:gridCol>
              </a:tblGrid>
              <a:tr h="243278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u="none" strike="noStrike" dirty="0">
                          <a:effectLst/>
                        </a:rPr>
                        <a:t>Demonstration </a:t>
                      </a:r>
                      <a:r>
                        <a:rPr lang="en-US" dirty="0">
                          <a:effectLst/>
                        </a:rPr>
                        <a:t>​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u="none" strike="noStrike" dirty="0">
                          <a:effectLst/>
                        </a:rPr>
                        <a:t>Syntax</a:t>
                      </a:r>
                      <a:r>
                        <a:rPr lang="en-US" dirty="0">
                          <a:effectLst/>
                        </a:rPr>
                        <a:t>​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u="none" strike="noStrike" dirty="0">
                          <a:effectLst/>
                        </a:rPr>
                        <a:t> Expect Result </a:t>
                      </a:r>
                      <a:r>
                        <a:rPr lang="en-US" dirty="0">
                          <a:effectLst/>
                        </a:rPr>
                        <a:t>​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231711"/>
                  </a:ext>
                </a:extLst>
              </a:tr>
              <a:tr h="243278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u="none" strike="noStrike" dirty="0">
                          <a:effectLst/>
                        </a:rPr>
                        <a:t>List all SMS messages.</a:t>
                      </a:r>
                      <a:r>
                        <a:rPr lang="en-US" dirty="0">
                          <a:effectLst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u="none" strike="noStrike" dirty="0">
                          <a:effectLst/>
                        </a:rPr>
                        <a:t>AT+CMGL="ALL" </a:t>
                      </a:r>
                      <a:r>
                        <a:rPr lang="en-US" dirty="0">
                          <a:effectLst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u="none" strike="noStrike" dirty="0">
                          <a:effectLst/>
                        </a:rPr>
                        <a:t>+CMGL: 1, "REC READ","+16477872530", "", "08/07/21,20:40:31+00" </a:t>
                      </a:r>
                      <a:r>
                        <a:rPr lang="en-US" dirty="0">
                          <a:effectLst/>
                        </a:rPr>
                        <a:t>​</a:t>
                      </a:r>
                    </a:p>
                    <a:p>
                      <a:pPr algn="l" rtl="0" fontAlgn="base"/>
                      <a:r>
                        <a:rPr lang="en-US" u="none" strike="noStrike" dirty="0">
                          <a:effectLst/>
                        </a:rPr>
                        <a:t>This is a test</a:t>
                      </a:r>
                      <a:r>
                        <a:rPr lang="en-US" dirty="0">
                          <a:effectLst/>
                        </a:rPr>
                        <a:t>​</a:t>
                      </a:r>
                    </a:p>
                    <a:p>
                      <a:pPr algn="l" rtl="0" fontAlgn="base"/>
                      <a:r>
                        <a:rPr lang="en-US" u="none" strike="noStrike" dirty="0">
                          <a:effectLst/>
                        </a:rPr>
                        <a:t>OK</a:t>
                      </a:r>
                      <a:r>
                        <a:rPr lang="en-US" dirty="0">
                          <a:effectLst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937121"/>
                  </a:ext>
                </a:extLst>
              </a:tr>
              <a:tr h="24327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effectLst/>
                          <a:latin typeface="Calibri"/>
                        </a:rPr>
                        <a:t>Delete an SMS message.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effectLst/>
                          <a:latin typeface="Calibri"/>
                        </a:rPr>
                        <a:t>AT+CMGD=1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dirty="0">
                          <a:effectLst/>
                        </a:rPr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083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32338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C9895-BE44-4C4E-90DE-9BD1D7DF4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"/>
                <a:cs typeface="Times"/>
              </a:rPr>
              <a:t>AT Commands :-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BDF624F-7100-408C-8EA9-FAE7734F1A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7429674"/>
              </p:ext>
            </p:extLst>
          </p:nvPr>
        </p:nvGraphicFramePr>
        <p:xfrm>
          <a:off x="838200" y="1825625"/>
          <a:ext cx="1051560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59509048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53467175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437867431"/>
                    </a:ext>
                  </a:extLst>
                </a:gridCol>
              </a:tblGrid>
              <a:tr h="243278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u="none" strike="noStrike" dirty="0">
                          <a:effectLst/>
                        </a:rPr>
                        <a:t>Demonstration </a:t>
                      </a:r>
                      <a:r>
                        <a:rPr lang="en-US" dirty="0">
                          <a:effectLst/>
                        </a:rPr>
                        <a:t>​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u="none" strike="noStrike" dirty="0">
                          <a:effectLst/>
                        </a:rPr>
                        <a:t>Syntax</a:t>
                      </a:r>
                      <a:r>
                        <a:rPr lang="en-US" dirty="0">
                          <a:effectLst/>
                        </a:rPr>
                        <a:t>​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u="none" strike="noStrike" dirty="0">
                          <a:effectLst/>
                        </a:rPr>
                        <a:t> Expect Result </a:t>
                      </a:r>
                      <a:r>
                        <a:rPr lang="en-US" dirty="0">
                          <a:effectLst/>
                        </a:rPr>
                        <a:t>​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830365"/>
                  </a:ext>
                </a:extLst>
              </a:tr>
              <a:tr h="24327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effectLst/>
                          <a:latin typeface="Calibri"/>
                        </a:rPr>
                        <a:t>Make a voice call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u="none" strike="noStrike" dirty="0">
                          <a:effectLst/>
                        </a:rPr>
                        <a:t>ATD6477872530;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u="none" strike="noStrike" dirty="0">
                          <a:effectLst/>
                        </a:rPr>
                        <a:t>OK </a:t>
                      </a:r>
                      <a:r>
                        <a:rPr lang="en-US" dirty="0">
                          <a:effectLst/>
                        </a:rPr>
                        <a:t>​</a:t>
                      </a:r>
                    </a:p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effectLst/>
                          <a:latin typeface="Calibri"/>
                        </a:rPr>
                        <a:t>MS makes a voice call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906894"/>
                  </a:ext>
                </a:extLst>
              </a:tr>
              <a:tr h="24327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effectLst/>
                          <a:latin typeface="Calibri"/>
                        </a:rPr>
                        <a:t>Hang up a 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dirty="0">
                          <a:effectLst/>
                        </a:rPr>
                        <a:t>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u="none" strike="noStrike" dirty="0">
                          <a:effectLst/>
                        </a:rPr>
                        <a:t>OK</a:t>
                      </a:r>
                    </a:p>
                    <a:p>
                      <a:pPr lvl="0" algn="l">
                        <a:buNone/>
                      </a:pPr>
                      <a:r>
                        <a:rPr lang="en-US" u="none" strike="noStrike" dirty="0">
                          <a:effectLst/>
                        </a:rPr>
                        <a:t>Call dropped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280365"/>
                  </a:ext>
                </a:extLst>
              </a:tr>
              <a:tr h="243278">
                <a:tc>
                  <a:txBody>
                    <a:bodyPr/>
                    <a:lstStyle/>
                    <a:p>
                      <a:pPr algn="l" rtl="0" fontAlgn="base"/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u="none" strike="noStrike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818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226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B97DF-2376-437A-899F-E11B1A596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"/>
                <a:cs typeface="Times"/>
              </a:rPr>
              <a:t>AT Commands :-</a:t>
            </a:r>
            <a:endParaRPr lang="en-US" dirty="0">
              <a:ea typeface="+mj-lt"/>
              <a:cs typeface="+mj-lt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5F36140-BCC3-4261-9487-B40E71461E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3765554"/>
              </p:ext>
            </p:extLst>
          </p:nvPr>
        </p:nvGraphicFramePr>
        <p:xfrm>
          <a:off x="838200" y="1825625"/>
          <a:ext cx="10515600" cy="3020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49608421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0343655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700493396"/>
                    </a:ext>
                  </a:extLst>
                </a:gridCol>
              </a:tblGrid>
              <a:tr h="551718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u="none" strike="noStrike" dirty="0">
                          <a:effectLst/>
                        </a:rPr>
                        <a:t>Demonstration </a:t>
                      </a:r>
                      <a:r>
                        <a:rPr lang="en-US" dirty="0">
                          <a:effectLst/>
                        </a:rPr>
                        <a:t>​​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u="none" strike="noStrike" dirty="0">
                          <a:effectLst/>
                        </a:rPr>
                        <a:t>Syntax</a:t>
                      </a:r>
                      <a:r>
                        <a:rPr lang="en-US" dirty="0">
                          <a:effectLst/>
                        </a:rPr>
                        <a:t>​​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u="none" strike="noStrike" dirty="0">
                          <a:effectLst/>
                        </a:rPr>
                        <a:t> Expect Result </a:t>
                      </a:r>
                      <a:r>
                        <a:rPr lang="en-US" dirty="0">
                          <a:effectLst/>
                        </a:rPr>
                        <a:t>​​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442863"/>
                  </a:ext>
                </a:extLst>
              </a:tr>
              <a:tr h="159601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effectLst/>
                          <a:latin typeface="Calibri"/>
                        </a:rPr>
                        <a:t>Display the current network operator that the handset is currently registered with.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u="none" strike="noStrike" dirty="0">
                          <a:effectLst/>
                        </a:rPr>
                        <a:t>A</a:t>
                      </a:r>
                      <a:r>
                        <a:rPr lang="en-US" sz="1800" b="0" i="0" u="none" strike="noStrike" noProof="0" dirty="0">
                          <a:effectLst/>
                          <a:latin typeface="Calibri"/>
                        </a:rPr>
                        <a:t>T + COPS? 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effectLst/>
                          <a:latin typeface="Calibri"/>
                        </a:rPr>
                        <a:t>+COPS: 0,0,"CHINA MOBILE" </a:t>
                      </a:r>
                      <a:endParaRPr lang="en-US" sz="1800" b="0" i="0" u="none" strike="noStrike" noProof="0">
                        <a:effectLst/>
                        <a:latin typeface="Calibri"/>
                      </a:endParaRPr>
                    </a:p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effectLst/>
                          <a:latin typeface="Calibri"/>
                        </a:rPr>
                        <a:t>OK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775606"/>
                  </a:ext>
                </a:extLst>
              </a:tr>
              <a:tr h="159601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effectLst/>
                          <a:latin typeface="Calibri"/>
                        </a:rPr>
                        <a:t>Display a full list of network operator names.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effectLst/>
                          <a:latin typeface="Calibri"/>
                        </a:rPr>
                        <a:t>AT+COPN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effectLst/>
                          <a:latin typeface="Calibri"/>
                        </a:rPr>
                        <a:t>+COPN: "20201", "COSMO" [skip a bit] +COPN: "901012","Maritime Comm Partner AS" </a:t>
                      </a:r>
                      <a:endParaRPr lang="en-US" dirty="0"/>
                    </a:p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effectLst/>
                          <a:latin typeface="Calibri"/>
                        </a:rPr>
                        <a:t>OK 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615651"/>
                  </a:ext>
                </a:extLst>
              </a:tr>
              <a:tr h="159601">
                <a:tc>
                  <a:txBody>
                    <a:bodyPr/>
                    <a:lstStyle/>
                    <a:p>
                      <a:pPr algn="l" rtl="0" fontAlgn="auto"/>
                      <a:r>
                        <a:rPr lang="en-US" dirty="0">
                          <a:effectLst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auto"/>
                      <a:r>
                        <a:rPr lang="en-US" dirty="0">
                          <a:effectLst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auto"/>
                      <a:r>
                        <a:rPr lang="en-US" u="none" strike="noStrike" dirty="0">
                          <a:effectLst/>
                        </a:rPr>
                        <a:t>​</a:t>
                      </a:r>
                      <a:endParaRPr lang="en-US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043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93772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A0ED66-F976-4FDB-AB7C-5D55BBD4A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608" y="1254213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Code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B43D8-9162-4D7E-9CF2-3C80E77DA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119" y="922026"/>
            <a:ext cx="6920868" cy="60456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/>
              </a:rPr>
              <a:t>import serial </a:t>
            </a:r>
            <a:br>
              <a:rPr lang="en-US" sz="2000" dirty="0">
                <a:latin typeface="Consolas"/>
              </a:rPr>
            </a:br>
            <a:r>
              <a:rPr lang="en-US" sz="2000" dirty="0">
                <a:latin typeface="Consolas"/>
              </a:rPr>
              <a:t>import </a:t>
            </a:r>
            <a:r>
              <a:rPr lang="en-US" sz="2000" dirty="0" err="1">
                <a:latin typeface="Consolas"/>
              </a:rPr>
              <a:t>RPi.GPIO</a:t>
            </a:r>
            <a:r>
              <a:rPr lang="en-US" sz="2000" dirty="0">
                <a:latin typeface="Consolas"/>
              </a:rPr>
              <a:t> as GPIO      </a:t>
            </a:r>
            <a:br>
              <a:rPr lang="en-US" sz="2000" dirty="0">
                <a:latin typeface="Consolas"/>
              </a:rPr>
            </a:br>
            <a:r>
              <a:rPr lang="en-US" sz="2000" dirty="0">
                <a:latin typeface="Consolas"/>
              </a:rPr>
              <a:t>import </a:t>
            </a:r>
            <a:r>
              <a:rPr lang="en-US" sz="2000" dirty="0" err="1">
                <a:latin typeface="Consolas"/>
              </a:rPr>
              <a:t>os</a:t>
            </a:r>
            <a:r>
              <a:rPr lang="en-US" sz="2000" dirty="0">
                <a:latin typeface="Consolas"/>
              </a:rPr>
              <a:t>, time </a:t>
            </a:r>
            <a:br>
              <a:rPr lang="en-US" sz="2000" dirty="0">
                <a:latin typeface="Consolas"/>
              </a:rPr>
            </a:br>
            <a:r>
              <a:rPr lang="en-US" sz="2000" dirty="0">
                <a:latin typeface="Consolas"/>
              </a:rPr>
              <a:t> </a:t>
            </a:r>
            <a:br>
              <a:rPr lang="en-US" sz="2000" dirty="0">
                <a:latin typeface="Consolas"/>
              </a:rPr>
            </a:br>
            <a:r>
              <a:rPr lang="en-US" sz="2000" dirty="0" err="1">
                <a:latin typeface="Consolas"/>
              </a:rPr>
              <a:t>GPIO.setmode</a:t>
            </a:r>
            <a:r>
              <a:rPr lang="en-US" sz="2000" dirty="0">
                <a:latin typeface="Consolas"/>
              </a:rPr>
              <a:t>(GPIO.BOARD)    </a:t>
            </a:r>
            <a:br>
              <a:rPr lang="en-US" sz="2000" dirty="0">
                <a:latin typeface="Consolas"/>
              </a:rPr>
            </a:br>
            <a:r>
              <a:rPr lang="en-US" sz="2000" dirty="0">
                <a:latin typeface="Consolas"/>
              </a:rPr>
              <a:t> </a:t>
            </a:r>
            <a:br>
              <a:rPr lang="en-US" sz="2000" dirty="0">
                <a:latin typeface="Consolas"/>
              </a:rPr>
            </a:br>
            <a:r>
              <a:rPr lang="en-US" sz="2000" dirty="0">
                <a:latin typeface="Consolas"/>
              </a:rPr>
              <a:t># Enable Serial Communication </a:t>
            </a:r>
            <a:br>
              <a:rPr lang="en-US" sz="2000" dirty="0">
                <a:latin typeface="Consolas"/>
              </a:rPr>
            </a:br>
            <a:r>
              <a:rPr lang="en-US" sz="2000" dirty="0">
                <a:latin typeface="Consolas"/>
              </a:rPr>
              <a:t>port = </a:t>
            </a:r>
            <a:r>
              <a:rPr lang="en-US" sz="2000" dirty="0" err="1">
                <a:latin typeface="Consolas"/>
              </a:rPr>
              <a:t>serial.Serial</a:t>
            </a:r>
            <a:r>
              <a:rPr lang="en-US" sz="2000" dirty="0">
                <a:latin typeface="Consolas"/>
              </a:rPr>
              <a:t>("/dev/ttyS0", </a:t>
            </a:r>
            <a:r>
              <a:rPr lang="en-US" sz="2000" dirty="0" err="1">
                <a:latin typeface="Consolas"/>
              </a:rPr>
              <a:t>baudrate</a:t>
            </a:r>
            <a:r>
              <a:rPr lang="en-US" sz="2000" dirty="0">
                <a:latin typeface="Consolas"/>
              </a:rPr>
              <a:t>=9600, timeout=1) </a:t>
            </a:r>
            <a:br>
              <a:rPr lang="en-US" sz="2000" dirty="0">
                <a:latin typeface="Consolas"/>
              </a:rPr>
            </a:br>
            <a:r>
              <a:rPr lang="en-US" sz="2000" dirty="0">
                <a:latin typeface="Consolas"/>
              </a:rPr>
              <a:t> </a:t>
            </a:r>
            <a:br>
              <a:rPr lang="en-US" sz="2000" dirty="0">
                <a:latin typeface="Consolas"/>
              </a:rPr>
            </a:br>
            <a:r>
              <a:rPr lang="en-US" sz="2000" dirty="0">
                <a:latin typeface="Consolas"/>
              </a:rPr>
              <a:t># Transmitting AT Commands to the Modem </a:t>
            </a:r>
            <a:br>
              <a:rPr lang="en-US" sz="2000" dirty="0">
                <a:latin typeface="Consolas"/>
              </a:rPr>
            </a:br>
            <a:r>
              <a:rPr lang="en-US" sz="2000" dirty="0">
                <a:latin typeface="Consolas"/>
              </a:rPr>
              <a:t># '\r\n' indicates the Enter key </a:t>
            </a:r>
            <a:br>
              <a:rPr lang="en-US" sz="2000" dirty="0">
                <a:latin typeface="Consolas"/>
              </a:rPr>
            </a:br>
            <a:r>
              <a:rPr lang="en-US" sz="2000" dirty="0">
                <a:latin typeface="Consolas"/>
              </a:rPr>
              <a:t> </a:t>
            </a:r>
            <a:br>
              <a:rPr lang="en-US" sz="2000" dirty="0">
                <a:latin typeface="Consolas"/>
              </a:rPr>
            </a:br>
            <a:r>
              <a:rPr lang="en-US" sz="2000" dirty="0" err="1">
                <a:latin typeface="Consolas"/>
              </a:rPr>
              <a:t>port.write</a:t>
            </a:r>
            <a:r>
              <a:rPr lang="en-US" sz="2000" dirty="0">
                <a:latin typeface="Consolas"/>
              </a:rPr>
              <a:t>('AT'+'\r\n') </a:t>
            </a:r>
            <a:br>
              <a:rPr lang="en-US" sz="2000" dirty="0">
                <a:latin typeface="Consolas"/>
              </a:rPr>
            </a:br>
            <a:r>
              <a:rPr lang="en-US" sz="2000" dirty="0" err="1">
                <a:latin typeface="Consolas"/>
              </a:rPr>
              <a:t>rcv</a:t>
            </a:r>
            <a:r>
              <a:rPr lang="en-US" sz="2000" dirty="0">
                <a:latin typeface="Consolas"/>
              </a:rPr>
              <a:t> = </a:t>
            </a:r>
            <a:r>
              <a:rPr lang="en-US" sz="2000" dirty="0" err="1">
                <a:latin typeface="Consolas"/>
              </a:rPr>
              <a:t>port.read</a:t>
            </a:r>
            <a:r>
              <a:rPr lang="en-US" sz="2000" dirty="0">
                <a:latin typeface="Consolas"/>
              </a:rPr>
              <a:t>(10) </a:t>
            </a:r>
            <a:br>
              <a:rPr lang="en-US" sz="2000" dirty="0">
                <a:latin typeface="Consolas"/>
              </a:rPr>
            </a:br>
            <a:r>
              <a:rPr lang="en-US" sz="2000" dirty="0">
                <a:latin typeface="Consolas"/>
              </a:rPr>
              <a:t>print </a:t>
            </a:r>
            <a:r>
              <a:rPr lang="en-US" sz="2000" dirty="0" err="1">
                <a:latin typeface="Consolas"/>
              </a:rPr>
              <a:t>rcv</a:t>
            </a:r>
            <a:r>
              <a:rPr lang="en-US" sz="2000" dirty="0">
                <a:latin typeface="Consolas"/>
              </a:rPr>
              <a:t> </a:t>
            </a:r>
            <a:br>
              <a:rPr lang="en-US" sz="2000" dirty="0">
                <a:latin typeface="Consolas"/>
              </a:rPr>
            </a:br>
            <a:r>
              <a:rPr lang="en-US" sz="2000" dirty="0" err="1">
                <a:latin typeface="Consolas"/>
              </a:rPr>
              <a:t>time.sleep</a:t>
            </a:r>
            <a:r>
              <a:rPr lang="en-US" sz="2000" dirty="0">
                <a:latin typeface="Consolas"/>
              </a:rPr>
              <a:t>(1) </a:t>
            </a:r>
            <a:br>
              <a:rPr lang="en-US" sz="2000" dirty="0">
                <a:latin typeface="Consolas"/>
              </a:rPr>
            </a:br>
            <a:r>
              <a:rPr lang="en-US" sz="2000" dirty="0">
                <a:latin typeface="Consolas"/>
              </a:rPr>
              <a:t> </a:t>
            </a:r>
            <a:br>
              <a:rPr lang="en-US" sz="1300" dirty="0">
                <a:latin typeface="Consolas"/>
              </a:rPr>
            </a:br>
            <a:br>
              <a:rPr lang="en-US" sz="1300" dirty="0">
                <a:latin typeface="Consolas"/>
              </a:rPr>
            </a:br>
            <a:r>
              <a:rPr lang="en-US" sz="1300" dirty="0">
                <a:latin typeface="Consolas"/>
              </a:rPr>
              <a:t>  </a:t>
            </a:r>
            <a:br>
              <a:rPr lang="en-US" sz="1300" dirty="0">
                <a:latin typeface="Consolas"/>
              </a:rPr>
            </a:br>
            <a:r>
              <a:rPr lang="en-US" sz="1300" dirty="0">
                <a:latin typeface="Consolas"/>
              </a:rPr>
              <a:t> </a:t>
            </a:r>
            <a:endParaRPr lang="en-US" sz="1300" dirty="0">
              <a:ea typeface="+mn-lt"/>
              <a:cs typeface="+mn-lt"/>
            </a:endParaRPr>
          </a:p>
          <a:p>
            <a:endParaRPr lang="en-US" sz="13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42531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9FA6BB-322F-40AD-9B50-508BC4C4B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Code: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D3D21-FD67-4FF6-BFCC-DD876C297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626135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latin typeface="Consolas"/>
              </a:rPr>
              <a:t>port.write</a:t>
            </a:r>
            <a:r>
              <a:rPr lang="en-US" sz="2000" dirty="0">
                <a:latin typeface="Consolas"/>
              </a:rPr>
              <a:t>('ATE0'+'\r\n')      # Disable the Echo </a:t>
            </a:r>
            <a:br>
              <a:rPr lang="en-US" sz="2000" dirty="0">
                <a:latin typeface="Consolas"/>
              </a:rPr>
            </a:br>
            <a:r>
              <a:rPr lang="en-US" sz="2000" dirty="0" err="1">
                <a:latin typeface="Consolas"/>
              </a:rPr>
              <a:t>rcv</a:t>
            </a:r>
            <a:r>
              <a:rPr lang="en-US" sz="2000" dirty="0">
                <a:latin typeface="Consolas"/>
              </a:rPr>
              <a:t> = </a:t>
            </a:r>
            <a:r>
              <a:rPr lang="en-US" sz="2000" dirty="0" err="1">
                <a:latin typeface="Consolas"/>
              </a:rPr>
              <a:t>port.read</a:t>
            </a:r>
            <a:r>
              <a:rPr lang="en-US" sz="2000" dirty="0">
                <a:latin typeface="Consolas"/>
              </a:rPr>
              <a:t>(10) </a:t>
            </a:r>
            <a:br>
              <a:rPr lang="en-US" sz="2000" dirty="0">
                <a:latin typeface="Consolas"/>
              </a:rPr>
            </a:br>
            <a:r>
              <a:rPr lang="en-US" sz="2000" dirty="0">
                <a:latin typeface="Consolas"/>
              </a:rPr>
              <a:t>print </a:t>
            </a:r>
            <a:r>
              <a:rPr lang="en-US" sz="2000" dirty="0" err="1">
                <a:latin typeface="Consolas"/>
              </a:rPr>
              <a:t>rcv</a:t>
            </a:r>
            <a:r>
              <a:rPr lang="en-US" sz="2000" dirty="0">
                <a:latin typeface="Consolas"/>
              </a:rPr>
              <a:t> </a:t>
            </a:r>
            <a:br>
              <a:rPr lang="en-US" sz="2000" dirty="0">
                <a:latin typeface="Consolas"/>
              </a:rPr>
            </a:br>
            <a:r>
              <a:rPr lang="en-US" sz="2000" dirty="0" err="1">
                <a:latin typeface="Consolas"/>
              </a:rPr>
              <a:t>time.sleep</a:t>
            </a:r>
            <a:r>
              <a:rPr lang="en-US" sz="2000" dirty="0">
                <a:latin typeface="Consolas"/>
              </a:rPr>
              <a:t>(1) </a:t>
            </a:r>
            <a:br>
              <a:rPr lang="en-US" sz="2000" dirty="0">
                <a:latin typeface="Consolas"/>
              </a:rPr>
            </a:br>
            <a:r>
              <a:rPr lang="en-US" sz="2000" dirty="0">
                <a:latin typeface="Consolas"/>
              </a:rPr>
              <a:t> </a:t>
            </a:r>
            <a:br>
              <a:rPr lang="en-US" sz="2000" dirty="0">
                <a:latin typeface="Consolas"/>
              </a:rPr>
            </a:br>
            <a:r>
              <a:rPr lang="en-US" sz="2000" dirty="0" err="1">
                <a:latin typeface="Consolas"/>
              </a:rPr>
              <a:t>port.write</a:t>
            </a:r>
            <a:r>
              <a:rPr lang="en-US" sz="2000" dirty="0">
                <a:latin typeface="Consolas"/>
              </a:rPr>
              <a:t>('AT+CMGF=1'+'\r\n')  # Select Message format as Text mode </a:t>
            </a:r>
            <a:br>
              <a:rPr lang="en-US" sz="2000" dirty="0">
                <a:latin typeface="Consolas"/>
              </a:rPr>
            </a:br>
            <a:r>
              <a:rPr lang="en-US" sz="2000" dirty="0" err="1">
                <a:latin typeface="Consolas"/>
              </a:rPr>
              <a:t>rcv</a:t>
            </a:r>
            <a:r>
              <a:rPr lang="en-US" sz="2000" dirty="0">
                <a:latin typeface="Consolas"/>
              </a:rPr>
              <a:t> = </a:t>
            </a:r>
            <a:r>
              <a:rPr lang="en-US" sz="2000" dirty="0" err="1">
                <a:latin typeface="Consolas"/>
              </a:rPr>
              <a:t>port.read</a:t>
            </a:r>
            <a:r>
              <a:rPr lang="en-US" sz="2000" dirty="0">
                <a:latin typeface="Consolas"/>
              </a:rPr>
              <a:t>(10) </a:t>
            </a:r>
            <a:br>
              <a:rPr lang="en-US" sz="2000" dirty="0">
                <a:latin typeface="Consolas"/>
              </a:rPr>
            </a:br>
            <a:r>
              <a:rPr lang="en-US" sz="2000" dirty="0">
                <a:latin typeface="Consolas"/>
              </a:rPr>
              <a:t>print </a:t>
            </a:r>
            <a:r>
              <a:rPr lang="en-US" sz="2000" dirty="0" err="1">
                <a:latin typeface="Consolas"/>
              </a:rPr>
              <a:t>rcv</a:t>
            </a:r>
            <a:r>
              <a:rPr lang="en-US" sz="2000" dirty="0">
                <a:latin typeface="Consolas"/>
              </a:rPr>
              <a:t> </a:t>
            </a:r>
            <a:br>
              <a:rPr lang="en-US" sz="2000" dirty="0">
                <a:latin typeface="Consolas"/>
              </a:rPr>
            </a:br>
            <a:r>
              <a:rPr lang="en-US" sz="2000" dirty="0" err="1">
                <a:latin typeface="Consolas"/>
              </a:rPr>
              <a:t>time.sleep</a:t>
            </a:r>
            <a:r>
              <a:rPr lang="en-US" sz="2000" dirty="0">
                <a:latin typeface="Consolas"/>
              </a:rPr>
              <a:t>(1) </a:t>
            </a:r>
            <a:endParaRPr lang="en-US" sz="2000">
              <a:latin typeface="Consolas"/>
              <a:cs typeface="Calibri" panose="020F0502020204030204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err="1">
                <a:latin typeface="Consolas"/>
              </a:rPr>
              <a:t>port.write</a:t>
            </a:r>
            <a:r>
              <a:rPr lang="en-US" sz="2000" dirty="0">
                <a:latin typeface="Consolas"/>
              </a:rPr>
              <a:t>('AT+CNMI=2,1,0,0,0'+'\r\n')   # New SMS Message Indications </a:t>
            </a:r>
            <a:br>
              <a:rPr lang="en-US" sz="2000" dirty="0">
                <a:latin typeface="Consolas"/>
              </a:rPr>
            </a:br>
            <a:r>
              <a:rPr lang="en-US" sz="2000" err="1">
                <a:latin typeface="Consolas"/>
              </a:rPr>
              <a:t>rcv</a:t>
            </a:r>
            <a:r>
              <a:rPr lang="en-US" sz="2000" dirty="0">
                <a:latin typeface="Consolas"/>
              </a:rPr>
              <a:t> = </a:t>
            </a:r>
            <a:r>
              <a:rPr lang="en-US" sz="2000" err="1">
                <a:latin typeface="Consolas"/>
              </a:rPr>
              <a:t>port.read</a:t>
            </a:r>
            <a:r>
              <a:rPr lang="en-US" sz="2000" dirty="0">
                <a:latin typeface="Consolas"/>
              </a:rPr>
              <a:t>(10) </a:t>
            </a:r>
            <a:br>
              <a:rPr lang="en-US" sz="2000" dirty="0">
                <a:latin typeface="Consolas"/>
              </a:rPr>
            </a:br>
            <a:r>
              <a:rPr lang="en-US" sz="2000" dirty="0">
                <a:latin typeface="Consolas"/>
              </a:rPr>
              <a:t>print </a:t>
            </a:r>
            <a:r>
              <a:rPr lang="en-US" sz="2000" err="1">
                <a:latin typeface="Consolas"/>
              </a:rPr>
              <a:t>rcv</a:t>
            </a:r>
            <a:r>
              <a:rPr lang="en-US" sz="2000" dirty="0">
                <a:latin typeface="Consolas"/>
              </a:rPr>
              <a:t> </a:t>
            </a:r>
            <a:br>
              <a:rPr lang="en-US" sz="2000" dirty="0">
                <a:latin typeface="Consolas"/>
              </a:rPr>
            </a:br>
            <a:r>
              <a:rPr lang="en-US" sz="2000" err="1">
                <a:latin typeface="Consolas"/>
              </a:rPr>
              <a:t>time.sleep</a:t>
            </a:r>
            <a:r>
              <a:rPr lang="en-US" sz="2000" dirty="0">
                <a:latin typeface="Consolas"/>
              </a:rPr>
              <a:t>(1) </a:t>
            </a:r>
            <a:br>
              <a:rPr lang="en-US" sz="2000" dirty="0">
                <a:latin typeface="Consolas"/>
              </a:rPr>
            </a:br>
            <a:r>
              <a:rPr lang="en-US" sz="2000" dirty="0">
                <a:latin typeface="Consolas"/>
              </a:rPr>
              <a:t> </a:t>
            </a:r>
            <a:br>
              <a:rPr lang="en-US" sz="2000" dirty="0">
                <a:latin typeface="Consolas"/>
              </a:rPr>
            </a:br>
            <a:endParaRPr lang="en-US" sz="2000">
              <a:latin typeface="Consolas"/>
              <a:ea typeface="+mn-lt"/>
              <a:cs typeface="+mn-lt"/>
            </a:endParaRPr>
          </a:p>
          <a:p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66914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2F50BE-17F6-4752-AE91-D336988F1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Code: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6D0FF-83ED-4240-B97C-E942BF79C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>
                <a:latin typeface="Consolas"/>
              </a:rPr>
              <a:t># Sending a message to a particular Number </a:t>
            </a:r>
            <a:br>
              <a:rPr lang="en-US" sz="2200">
                <a:latin typeface="Consolas"/>
              </a:rPr>
            </a:br>
            <a:r>
              <a:rPr lang="en-US" sz="2200">
                <a:latin typeface="Consolas"/>
              </a:rPr>
              <a:t> </a:t>
            </a:r>
            <a:br>
              <a:rPr lang="en-US" sz="2200">
                <a:latin typeface="Consolas"/>
              </a:rPr>
            </a:br>
            <a:r>
              <a:rPr lang="en-US" sz="2200" err="1">
                <a:latin typeface="Consolas"/>
              </a:rPr>
              <a:t>port.write</a:t>
            </a:r>
            <a:r>
              <a:rPr lang="en-US" sz="2200">
                <a:latin typeface="Consolas"/>
              </a:rPr>
              <a:t>('AT+CMGS="6477872530"'+'\r\n') </a:t>
            </a:r>
            <a:br>
              <a:rPr lang="en-US" sz="2200">
                <a:latin typeface="Consolas"/>
              </a:rPr>
            </a:br>
            <a:r>
              <a:rPr lang="en-US" sz="2200" err="1">
                <a:latin typeface="Consolas"/>
              </a:rPr>
              <a:t>rcv</a:t>
            </a:r>
            <a:r>
              <a:rPr lang="en-US" sz="2200">
                <a:latin typeface="Consolas"/>
              </a:rPr>
              <a:t> = </a:t>
            </a:r>
            <a:r>
              <a:rPr lang="en-US" sz="2200" err="1">
                <a:latin typeface="Consolas"/>
              </a:rPr>
              <a:t>port.read</a:t>
            </a:r>
            <a:r>
              <a:rPr lang="en-US" sz="2200">
                <a:latin typeface="Consolas"/>
              </a:rPr>
              <a:t>(10) </a:t>
            </a:r>
            <a:br>
              <a:rPr lang="en-US" sz="2200">
                <a:latin typeface="Consolas"/>
              </a:rPr>
            </a:br>
            <a:r>
              <a:rPr lang="en-US" sz="2200">
                <a:latin typeface="Consolas"/>
              </a:rPr>
              <a:t>print </a:t>
            </a:r>
            <a:r>
              <a:rPr lang="en-US" sz="2200" err="1">
                <a:latin typeface="Consolas"/>
              </a:rPr>
              <a:t>rcv</a:t>
            </a:r>
            <a:r>
              <a:rPr lang="en-US" sz="2200">
                <a:latin typeface="Consolas"/>
              </a:rPr>
              <a:t> </a:t>
            </a:r>
            <a:br>
              <a:rPr lang="en-US" sz="2200">
                <a:latin typeface="Consolas"/>
              </a:rPr>
            </a:br>
            <a:r>
              <a:rPr lang="en-US" sz="2200" err="1">
                <a:latin typeface="Consolas"/>
              </a:rPr>
              <a:t>time.sleep</a:t>
            </a:r>
            <a:r>
              <a:rPr lang="en-US" sz="2200">
                <a:latin typeface="Consolas"/>
              </a:rPr>
              <a:t>(1) </a:t>
            </a:r>
            <a:br>
              <a:rPr lang="en-US" sz="2200">
                <a:latin typeface="Consolas"/>
              </a:rPr>
            </a:br>
            <a:r>
              <a:rPr lang="en-US" sz="2200">
                <a:latin typeface="Consolas"/>
              </a:rPr>
              <a:t> </a:t>
            </a:r>
            <a:br>
              <a:rPr lang="en-US" sz="2200">
                <a:latin typeface="Consolas"/>
              </a:rPr>
            </a:br>
            <a:r>
              <a:rPr lang="en-US" sz="2200" err="1">
                <a:latin typeface="Consolas"/>
              </a:rPr>
              <a:t>port.write</a:t>
            </a:r>
            <a:r>
              <a:rPr lang="en-US" sz="2200">
                <a:latin typeface="Consolas"/>
              </a:rPr>
              <a:t>('Message Test 123'+'\r\n')  # Message </a:t>
            </a:r>
            <a:br>
              <a:rPr lang="en-US" sz="2200">
                <a:latin typeface="Consolas"/>
              </a:rPr>
            </a:br>
            <a:r>
              <a:rPr lang="en-US" sz="2200" err="1">
                <a:latin typeface="Consolas"/>
              </a:rPr>
              <a:t>rcv</a:t>
            </a:r>
            <a:r>
              <a:rPr lang="en-US" sz="2200">
                <a:latin typeface="Consolas"/>
              </a:rPr>
              <a:t> = </a:t>
            </a:r>
            <a:r>
              <a:rPr lang="en-US" sz="2200" err="1">
                <a:latin typeface="Consolas"/>
              </a:rPr>
              <a:t>port.read</a:t>
            </a:r>
            <a:r>
              <a:rPr lang="en-US" sz="2200">
                <a:latin typeface="Consolas"/>
              </a:rPr>
              <a:t>(10) </a:t>
            </a:r>
            <a:br>
              <a:rPr lang="en-US" sz="2200">
                <a:latin typeface="Consolas"/>
              </a:rPr>
            </a:br>
            <a:r>
              <a:rPr lang="en-US" sz="2200">
                <a:latin typeface="Consolas"/>
              </a:rPr>
              <a:t>print </a:t>
            </a:r>
            <a:r>
              <a:rPr lang="en-US" sz="2200" err="1">
                <a:latin typeface="Consolas"/>
              </a:rPr>
              <a:t>rcv</a:t>
            </a:r>
            <a:r>
              <a:rPr lang="en-US" sz="2200">
                <a:latin typeface="Consolas"/>
              </a:rPr>
              <a:t> </a:t>
            </a:r>
            <a:br>
              <a:rPr lang="en-US" sz="2200">
                <a:latin typeface="Consolas"/>
              </a:rPr>
            </a:br>
            <a:r>
              <a:rPr lang="en-US" sz="2200">
                <a:latin typeface="Consolas"/>
              </a:rPr>
              <a:t> </a:t>
            </a:r>
            <a:br>
              <a:rPr lang="en-US" sz="2200">
                <a:latin typeface="Consolas"/>
              </a:rPr>
            </a:br>
            <a:r>
              <a:rPr lang="en-US" sz="2200" err="1">
                <a:latin typeface="Consolas"/>
              </a:rPr>
              <a:t>port.write</a:t>
            </a:r>
            <a:r>
              <a:rPr lang="en-US" sz="2200">
                <a:latin typeface="Consolas"/>
              </a:rPr>
              <a:t>("\x1A") # Enable to send SMS </a:t>
            </a:r>
            <a:br>
              <a:rPr lang="en-US" sz="2200">
                <a:latin typeface="Consolas"/>
              </a:rPr>
            </a:br>
            <a:r>
              <a:rPr lang="en-US" sz="2200">
                <a:latin typeface="Consolas"/>
              </a:rPr>
              <a:t>for </a:t>
            </a:r>
            <a:r>
              <a:rPr lang="en-US" sz="2200" err="1">
                <a:latin typeface="Consolas"/>
              </a:rPr>
              <a:t>i</a:t>
            </a:r>
            <a:r>
              <a:rPr lang="en-US" sz="2200">
                <a:latin typeface="Consolas"/>
              </a:rPr>
              <a:t> in range(10): </a:t>
            </a:r>
            <a:br>
              <a:rPr lang="en-US" sz="2200">
                <a:latin typeface="Consolas"/>
              </a:rPr>
            </a:br>
            <a:r>
              <a:rPr lang="en-US" sz="2200">
                <a:latin typeface="Consolas"/>
              </a:rPr>
              <a:t>    </a:t>
            </a:r>
            <a:r>
              <a:rPr lang="en-US" sz="2200" err="1">
                <a:latin typeface="Consolas"/>
              </a:rPr>
              <a:t>rcv</a:t>
            </a:r>
            <a:r>
              <a:rPr lang="en-US" sz="2200">
                <a:latin typeface="Consolas"/>
              </a:rPr>
              <a:t> = </a:t>
            </a:r>
            <a:r>
              <a:rPr lang="en-US" sz="2200" err="1">
                <a:latin typeface="Consolas"/>
              </a:rPr>
              <a:t>port.read</a:t>
            </a:r>
            <a:r>
              <a:rPr lang="en-US" sz="2200">
                <a:latin typeface="Consolas"/>
              </a:rPr>
              <a:t>(10) </a:t>
            </a:r>
            <a:br>
              <a:rPr lang="en-US" sz="2200">
                <a:latin typeface="Consolas"/>
              </a:rPr>
            </a:br>
            <a:r>
              <a:rPr lang="en-US" sz="2200">
                <a:latin typeface="Consolas"/>
              </a:rPr>
              <a:t>    print </a:t>
            </a:r>
            <a:r>
              <a:rPr lang="en-US" sz="2200" err="1">
                <a:latin typeface="Consolas"/>
              </a:rPr>
              <a:t>rcv</a:t>
            </a:r>
            <a:endParaRPr lang="en-US" sz="2200" err="1"/>
          </a:p>
        </p:txBody>
      </p:sp>
    </p:spTree>
    <p:extLst>
      <p:ext uri="{BB962C8B-B14F-4D97-AF65-F5344CB8AC3E}">
        <p14:creationId xmlns:p14="http://schemas.microsoft.com/office/powerpoint/2010/main" val="21644886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DF3DB-BAA9-4477-8F4E-C59DAF9E7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"/>
                <a:cs typeface="Times"/>
              </a:rPr>
              <a:t>References:-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92F9B-74E5-4012-BF47-ACB6B4C45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 err="1">
                <a:ea typeface="+mn-lt"/>
                <a:cs typeface="+mn-lt"/>
              </a:rPr>
              <a:t>waveshare</a:t>
            </a:r>
            <a:r>
              <a:rPr lang="en-US" dirty="0">
                <a:ea typeface="+mn-lt"/>
                <a:cs typeface="+mn-lt"/>
              </a:rPr>
              <a:t>. (n.d.). </a:t>
            </a:r>
            <a:r>
              <a:rPr lang="en-US" i="1" dirty="0">
                <a:ea typeface="+mn-lt"/>
                <a:cs typeface="+mn-lt"/>
              </a:rPr>
              <a:t>GSM/GPRS/GNSS/Bluetooth HAT for Raspberry Pi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Waveshare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Retrived</a:t>
            </a:r>
            <a:r>
              <a:rPr lang="en-US" dirty="0">
                <a:ea typeface="+mn-lt"/>
                <a:cs typeface="+mn-lt"/>
              </a:rPr>
              <a:t> from - </a:t>
            </a:r>
            <a:r>
              <a:rPr lang="en-US" dirty="0">
                <a:ea typeface="+mn-lt"/>
                <a:cs typeface="+mn-lt"/>
                <a:hlinkClick r:id="rId2"/>
              </a:rPr>
              <a:t>https://www.waveshare.com/gsm-gprs-gnss-hat.htm</a:t>
            </a:r>
            <a:r>
              <a:rPr lang="en-US" dirty="0">
                <a:ea typeface="+mn-lt"/>
                <a:cs typeface="+mn-lt"/>
              </a:rPr>
              <a:t>. </a:t>
            </a:r>
            <a:endParaRPr lang="en-US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Mahesh. (2018, May 2). </a:t>
            </a:r>
            <a:r>
              <a:rPr lang="en-US" i="1" dirty="0">
                <a:ea typeface="+mn-lt"/>
                <a:cs typeface="+mn-lt"/>
              </a:rPr>
              <a:t>Raspberry Pi: </a:t>
            </a:r>
            <a:r>
              <a:rPr lang="en-US" i="1" dirty="0" err="1">
                <a:ea typeface="+mn-lt"/>
                <a:cs typeface="+mn-lt"/>
              </a:rPr>
              <a:t>rhydoLABZ</a:t>
            </a:r>
            <a:r>
              <a:rPr lang="en-US" i="1" dirty="0">
                <a:ea typeface="+mn-lt"/>
                <a:cs typeface="+mn-lt"/>
              </a:rPr>
              <a:t>-wiki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rhydoLABZwiki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Retrived</a:t>
            </a:r>
            <a:r>
              <a:rPr lang="en-US" dirty="0">
                <a:ea typeface="+mn-lt"/>
                <a:cs typeface="+mn-lt"/>
              </a:rPr>
              <a:t> from - </a:t>
            </a:r>
            <a:r>
              <a:rPr lang="en-US" dirty="0">
                <a:ea typeface="+mn-lt"/>
                <a:cs typeface="+mn-lt"/>
                <a:hlinkClick r:id="rId3"/>
              </a:rPr>
              <a:t>https://www.rhydolabz.com/wiki/?cat=39</a:t>
            </a:r>
            <a:r>
              <a:rPr lang="en-US" dirty="0">
                <a:ea typeface="+mn-lt"/>
                <a:cs typeface="+mn-lt"/>
              </a:rPr>
              <a:t>. </a:t>
            </a:r>
            <a:endParaRPr lang="en-US" dirty="0">
              <a:cs typeface="Calibri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i="1" dirty="0">
                <a:ea typeface="+mn-lt"/>
                <a:cs typeface="+mn-lt"/>
              </a:rPr>
              <a:t>SIM868 GSM/GPRS/GNSS/Bluetooth HAT for Raspberry Pi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DIYElectronics</a:t>
            </a:r>
            <a:r>
              <a:rPr lang="en-US" dirty="0">
                <a:ea typeface="+mn-lt"/>
                <a:cs typeface="+mn-lt"/>
              </a:rPr>
              <a:t>. (n.d.). </a:t>
            </a:r>
            <a:r>
              <a:rPr lang="en-US" dirty="0">
                <a:ea typeface="+mn-lt"/>
                <a:cs typeface="+mn-lt"/>
                <a:hlinkClick r:id="rId4"/>
              </a:rPr>
              <a:t>https://www.diyelectronics.co.za/store/hats/1800-sim868-gsmgprsgnss-hat-for-raspberry-pi.html</a:t>
            </a:r>
            <a:r>
              <a:rPr lang="en-US" dirty="0">
                <a:ea typeface="+mn-lt"/>
                <a:cs typeface="+mn-lt"/>
              </a:rPr>
              <a:t>. 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  <a:hlinkClick r:id="rId5"/>
              </a:rPr>
              <a:t>https://www.waveshare.com/w/upload/2/20/SIM800_Series_AT_Command_Manual_V1.09.pdf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04973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0">
            <a:extLst>
              <a:ext uri="{FF2B5EF4-FFF2-40B4-BE49-F238E27FC236}">
                <a16:creationId xmlns:a16="http://schemas.microsoft.com/office/drawing/2014/main" id="{3301E07F-4F79-4B58-8698-EF24DC1EC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c 22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91583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EE6F773-742A-491A-9A00-A2A150DF5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9419" y="366810"/>
            <a:ext cx="6124381" cy="61243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CA0B3A-75FB-48FD-879C-B8ACD8999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593"/>
            <a:ext cx="4467792" cy="30605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F84A7B88-E43C-473B-A103-FC8AFDC42C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3623" y="1374798"/>
            <a:ext cx="4108404" cy="4108404"/>
          </a:xfrm>
          <a:custGeom>
            <a:avLst/>
            <a:gdLst/>
            <a:ahLst/>
            <a:cxnLst/>
            <a:rect l="l" t="t" r="r" b="b"/>
            <a:pathLst>
              <a:path w="4273177" h="4470400">
                <a:moveTo>
                  <a:pt x="75080" y="0"/>
                </a:moveTo>
                <a:lnTo>
                  <a:pt x="4198097" y="0"/>
                </a:lnTo>
                <a:cubicBezTo>
                  <a:pt x="4239563" y="0"/>
                  <a:pt x="4273177" y="33614"/>
                  <a:pt x="4273177" y="75080"/>
                </a:cubicBezTo>
                <a:lnTo>
                  <a:pt x="4273177" y="4395320"/>
                </a:lnTo>
                <a:cubicBezTo>
                  <a:pt x="4273177" y="4436786"/>
                  <a:pt x="4239563" y="4470400"/>
                  <a:pt x="4198097" y="4470400"/>
                </a:cubicBezTo>
                <a:lnTo>
                  <a:pt x="75080" y="4470400"/>
                </a:lnTo>
                <a:cubicBezTo>
                  <a:pt x="33614" y="4470400"/>
                  <a:pt x="0" y="4436786"/>
                  <a:pt x="0" y="4395320"/>
                </a:cubicBezTo>
                <a:lnTo>
                  <a:pt x="0" y="75080"/>
                </a:lnTo>
                <a:cubicBezTo>
                  <a:pt x="0" y="33614"/>
                  <a:pt x="33614" y="0"/>
                  <a:pt x="7508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29347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4E7F4-DB8E-4F80-8C50-E541D4EDF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000" b="1">
                <a:latin typeface="Times"/>
                <a:cs typeface="Times"/>
              </a:rPr>
              <a:t>GSM Module:- SIM868</a:t>
            </a:r>
            <a:endParaRPr lang="en-US" sz="5000">
              <a:ea typeface="+mj-lt"/>
              <a:cs typeface="+mj-lt"/>
            </a:endParaRP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F2642-7C70-44FE-9572-9565A33E7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0"/>
              </a:spcBef>
            </a:pPr>
            <a:r>
              <a:rPr lang="en-US" sz="2200">
                <a:ea typeface="+mn-lt"/>
                <a:cs typeface="+mn-lt"/>
              </a:rPr>
              <a:t>SIM868 is a handy, low power Raspberry Pi HAT which features multi communication functionalities: GSM, GPRS, GNSS and Bluetooth.</a:t>
            </a:r>
          </a:p>
          <a:p>
            <a:pPr>
              <a:spcBef>
                <a:spcPts val="0"/>
              </a:spcBef>
            </a:pPr>
            <a:r>
              <a:rPr lang="en-US" sz="2200">
                <a:ea typeface="+mn-lt"/>
                <a:cs typeface="+mn-lt"/>
              </a:rPr>
              <a:t>It allows your Pi to easily make a telephone call, send messages, connect to wireless Internet, global position, transfer data via Bluetooth, and so on.</a:t>
            </a:r>
          </a:p>
          <a:p>
            <a:endParaRPr lang="en-US" sz="2200">
              <a:cs typeface="Calibri"/>
            </a:endParaRPr>
          </a:p>
        </p:txBody>
      </p:sp>
      <p:pic>
        <p:nvPicPr>
          <p:cNvPr id="4" name="Picture 4" descr="A picture containing electronics, circuit&#10;&#10;Description automatically generated">
            <a:extLst>
              <a:ext uri="{FF2B5EF4-FFF2-40B4-BE49-F238E27FC236}">
                <a16:creationId xmlns:a16="http://schemas.microsoft.com/office/drawing/2014/main" id="{36D5C809-02AB-41FD-8AF2-1C22022422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33" r="17440"/>
          <a:stretch/>
        </p:blipFill>
        <p:spPr>
          <a:xfrm>
            <a:off x="5052910" y="-201273"/>
            <a:ext cx="731009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10742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5F6CA-4F21-4101-AFB7-DFEC23690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068" y="379502"/>
            <a:ext cx="10515600" cy="1325563"/>
          </a:xfrm>
        </p:spPr>
        <p:txBody>
          <a:bodyPr/>
          <a:lstStyle/>
          <a:p>
            <a:r>
              <a:rPr lang="en-US" b="1" u="sng" dirty="0">
                <a:latin typeface="Times"/>
                <a:ea typeface="+mj-lt"/>
                <a:cs typeface="+mj-lt"/>
              </a:rPr>
              <a:t>GSM module General specification :-</a:t>
            </a:r>
            <a:endParaRPr lang="en-US" b="1" u="sng" dirty="0">
              <a:latin typeface="Times"/>
              <a:cs typeface="Time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04B12-9E49-40D0-A46A-26527E144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427" y="1825627"/>
            <a:ext cx="10515600" cy="545839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Standard Raspberry Pi 40PIN GPIO extension header, supports Raspberry Pi series boards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Supports SMS, phone call, GPRS, DTMF, HTTP, FTP, MMS, email, etc.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Support GPS, COMPASS, </a:t>
            </a:r>
            <a:r>
              <a:rPr lang="en-US" dirty="0" err="1">
                <a:ea typeface="+mn-lt"/>
                <a:cs typeface="+mn-lt"/>
              </a:rPr>
              <a:t>Glonass</a:t>
            </a:r>
            <a:r>
              <a:rPr lang="en-US" dirty="0">
                <a:ea typeface="+mn-lt"/>
                <a:cs typeface="+mn-lt"/>
              </a:rPr>
              <a:t>, LBS base station positioning, omni-positioning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Bluetooth 3.0, supports data transferring through Bluetooth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Onboard USB TO UART converter CP2102 for UART debugging</a:t>
            </a:r>
            <a:endParaRPr lang="en-US" dirty="0"/>
          </a:p>
          <a:p>
            <a:endParaRPr lang="en-US" dirty="0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1856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34EAE-D38C-4CAB-8429-0AF12B8EA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Times"/>
                <a:cs typeface="Times"/>
              </a:rPr>
              <a:t>GSM module General specification :-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69ED9-1FD6-4A8C-A958-E96FEF5F4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6x LEDs for indicating the module working status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cs typeface="Calibri"/>
              </a:rPr>
              <a:t>SIM card slot for 1.8V/3V SIM card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cs typeface="Calibri"/>
              </a:rPr>
              <a:t>RTC with backup battery holder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cs typeface="Calibri"/>
              </a:rPr>
              <a:t>Baud rate auto detection (1200bps ~115200bps)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cs typeface="Calibri"/>
              </a:rPr>
              <a:t>Control via AT commands (3GPP TS 27.007, 27.005, and SIMCOM enhanced AT Commands)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cs typeface="Calibri"/>
              </a:rPr>
              <a:t>Supports SIM application toolkit: GSM 11.14 Release 99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354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D7948D-A5F4-409F-B612-5127D5BC9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000" b="1">
                <a:latin typeface="Times"/>
                <a:cs typeface="Times"/>
              </a:rPr>
              <a:t>GSM module specification :-</a:t>
            </a:r>
            <a:endParaRPr lang="en-US" sz="5000">
              <a:ea typeface="+mj-lt"/>
              <a:cs typeface="+mj-lt"/>
            </a:endParaRP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826CB-8298-4D28-9B55-E6D9C2097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b="1">
                <a:ea typeface="+mn-lt"/>
                <a:cs typeface="+mn-lt"/>
              </a:rPr>
              <a:t>Band </a:t>
            </a:r>
            <a:endParaRPr lang="en-US" sz="2200" b="1">
              <a:cs typeface="Calibri" panose="020F0502020204030204"/>
            </a:endParaRPr>
          </a:p>
          <a:p>
            <a:r>
              <a:rPr lang="en-US" sz="2200">
                <a:ea typeface="+mn-lt"/>
                <a:cs typeface="+mn-lt"/>
              </a:rPr>
              <a:t>GSM 850/EGSM 900/DCS 1800/PCS 1900 MHz</a:t>
            </a:r>
            <a:endParaRPr lang="en-US" sz="2200"/>
          </a:p>
          <a:p>
            <a:r>
              <a:rPr lang="en-US" sz="2200">
                <a:ea typeface="+mn-lt"/>
                <a:cs typeface="+mn-lt"/>
              </a:rPr>
              <a:t>Quad-band auto search</a:t>
            </a:r>
            <a:endParaRPr lang="en-US" sz="2200"/>
          </a:p>
          <a:p>
            <a:r>
              <a:rPr lang="en-US" sz="2200">
                <a:ea typeface="+mn-lt"/>
                <a:cs typeface="+mn-lt"/>
              </a:rPr>
              <a:t>Compliant to GSM phase 2/2+</a:t>
            </a:r>
            <a:endParaRPr lang="en-US" sz="2200"/>
          </a:p>
          <a:p>
            <a:endParaRPr lang="en-US" sz="2200">
              <a:cs typeface="Calibri"/>
            </a:endParaRPr>
          </a:p>
        </p:txBody>
      </p:sp>
      <p:pic>
        <p:nvPicPr>
          <p:cNvPr id="4" name="Picture 4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B1BC6A25-B713-4979-A5C7-6E1E7FFA47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2" r="24381"/>
          <a:stretch/>
        </p:blipFill>
        <p:spPr>
          <a:xfrm>
            <a:off x="5397966" y="10"/>
            <a:ext cx="6433077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95565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6DA13-26CD-43B9-A48B-7B163FE89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"/>
                <a:cs typeface="Times"/>
              </a:rPr>
              <a:t>GSM module specification :-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23A15-2A38-4F86-B155-80BD1634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GPRS connectivity </a:t>
            </a:r>
            <a:endParaRPr lang="en-US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GPRS multi-slot class 12 (default)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GPRS multi-slot class 1~12 (configurable)</a:t>
            </a:r>
            <a:endParaRPr lang="en-US" dirty="0"/>
          </a:p>
          <a:p>
            <a:pPr marL="0" indent="0">
              <a:buNone/>
            </a:pPr>
            <a:endParaRPr lang="en-US" b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GPRS data feature 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Downlink speed: max 85.6kbps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Uplink speed: max 85.6kbps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Coding schemes: CS-1\CS-2\CS-3\CS-4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Supports PAP (Password Authentication Protocol) for PPP connection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Supports PBCCH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Supports USSD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9236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F2194-239D-49C5-921C-1EA9B42C7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"/>
                <a:cs typeface="Times"/>
              </a:rPr>
              <a:t>GSM module specification :-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1492E-A73D-4768-A3FC-97907BF30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SMS 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Supports: 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MT (“</a:t>
            </a:r>
            <a:r>
              <a:rPr lang="en-US" b="1" dirty="0">
                <a:ea typeface="+mn-lt"/>
                <a:cs typeface="+mn-lt"/>
              </a:rPr>
              <a:t>mobile</a:t>
            </a:r>
            <a:r>
              <a:rPr lang="en-US" dirty="0">
                <a:ea typeface="+mn-lt"/>
                <a:cs typeface="+mn-lt"/>
              </a:rPr>
              <a:t> terminated”)</a:t>
            </a:r>
          </a:p>
          <a:p>
            <a:r>
              <a:rPr lang="en-US" dirty="0">
                <a:ea typeface="+mn-lt"/>
                <a:cs typeface="+mn-lt"/>
              </a:rPr>
              <a:t>MO (Mobile Originated)</a:t>
            </a:r>
          </a:p>
          <a:p>
            <a:r>
              <a:rPr lang="en-US" dirty="0">
                <a:ea typeface="+mn-lt"/>
                <a:cs typeface="+mn-lt"/>
              </a:rPr>
              <a:t>CB (Cell Broadcast)</a:t>
            </a:r>
          </a:p>
          <a:p>
            <a:r>
              <a:rPr lang="en-US" dirty="0">
                <a:ea typeface="+mn-lt"/>
                <a:cs typeface="+mn-lt"/>
              </a:rPr>
              <a:t>Text</a:t>
            </a:r>
          </a:p>
          <a:p>
            <a:r>
              <a:rPr lang="en-US" dirty="0">
                <a:ea typeface="+mn-lt"/>
                <a:cs typeface="+mn-lt"/>
              </a:rPr>
              <a:t>PDU mode (Protocol Data Unit)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SMS storage: SIM card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9418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996F8E0-E456-4C6C-925E-DC0E545E4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  <a:latin typeface="Times"/>
                <a:cs typeface="Times"/>
              </a:rPr>
              <a:t>GSM module specification :-</a:t>
            </a:r>
            <a:endParaRPr lang="en-US" sz="4000">
              <a:solidFill>
                <a:srgbClr val="FFFFFF"/>
              </a:solidFill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D411D-D269-435C-8075-7BB6D36CB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Operating voltage: 5V</a:t>
            </a:r>
            <a:endParaRPr lang="en-US" sz="2400" dirty="0">
              <a:cs typeface="Calibri" panose="020F0502020204030204"/>
            </a:endParaRPr>
          </a:p>
          <a:p>
            <a:r>
              <a:rPr lang="en-US" sz="2400" dirty="0">
                <a:ea typeface="+mn-lt"/>
                <a:cs typeface="+mn-lt"/>
              </a:rPr>
              <a:t>Operating temperature: -40°C ~ 85°C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Storage temperature: -45°C ~ 90°C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Dimensions: 30.4mm x 65mm</a:t>
            </a:r>
            <a:endParaRPr lang="en-US" sz="2400" dirty="0"/>
          </a:p>
        </p:txBody>
      </p:sp>
      <p:pic>
        <p:nvPicPr>
          <p:cNvPr id="4" name="Picture 4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876F3992-9A73-44E0-BA93-FC77F3A61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288" y="2563115"/>
            <a:ext cx="6455800" cy="342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04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ESE 4009  IoT based Cradle system using SIDS monitor</vt:lpstr>
      <vt:lpstr>PowerPoint Presentation</vt:lpstr>
      <vt:lpstr>GSM Module:- SIM868</vt:lpstr>
      <vt:lpstr>GSM module General specification :-</vt:lpstr>
      <vt:lpstr>GSM module General specification :-</vt:lpstr>
      <vt:lpstr>GSM module specification :-</vt:lpstr>
      <vt:lpstr>GSM module specification :-</vt:lpstr>
      <vt:lpstr>GSM module specification :-</vt:lpstr>
      <vt:lpstr>GSM module specification :-</vt:lpstr>
      <vt:lpstr>What's On Board :-</vt:lpstr>
      <vt:lpstr>What's On Board :-</vt:lpstr>
      <vt:lpstr>What's On Board :-</vt:lpstr>
      <vt:lpstr>Interfacing SIM868 With Raspberry Pi 3</vt:lpstr>
      <vt:lpstr>PowerPoint Presentation</vt:lpstr>
      <vt:lpstr>Interfacing SIM868 With Raspberry Pi 3</vt:lpstr>
      <vt:lpstr>Interfacing SIM868 With Raspberry Pi 3</vt:lpstr>
      <vt:lpstr>Interfacing SIM868 With Raspberry Pi 3</vt:lpstr>
      <vt:lpstr>AT command syntax:-</vt:lpstr>
      <vt:lpstr>Basic syntax for AT commands:-</vt:lpstr>
      <vt:lpstr>AT Commands :-</vt:lpstr>
      <vt:lpstr>AT Commands :-</vt:lpstr>
      <vt:lpstr>AT Commands :- </vt:lpstr>
      <vt:lpstr>AT Commands :-</vt:lpstr>
      <vt:lpstr>AT Commands :-</vt:lpstr>
      <vt:lpstr>Code</vt:lpstr>
      <vt:lpstr>Code:</vt:lpstr>
      <vt:lpstr>Code:</vt:lpstr>
      <vt:lpstr>References:-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465</cp:revision>
  <dcterms:created xsi:type="dcterms:W3CDTF">2021-07-08T15:06:16Z</dcterms:created>
  <dcterms:modified xsi:type="dcterms:W3CDTF">2021-07-08T17:36:39Z</dcterms:modified>
</cp:coreProperties>
</file>