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1" r:id="rId6"/>
    <p:sldId id="268" r:id="rId7"/>
    <p:sldId id="269" r:id="rId8"/>
    <p:sldId id="266" r:id="rId9"/>
    <p:sldId id="270" r:id="rId10"/>
    <p:sldId id="271" r:id="rId11"/>
    <p:sldId id="272" r:id="rId12"/>
    <p:sldId id="273" r:id="rId13"/>
    <p:sldId id="274" r:id="rId14"/>
    <p:sldId id="275" r:id="rId15"/>
    <p:sldId id="276" r:id="rId16"/>
    <p:sldId id="281" r:id="rId17"/>
    <p:sldId id="283" r:id="rId18"/>
    <p:sldId id="284" r:id="rId19"/>
    <p:sldId id="277" r:id="rId20"/>
    <p:sldId id="278" r:id="rId21"/>
    <p:sldId id="279" r:id="rId22"/>
    <p:sldId id="262" r:id="rId23"/>
    <p:sldId id="285" r:id="rId24"/>
    <p:sldId id="286" r:id="rId25"/>
    <p:sldId id="287" r:id="rId26"/>
    <p:sldId id="289"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686B4-AB55-49CE-820A-9D1331B13A44}"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5B569867-98F7-4E3A-B3E2-9DEC1783F897}">
      <dgm:prSet/>
      <dgm:spPr/>
      <dgm:t>
        <a:bodyPr/>
        <a:lstStyle/>
        <a:p>
          <a:r>
            <a:rPr lang="en-US"/>
            <a:t>To connect, first click on the place area, then on the wire.</a:t>
          </a:r>
        </a:p>
      </dgm:t>
    </dgm:pt>
    <dgm:pt modelId="{C4D9C919-9F14-494F-9A10-739BF7DE748E}" type="parTrans" cxnId="{09A494C8-0BBB-451A-AEAF-0E415B2FEAE2}">
      <dgm:prSet/>
      <dgm:spPr/>
      <dgm:t>
        <a:bodyPr/>
        <a:lstStyle/>
        <a:p>
          <a:endParaRPr lang="en-US"/>
        </a:p>
      </dgm:t>
    </dgm:pt>
    <dgm:pt modelId="{3A4AEAEB-613B-4B41-BC12-8A438967C97E}" type="sibTrans" cxnId="{09A494C8-0BBB-451A-AEAF-0E415B2FEAE2}">
      <dgm:prSet/>
      <dgm:spPr/>
      <dgm:t>
        <a:bodyPr/>
        <a:lstStyle/>
        <a:p>
          <a:endParaRPr lang="en-US"/>
        </a:p>
      </dgm:t>
    </dgm:pt>
    <dgm:pt modelId="{13A914E8-E3FD-4EEF-87B6-2DA2E868236E}">
      <dgm:prSet/>
      <dgm:spPr/>
      <dgm:t>
        <a:bodyPr/>
        <a:lstStyle/>
        <a:p>
          <a:r>
            <a:rPr lang="en-US"/>
            <a:t>Connect the component to a different component now.</a:t>
          </a:r>
        </a:p>
      </dgm:t>
    </dgm:pt>
    <dgm:pt modelId="{4E6FD344-5383-4C9E-9C62-648C0AB420BE}" type="parTrans" cxnId="{CBFBDA5D-95E8-4869-8C07-9E6CABFB86FA}">
      <dgm:prSet/>
      <dgm:spPr/>
      <dgm:t>
        <a:bodyPr/>
        <a:lstStyle/>
        <a:p>
          <a:endParaRPr lang="en-US"/>
        </a:p>
      </dgm:t>
    </dgm:pt>
    <dgm:pt modelId="{C3CF4918-BAE1-4196-9808-6192283479F4}" type="sibTrans" cxnId="{CBFBDA5D-95E8-4869-8C07-9E6CABFB86FA}">
      <dgm:prSet/>
      <dgm:spPr/>
      <dgm:t>
        <a:bodyPr/>
        <a:lstStyle/>
        <a:p>
          <a:endParaRPr lang="en-US"/>
        </a:p>
      </dgm:t>
    </dgm:pt>
    <dgm:pt modelId="{D4C9E964-7147-45F5-9F20-CF76C7EB3E08}">
      <dgm:prSet/>
      <dgm:spPr/>
      <dgm:t>
        <a:bodyPr/>
        <a:lstStyle/>
        <a:p>
          <a:r>
            <a:rPr lang="en-US"/>
            <a:t>Then, click on the end wire.</a:t>
          </a:r>
        </a:p>
      </dgm:t>
    </dgm:pt>
    <dgm:pt modelId="{23D38F74-53AB-4C91-BFA4-F03A56BBA77D}" type="parTrans" cxnId="{18A959FE-3BB9-4233-8345-913FD32E6D7C}">
      <dgm:prSet/>
      <dgm:spPr/>
      <dgm:t>
        <a:bodyPr/>
        <a:lstStyle/>
        <a:p>
          <a:endParaRPr lang="en-US"/>
        </a:p>
      </dgm:t>
    </dgm:pt>
    <dgm:pt modelId="{C7979BAA-2ED9-4A30-8601-C8D34D84CFF6}" type="sibTrans" cxnId="{18A959FE-3BB9-4233-8345-913FD32E6D7C}">
      <dgm:prSet/>
      <dgm:spPr/>
      <dgm:t>
        <a:bodyPr/>
        <a:lstStyle/>
        <a:p>
          <a:endParaRPr lang="en-US"/>
        </a:p>
      </dgm:t>
    </dgm:pt>
    <dgm:pt modelId="{B5BEA704-6EEA-456A-82A9-A4EEB099B1C9}" type="pres">
      <dgm:prSet presAssocID="{1C7686B4-AB55-49CE-820A-9D1331B13A44}" presName="Name0" presStyleCnt="0">
        <dgm:presLayoutVars>
          <dgm:dir/>
          <dgm:animLvl val="lvl"/>
          <dgm:resizeHandles val="exact"/>
        </dgm:presLayoutVars>
      </dgm:prSet>
      <dgm:spPr/>
    </dgm:pt>
    <dgm:pt modelId="{A97A7B9F-6324-4AAA-A6E0-1869080E0431}" type="pres">
      <dgm:prSet presAssocID="{D4C9E964-7147-45F5-9F20-CF76C7EB3E08}" presName="boxAndChildren" presStyleCnt="0"/>
      <dgm:spPr/>
    </dgm:pt>
    <dgm:pt modelId="{94652630-63B3-4436-92E1-22A6981153DA}" type="pres">
      <dgm:prSet presAssocID="{D4C9E964-7147-45F5-9F20-CF76C7EB3E08}" presName="parentTextBox" presStyleLbl="node1" presStyleIdx="0" presStyleCnt="3"/>
      <dgm:spPr/>
    </dgm:pt>
    <dgm:pt modelId="{A98CF976-BC10-47EE-BA32-B95E0866B998}" type="pres">
      <dgm:prSet presAssocID="{C3CF4918-BAE1-4196-9808-6192283479F4}" presName="sp" presStyleCnt="0"/>
      <dgm:spPr/>
    </dgm:pt>
    <dgm:pt modelId="{FA97994B-4E90-445B-B86C-C432DFD197F6}" type="pres">
      <dgm:prSet presAssocID="{13A914E8-E3FD-4EEF-87B6-2DA2E868236E}" presName="arrowAndChildren" presStyleCnt="0"/>
      <dgm:spPr/>
    </dgm:pt>
    <dgm:pt modelId="{19D1A870-3BEA-4A94-82AD-FF46145A239F}" type="pres">
      <dgm:prSet presAssocID="{13A914E8-E3FD-4EEF-87B6-2DA2E868236E}" presName="parentTextArrow" presStyleLbl="node1" presStyleIdx="1" presStyleCnt="3"/>
      <dgm:spPr/>
    </dgm:pt>
    <dgm:pt modelId="{8A163DF4-8D45-4814-A1A9-CD42B27BCA25}" type="pres">
      <dgm:prSet presAssocID="{3A4AEAEB-613B-4B41-BC12-8A438967C97E}" presName="sp" presStyleCnt="0"/>
      <dgm:spPr/>
    </dgm:pt>
    <dgm:pt modelId="{882DBCE1-952F-462B-ACA3-C4D864E5070D}" type="pres">
      <dgm:prSet presAssocID="{5B569867-98F7-4E3A-B3E2-9DEC1783F897}" presName="arrowAndChildren" presStyleCnt="0"/>
      <dgm:spPr/>
    </dgm:pt>
    <dgm:pt modelId="{3D73AD57-229A-4245-8FCD-8A92303E7701}" type="pres">
      <dgm:prSet presAssocID="{5B569867-98F7-4E3A-B3E2-9DEC1783F897}" presName="parentTextArrow" presStyleLbl="node1" presStyleIdx="2" presStyleCnt="3" custLinFactY="-5536" custLinFactNeighborY="-100000"/>
      <dgm:spPr/>
    </dgm:pt>
  </dgm:ptLst>
  <dgm:cxnLst>
    <dgm:cxn modelId="{CBFBDA5D-95E8-4869-8C07-9E6CABFB86FA}" srcId="{1C7686B4-AB55-49CE-820A-9D1331B13A44}" destId="{13A914E8-E3FD-4EEF-87B6-2DA2E868236E}" srcOrd="1" destOrd="0" parTransId="{4E6FD344-5383-4C9E-9C62-648C0AB420BE}" sibTransId="{C3CF4918-BAE1-4196-9808-6192283479F4}"/>
    <dgm:cxn modelId="{1B5CF967-5AD0-4711-A371-798A9EFCC52F}" type="presOf" srcId="{13A914E8-E3FD-4EEF-87B6-2DA2E868236E}" destId="{19D1A870-3BEA-4A94-82AD-FF46145A239F}" srcOrd="0" destOrd="0" presId="urn:microsoft.com/office/officeart/2005/8/layout/process4"/>
    <dgm:cxn modelId="{D34F7552-E0EA-407F-BDA5-5B7889002B97}" type="presOf" srcId="{1C7686B4-AB55-49CE-820A-9D1331B13A44}" destId="{B5BEA704-6EEA-456A-82A9-A4EEB099B1C9}" srcOrd="0" destOrd="0" presId="urn:microsoft.com/office/officeart/2005/8/layout/process4"/>
    <dgm:cxn modelId="{97D60A59-4B54-44E7-920F-8653404B6CA8}" type="presOf" srcId="{5B569867-98F7-4E3A-B3E2-9DEC1783F897}" destId="{3D73AD57-229A-4245-8FCD-8A92303E7701}" srcOrd="0" destOrd="0" presId="urn:microsoft.com/office/officeart/2005/8/layout/process4"/>
    <dgm:cxn modelId="{09A494C8-0BBB-451A-AEAF-0E415B2FEAE2}" srcId="{1C7686B4-AB55-49CE-820A-9D1331B13A44}" destId="{5B569867-98F7-4E3A-B3E2-9DEC1783F897}" srcOrd="0" destOrd="0" parTransId="{C4D9C919-9F14-494F-9A10-739BF7DE748E}" sibTransId="{3A4AEAEB-613B-4B41-BC12-8A438967C97E}"/>
    <dgm:cxn modelId="{0F50C9D2-4F8C-4715-B8AA-60FC3937C774}" type="presOf" srcId="{D4C9E964-7147-45F5-9F20-CF76C7EB3E08}" destId="{94652630-63B3-4436-92E1-22A6981153DA}" srcOrd="0" destOrd="0" presId="urn:microsoft.com/office/officeart/2005/8/layout/process4"/>
    <dgm:cxn modelId="{18A959FE-3BB9-4233-8345-913FD32E6D7C}" srcId="{1C7686B4-AB55-49CE-820A-9D1331B13A44}" destId="{D4C9E964-7147-45F5-9F20-CF76C7EB3E08}" srcOrd="2" destOrd="0" parTransId="{23D38F74-53AB-4C91-BFA4-F03A56BBA77D}" sibTransId="{C7979BAA-2ED9-4A30-8601-C8D34D84CFF6}"/>
    <dgm:cxn modelId="{EA485229-AD04-4A92-9CF6-A8458EB02715}" type="presParOf" srcId="{B5BEA704-6EEA-456A-82A9-A4EEB099B1C9}" destId="{A97A7B9F-6324-4AAA-A6E0-1869080E0431}" srcOrd="0" destOrd="0" presId="urn:microsoft.com/office/officeart/2005/8/layout/process4"/>
    <dgm:cxn modelId="{DAD8FC07-1315-42BB-8930-83FC4144AA77}" type="presParOf" srcId="{A97A7B9F-6324-4AAA-A6E0-1869080E0431}" destId="{94652630-63B3-4436-92E1-22A6981153DA}" srcOrd="0" destOrd="0" presId="urn:microsoft.com/office/officeart/2005/8/layout/process4"/>
    <dgm:cxn modelId="{1922F28E-E2D3-403A-92C6-13D590228636}" type="presParOf" srcId="{B5BEA704-6EEA-456A-82A9-A4EEB099B1C9}" destId="{A98CF976-BC10-47EE-BA32-B95E0866B998}" srcOrd="1" destOrd="0" presId="urn:microsoft.com/office/officeart/2005/8/layout/process4"/>
    <dgm:cxn modelId="{CABC984F-CE51-4CF4-AB0B-08CDC335E1D3}" type="presParOf" srcId="{B5BEA704-6EEA-456A-82A9-A4EEB099B1C9}" destId="{FA97994B-4E90-445B-B86C-C432DFD197F6}" srcOrd="2" destOrd="0" presId="urn:microsoft.com/office/officeart/2005/8/layout/process4"/>
    <dgm:cxn modelId="{F0D93A91-EBE1-428A-B586-147BDF5041D5}" type="presParOf" srcId="{FA97994B-4E90-445B-B86C-C432DFD197F6}" destId="{19D1A870-3BEA-4A94-82AD-FF46145A239F}" srcOrd="0" destOrd="0" presId="urn:microsoft.com/office/officeart/2005/8/layout/process4"/>
    <dgm:cxn modelId="{F934F995-FF41-412F-A6DA-FCE95F38AC96}" type="presParOf" srcId="{B5BEA704-6EEA-456A-82A9-A4EEB099B1C9}" destId="{8A163DF4-8D45-4814-A1A9-CD42B27BCA25}" srcOrd="3" destOrd="0" presId="urn:microsoft.com/office/officeart/2005/8/layout/process4"/>
    <dgm:cxn modelId="{1817708C-A186-4EC7-A9A6-444B28004E83}" type="presParOf" srcId="{B5BEA704-6EEA-456A-82A9-A4EEB099B1C9}" destId="{882DBCE1-952F-462B-ACA3-C4D864E5070D}" srcOrd="4" destOrd="0" presId="urn:microsoft.com/office/officeart/2005/8/layout/process4"/>
    <dgm:cxn modelId="{DA7F10A7-D3DA-4CB1-A784-B39F38BAB7B1}" type="presParOf" srcId="{882DBCE1-952F-462B-ACA3-C4D864E5070D}" destId="{3D73AD57-229A-4245-8FCD-8A92303E770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52630-63B3-4436-92E1-22A6981153DA}">
      <dsp:nvSpPr>
        <dsp:cNvPr id="0" name=""/>
        <dsp:cNvSpPr/>
      </dsp:nvSpPr>
      <dsp:spPr>
        <a:xfrm>
          <a:off x="0" y="3284896"/>
          <a:ext cx="5240833" cy="1078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Then, click on the end wire.</a:t>
          </a:r>
        </a:p>
      </dsp:txBody>
      <dsp:txXfrm>
        <a:off x="0" y="3284896"/>
        <a:ext cx="5240833" cy="1078176"/>
      </dsp:txXfrm>
    </dsp:sp>
    <dsp:sp modelId="{19D1A870-3BEA-4A94-82AD-FF46145A239F}">
      <dsp:nvSpPr>
        <dsp:cNvPr id="0" name=""/>
        <dsp:cNvSpPr/>
      </dsp:nvSpPr>
      <dsp:spPr>
        <a:xfrm rot="10800000">
          <a:off x="0" y="1642833"/>
          <a:ext cx="5240833" cy="165823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Connect the component to a different component now.</a:t>
          </a:r>
        </a:p>
      </dsp:txBody>
      <dsp:txXfrm rot="10800000">
        <a:off x="0" y="1642833"/>
        <a:ext cx="5240833" cy="1077471"/>
      </dsp:txXfrm>
    </dsp:sp>
    <dsp:sp modelId="{3D73AD57-229A-4245-8FCD-8A92303E7701}">
      <dsp:nvSpPr>
        <dsp:cNvPr id="0" name=""/>
        <dsp:cNvSpPr/>
      </dsp:nvSpPr>
      <dsp:spPr>
        <a:xfrm rot="10800000">
          <a:off x="0" y="0"/>
          <a:ext cx="5240833" cy="165823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To connect, first click on the place area, then on the wire.</a:t>
          </a:r>
        </a:p>
      </dsp:txBody>
      <dsp:txXfrm rot="10800000">
        <a:off x="0" y="0"/>
        <a:ext cx="5240833" cy="10774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8F16-F3F8-4DF6-9984-0A644378C3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79608F-2877-4351-A68D-BC3B65629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C148B-E2B7-4687-8F0C-F64BC297DC78}"/>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5" name="Footer Placeholder 4">
            <a:extLst>
              <a:ext uri="{FF2B5EF4-FFF2-40B4-BE49-F238E27FC236}">
                <a16:creationId xmlns:a16="http://schemas.microsoft.com/office/drawing/2014/main" id="{97D68191-6148-4CF3-BCF6-A713997B9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CE0D0-C662-4FDD-8BBB-F1B3047D7E7E}"/>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3217235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C3E3-29A6-4C3E-BECC-1419148ED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14BFA-B382-4A57-A65B-3B72B4111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93A46-A026-48C5-8E89-E0888544E80A}"/>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5" name="Footer Placeholder 4">
            <a:extLst>
              <a:ext uri="{FF2B5EF4-FFF2-40B4-BE49-F238E27FC236}">
                <a16:creationId xmlns:a16="http://schemas.microsoft.com/office/drawing/2014/main" id="{63D8F78D-BB22-4838-89D3-5682B657F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6C639-CFB7-4CED-A454-8612C326CE12}"/>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350124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24431-503E-4861-8A20-C314318234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1BCB8-A133-4B7C-AF7C-EF4CB16B0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042EA-AE37-4CC1-8605-8B44D37443A4}"/>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5" name="Footer Placeholder 4">
            <a:extLst>
              <a:ext uri="{FF2B5EF4-FFF2-40B4-BE49-F238E27FC236}">
                <a16:creationId xmlns:a16="http://schemas.microsoft.com/office/drawing/2014/main" id="{8079A322-109C-491D-8FD1-282C51292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C930D-07D1-420F-992F-AC3C55F29330}"/>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423632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EADF-EC2C-40D6-BE91-A5E3BB536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C8E6A-48EA-4A13-B372-A066E5E41F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BF212-600B-4152-9B66-B5C86CD3CA98}"/>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5" name="Footer Placeholder 4">
            <a:extLst>
              <a:ext uri="{FF2B5EF4-FFF2-40B4-BE49-F238E27FC236}">
                <a16:creationId xmlns:a16="http://schemas.microsoft.com/office/drawing/2014/main" id="{E1EC8460-E39E-449A-92D5-A59562C57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C8AA3-A3C7-4F03-8C69-42EEB12E0715}"/>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208214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7B84-E38C-4BD9-AB70-9D21EA325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FDB8A-187F-4D10-86B7-37E35E1C4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E91D0C-36BC-4841-92DA-331EAF089F15}"/>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5" name="Footer Placeholder 4">
            <a:extLst>
              <a:ext uri="{FF2B5EF4-FFF2-40B4-BE49-F238E27FC236}">
                <a16:creationId xmlns:a16="http://schemas.microsoft.com/office/drawing/2014/main" id="{2AE052B9-36B1-41CB-BB07-28F5BCC04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CC0E1-43AB-4C4D-979A-FA5246B481B2}"/>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424876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0F33-E9B8-447A-ADE8-BCEDB28B3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C88D23-7095-4675-8BAA-68F0C6D883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97CBED-FC63-45E9-94EA-DD6BF9FA7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C637B-8408-4E00-A2AC-67345B84C411}"/>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6" name="Footer Placeholder 5">
            <a:extLst>
              <a:ext uri="{FF2B5EF4-FFF2-40B4-BE49-F238E27FC236}">
                <a16:creationId xmlns:a16="http://schemas.microsoft.com/office/drawing/2014/main" id="{F2903D75-6D77-4017-B4D5-E0A781A57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39080-36A4-4944-9A68-F8F16BE3E506}"/>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407495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0B23-6236-4507-8A41-567576036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9E937E-29F0-4D6F-9F40-52E3E4281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99EDC0-D15E-42FB-A5EA-4FB150A2CE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44DE14-21F3-4277-9BA1-0B4ED03CF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17CBB-10F3-428F-820F-D14029188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58808C-3344-4C19-9D70-E23FF6EBA3C8}"/>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8" name="Footer Placeholder 7">
            <a:extLst>
              <a:ext uri="{FF2B5EF4-FFF2-40B4-BE49-F238E27FC236}">
                <a16:creationId xmlns:a16="http://schemas.microsoft.com/office/drawing/2014/main" id="{6B716D63-19EF-4D1A-81A8-E651793B9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33D17C-CA68-4623-9BA9-8341E2EDC859}"/>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145449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0E6D-A44B-45EE-AC4A-137EA3FB91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A6DEB-DD0D-4A61-8D40-5D46CA679928}"/>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4" name="Footer Placeholder 3">
            <a:extLst>
              <a:ext uri="{FF2B5EF4-FFF2-40B4-BE49-F238E27FC236}">
                <a16:creationId xmlns:a16="http://schemas.microsoft.com/office/drawing/2014/main" id="{ED224966-A151-4ECB-ABCA-15B3257523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AEEE7B-77B1-415F-B6AE-CDD618F57AA5}"/>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318266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93287-AC6A-4193-9E4B-406AB9D036E0}"/>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3" name="Footer Placeholder 2">
            <a:extLst>
              <a:ext uri="{FF2B5EF4-FFF2-40B4-BE49-F238E27FC236}">
                <a16:creationId xmlns:a16="http://schemas.microsoft.com/office/drawing/2014/main" id="{4DFDB4DC-BB6A-4860-93F1-37901CC980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866B7C-233B-49A2-93DF-9CD4E0C710C0}"/>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113959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22AD-0E4F-49E1-A664-E4CF54A4F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77DBAC-43A4-4D2E-9EA0-028AF7E96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EFF9B8-BC20-4180-961F-76EC453BA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71C00-3A56-4264-820A-BE60401C6546}"/>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6" name="Footer Placeholder 5">
            <a:extLst>
              <a:ext uri="{FF2B5EF4-FFF2-40B4-BE49-F238E27FC236}">
                <a16:creationId xmlns:a16="http://schemas.microsoft.com/office/drawing/2014/main" id="{8F40BDFF-0E78-412D-B9DE-F9B2A0286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E1464-BB3D-4310-B72D-66E42F21D90C}"/>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21257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00F4-39A5-4506-A9AE-F92814CA1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261C5-6CDF-42F6-9AD3-CA56F312B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75C81A-9CBB-43BF-9531-6038532AB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52F5A-8681-4506-BC5E-CFEFA94F13B1}"/>
              </a:ext>
            </a:extLst>
          </p:cNvPr>
          <p:cNvSpPr>
            <a:spLocks noGrp="1"/>
          </p:cNvSpPr>
          <p:nvPr>
            <p:ph type="dt" sz="half" idx="10"/>
          </p:nvPr>
        </p:nvSpPr>
        <p:spPr/>
        <p:txBody>
          <a:bodyPr/>
          <a:lstStyle/>
          <a:p>
            <a:fld id="{54CCFAAF-BDDC-45A6-B034-4A810DD2A750}" type="datetimeFigureOut">
              <a:rPr lang="en-US" smtClean="0"/>
              <a:t>7/25/2021</a:t>
            </a:fld>
            <a:endParaRPr lang="en-US"/>
          </a:p>
        </p:txBody>
      </p:sp>
      <p:sp>
        <p:nvSpPr>
          <p:cNvPr id="6" name="Footer Placeholder 5">
            <a:extLst>
              <a:ext uri="{FF2B5EF4-FFF2-40B4-BE49-F238E27FC236}">
                <a16:creationId xmlns:a16="http://schemas.microsoft.com/office/drawing/2014/main" id="{5143BAB6-9000-41B9-9767-55796142D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EDAB6-BBE9-421D-AE60-5B04027E3D66}"/>
              </a:ext>
            </a:extLst>
          </p:cNvPr>
          <p:cNvSpPr>
            <a:spLocks noGrp="1"/>
          </p:cNvSpPr>
          <p:nvPr>
            <p:ph type="sldNum" sz="quarter" idx="12"/>
          </p:nvPr>
        </p:nvSpPr>
        <p:spPr/>
        <p:txBody>
          <a:bodyPr/>
          <a:lstStyle/>
          <a:p>
            <a:fld id="{241F43F7-4738-490D-B53A-42DF31C40D87}" type="slidenum">
              <a:rPr lang="en-US" smtClean="0"/>
              <a:t>‹#›</a:t>
            </a:fld>
            <a:endParaRPr lang="en-US"/>
          </a:p>
        </p:txBody>
      </p:sp>
    </p:spTree>
    <p:extLst>
      <p:ext uri="{BB962C8B-B14F-4D97-AF65-F5344CB8AC3E}">
        <p14:creationId xmlns:p14="http://schemas.microsoft.com/office/powerpoint/2010/main" val="43342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8B5BE2-CAAF-4A33-9FDD-B3FE886E7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3C420B-A942-4788-B1C5-AE9D0F16D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56900-9896-49DE-8E28-75CEA1EF7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CFAAF-BDDC-45A6-B034-4A810DD2A750}" type="datetimeFigureOut">
              <a:rPr lang="en-US" smtClean="0"/>
              <a:t>7/25/2021</a:t>
            </a:fld>
            <a:endParaRPr lang="en-US"/>
          </a:p>
        </p:txBody>
      </p:sp>
      <p:sp>
        <p:nvSpPr>
          <p:cNvPr id="5" name="Footer Placeholder 4">
            <a:extLst>
              <a:ext uri="{FF2B5EF4-FFF2-40B4-BE49-F238E27FC236}">
                <a16:creationId xmlns:a16="http://schemas.microsoft.com/office/drawing/2014/main" id="{7E445BAE-4007-4BA3-96E9-2AF968982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BF866F-FC16-4274-94A4-FB9B248FB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F43F7-4738-490D-B53A-42DF31C40D87}" type="slidenum">
              <a:rPr lang="en-US" smtClean="0"/>
              <a:t>‹#›</a:t>
            </a:fld>
            <a:endParaRPr lang="en-US"/>
          </a:p>
        </p:txBody>
      </p:sp>
    </p:spTree>
    <p:extLst>
      <p:ext uri="{BB962C8B-B14F-4D97-AF65-F5344CB8AC3E}">
        <p14:creationId xmlns:p14="http://schemas.microsoft.com/office/powerpoint/2010/main" val="137085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autodesk.com/solutions/pcb-design-software.%20Accessed%2025%20July%202021" TargetMode="External"/><Relationship Id="rId2" Type="http://schemas.openxmlformats.org/officeDocument/2006/relationships/hyperlink" Target="https://www.g2.com/products/kicad-eda/reviews#detai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04400" y="3668216"/>
            <a:ext cx="784013" cy="0"/>
          </a:xfrm>
          <a:custGeom>
            <a:avLst/>
            <a:gdLst/>
            <a:ahLst/>
            <a:cxnLst/>
            <a:rect l="l" t="t" r="r" b="b"/>
            <a:pathLst>
              <a:path w="588010">
                <a:moveTo>
                  <a:pt x="0" y="0"/>
                </a:moveTo>
                <a:lnTo>
                  <a:pt x="587399" y="0"/>
                </a:lnTo>
              </a:path>
            </a:pathLst>
          </a:custGeom>
          <a:ln w="76199">
            <a:solidFill>
              <a:srgbClr val="4285F4"/>
            </a:solidFill>
          </a:ln>
        </p:spPr>
        <p:txBody>
          <a:bodyPr wrap="square" lIns="0" tIns="0" rIns="0" bIns="0" rtlCol="0"/>
          <a:lstStyle/>
          <a:p>
            <a:endParaRPr sz="2400"/>
          </a:p>
        </p:txBody>
      </p:sp>
      <p:sp>
        <p:nvSpPr>
          <p:cNvPr id="3" name="object 3"/>
          <p:cNvSpPr txBox="1">
            <a:spLocks noGrp="1"/>
          </p:cNvSpPr>
          <p:nvPr>
            <p:ph type="title"/>
          </p:nvPr>
        </p:nvSpPr>
        <p:spPr>
          <a:xfrm>
            <a:off x="512967" y="2612333"/>
            <a:ext cx="4113107" cy="681383"/>
          </a:xfrm>
          <a:prstGeom prst="rect">
            <a:avLst/>
          </a:prstGeom>
        </p:spPr>
        <p:txBody>
          <a:bodyPr vert="horz" wrap="square" lIns="0" tIns="39793" rIns="0" bIns="0" rtlCol="0" anchor="ctr">
            <a:spAutoFit/>
          </a:bodyPr>
          <a:lstStyle/>
          <a:p>
            <a:pPr marL="61805">
              <a:lnSpc>
                <a:spcPct val="100000"/>
              </a:lnSpc>
              <a:spcBef>
                <a:spcPts val="313"/>
              </a:spcBef>
            </a:pPr>
            <a:r>
              <a:rPr sz="2000" b="1" spc="-13" dirty="0">
                <a:solidFill>
                  <a:srgbClr val="000000"/>
                </a:solidFill>
                <a:latin typeface="Times New Roman"/>
                <a:cs typeface="Times New Roman"/>
              </a:rPr>
              <a:t>Program:</a:t>
            </a:r>
            <a:r>
              <a:rPr sz="2000" b="1" spc="-33" dirty="0">
                <a:solidFill>
                  <a:srgbClr val="000000"/>
                </a:solidFill>
                <a:latin typeface="Times New Roman"/>
                <a:cs typeface="Times New Roman"/>
              </a:rPr>
              <a:t> </a:t>
            </a:r>
            <a:r>
              <a:rPr sz="2000" b="1" spc="-13" dirty="0">
                <a:solidFill>
                  <a:srgbClr val="000000"/>
                </a:solidFill>
                <a:latin typeface="Times New Roman"/>
                <a:cs typeface="Times New Roman"/>
              </a:rPr>
              <a:t>ESE</a:t>
            </a:r>
            <a:r>
              <a:rPr sz="2000" b="1" spc="-27" dirty="0">
                <a:solidFill>
                  <a:srgbClr val="000000"/>
                </a:solidFill>
                <a:latin typeface="Times New Roman"/>
                <a:cs typeface="Times New Roman"/>
              </a:rPr>
              <a:t> </a:t>
            </a:r>
            <a:r>
              <a:rPr sz="2000" b="1" spc="-7" dirty="0">
                <a:solidFill>
                  <a:srgbClr val="000000"/>
                </a:solidFill>
                <a:latin typeface="Times New Roman"/>
                <a:cs typeface="Times New Roman"/>
              </a:rPr>
              <a:t>4009</a:t>
            </a:r>
            <a:endParaRPr sz="2000">
              <a:latin typeface="Times New Roman"/>
              <a:cs typeface="Times New Roman"/>
            </a:endParaRPr>
          </a:p>
          <a:p>
            <a:pPr marL="16933">
              <a:lnSpc>
                <a:spcPct val="100000"/>
              </a:lnSpc>
              <a:spcBef>
                <a:spcPts val="180"/>
              </a:spcBef>
            </a:pPr>
            <a:r>
              <a:rPr sz="2000" b="1" spc="-13" dirty="0">
                <a:solidFill>
                  <a:srgbClr val="000000"/>
                </a:solidFill>
                <a:latin typeface="Times New Roman"/>
                <a:cs typeface="Times New Roman"/>
              </a:rPr>
              <a:t>INSTRUC</a:t>
            </a:r>
            <a:r>
              <a:rPr sz="2000" b="1" spc="-47" dirty="0">
                <a:solidFill>
                  <a:srgbClr val="000000"/>
                </a:solidFill>
                <a:latin typeface="Times New Roman"/>
                <a:cs typeface="Times New Roman"/>
              </a:rPr>
              <a:t>T</a:t>
            </a:r>
            <a:r>
              <a:rPr sz="2000" b="1" spc="-13" dirty="0">
                <a:solidFill>
                  <a:srgbClr val="000000"/>
                </a:solidFill>
                <a:latin typeface="Times New Roman"/>
                <a:cs typeface="Times New Roman"/>
              </a:rPr>
              <a:t>OR</a:t>
            </a:r>
            <a:r>
              <a:rPr sz="2000" b="1" spc="-7" dirty="0">
                <a:solidFill>
                  <a:srgbClr val="000000"/>
                </a:solidFill>
                <a:latin typeface="Times New Roman"/>
                <a:cs typeface="Times New Roman"/>
              </a:rPr>
              <a:t>: </a:t>
            </a:r>
            <a:r>
              <a:rPr sz="2000" b="1" spc="-13" dirty="0">
                <a:solidFill>
                  <a:srgbClr val="000000"/>
                </a:solidFill>
                <a:latin typeface="Times New Roman"/>
                <a:cs typeface="Times New Roman"/>
              </a:rPr>
              <a:t>P</a:t>
            </a:r>
            <a:r>
              <a:rPr sz="2000" b="1" spc="-47" dirty="0">
                <a:solidFill>
                  <a:srgbClr val="000000"/>
                </a:solidFill>
                <a:latin typeface="Times New Roman"/>
                <a:cs typeface="Times New Roman"/>
              </a:rPr>
              <a:t>r</a:t>
            </a:r>
            <a:r>
              <a:rPr sz="2000" b="1" spc="-7" dirty="0">
                <a:solidFill>
                  <a:srgbClr val="000000"/>
                </a:solidFill>
                <a:latin typeface="Times New Roman"/>
                <a:cs typeface="Times New Roman"/>
              </a:rPr>
              <a:t>of. </a:t>
            </a:r>
            <a:r>
              <a:rPr sz="2000" b="1" spc="-13" dirty="0">
                <a:solidFill>
                  <a:srgbClr val="000000"/>
                </a:solidFill>
                <a:latin typeface="Times New Roman"/>
                <a:cs typeface="Times New Roman"/>
              </a:rPr>
              <a:t>Mik</a:t>
            </a:r>
            <a:r>
              <a:rPr sz="2000" b="1" spc="-7" dirty="0">
                <a:solidFill>
                  <a:srgbClr val="000000"/>
                </a:solidFill>
                <a:latin typeface="Times New Roman"/>
                <a:cs typeface="Times New Roman"/>
              </a:rPr>
              <a:t>e</a:t>
            </a:r>
            <a:r>
              <a:rPr sz="2000" b="1" spc="-120" dirty="0">
                <a:solidFill>
                  <a:srgbClr val="000000"/>
                </a:solidFill>
                <a:latin typeface="Times New Roman"/>
                <a:cs typeface="Times New Roman"/>
              </a:rPr>
              <a:t> </a:t>
            </a:r>
            <a:r>
              <a:rPr sz="2000" b="1" spc="-13" dirty="0">
                <a:solidFill>
                  <a:srgbClr val="000000"/>
                </a:solidFill>
                <a:latin typeface="Times New Roman"/>
                <a:cs typeface="Times New Roman"/>
              </a:rPr>
              <a:t>Aleshams</a:t>
            </a:r>
            <a:endParaRPr sz="2000">
              <a:latin typeface="Times New Roman"/>
              <a:cs typeface="Times New Roman"/>
            </a:endParaRPr>
          </a:p>
        </p:txBody>
      </p:sp>
      <p:sp>
        <p:nvSpPr>
          <p:cNvPr id="4" name="object 4"/>
          <p:cNvSpPr txBox="1"/>
          <p:nvPr/>
        </p:nvSpPr>
        <p:spPr>
          <a:xfrm>
            <a:off x="512967" y="4165223"/>
            <a:ext cx="3126740" cy="2072384"/>
          </a:xfrm>
          <a:prstGeom prst="rect">
            <a:avLst/>
          </a:prstGeom>
        </p:spPr>
        <p:txBody>
          <a:bodyPr vert="horz" wrap="square" lIns="0" tIns="160867" rIns="0" bIns="0" rtlCol="0">
            <a:spAutoFit/>
          </a:bodyPr>
          <a:lstStyle/>
          <a:p>
            <a:pPr marL="16933">
              <a:spcBef>
                <a:spcPts val="1267"/>
              </a:spcBef>
            </a:pPr>
            <a:r>
              <a:rPr sz="1867" b="1" spc="-13" dirty="0">
                <a:latin typeface="Times New Roman"/>
                <a:cs typeface="Times New Roman"/>
              </a:rPr>
              <a:t>Group</a:t>
            </a:r>
            <a:r>
              <a:rPr sz="1867" b="1" spc="-53" dirty="0">
                <a:latin typeface="Times New Roman"/>
                <a:cs typeface="Times New Roman"/>
              </a:rPr>
              <a:t> </a:t>
            </a:r>
            <a:r>
              <a:rPr sz="1867" b="1" dirty="0">
                <a:latin typeface="Times New Roman"/>
                <a:cs typeface="Times New Roman"/>
              </a:rPr>
              <a:t>6</a:t>
            </a:r>
            <a:endParaRPr sz="1867">
              <a:latin typeface="Times New Roman"/>
              <a:cs typeface="Times New Roman"/>
            </a:endParaRPr>
          </a:p>
          <a:p>
            <a:pPr marL="22013" marR="6773" indent="15240">
              <a:lnSpc>
                <a:spcPct val="142600"/>
              </a:lnSpc>
              <a:spcBef>
                <a:spcPts val="173"/>
              </a:spcBef>
            </a:pPr>
            <a:r>
              <a:rPr sz="1867" b="1" spc="-7" dirty="0">
                <a:latin typeface="Times New Roman"/>
                <a:cs typeface="Times New Roman"/>
              </a:rPr>
              <a:t>Rohan </a:t>
            </a:r>
            <a:r>
              <a:rPr sz="1867" b="1" spc="-47" dirty="0">
                <a:latin typeface="Times New Roman"/>
                <a:cs typeface="Times New Roman"/>
              </a:rPr>
              <a:t>Yadav </a:t>
            </a:r>
            <a:r>
              <a:rPr sz="1867" b="1" spc="-7" dirty="0">
                <a:latin typeface="Times New Roman"/>
                <a:cs typeface="Times New Roman"/>
              </a:rPr>
              <a:t>C0773871 </a:t>
            </a:r>
            <a:r>
              <a:rPr sz="1867" b="1" dirty="0">
                <a:latin typeface="Times New Roman"/>
                <a:cs typeface="Times New Roman"/>
              </a:rPr>
              <a:t> </a:t>
            </a:r>
            <a:r>
              <a:rPr sz="1867" b="1" spc="-7" dirty="0">
                <a:latin typeface="Times New Roman"/>
                <a:cs typeface="Times New Roman"/>
              </a:rPr>
              <a:t>Shahrukh Padaniya C0769542 </a:t>
            </a:r>
            <a:r>
              <a:rPr sz="1867" b="1" spc="-447" dirty="0">
                <a:latin typeface="Times New Roman"/>
                <a:cs typeface="Times New Roman"/>
              </a:rPr>
              <a:t> </a:t>
            </a:r>
            <a:r>
              <a:rPr sz="1867" b="1" spc="-7" dirty="0">
                <a:latin typeface="Times New Roman"/>
                <a:cs typeface="Times New Roman"/>
              </a:rPr>
              <a:t>Swapnil Sevak C0777195 </a:t>
            </a:r>
            <a:r>
              <a:rPr sz="1867" b="1" dirty="0">
                <a:latin typeface="Times New Roman"/>
                <a:cs typeface="Times New Roman"/>
              </a:rPr>
              <a:t> </a:t>
            </a:r>
            <a:r>
              <a:rPr sz="1867" b="1" spc="-27" dirty="0">
                <a:latin typeface="Times New Roman"/>
                <a:cs typeface="Times New Roman"/>
              </a:rPr>
              <a:t>Vandana</a:t>
            </a:r>
            <a:r>
              <a:rPr sz="1867" b="1" spc="-13" dirty="0">
                <a:latin typeface="Times New Roman"/>
                <a:cs typeface="Times New Roman"/>
              </a:rPr>
              <a:t> </a:t>
            </a:r>
            <a:r>
              <a:rPr sz="1867" b="1" spc="-7" dirty="0">
                <a:latin typeface="Times New Roman"/>
                <a:cs typeface="Times New Roman"/>
              </a:rPr>
              <a:t>Ega</a:t>
            </a:r>
            <a:r>
              <a:rPr sz="1867" b="1" spc="-13" dirty="0">
                <a:latin typeface="Times New Roman"/>
                <a:cs typeface="Times New Roman"/>
              </a:rPr>
              <a:t> </a:t>
            </a:r>
            <a:r>
              <a:rPr sz="1867" b="1" spc="-7" dirty="0">
                <a:latin typeface="Times New Roman"/>
                <a:cs typeface="Times New Roman"/>
              </a:rPr>
              <a:t>C0777215</a:t>
            </a:r>
            <a:endParaRPr sz="1867">
              <a:latin typeface="Times New Roman"/>
              <a:cs typeface="Times New Roman"/>
            </a:endParaRPr>
          </a:p>
        </p:txBody>
      </p:sp>
      <p:sp>
        <p:nvSpPr>
          <p:cNvPr id="5" name="object 5"/>
          <p:cNvSpPr txBox="1"/>
          <p:nvPr/>
        </p:nvSpPr>
        <p:spPr>
          <a:xfrm>
            <a:off x="8104738" y="4737231"/>
            <a:ext cx="3368887" cy="304421"/>
          </a:xfrm>
          <a:prstGeom prst="rect">
            <a:avLst/>
          </a:prstGeom>
        </p:spPr>
        <p:txBody>
          <a:bodyPr vert="horz" wrap="square" lIns="0" tIns="16933" rIns="0" bIns="0" rtlCol="0">
            <a:spAutoFit/>
          </a:bodyPr>
          <a:lstStyle/>
          <a:p>
            <a:pPr marL="16933">
              <a:spcBef>
                <a:spcPts val="133"/>
              </a:spcBef>
            </a:pPr>
            <a:r>
              <a:rPr sz="1867" b="1" spc="-7" dirty="0">
                <a:latin typeface="Times New Roman"/>
                <a:cs typeface="Times New Roman"/>
              </a:rPr>
              <a:t>P</a:t>
            </a:r>
            <a:r>
              <a:rPr sz="1867" b="1" spc="-40" dirty="0">
                <a:latin typeface="Times New Roman"/>
                <a:cs typeface="Times New Roman"/>
              </a:rPr>
              <a:t>r</a:t>
            </a:r>
            <a:r>
              <a:rPr sz="1867" b="1" spc="-7" dirty="0">
                <a:latin typeface="Times New Roman"/>
                <a:cs typeface="Times New Roman"/>
              </a:rPr>
              <a:t>esente</a:t>
            </a:r>
            <a:r>
              <a:rPr sz="1867" b="1" dirty="0">
                <a:latin typeface="Times New Roman"/>
                <a:cs typeface="Times New Roman"/>
              </a:rPr>
              <a:t>d</a:t>
            </a:r>
            <a:r>
              <a:rPr sz="1867" b="1" spc="-7" dirty="0">
                <a:latin typeface="Times New Roman"/>
                <a:cs typeface="Times New Roman"/>
              </a:rPr>
              <a:t> by</a:t>
            </a:r>
            <a:r>
              <a:rPr sz="1867" b="1" dirty="0">
                <a:latin typeface="Times New Roman"/>
                <a:cs typeface="Times New Roman"/>
              </a:rPr>
              <a:t>:</a:t>
            </a:r>
            <a:r>
              <a:rPr sz="1867" b="1" spc="-40" dirty="0">
                <a:latin typeface="Times New Roman"/>
                <a:cs typeface="Times New Roman"/>
              </a:rPr>
              <a:t> </a:t>
            </a:r>
            <a:r>
              <a:rPr lang="en-US" sz="1867" b="1" spc="-240" dirty="0">
                <a:latin typeface="Times New Roman"/>
                <a:cs typeface="Times New Roman"/>
              </a:rPr>
              <a:t>SWAPNIL SEVAK</a:t>
            </a:r>
            <a:endParaRPr sz="1867" dirty="0">
              <a:latin typeface="Times New Roman"/>
              <a:cs typeface="Times New Roman"/>
            </a:endParaRPr>
          </a:p>
        </p:txBody>
      </p:sp>
      <p:pic>
        <p:nvPicPr>
          <p:cNvPr id="6" name="object 6"/>
          <p:cNvPicPr/>
          <p:nvPr/>
        </p:nvPicPr>
        <p:blipFill>
          <a:blip r:embed="rId2" cstate="print"/>
          <a:stretch>
            <a:fillRect/>
          </a:stretch>
        </p:blipFill>
        <p:spPr>
          <a:xfrm>
            <a:off x="4445001" y="1270187"/>
            <a:ext cx="3249167" cy="11412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59DAFD-C1EA-495C-A12C-A0A761B1C27D}"/>
              </a:ext>
            </a:extLst>
          </p:cNvPr>
          <p:cNvSpPr>
            <a:spLocks noGrp="1"/>
          </p:cNvSpPr>
          <p:nvPr>
            <p:ph type="title"/>
          </p:nvPr>
        </p:nvSpPr>
        <p:spPr>
          <a:xfrm>
            <a:off x="1146879" y="998002"/>
            <a:ext cx="3182940" cy="1471959"/>
          </a:xfrm>
        </p:spPr>
        <p:txBody>
          <a:bodyPr>
            <a:normAutofit/>
          </a:bodyPr>
          <a:lstStyle/>
          <a:p>
            <a:r>
              <a:rPr lang="en-US" sz="3600">
                <a:solidFill>
                  <a:srgbClr val="FFFFFF"/>
                </a:solidFill>
                <a:ea typeface="+mj-lt"/>
                <a:cs typeface="+mj-lt"/>
              </a:rPr>
              <a:t>Creating a Project</a:t>
            </a:r>
          </a:p>
        </p:txBody>
      </p:sp>
      <p:sp>
        <p:nvSpPr>
          <p:cNvPr id="3" name="Content Placeholder 2">
            <a:extLst>
              <a:ext uri="{FF2B5EF4-FFF2-40B4-BE49-F238E27FC236}">
                <a16:creationId xmlns:a16="http://schemas.microsoft.com/office/drawing/2014/main" id="{F3C3AE01-78AF-4663-B33E-E2E500B8B142}"/>
              </a:ext>
            </a:extLst>
          </p:cNvPr>
          <p:cNvSpPr>
            <a:spLocks noGrp="1"/>
          </p:cNvSpPr>
          <p:nvPr>
            <p:ph idx="1"/>
          </p:nvPr>
        </p:nvSpPr>
        <p:spPr>
          <a:xfrm>
            <a:off x="1139635" y="2546161"/>
            <a:ext cx="3200451" cy="2985929"/>
          </a:xfrm>
        </p:spPr>
        <p:txBody>
          <a:bodyPr vert="horz" lIns="91440" tIns="45720" rIns="91440" bIns="45720" rtlCol="0" anchor="t">
            <a:normAutofit/>
          </a:bodyPr>
          <a:lstStyle/>
          <a:p>
            <a:r>
              <a:rPr lang="en-US" sz="2400">
                <a:solidFill>
                  <a:srgbClr val="FEFFFF"/>
                </a:solidFill>
              </a:rPr>
              <a:t>File-&gt;New-&gt;Project (or the shortcut crtl+n) can be used to start a new project.</a:t>
            </a:r>
          </a:p>
        </p:txBody>
      </p:sp>
      <p:pic>
        <p:nvPicPr>
          <p:cNvPr id="4" name="Picture 4" descr="Graphical user interface, application&#10;&#10;Description automatically generated">
            <a:extLst>
              <a:ext uri="{FF2B5EF4-FFF2-40B4-BE49-F238E27FC236}">
                <a16:creationId xmlns:a16="http://schemas.microsoft.com/office/drawing/2014/main" id="{652E166F-06EF-4CD4-AD32-26C6D7FAD028}"/>
              </a:ext>
            </a:extLst>
          </p:cNvPr>
          <p:cNvPicPr>
            <a:picLocks noChangeAspect="1"/>
          </p:cNvPicPr>
          <p:nvPr/>
        </p:nvPicPr>
        <p:blipFill>
          <a:blip r:embed="rId2"/>
          <a:stretch>
            <a:fillRect/>
          </a:stretch>
        </p:blipFill>
        <p:spPr>
          <a:xfrm>
            <a:off x="4998268" y="1585478"/>
            <a:ext cx="6539075" cy="3367623"/>
          </a:xfrm>
          <a:prstGeom prst="rect">
            <a:avLst/>
          </a:prstGeom>
        </p:spPr>
      </p:pic>
    </p:spTree>
    <p:extLst>
      <p:ext uri="{BB962C8B-B14F-4D97-AF65-F5344CB8AC3E}">
        <p14:creationId xmlns:p14="http://schemas.microsoft.com/office/powerpoint/2010/main" val="212856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88DC1D0E-F3AA-4C3C-93A6-47B39A5A9996}"/>
              </a:ext>
            </a:extLst>
          </p:cNvPr>
          <p:cNvPicPr>
            <a:picLocks noChangeAspect="1"/>
          </p:cNvPicPr>
          <p:nvPr/>
        </p:nvPicPr>
        <p:blipFill>
          <a:blip r:embed="rId2"/>
          <a:stretch>
            <a:fillRect/>
          </a:stretch>
        </p:blipFill>
        <p:spPr>
          <a:xfrm>
            <a:off x="1094744" y="804101"/>
            <a:ext cx="5938104" cy="5249798"/>
          </a:xfrm>
          <a:prstGeom prst="rect">
            <a:avLst/>
          </a:prstGeom>
        </p:spPr>
      </p:pic>
      <p:sp>
        <p:nvSpPr>
          <p:cNvPr id="11"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DFDCA0-AA59-45DD-BB77-6EB1A9A0F3B7}"/>
              </a:ext>
            </a:extLst>
          </p:cNvPr>
          <p:cNvSpPr>
            <a:spLocks noGrp="1"/>
          </p:cNvSpPr>
          <p:nvPr>
            <p:ph type="title"/>
          </p:nvPr>
        </p:nvSpPr>
        <p:spPr>
          <a:xfrm>
            <a:off x="7835104" y="1213968"/>
            <a:ext cx="3220127" cy="1715106"/>
          </a:xfrm>
        </p:spPr>
        <p:txBody>
          <a:bodyPr anchor="b">
            <a:normAutofit/>
          </a:bodyPr>
          <a:lstStyle/>
          <a:p>
            <a:r>
              <a:rPr lang="en-US" sz="3600">
                <a:solidFill>
                  <a:srgbClr val="FFFFFF"/>
                </a:solidFill>
                <a:ea typeface="+mj-lt"/>
                <a:cs typeface="+mj-lt"/>
              </a:rPr>
              <a:t>Creating a Project</a:t>
            </a:r>
            <a:endParaRPr lang="en-US" sz="3600">
              <a:solidFill>
                <a:srgbClr val="FFFFFF"/>
              </a:solidFill>
            </a:endParaRPr>
          </a:p>
        </p:txBody>
      </p:sp>
      <p:sp>
        <p:nvSpPr>
          <p:cNvPr id="3" name="Content Placeholder 2">
            <a:extLst>
              <a:ext uri="{FF2B5EF4-FFF2-40B4-BE49-F238E27FC236}">
                <a16:creationId xmlns:a16="http://schemas.microsoft.com/office/drawing/2014/main" id="{48D1A95D-4CB1-443C-A568-F930F46E1C68}"/>
              </a:ext>
            </a:extLst>
          </p:cNvPr>
          <p:cNvSpPr>
            <a:spLocks noGrp="1"/>
          </p:cNvSpPr>
          <p:nvPr>
            <p:ph idx="1"/>
          </p:nvPr>
        </p:nvSpPr>
        <p:spPr>
          <a:xfrm>
            <a:off x="7835105" y="3072208"/>
            <a:ext cx="3264916" cy="2660684"/>
          </a:xfrm>
        </p:spPr>
        <p:txBody>
          <a:bodyPr vert="horz" lIns="91440" tIns="45720" rIns="91440" bIns="45720" rtlCol="0" anchor="t">
            <a:normAutofit/>
          </a:bodyPr>
          <a:lstStyle/>
          <a:p>
            <a:r>
              <a:rPr lang="en-US" sz="1700">
                <a:solidFill>
                  <a:srgbClr val="FFFFFF"/>
                </a:solidFill>
                <a:cs typeface="Calibri" panose="020F0502020204030204"/>
              </a:rPr>
              <a:t>A file browser-like programme, which is reliant on the operating system, will appear. Navigate to a location where you want to save your project and type the project name (for example, first pcb) into the input area. Select "save" to start the project (or the equivalent for your operating system).</a:t>
            </a:r>
          </a:p>
        </p:txBody>
      </p:sp>
      <p:sp>
        <p:nvSpPr>
          <p:cNvPr id="17"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894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1146879" y="998002"/>
            <a:ext cx="3182940" cy="1471959"/>
          </a:xfrm>
        </p:spPr>
        <p:txBody>
          <a:bodyPr vert="horz" lIns="91440" tIns="45720" rIns="91440" bIns="45720" rtlCol="0">
            <a:normAutofit/>
          </a:bodyPr>
          <a:lstStyle/>
          <a:p>
            <a:r>
              <a:rPr lang="en-US" sz="3600" kern="1200">
                <a:solidFill>
                  <a:srgbClr val="FFFFFF"/>
                </a:solidFill>
                <a:latin typeface="+mj-lt"/>
                <a:ea typeface="+mj-ea"/>
                <a:cs typeface="+mj-cs"/>
              </a:rPr>
              <a:t>Creating a project</a:t>
            </a:r>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1139635" y="2546161"/>
            <a:ext cx="3200451" cy="2985929"/>
          </a:xfrm>
        </p:spPr>
        <p:txBody>
          <a:bodyPr vert="horz" lIns="91440" tIns="45720" rIns="91440" bIns="45720" rtlCol="0" anchor="t">
            <a:normAutofit/>
          </a:bodyPr>
          <a:lstStyle/>
          <a:p>
            <a:pPr marL="0" indent="0">
              <a:buNone/>
            </a:pPr>
            <a:r>
              <a:rPr lang="en-US" sz="2400" kern="1200">
                <a:solidFill>
                  <a:srgbClr val="FEFFFF"/>
                </a:solidFill>
                <a:latin typeface="+mn-lt"/>
                <a:ea typeface="+mn-ea"/>
                <a:cs typeface="+mn-cs"/>
              </a:rPr>
              <a:t>The result will look something like this.</a:t>
            </a:r>
          </a:p>
        </p:txBody>
      </p:sp>
      <p:pic>
        <p:nvPicPr>
          <p:cNvPr id="6" name="Picture 6" descr="Graphical user interface, application&#10;&#10;Description automatically generated">
            <a:extLst>
              <a:ext uri="{FF2B5EF4-FFF2-40B4-BE49-F238E27FC236}">
                <a16:creationId xmlns:a16="http://schemas.microsoft.com/office/drawing/2014/main" id="{73DCE292-CA25-4A9B-813A-D4345FE4E5BA}"/>
              </a:ext>
            </a:extLst>
          </p:cNvPr>
          <p:cNvPicPr>
            <a:picLocks noChangeAspect="1"/>
          </p:cNvPicPr>
          <p:nvPr/>
        </p:nvPicPr>
        <p:blipFill>
          <a:blip r:embed="rId2"/>
          <a:stretch>
            <a:fillRect/>
          </a:stretch>
        </p:blipFill>
        <p:spPr>
          <a:xfrm>
            <a:off x="4998268" y="1716259"/>
            <a:ext cx="6539075" cy="3106061"/>
          </a:xfrm>
          <a:prstGeom prst="rect">
            <a:avLst/>
          </a:prstGeom>
        </p:spPr>
      </p:pic>
    </p:spTree>
    <p:extLst>
      <p:ext uri="{BB962C8B-B14F-4D97-AF65-F5344CB8AC3E}">
        <p14:creationId xmlns:p14="http://schemas.microsoft.com/office/powerpoint/2010/main" val="110052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6A9B91CF-DD13-4AA5-9FD2-D219D242B7D5}"/>
              </a:ext>
            </a:extLst>
          </p:cNvPr>
          <p:cNvPicPr>
            <a:picLocks noChangeAspect="1"/>
          </p:cNvPicPr>
          <p:nvPr/>
        </p:nvPicPr>
        <p:blipFill>
          <a:blip r:embed="rId2"/>
          <a:stretch>
            <a:fillRect/>
          </a:stretch>
        </p:blipFill>
        <p:spPr>
          <a:xfrm>
            <a:off x="643467" y="1780017"/>
            <a:ext cx="6891187" cy="3273314"/>
          </a:xfrm>
          <a:prstGeom prst="rect">
            <a:avLst/>
          </a:prstGeom>
        </p:spPr>
      </p:pic>
      <p:sp>
        <p:nvSpPr>
          <p:cNvPr id="9" name="Rectangle 8">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8502650" y="643467"/>
            <a:ext cx="3117850" cy="2556385"/>
          </a:xfrm>
        </p:spPr>
        <p:txBody>
          <a:bodyPr anchor="b">
            <a:normAutofit/>
          </a:bodyPr>
          <a:lstStyle/>
          <a:p>
            <a:r>
              <a:rPr lang="en-US" sz="4800">
                <a:solidFill>
                  <a:schemeClr val="bg1"/>
                </a:solidFill>
              </a:rPr>
              <a:t>Starting the editor</a:t>
            </a:r>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8502649" y="3358608"/>
            <a:ext cx="3045883" cy="2831273"/>
          </a:xfrm>
        </p:spPr>
        <p:txBody>
          <a:bodyPr vert="horz" lIns="91440" tIns="45720" rIns="91440" bIns="45720" rtlCol="0">
            <a:normAutofit/>
          </a:bodyPr>
          <a:lstStyle/>
          <a:p>
            <a:r>
              <a:rPr lang="en-US" sz="1800">
                <a:solidFill>
                  <a:schemeClr val="bg1"/>
                </a:solidFill>
                <a:ea typeface="+mn-lt"/>
                <a:cs typeface="+mn-lt"/>
              </a:rPr>
              <a:t>Open the schematic editor (EESchema) by clicking on the button for the schematic layout editor (leftmost of the large buttons. See screenshot)</a:t>
            </a:r>
            <a:endParaRPr lang="en-US" sz="1800">
              <a:solidFill>
                <a:schemeClr val="bg1"/>
              </a:solidFill>
            </a:endParaRPr>
          </a:p>
        </p:txBody>
      </p:sp>
    </p:spTree>
    <p:extLst>
      <p:ext uri="{BB962C8B-B14F-4D97-AF65-F5344CB8AC3E}">
        <p14:creationId xmlns:p14="http://schemas.microsoft.com/office/powerpoint/2010/main" val="86489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966952" y="1204108"/>
            <a:ext cx="2669406" cy="1781175"/>
          </a:xfrm>
        </p:spPr>
        <p:txBody>
          <a:bodyPr>
            <a:normAutofit/>
          </a:bodyPr>
          <a:lstStyle/>
          <a:p>
            <a:r>
              <a:rPr lang="en-US" sz="3200">
                <a:solidFill>
                  <a:srgbClr val="FFFFFF"/>
                </a:solidFill>
                <a:ea typeface="+mj-lt"/>
                <a:cs typeface="+mj-lt"/>
              </a:rPr>
              <a:t>Starting the editor</a:t>
            </a:r>
            <a:endParaRPr lang="en-US" sz="3200">
              <a:solidFill>
                <a:srgbClr val="FFFFFF"/>
              </a:solidFill>
            </a:endParaRPr>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966951" y="3355130"/>
            <a:ext cx="2669407" cy="2427333"/>
          </a:xfrm>
        </p:spPr>
        <p:txBody>
          <a:bodyPr vert="horz" lIns="91440" tIns="45720" rIns="91440" bIns="45720" rtlCol="0">
            <a:normAutofit/>
          </a:bodyPr>
          <a:lstStyle/>
          <a:p>
            <a:r>
              <a:rPr lang="en-US" sz="1200" b="1">
                <a:ea typeface="+mn-lt"/>
                <a:cs typeface="+mn-lt"/>
              </a:rPr>
              <a:t>If this is your first time using EESchema, a popup will appear asking you to configure your libraries. Assume the default setting. If the default option isn't accessible, you didn't instal libraries with KiCad in some way.You will be presented with an empty schematic. In the screenshot that illustrates different portions of EESchema, I have annotated the key bits.</a:t>
            </a:r>
            <a:endParaRPr lang="en-US" sz="1200">
              <a:cs typeface="Calibri"/>
            </a:endParaRPr>
          </a:p>
        </p:txBody>
      </p:sp>
      <p:pic>
        <p:nvPicPr>
          <p:cNvPr id="4" name="Picture 4">
            <a:extLst>
              <a:ext uri="{FF2B5EF4-FFF2-40B4-BE49-F238E27FC236}">
                <a16:creationId xmlns:a16="http://schemas.microsoft.com/office/drawing/2014/main" id="{DA876B9A-0D8F-46AB-8AF1-87345FEA0C57}"/>
              </a:ext>
            </a:extLst>
          </p:cNvPr>
          <p:cNvPicPr>
            <a:picLocks noChangeAspect="1"/>
          </p:cNvPicPr>
          <p:nvPr/>
        </p:nvPicPr>
        <p:blipFill>
          <a:blip r:embed="rId2"/>
          <a:stretch>
            <a:fillRect/>
          </a:stretch>
        </p:blipFill>
        <p:spPr>
          <a:xfrm>
            <a:off x="5196666" y="952500"/>
            <a:ext cx="5834595" cy="4829963"/>
          </a:xfrm>
          <a:prstGeom prst="rect">
            <a:avLst/>
          </a:prstGeom>
        </p:spPr>
      </p:pic>
    </p:spTree>
    <p:extLst>
      <p:ext uri="{BB962C8B-B14F-4D97-AF65-F5344CB8AC3E}">
        <p14:creationId xmlns:p14="http://schemas.microsoft.com/office/powerpoint/2010/main" val="1889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Adding symbol in KiCad</a:t>
            </a:r>
            <a:endParaRPr lang="en-US" sz="4000">
              <a:solidFill>
                <a:srgbClr val="FFFFFF"/>
              </a:solidFill>
            </a:endParaRPr>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 To enter symbol mode, press the add symbol button in the right toolbar (or “place-&gt;symbol”). The upper toolbar has a similar button, but that one opens the symbol editor.</a:t>
            </a:r>
          </a:p>
          <a:p>
            <a:r>
              <a:rPr lang="en-US" sz="2000">
                <a:cs typeface="Calibri"/>
              </a:rPr>
              <a:t>After that, click anywhere on the canvas to bring up the add symbol dialogue. Enter the part name in the filter area and single-click the symbol from the results. In the dialogue, you'll now see a preview of the symbol and its details. To add a symbol to the schematic, double-click on the symbol's name or click OK.</a:t>
            </a:r>
          </a:p>
        </p:txBody>
      </p:sp>
    </p:spTree>
    <p:extLst>
      <p:ext uri="{BB962C8B-B14F-4D97-AF65-F5344CB8AC3E}">
        <p14:creationId xmlns:p14="http://schemas.microsoft.com/office/powerpoint/2010/main" val="1868848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E4524-4B4F-430D-8E82-56DD3D6C61F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Adding symbol in KiCad - DHT11</a:t>
            </a:r>
          </a:p>
        </p:txBody>
      </p:sp>
      <p:pic>
        <p:nvPicPr>
          <p:cNvPr id="4" name="Picture 4" descr="A picture containing graphical user interface&#10;&#10;Description automatically generated">
            <a:extLst>
              <a:ext uri="{FF2B5EF4-FFF2-40B4-BE49-F238E27FC236}">
                <a16:creationId xmlns:a16="http://schemas.microsoft.com/office/drawing/2014/main" id="{804FB31C-32FF-4423-820D-8AD01E91F2A6}"/>
              </a:ext>
            </a:extLst>
          </p:cNvPr>
          <p:cNvPicPr>
            <a:picLocks noGrp="1" noChangeAspect="1"/>
          </p:cNvPicPr>
          <p:nvPr>
            <p:ph idx="1"/>
          </p:nvPr>
        </p:nvPicPr>
        <p:blipFill rotWithShape="1">
          <a:blip r:embed="rId2"/>
          <a:srcRect l="9490" r="6710" b="-2"/>
          <a:stretch/>
        </p:blipFill>
        <p:spPr>
          <a:xfrm>
            <a:off x="4038600" y="1014752"/>
            <a:ext cx="7188199" cy="4825107"/>
          </a:xfrm>
          <a:prstGeom prst="rect">
            <a:avLst/>
          </a:prstGeom>
        </p:spPr>
      </p:pic>
    </p:spTree>
    <p:extLst>
      <p:ext uri="{BB962C8B-B14F-4D97-AF65-F5344CB8AC3E}">
        <p14:creationId xmlns:p14="http://schemas.microsoft.com/office/powerpoint/2010/main" val="356990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E4524-4B4F-430D-8E82-56DD3D6C61F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Adding symbol in KiCad – raspberry pi </a:t>
            </a:r>
          </a:p>
        </p:txBody>
      </p:sp>
      <p:pic>
        <p:nvPicPr>
          <p:cNvPr id="7" name="Picture 7" descr="Graphical user interface, text&#10;&#10;Description automatically generated">
            <a:extLst>
              <a:ext uri="{FF2B5EF4-FFF2-40B4-BE49-F238E27FC236}">
                <a16:creationId xmlns:a16="http://schemas.microsoft.com/office/drawing/2014/main" id="{F2C51478-04BF-4381-A6AF-7D49A9377CE8}"/>
              </a:ext>
            </a:extLst>
          </p:cNvPr>
          <p:cNvPicPr>
            <a:picLocks noGrp="1" noChangeAspect="1"/>
          </p:cNvPicPr>
          <p:nvPr>
            <p:ph idx="1"/>
          </p:nvPr>
        </p:nvPicPr>
        <p:blipFill>
          <a:blip r:embed="rId2"/>
          <a:stretch>
            <a:fillRect/>
          </a:stretch>
        </p:blipFill>
        <p:spPr>
          <a:xfrm>
            <a:off x="4777316" y="1520764"/>
            <a:ext cx="6780700" cy="3814143"/>
          </a:xfrm>
          <a:prstGeom prst="rect">
            <a:avLst/>
          </a:prstGeom>
        </p:spPr>
      </p:pic>
    </p:spTree>
    <p:extLst>
      <p:ext uri="{BB962C8B-B14F-4D97-AF65-F5344CB8AC3E}">
        <p14:creationId xmlns:p14="http://schemas.microsoft.com/office/powerpoint/2010/main" val="4805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E4524-4B4F-430D-8E82-56DD3D6C61F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Adding symbol in KiCad – pulse oximeter </a:t>
            </a:r>
          </a:p>
        </p:txBody>
      </p:sp>
      <p:pic>
        <p:nvPicPr>
          <p:cNvPr id="11" name="Picture 11" descr="Graphical user interface, text, email&#10;&#10;Description automatically generated">
            <a:extLst>
              <a:ext uri="{FF2B5EF4-FFF2-40B4-BE49-F238E27FC236}">
                <a16:creationId xmlns:a16="http://schemas.microsoft.com/office/drawing/2014/main" id="{79762059-1021-4642-AC8C-43C859B3A476}"/>
              </a:ext>
            </a:extLst>
          </p:cNvPr>
          <p:cNvPicPr>
            <a:picLocks noGrp="1" noChangeAspect="1"/>
          </p:cNvPicPr>
          <p:nvPr>
            <p:ph idx="1"/>
          </p:nvPr>
        </p:nvPicPr>
        <p:blipFill>
          <a:blip r:embed="rId2"/>
          <a:stretch>
            <a:fillRect/>
          </a:stretch>
        </p:blipFill>
        <p:spPr>
          <a:xfrm>
            <a:off x="4777316" y="1520764"/>
            <a:ext cx="6780700" cy="3814143"/>
          </a:xfrm>
          <a:prstGeom prst="rect">
            <a:avLst/>
          </a:prstGeom>
        </p:spPr>
      </p:pic>
    </p:spTree>
    <p:extLst>
      <p:ext uri="{BB962C8B-B14F-4D97-AF65-F5344CB8AC3E}">
        <p14:creationId xmlns:p14="http://schemas.microsoft.com/office/powerpoint/2010/main" val="3411185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6234330" y="803325"/>
            <a:ext cx="5314536" cy="1325563"/>
          </a:xfrm>
        </p:spPr>
        <p:txBody>
          <a:bodyPr>
            <a:normAutofit/>
          </a:bodyPr>
          <a:lstStyle/>
          <a:p>
            <a:r>
              <a:rPr lang="en-US"/>
              <a:t>Make the Connections </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rrows pointing towards light">
            <a:extLst>
              <a:ext uri="{FF2B5EF4-FFF2-40B4-BE49-F238E27FC236}">
                <a16:creationId xmlns:a16="http://schemas.microsoft.com/office/drawing/2014/main" id="{93DBA5AE-29D6-4113-B16A-C6F911384AE8}"/>
              </a:ext>
            </a:extLst>
          </p:cNvPr>
          <p:cNvPicPr>
            <a:picLocks noChangeAspect="1"/>
          </p:cNvPicPr>
          <p:nvPr/>
        </p:nvPicPr>
        <p:blipFill rotWithShape="1">
          <a:blip r:embed="rId2"/>
          <a:srcRect r="35767" b="2"/>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6234329" y="2279018"/>
            <a:ext cx="5314543" cy="3375920"/>
          </a:xfrm>
        </p:spPr>
        <p:txBody>
          <a:bodyPr vert="horz" lIns="91440" tIns="45720" rIns="91440" bIns="45720" rtlCol="0" anchor="t">
            <a:normAutofit/>
          </a:bodyPr>
          <a:lstStyle/>
          <a:p>
            <a:r>
              <a:rPr lang="en-US" sz="1800">
                <a:ea typeface="+mn-lt"/>
                <a:cs typeface="+mn-lt"/>
              </a:rPr>
              <a:t>You'll see that your symbols have lines extending out of them with a little circle at the end if you look closely. The circles indicate that this pin is not connected, while the lines are called pins. Wires will be used to make the necessary connections. To do so, use the wire tool from the right toolbar.</a:t>
            </a:r>
          </a:p>
          <a:p>
            <a:r>
              <a:rPr lang="en-US" sz="1800">
                <a:ea typeface="+mn-lt"/>
                <a:cs typeface="+mn-lt"/>
              </a:rPr>
              <a:t>Nothing happens at this time, just like with the add symbol tool. Start the wire with a left-click. You'll see that a green line is following you as you move the mouse around.</a:t>
            </a:r>
          </a:p>
        </p:txBody>
      </p:sp>
    </p:spTree>
    <p:extLst>
      <p:ext uri="{BB962C8B-B14F-4D97-AF65-F5344CB8AC3E}">
        <p14:creationId xmlns:p14="http://schemas.microsoft.com/office/powerpoint/2010/main" val="29728304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111240" cy="6858000"/>
          </a:xfrm>
          <a:custGeom>
            <a:avLst/>
            <a:gdLst/>
            <a:ahLst/>
            <a:cxnLst/>
            <a:rect l="l" t="t" r="r" b="b"/>
            <a:pathLst>
              <a:path w="4583430" h="5143500">
                <a:moveTo>
                  <a:pt x="4583399" y="5143499"/>
                </a:moveTo>
                <a:lnTo>
                  <a:pt x="0" y="5143499"/>
                </a:lnTo>
                <a:lnTo>
                  <a:pt x="0" y="0"/>
                </a:lnTo>
                <a:lnTo>
                  <a:pt x="4583399" y="0"/>
                </a:lnTo>
                <a:lnTo>
                  <a:pt x="4583399" y="5143499"/>
                </a:lnTo>
                <a:close/>
              </a:path>
            </a:pathLst>
          </a:custGeom>
          <a:solidFill>
            <a:srgbClr val="4285F4"/>
          </a:solidFill>
        </p:spPr>
        <p:txBody>
          <a:bodyPr wrap="square" lIns="0" tIns="0" rIns="0" bIns="0" rtlCol="0"/>
          <a:lstStyle/>
          <a:p>
            <a:endParaRPr sz="2400"/>
          </a:p>
        </p:txBody>
      </p:sp>
      <p:sp>
        <p:nvSpPr>
          <p:cNvPr id="3" name="object 3"/>
          <p:cNvSpPr txBox="1">
            <a:spLocks noGrp="1"/>
          </p:cNvSpPr>
          <p:nvPr>
            <p:ph type="title"/>
          </p:nvPr>
        </p:nvSpPr>
        <p:spPr>
          <a:xfrm>
            <a:off x="720623" y="1918740"/>
            <a:ext cx="4090247" cy="2971753"/>
          </a:xfrm>
          <a:prstGeom prst="rect">
            <a:avLst/>
          </a:prstGeom>
        </p:spPr>
        <p:txBody>
          <a:bodyPr vert="horz" wrap="square" lIns="0" tIns="16933" rIns="0" bIns="0" rtlCol="0" anchor="ctr">
            <a:spAutoFit/>
          </a:bodyPr>
          <a:lstStyle/>
          <a:p>
            <a:pPr marL="16086" marR="6773" algn="ctr">
              <a:lnSpc>
                <a:spcPct val="100000"/>
              </a:lnSpc>
              <a:spcBef>
                <a:spcPts val="133"/>
              </a:spcBef>
            </a:pPr>
            <a:r>
              <a:rPr sz="4800" spc="220" dirty="0">
                <a:solidFill>
                  <a:srgbClr val="FFFFFF"/>
                </a:solidFill>
              </a:rPr>
              <a:t>Project</a:t>
            </a:r>
            <a:r>
              <a:rPr sz="4800" spc="-253" dirty="0">
                <a:solidFill>
                  <a:srgbClr val="FFFFFF"/>
                </a:solidFill>
              </a:rPr>
              <a:t> </a:t>
            </a:r>
            <a:r>
              <a:rPr sz="4800" spc="-1013" dirty="0">
                <a:solidFill>
                  <a:srgbClr val="FFFFFF"/>
                </a:solidFill>
              </a:rPr>
              <a:t>:</a:t>
            </a:r>
            <a:r>
              <a:rPr sz="4800" spc="-253" dirty="0">
                <a:solidFill>
                  <a:srgbClr val="FFFFFF"/>
                </a:solidFill>
              </a:rPr>
              <a:t> </a:t>
            </a:r>
            <a:r>
              <a:rPr sz="4800" spc="113" dirty="0">
                <a:solidFill>
                  <a:srgbClr val="FFFFFF"/>
                </a:solidFill>
              </a:rPr>
              <a:t>Iot  </a:t>
            </a:r>
            <a:r>
              <a:rPr sz="4800" spc="80" dirty="0">
                <a:solidFill>
                  <a:srgbClr val="FFFFFF"/>
                </a:solidFill>
              </a:rPr>
              <a:t>based</a:t>
            </a:r>
            <a:r>
              <a:rPr sz="4800" spc="-353" dirty="0">
                <a:solidFill>
                  <a:srgbClr val="FFFFFF"/>
                </a:solidFill>
              </a:rPr>
              <a:t> </a:t>
            </a:r>
            <a:r>
              <a:rPr sz="4800" spc="207" dirty="0">
                <a:solidFill>
                  <a:srgbClr val="FFFFFF"/>
                </a:solidFill>
              </a:rPr>
              <a:t>cradle </a:t>
            </a:r>
            <a:r>
              <a:rPr sz="4800" spc="-1667" dirty="0">
                <a:solidFill>
                  <a:srgbClr val="FFFFFF"/>
                </a:solidFill>
              </a:rPr>
              <a:t> </a:t>
            </a:r>
            <a:r>
              <a:rPr sz="4800" spc="207" dirty="0">
                <a:solidFill>
                  <a:srgbClr val="FFFFFF"/>
                </a:solidFill>
              </a:rPr>
              <a:t>using </a:t>
            </a:r>
            <a:r>
              <a:rPr sz="4800" spc="13" dirty="0">
                <a:solidFill>
                  <a:srgbClr val="FFFFFF"/>
                </a:solidFill>
              </a:rPr>
              <a:t>SIDS </a:t>
            </a:r>
            <a:r>
              <a:rPr sz="4800" spc="20" dirty="0">
                <a:solidFill>
                  <a:srgbClr val="FFFFFF"/>
                </a:solidFill>
              </a:rPr>
              <a:t> </a:t>
            </a:r>
            <a:r>
              <a:rPr sz="4800" spc="280" dirty="0">
                <a:solidFill>
                  <a:srgbClr val="FFFFFF"/>
                </a:solidFill>
              </a:rPr>
              <a:t>monitor</a:t>
            </a:r>
            <a:endParaRPr sz="4800"/>
          </a:p>
        </p:txBody>
      </p:sp>
      <p:pic>
        <p:nvPicPr>
          <p:cNvPr id="4" name="object 4"/>
          <p:cNvPicPr/>
          <p:nvPr/>
        </p:nvPicPr>
        <p:blipFill>
          <a:blip r:embed="rId2" cstate="print"/>
          <a:stretch>
            <a:fillRect/>
          </a:stretch>
        </p:blipFill>
        <p:spPr>
          <a:xfrm>
            <a:off x="6486667" y="1299666"/>
            <a:ext cx="5216199" cy="45523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Make the connections:-</a:t>
            </a:r>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5198993" y="1412489"/>
            <a:ext cx="2926080" cy="4363844"/>
          </a:xfrm>
        </p:spPr>
        <p:txBody>
          <a:bodyPr vert="horz" lIns="91440" tIns="45720" rIns="91440" bIns="45720" rtlCol="0">
            <a:normAutofit/>
          </a:bodyPr>
          <a:lstStyle/>
          <a:p>
            <a:pPr marL="0"/>
            <a:endParaRPr lang="en-US" sz="2000"/>
          </a:p>
          <a:p>
            <a:endParaRPr lang="en-US" sz="2000"/>
          </a:p>
        </p:txBody>
      </p:sp>
      <p:pic>
        <p:nvPicPr>
          <p:cNvPr id="5" name="Picture 5" descr="Diagram, schematic&#10;&#10;Description automatically generated">
            <a:extLst>
              <a:ext uri="{FF2B5EF4-FFF2-40B4-BE49-F238E27FC236}">
                <a16:creationId xmlns:a16="http://schemas.microsoft.com/office/drawing/2014/main" id="{32015C95-636B-437A-BB62-13F50F19C86A}"/>
              </a:ext>
            </a:extLst>
          </p:cNvPr>
          <p:cNvPicPr>
            <a:picLocks noChangeAspect="1"/>
          </p:cNvPicPr>
          <p:nvPr/>
        </p:nvPicPr>
        <p:blipFill rotWithShape="1">
          <a:blip r:embed="rId2"/>
          <a:srcRect l="89933" r="224" b="397"/>
          <a:stretch/>
        </p:blipFill>
        <p:spPr>
          <a:xfrm>
            <a:off x="10360325" y="688154"/>
            <a:ext cx="977383" cy="5582376"/>
          </a:xfrm>
          <a:prstGeom prst="rect">
            <a:avLst/>
          </a:prstGeom>
        </p:spPr>
      </p:pic>
      <p:graphicFrame>
        <p:nvGraphicFramePr>
          <p:cNvPr id="7" name="TextBox 3">
            <a:extLst>
              <a:ext uri="{FF2B5EF4-FFF2-40B4-BE49-F238E27FC236}">
                <a16:creationId xmlns:a16="http://schemas.microsoft.com/office/drawing/2014/main" id="{20ADBB37-6372-4F1C-ADE8-1B67EA913BFA}"/>
              </a:ext>
            </a:extLst>
          </p:cNvPr>
          <p:cNvGraphicFramePr/>
          <p:nvPr>
            <p:extLst>
              <p:ext uri="{D42A27DB-BD31-4B8C-83A1-F6EECF244321}">
                <p14:modId xmlns:p14="http://schemas.microsoft.com/office/powerpoint/2010/main" val="1423158951"/>
              </p:ext>
            </p:extLst>
          </p:nvPr>
        </p:nvGraphicFramePr>
        <p:xfrm>
          <a:off x="4605223" y="1297420"/>
          <a:ext cx="5240834" cy="4363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134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79FE457-58EA-4222-9BBC-7756A41B6031}"/>
              </a:ext>
            </a:extLst>
          </p:cNvPr>
          <p:cNvSpPr>
            <a:spLocks noGrp="1"/>
          </p:cNvSpPr>
          <p:nvPr>
            <p:ph type="title"/>
          </p:nvPr>
        </p:nvSpPr>
        <p:spPr>
          <a:xfrm>
            <a:off x="1146879" y="998002"/>
            <a:ext cx="3182940" cy="1471959"/>
          </a:xfrm>
        </p:spPr>
        <p:txBody>
          <a:bodyPr>
            <a:normAutofit/>
          </a:bodyPr>
          <a:lstStyle/>
          <a:p>
            <a:r>
              <a:rPr lang="en-US" sz="3600">
                <a:solidFill>
                  <a:srgbClr val="FFFFFF"/>
                </a:solidFill>
                <a:cs typeface="Calibri Light"/>
              </a:rPr>
              <a:t>Placing power components:-</a:t>
            </a:r>
            <a:endParaRPr lang="en-US" sz="3600">
              <a:solidFill>
                <a:srgbClr val="FFFFFF"/>
              </a:solidFill>
            </a:endParaRPr>
          </a:p>
        </p:txBody>
      </p:sp>
      <p:sp>
        <p:nvSpPr>
          <p:cNvPr id="3" name="Content Placeholder 2">
            <a:extLst>
              <a:ext uri="{FF2B5EF4-FFF2-40B4-BE49-F238E27FC236}">
                <a16:creationId xmlns:a16="http://schemas.microsoft.com/office/drawing/2014/main" id="{6070FA0E-F7F6-4EEF-8C6C-FB76F50463B3}"/>
              </a:ext>
            </a:extLst>
          </p:cNvPr>
          <p:cNvSpPr>
            <a:spLocks noGrp="1"/>
          </p:cNvSpPr>
          <p:nvPr>
            <p:ph idx="1"/>
          </p:nvPr>
        </p:nvSpPr>
        <p:spPr>
          <a:xfrm>
            <a:off x="1139635" y="2546161"/>
            <a:ext cx="3200451" cy="2985929"/>
          </a:xfrm>
        </p:spPr>
        <p:txBody>
          <a:bodyPr vert="horz" lIns="91440" tIns="45720" rIns="91440" bIns="45720" rtlCol="0" anchor="t">
            <a:normAutofit/>
          </a:bodyPr>
          <a:lstStyle/>
          <a:p>
            <a:r>
              <a:rPr lang="en-US" sz="2400">
                <a:solidFill>
                  <a:srgbClr val="FEFFFF"/>
                </a:solidFill>
                <a:cs typeface="Calibri"/>
              </a:rPr>
              <a:t>To put power components in place, go to location, then power point, and then look for the power component we require, such as ground or Vcc.</a:t>
            </a:r>
            <a:endParaRPr lang="en-US" sz="2400">
              <a:solidFill>
                <a:srgbClr val="FEFFFF"/>
              </a:solidFill>
            </a:endParaRPr>
          </a:p>
        </p:txBody>
      </p:sp>
      <p:pic>
        <p:nvPicPr>
          <p:cNvPr id="4" name="Picture 4" descr="Graphical user interface, text&#10;&#10;Description automatically generated">
            <a:extLst>
              <a:ext uri="{FF2B5EF4-FFF2-40B4-BE49-F238E27FC236}">
                <a16:creationId xmlns:a16="http://schemas.microsoft.com/office/drawing/2014/main" id="{77DD8D69-2801-49CE-BFC3-C69DA11FCACB}"/>
              </a:ext>
            </a:extLst>
          </p:cNvPr>
          <p:cNvPicPr>
            <a:picLocks noChangeAspect="1"/>
          </p:cNvPicPr>
          <p:nvPr/>
        </p:nvPicPr>
        <p:blipFill>
          <a:blip r:embed="rId2"/>
          <a:stretch>
            <a:fillRect/>
          </a:stretch>
        </p:blipFill>
        <p:spPr>
          <a:xfrm>
            <a:off x="4998268" y="1430175"/>
            <a:ext cx="6539075" cy="3678229"/>
          </a:xfrm>
          <a:prstGeom prst="rect">
            <a:avLst/>
          </a:prstGeom>
        </p:spPr>
      </p:pic>
    </p:spTree>
    <p:extLst>
      <p:ext uri="{BB962C8B-B14F-4D97-AF65-F5344CB8AC3E}">
        <p14:creationId xmlns:p14="http://schemas.microsoft.com/office/powerpoint/2010/main" val="714010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A5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C4FE4-D089-46A9-AA70-5E1D7A86984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Our schematic diagram</a:t>
            </a:r>
          </a:p>
        </p:txBody>
      </p:sp>
      <p:pic>
        <p:nvPicPr>
          <p:cNvPr id="4" name="Picture 4" descr="Graphical user interface&#10;&#10;Description automatically generated">
            <a:extLst>
              <a:ext uri="{FF2B5EF4-FFF2-40B4-BE49-F238E27FC236}">
                <a16:creationId xmlns:a16="http://schemas.microsoft.com/office/drawing/2014/main" id="{54C9F4B9-D2E5-42B5-994D-549014179FC7}"/>
              </a:ext>
            </a:extLst>
          </p:cNvPr>
          <p:cNvPicPr>
            <a:picLocks noGrp="1" noChangeAspect="1"/>
          </p:cNvPicPr>
          <p:nvPr>
            <p:ph idx="1"/>
          </p:nvPr>
        </p:nvPicPr>
        <p:blipFill rotWithShape="1">
          <a:blip r:embed="rId2"/>
          <a:srcRect l="21521" t="16172" r="19666" b="12211"/>
          <a:stretch/>
        </p:blipFill>
        <p:spPr>
          <a:xfrm>
            <a:off x="4207933" y="913103"/>
            <a:ext cx="7347537" cy="5032770"/>
          </a:xfrm>
          <a:prstGeom prst="rect">
            <a:avLst/>
          </a:prstGeom>
        </p:spPr>
      </p:pic>
    </p:spTree>
    <p:extLst>
      <p:ext uri="{BB962C8B-B14F-4D97-AF65-F5344CB8AC3E}">
        <p14:creationId xmlns:p14="http://schemas.microsoft.com/office/powerpoint/2010/main" val="545630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80F9-4919-4384-AF4A-6FEB7C47C97F}"/>
              </a:ext>
            </a:extLst>
          </p:cNvPr>
          <p:cNvSpPr>
            <a:spLocks noGrp="1"/>
          </p:cNvSpPr>
          <p:nvPr>
            <p:ph type="title"/>
          </p:nvPr>
        </p:nvSpPr>
        <p:spPr/>
        <p:txBody>
          <a:bodyPr/>
          <a:lstStyle/>
          <a:p>
            <a:r>
              <a:rPr lang="en-US" dirty="0"/>
              <a:t>To design PCB</a:t>
            </a:r>
          </a:p>
        </p:txBody>
      </p:sp>
      <p:sp>
        <p:nvSpPr>
          <p:cNvPr id="3" name="Content Placeholder 2">
            <a:extLst>
              <a:ext uri="{FF2B5EF4-FFF2-40B4-BE49-F238E27FC236}">
                <a16:creationId xmlns:a16="http://schemas.microsoft.com/office/drawing/2014/main" id="{8573AFD3-F94E-46C5-8481-EFE1A23E7C53}"/>
              </a:ext>
            </a:extLst>
          </p:cNvPr>
          <p:cNvSpPr>
            <a:spLocks noGrp="1"/>
          </p:cNvSpPr>
          <p:nvPr>
            <p:ph idx="1"/>
          </p:nvPr>
        </p:nvSpPr>
        <p:spPr/>
        <p:txBody>
          <a:bodyPr/>
          <a:lstStyle/>
          <a:p>
            <a:r>
              <a:rPr lang="en-US" dirty="0"/>
              <a:t>After completing schematic diagram we need to follow steps as below.</a:t>
            </a:r>
          </a:p>
          <a:p>
            <a:r>
              <a:rPr lang="en-US" dirty="0"/>
              <a:t>We need to add footprints using edit/create footprint function.</a:t>
            </a:r>
          </a:p>
          <a:p>
            <a:endParaRPr lang="en-US" dirty="0"/>
          </a:p>
        </p:txBody>
      </p:sp>
      <p:pic>
        <p:nvPicPr>
          <p:cNvPr id="5" name="Picture 4" descr="Chart&#10;&#10;Description automatically generated with medium confidence">
            <a:extLst>
              <a:ext uri="{FF2B5EF4-FFF2-40B4-BE49-F238E27FC236}">
                <a16:creationId xmlns:a16="http://schemas.microsoft.com/office/drawing/2014/main" id="{E84F959E-D3C3-4960-BFC1-39475A1B0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772" y="3429000"/>
            <a:ext cx="8966627" cy="1786035"/>
          </a:xfrm>
          <a:prstGeom prst="rect">
            <a:avLst/>
          </a:prstGeom>
        </p:spPr>
      </p:pic>
      <p:cxnSp>
        <p:nvCxnSpPr>
          <p:cNvPr id="7" name="Straight Arrow Connector 6">
            <a:extLst>
              <a:ext uri="{FF2B5EF4-FFF2-40B4-BE49-F238E27FC236}">
                <a16:creationId xmlns:a16="http://schemas.microsoft.com/office/drawing/2014/main" id="{5CF50EFB-3E86-433A-8D2C-D30F83B32C79}"/>
              </a:ext>
            </a:extLst>
          </p:cNvPr>
          <p:cNvCxnSpPr/>
          <p:nvPr/>
        </p:nvCxnSpPr>
        <p:spPr>
          <a:xfrm>
            <a:off x="5499652" y="4293704"/>
            <a:ext cx="0" cy="188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CADB4A-2F31-4159-A99B-F5B6EE006A27}"/>
              </a:ext>
            </a:extLst>
          </p:cNvPr>
          <p:cNvSpPr txBox="1"/>
          <p:nvPr/>
        </p:nvSpPr>
        <p:spPr>
          <a:xfrm>
            <a:off x="4651513" y="6176963"/>
            <a:ext cx="2743200" cy="369332"/>
          </a:xfrm>
          <a:prstGeom prst="rect">
            <a:avLst/>
          </a:prstGeom>
          <a:noFill/>
        </p:spPr>
        <p:txBody>
          <a:bodyPr wrap="square" rtlCol="0">
            <a:spAutoFit/>
          </a:bodyPr>
          <a:lstStyle/>
          <a:p>
            <a:r>
              <a:rPr lang="en-US" dirty="0"/>
              <a:t>Edit/create footprint</a:t>
            </a:r>
          </a:p>
        </p:txBody>
      </p:sp>
    </p:spTree>
    <p:extLst>
      <p:ext uri="{BB962C8B-B14F-4D97-AF65-F5344CB8AC3E}">
        <p14:creationId xmlns:p14="http://schemas.microsoft.com/office/powerpoint/2010/main" val="4003055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DA41-ADA8-4E86-87E5-26B63BEACE67}"/>
              </a:ext>
            </a:extLst>
          </p:cNvPr>
          <p:cNvSpPr>
            <a:spLocks noGrp="1"/>
          </p:cNvSpPr>
          <p:nvPr>
            <p:ph type="title"/>
          </p:nvPr>
        </p:nvSpPr>
        <p:spPr/>
        <p:txBody>
          <a:bodyPr/>
          <a:lstStyle/>
          <a:p>
            <a:r>
              <a:rPr lang="en-US" dirty="0"/>
              <a:t>To design PCB</a:t>
            </a:r>
          </a:p>
        </p:txBody>
      </p:sp>
      <p:sp>
        <p:nvSpPr>
          <p:cNvPr id="3" name="Content Placeholder 2">
            <a:extLst>
              <a:ext uri="{FF2B5EF4-FFF2-40B4-BE49-F238E27FC236}">
                <a16:creationId xmlns:a16="http://schemas.microsoft.com/office/drawing/2014/main" id="{6C32404D-028A-491A-9D50-8E7A19AB192A}"/>
              </a:ext>
            </a:extLst>
          </p:cNvPr>
          <p:cNvSpPr>
            <a:spLocks noGrp="1"/>
          </p:cNvSpPr>
          <p:nvPr>
            <p:ph idx="1"/>
          </p:nvPr>
        </p:nvSpPr>
        <p:spPr/>
        <p:txBody>
          <a:bodyPr/>
          <a:lstStyle/>
          <a:p>
            <a:r>
              <a:rPr lang="en-US" dirty="0"/>
              <a:t>After adding footprints we need to click on the function shown in below image to create a PCB layout.</a:t>
            </a:r>
          </a:p>
          <a:p>
            <a:endParaRPr lang="en-US" dirty="0"/>
          </a:p>
        </p:txBody>
      </p:sp>
      <p:pic>
        <p:nvPicPr>
          <p:cNvPr id="5" name="Picture 4" descr="Chart&#10;&#10;Description automatically generated with medium confidence">
            <a:extLst>
              <a:ext uri="{FF2B5EF4-FFF2-40B4-BE49-F238E27FC236}">
                <a16:creationId xmlns:a16="http://schemas.microsoft.com/office/drawing/2014/main" id="{0B722701-1AB4-495D-9C08-B571ECF63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042" y="2756951"/>
            <a:ext cx="8617915" cy="1716576"/>
          </a:xfrm>
          <a:prstGeom prst="rect">
            <a:avLst/>
          </a:prstGeom>
        </p:spPr>
      </p:pic>
      <p:cxnSp>
        <p:nvCxnSpPr>
          <p:cNvPr id="7" name="Straight Arrow Connector 6">
            <a:extLst>
              <a:ext uri="{FF2B5EF4-FFF2-40B4-BE49-F238E27FC236}">
                <a16:creationId xmlns:a16="http://schemas.microsoft.com/office/drawing/2014/main" id="{878EFE45-8025-4C4A-9780-ACA3EB88444E}"/>
              </a:ext>
            </a:extLst>
          </p:cNvPr>
          <p:cNvCxnSpPr/>
          <p:nvPr/>
        </p:nvCxnSpPr>
        <p:spPr>
          <a:xfrm>
            <a:off x="8746435" y="3551583"/>
            <a:ext cx="0" cy="198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F5B675A-B7A0-41D9-9B73-F5A7E100016D}"/>
              </a:ext>
            </a:extLst>
          </p:cNvPr>
          <p:cNvSpPr txBox="1"/>
          <p:nvPr/>
        </p:nvSpPr>
        <p:spPr>
          <a:xfrm>
            <a:off x="7686261" y="5618922"/>
            <a:ext cx="2888974" cy="369332"/>
          </a:xfrm>
          <a:prstGeom prst="rect">
            <a:avLst/>
          </a:prstGeom>
          <a:noFill/>
        </p:spPr>
        <p:txBody>
          <a:bodyPr wrap="square" rtlCol="0">
            <a:spAutoFit/>
          </a:bodyPr>
          <a:lstStyle/>
          <a:p>
            <a:r>
              <a:rPr lang="en-US" dirty="0"/>
              <a:t>To generate PCB layout</a:t>
            </a:r>
          </a:p>
        </p:txBody>
      </p:sp>
    </p:spTree>
    <p:extLst>
      <p:ext uri="{BB962C8B-B14F-4D97-AF65-F5344CB8AC3E}">
        <p14:creationId xmlns:p14="http://schemas.microsoft.com/office/powerpoint/2010/main" val="2263438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75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B7465-0F94-4295-9672-7F7863CCFCF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Our PCB layout</a:t>
            </a:r>
          </a:p>
        </p:txBody>
      </p:sp>
      <p:pic>
        <p:nvPicPr>
          <p:cNvPr id="5" name="Content Placeholder 4" descr="Graphical user interface&#10;&#10;Description automatically generated">
            <a:extLst>
              <a:ext uri="{FF2B5EF4-FFF2-40B4-BE49-F238E27FC236}">
                <a16:creationId xmlns:a16="http://schemas.microsoft.com/office/drawing/2014/main" id="{4324D000-5B30-4BAF-B8BB-A245BD413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362993"/>
            <a:ext cx="7347537" cy="4132989"/>
          </a:xfrm>
          <a:prstGeom prst="rect">
            <a:avLst/>
          </a:prstGeom>
        </p:spPr>
      </p:pic>
    </p:spTree>
    <p:extLst>
      <p:ext uri="{BB962C8B-B14F-4D97-AF65-F5344CB8AC3E}">
        <p14:creationId xmlns:p14="http://schemas.microsoft.com/office/powerpoint/2010/main" val="1463862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7765-75DF-4D19-AF39-4FEED79C89FC}"/>
              </a:ext>
            </a:extLst>
          </p:cNvPr>
          <p:cNvSpPr>
            <a:spLocks noGrp="1"/>
          </p:cNvSpPr>
          <p:nvPr>
            <p:ph type="title"/>
          </p:nvPr>
        </p:nvSpPr>
        <p:spPr>
          <a:xfrm>
            <a:off x="804673" y="1445494"/>
            <a:ext cx="3616856" cy="4376572"/>
          </a:xfrm>
        </p:spPr>
        <p:txBody>
          <a:bodyPr anchor="ctr">
            <a:normAutofit/>
          </a:bodyPr>
          <a:lstStyle/>
          <a:p>
            <a:r>
              <a:rPr lang="en-US" sz="4800"/>
              <a:t>References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08BE98-7F96-4E08-B047-F349634B1B25}"/>
              </a:ext>
            </a:extLst>
          </p:cNvPr>
          <p:cNvSpPr>
            <a:spLocks noGrp="1"/>
          </p:cNvSpPr>
          <p:nvPr>
            <p:ph idx="1"/>
          </p:nvPr>
        </p:nvSpPr>
        <p:spPr>
          <a:xfrm>
            <a:off x="6096000" y="1399032"/>
            <a:ext cx="5501834" cy="4471416"/>
          </a:xfrm>
        </p:spPr>
        <p:txBody>
          <a:bodyPr anchor="ctr">
            <a:normAutofit/>
          </a:bodyPr>
          <a:lstStyle/>
          <a:p>
            <a:endParaRPr lang="en-US" sz="1700">
              <a:solidFill>
                <a:schemeClr val="bg1"/>
              </a:solidFill>
              <a:latin typeface="+mj-lt"/>
              <a:ea typeface="+mn-lt"/>
              <a:cs typeface="+mn-lt"/>
            </a:endParaRPr>
          </a:p>
          <a:p>
            <a:r>
              <a:rPr lang="en-US" sz="1700">
                <a:solidFill>
                  <a:schemeClr val="bg1"/>
                </a:solidFill>
                <a:latin typeface="+mj-lt"/>
              </a:rPr>
              <a:t>KiCad EDA Reviews &amp; Product Details (n.d.)</a:t>
            </a:r>
            <a:endParaRPr lang="en-US" sz="1700">
              <a:solidFill>
                <a:schemeClr val="bg1"/>
              </a:solidFill>
              <a:latin typeface="+mj-lt"/>
              <a:ea typeface="+mn-lt"/>
              <a:cs typeface="+mn-lt"/>
            </a:endParaRPr>
          </a:p>
          <a:p>
            <a:r>
              <a:rPr lang="en-US" sz="1700">
                <a:solidFill>
                  <a:schemeClr val="bg1"/>
                </a:solidFill>
                <a:latin typeface="+mj-lt"/>
                <a:ea typeface="+mn-lt"/>
                <a:cs typeface="+mn-lt"/>
                <a:hlinkClick r:id="rId2"/>
              </a:rPr>
              <a:t>https://www.g2.com/products/kicad-eda/reviews#details</a:t>
            </a:r>
            <a:endParaRPr lang="en-US" sz="1700">
              <a:solidFill>
                <a:schemeClr val="bg1"/>
              </a:solidFill>
              <a:latin typeface="+mj-lt"/>
              <a:ea typeface="+mn-lt"/>
              <a:cs typeface="+mn-lt"/>
            </a:endParaRPr>
          </a:p>
          <a:p>
            <a:endParaRPr lang="en-US" sz="1700" b="0">
              <a:solidFill>
                <a:schemeClr val="bg1"/>
              </a:solidFill>
              <a:effectLst/>
              <a:latin typeface="+mj-lt"/>
            </a:endParaRPr>
          </a:p>
          <a:p>
            <a:r>
              <a:rPr lang="en-US" sz="1700" b="0" i="0" u="none" strike="noStrike">
                <a:solidFill>
                  <a:schemeClr val="bg1"/>
                </a:solidFill>
                <a:effectLst/>
                <a:latin typeface="+mj-lt"/>
              </a:rPr>
              <a:t>Autodesk. “Autodesk.” </a:t>
            </a:r>
            <a:r>
              <a:rPr lang="en-US" sz="1700" b="0" i="1" u="none" strike="noStrike">
                <a:solidFill>
                  <a:schemeClr val="bg1"/>
                </a:solidFill>
                <a:effectLst/>
                <a:latin typeface="+mj-lt"/>
              </a:rPr>
              <a:t>Autodesk</a:t>
            </a:r>
            <a:r>
              <a:rPr lang="en-US" sz="1700" b="0" i="0" u="none" strike="noStrike">
                <a:solidFill>
                  <a:schemeClr val="bg1"/>
                </a:solidFill>
                <a:effectLst/>
                <a:latin typeface="+mj-lt"/>
              </a:rPr>
              <a:t>, 2020, </a:t>
            </a:r>
            <a:r>
              <a:rPr lang="en-US" sz="1700" b="0" i="0" u="none" strike="noStrike">
                <a:solidFill>
                  <a:schemeClr val="bg1"/>
                </a:solidFill>
                <a:effectLst/>
                <a:latin typeface="+mj-lt"/>
                <a:hlinkClick r:id="rId3"/>
              </a:rPr>
              <a:t>https://www.autodesk.com/solutions/pcb-design-software. Accessed 25 July 2021</a:t>
            </a:r>
            <a:r>
              <a:rPr lang="en-US" sz="1700" b="0" i="0" u="none" strike="noStrike">
                <a:solidFill>
                  <a:schemeClr val="bg1"/>
                </a:solidFill>
                <a:effectLst/>
                <a:latin typeface="+mj-lt"/>
              </a:rPr>
              <a:t>.</a:t>
            </a:r>
          </a:p>
          <a:p>
            <a:pPr marL="0" indent="0">
              <a:buNone/>
            </a:pPr>
            <a:endParaRPr lang="en-US" sz="1700" b="0" i="0" u="none" strike="noStrike">
              <a:solidFill>
                <a:schemeClr val="bg1"/>
              </a:solidFill>
              <a:effectLst/>
              <a:latin typeface="+mj-lt"/>
            </a:endParaRPr>
          </a:p>
          <a:p>
            <a:pPr indent="-457200" rtl="0">
              <a:spcBef>
                <a:spcPts val="0"/>
              </a:spcBef>
              <a:spcAft>
                <a:spcPts val="0"/>
              </a:spcAft>
            </a:pPr>
            <a:r>
              <a:rPr lang="en-US" sz="1700" b="0" i="0" u="none" strike="noStrike">
                <a:solidFill>
                  <a:schemeClr val="bg1"/>
                </a:solidFill>
                <a:effectLst/>
                <a:latin typeface="+mj-lt"/>
              </a:rPr>
              <a:t>Circuit basics. “Circuit basics.” </a:t>
            </a:r>
            <a:r>
              <a:rPr lang="en-US" sz="1700" b="0" i="1" u="none" strike="noStrike">
                <a:solidFill>
                  <a:schemeClr val="bg1"/>
                </a:solidFill>
                <a:effectLst/>
                <a:latin typeface="+mj-lt"/>
              </a:rPr>
              <a:t>Circuit basics</a:t>
            </a:r>
            <a:r>
              <a:rPr lang="en-US" sz="1700" b="0" i="0" u="none" strike="noStrike">
                <a:solidFill>
                  <a:schemeClr val="bg1"/>
                </a:solidFill>
                <a:effectLst/>
                <a:latin typeface="+mj-lt"/>
              </a:rPr>
              <a:t>, 2020,  https://www.circuitbasics.com/make-custom-pcb/. Accessed 25 July 2021.</a:t>
            </a:r>
            <a:endParaRPr lang="en-US" sz="1700" b="0">
              <a:solidFill>
                <a:schemeClr val="bg1"/>
              </a:solidFill>
              <a:effectLst/>
              <a:latin typeface="+mj-lt"/>
            </a:endParaRPr>
          </a:p>
          <a:p>
            <a:pPr marL="0" indent="0">
              <a:buNone/>
            </a:pPr>
            <a:br>
              <a:rPr lang="en-US" sz="1700">
                <a:solidFill>
                  <a:schemeClr val="bg1"/>
                </a:solidFill>
                <a:latin typeface="+mj-lt"/>
              </a:rPr>
            </a:br>
            <a:endParaRPr lang="en-US" sz="1700">
              <a:solidFill>
                <a:schemeClr val="bg1"/>
              </a:solidFill>
              <a:latin typeface="+mj-lt"/>
            </a:endParaRPr>
          </a:p>
          <a:p>
            <a:endParaRPr lang="en-US" sz="1700">
              <a:solidFill>
                <a:schemeClr val="bg1"/>
              </a:solidFill>
              <a:latin typeface="+mj-lt"/>
            </a:endParaRPr>
          </a:p>
        </p:txBody>
      </p:sp>
    </p:spTree>
    <p:extLst>
      <p:ext uri="{BB962C8B-B14F-4D97-AF65-F5344CB8AC3E}">
        <p14:creationId xmlns:p14="http://schemas.microsoft.com/office/powerpoint/2010/main" val="17990093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B526EF8F-F847-44CD-8C6A-6649ADA0725F}"/>
              </a:ext>
            </a:extLst>
          </p:cNvPr>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cap="none" spc="0">
                <a:ln w="9525">
                  <a:solidFill>
                    <a:schemeClr val="bg1"/>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mj-lt"/>
                <a:ea typeface="+mj-ea"/>
                <a:cs typeface="+mj-cs"/>
              </a:rPr>
              <a:t>THANK YOU</a:t>
            </a:r>
          </a:p>
        </p:txBody>
      </p:sp>
    </p:spTree>
    <p:extLst>
      <p:ext uri="{BB962C8B-B14F-4D97-AF65-F5344CB8AC3E}">
        <p14:creationId xmlns:p14="http://schemas.microsoft.com/office/powerpoint/2010/main" val="5837697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58626" y="3426364"/>
            <a:ext cx="784013" cy="0"/>
          </a:xfrm>
          <a:custGeom>
            <a:avLst/>
            <a:gdLst/>
            <a:ahLst/>
            <a:cxnLst/>
            <a:rect l="l" t="t" r="r" b="b"/>
            <a:pathLst>
              <a:path w="588010">
                <a:moveTo>
                  <a:pt x="0" y="0"/>
                </a:moveTo>
                <a:lnTo>
                  <a:pt x="587399" y="0"/>
                </a:lnTo>
              </a:path>
            </a:pathLst>
          </a:custGeom>
          <a:ln w="76199">
            <a:solidFill>
              <a:srgbClr val="4285F4"/>
            </a:solidFill>
          </a:ln>
        </p:spPr>
        <p:txBody>
          <a:bodyPr wrap="square" lIns="0" tIns="0" rIns="0" bIns="0" rtlCol="0"/>
          <a:lstStyle/>
          <a:p>
            <a:endParaRPr sz="2400" dirty="0"/>
          </a:p>
        </p:txBody>
      </p:sp>
      <p:sp>
        <p:nvSpPr>
          <p:cNvPr id="3" name="object 3"/>
          <p:cNvSpPr txBox="1">
            <a:spLocks noGrp="1"/>
          </p:cNvSpPr>
          <p:nvPr>
            <p:ph type="title"/>
          </p:nvPr>
        </p:nvSpPr>
        <p:spPr>
          <a:xfrm>
            <a:off x="443334" y="2799802"/>
            <a:ext cx="10462260" cy="509541"/>
          </a:xfrm>
          <a:prstGeom prst="rect">
            <a:avLst/>
          </a:prstGeom>
        </p:spPr>
        <p:txBody>
          <a:bodyPr vert="horz" wrap="square" lIns="0" tIns="16933" rIns="0" bIns="0" rtlCol="0" anchor="ctr">
            <a:spAutoFit/>
          </a:bodyPr>
          <a:lstStyle/>
          <a:p>
            <a:pPr marL="16933" algn="ctr">
              <a:lnSpc>
                <a:spcPct val="100000"/>
              </a:lnSpc>
              <a:spcBef>
                <a:spcPts val="133"/>
              </a:spcBef>
            </a:pPr>
            <a:r>
              <a:rPr lang="en-US" sz="3200" b="1" spc="133" dirty="0">
                <a:solidFill>
                  <a:srgbClr val="4285F4"/>
                </a:solidFill>
                <a:latin typeface="Trebuchet MS"/>
                <a:cs typeface="Trebuchet MS"/>
              </a:rPr>
              <a:t>PCB design layout</a:t>
            </a:r>
            <a:endParaRPr sz="32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77B7B93-C07D-4730-81CD-959CE0DA438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What is PCB design layout?</a:t>
            </a:r>
          </a:p>
        </p:txBody>
      </p:sp>
      <p:sp>
        <p:nvSpPr>
          <p:cNvPr id="3" name="Content Placeholder 2">
            <a:extLst>
              <a:ext uri="{FF2B5EF4-FFF2-40B4-BE49-F238E27FC236}">
                <a16:creationId xmlns:a16="http://schemas.microsoft.com/office/drawing/2014/main" id="{9BB9474A-288D-4DC9-B6B7-7718E6DFE0A6}"/>
              </a:ext>
            </a:extLst>
          </p:cNvPr>
          <p:cNvSpPr>
            <a:spLocks noGrp="1"/>
          </p:cNvSpPr>
          <p:nvPr>
            <p:ph idx="1"/>
          </p:nvPr>
        </p:nvSpPr>
        <p:spPr>
          <a:xfrm>
            <a:off x="1367624" y="2490436"/>
            <a:ext cx="9708995" cy="3567173"/>
          </a:xfrm>
        </p:spPr>
        <p:txBody>
          <a:bodyPr anchor="ctr">
            <a:normAutofit/>
          </a:bodyPr>
          <a:lstStyle/>
          <a:p>
            <a:r>
              <a:rPr lang="en-US" sz="2400"/>
              <a:t>PCB states for printed circuit board.</a:t>
            </a:r>
          </a:p>
          <a:p>
            <a:r>
              <a:rPr lang="en-US" sz="2400"/>
              <a:t>Our electrical circuits come to life in physical form thanks to printed circuit board (PCB) design. </a:t>
            </a:r>
          </a:p>
          <a:p>
            <a:r>
              <a:rPr lang="en-US" sz="2400"/>
              <a:t>The PCB design process uses layout software to describe electrical connections on a printed circuit board by combining component placement and routing.</a:t>
            </a:r>
          </a:p>
        </p:txBody>
      </p:sp>
    </p:spTree>
    <p:extLst>
      <p:ext uri="{BB962C8B-B14F-4D97-AF65-F5344CB8AC3E}">
        <p14:creationId xmlns:p14="http://schemas.microsoft.com/office/powerpoint/2010/main" val="90622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98CB11-A04C-41B3-8498-E36BF649C15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How to design PCB?</a:t>
            </a:r>
          </a:p>
        </p:txBody>
      </p:sp>
      <p:sp>
        <p:nvSpPr>
          <p:cNvPr id="3" name="Content Placeholder 2">
            <a:extLst>
              <a:ext uri="{FF2B5EF4-FFF2-40B4-BE49-F238E27FC236}">
                <a16:creationId xmlns:a16="http://schemas.microsoft.com/office/drawing/2014/main" id="{964A5C52-771B-45CD-918C-4C5F7E6069E3}"/>
              </a:ext>
            </a:extLst>
          </p:cNvPr>
          <p:cNvSpPr>
            <a:spLocks noGrp="1"/>
          </p:cNvSpPr>
          <p:nvPr>
            <p:ph idx="1"/>
          </p:nvPr>
        </p:nvSpPr>
        <p:spPr>
          <a:xfrm>
            <a:off x="1367624" y="2490436"/>
            <a:ext cx="9708995" cy="3567173"/>
          </a:xfrm>
        </p:spPr>
        <p:txBody>
          <a:bodyPr anchor="ctr">
            <a:normAutofit/>
          </a:bodyPr>
          <a:lstStyle/>
          <a:p>
            <a:r>
              <a:rPr lang="en-US" sz="2400"/>
              <a:t>It's a good idea to develop a schematic of your circuit before you start designing your PCB.</a:t>
            </a:r>
          </a:p>
          <a:p>
            <a:r>
              <a:rPr lang="en-US" sz="2400"/>
              <a:t> The schematic will be used to lay out the lines and place the components on the printed circuit board.</a:t>
            </a:r>
          </a:p>
          <a:p>
            <a:r>
              <a:rPr lang="en-US" sz="2400"/>
              <a:t> Furthermore, the PCB editing program can import all of the components, footprints, and wires into the PCB file, making the design process much simpler.</a:t>
            </a:r>
          </a:p>
          <a:p>
            <a:r>
              <a:rPr lang="en-US" sz="2400"/>
              <a:t>Here we will use Kicad for PCB design.</a:t>
            </a:r>
          </a:p>
        </p:txBody>
      </p:sp>
    </p:spTree>
    <p:extLst>
      <p:ext uri="{BB962C8B-B14F-4D97-AF65-F5344CB8AC3E}">
        <p14:creationId xmlns:p14="http://schemas.microsoft.com/office/powerpoint/2010/main" val="383295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236502-D740-4808-9E3C-B0CDAE15B5AE}"/>
              </a:ext>
            </a:extLst>
          </p:cNvPr>
          <p:cNvSpPr>
            <a:spLocks noGrp="1"/>
          </p:cNvSpPr>
          <p:nvPr>
            <p:ph type="title"/>
          </p:nvPr>
        </p:nvSpPr>
        <p:spPr>
          <a:xfrm>
            <a:off x="958506" y="800392"/>
            <a:ext cx="10264697" cy="1212102"/>
          </a:xfrm>
        </p:spPr>
        <p:txBody>
          <a:bodyPr>
            <a:normAutofit/>
          </a:bodyPr>
          <a:lstStyle/>
          <a:p>
            <a:r>
              <a:rPr lang="en-US" sz="4000" b="1">
                <a:solidFill>
                  <a:srgbClr val="FFFFFF"/>
                </a:solidFill>
                <a:cs typeface="Calibri Light"/>
              </a:rPr>
              <a:t>What is KiCad ?</a:t>
            </a:r>
            <a:endParaRPr lang="en-US" sz="4000" b="1">
              <a:solidFill>
                <a:srgbClr val="FFFFFF"/>
              </a:solidFill>
            </a:endParaRPr>
          </a:p>
        </p:txBody>
      </p:sp>
      <p:sp>
        <p:nvSpPr>
          <p:cNvPr id="3" name="Content Placeholder 2">
            <a:extLst>
              <a:ext uri="{FF2B5EF4-FFF2-40B4-BE49-F238E27FC236}">
                <a16:creationId xmlns:a16="http://schemas.microsoft.com/office/drawing/2014/main" id="{01262ED8-59CA-4AB1-8FE6-DB47E2B8BBC4}"/>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200">
                <a:ea typeface="+mn-lt"/>
                <a:cs typeface="+mn-lt"/>
              </a:rPr>
              <a:t>KiCad is an open-source electronic design automation software package (EDA). Schematic capture and PCB layout with Gerber output are handled by the applications. The suite is GNU GPL v3 licenced and operates on Windows, Linux, and Mac OS X.</a:t>
            </a:r>
          </a:p>
          <a:p>
            <a:r>
              <a:rPr lang="en-US" sz="2200">
                <a:ea typeface="+mn-lt"/>
                <a:cs typeface="+mn-lt"/>
              </a:rPr>
              <a:t>The KiCad project's objective is to offer professional electronics designers with the finest cross-platform electronics design programme available. Although every attempt is made to disguise the complexity of sophisticated design capabilities so that KiCad remains accessible to new and inexperienced users, the demands of professional users are taken into account when defining the project's direction and the importance of new features.</a:t>
            </a:r>
          </a:p>
        </p:txBody>
      </p:sp>
    </p:spTree>
    <p:extLst>
      <p:ext uri="{BB962C8B-B14F-4D97-AF65-F5344CB8AC3E}">
        <p14:creationId xmlns:p14="http://schemas.microsoft.com/office/powerpoint/2010/main" val="185140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3133494-97AA-4994-ACF9-7223A842D0F8}"/>
              </a:ext>
            </a:extLst>
          </p:cNvPr>
          <p:cNvSpPr>
            <a:spLocks noGrp="1"/>
          </p:cNvSpPr>
          <p:nvPr>
            <p:ph type="title"/>
          </p:nvPr>
        </p:nvSpPr>
        <p:spPr>
          <a:xfrm>
            <a:off x="1146879" y="998002"/>
            <a:ext cx="3182940" cy="1471959"/>
          </a:xfrm>
        </p:spPr>
        <p:txBody>
          <a:bodyPr vert="horz" lIns="91440" tIns="45720" rIns="91440" bIns="45720" rtlCol="0">
            <a:normAutofit/>
          </a:bodyPr>
          <a:lstStyle/>
          <a:p>
            <a:r>
              <a:rPr lang="en-US" sz="3600" kern="1200">
                <a:solidFill>
                  <a:srgbClr val="FFFFFF"/>
                </a:solidFill>
                <a:latin typeface="+mj-lt"/>
                <a:ea typeface="+mj-ea"/>
                <a:cs typeface="+mj-cs"/>
              </a:rPr>
              <a:t>KiCad</a:t>
            </a:r>
          </a:p>
        </p:txBody>
      </p:sp>
      <p:sp>
        <p:nvSpPr>
          <p:cNvPr id="8" name="Content Placeholder 7">
            <a:extLst>
              <a:ext uri="{FF2B5EF4-FFF2-40B4-BE49-F238E27FC236}">
                <a16:creationId xmlns:a16="http://schemas.microsoft.com/office/drawing/2014/main" id="{1EE10113-1779-48E1-91D9-DA8FAE818E43}"/>
              </a:ext>
            </a:extLst>
          </p:cNvPr>
          <p:cNvSpPr>
            <a:spLocks noGrp="1"/>
          </p:cNvSpPr>
          <p:nvPr>
            <p:ph idx="1"/>
          </p:nvPr>
        </p:nvSpPr>
        <p:spPr>
          <a:xfrm>
            <a:off x="1139635" y="2546161"/>
            <a:ext cx="3200451" cy="2985929"/>
          </a:xfrm>
        </p:spPr>
        <p:txBody>
          <a:bodyPr anchor="t">
            <a:normAutofit/>
          </a:bodyPr>
          <a:lstStyle/>
          <a:p>
            <a:endParaRPr lang="en-US" sz="2400">
              <a:solidFill>
                <a:srgbClr val="FEFFFF"/>
              </a:solidFill>
            </a:endParaRPr>
          </a:p>
        </p:txBody>
      </p:sp>
      <p:pic>
        <p:nvPicPr>
          <p:cNvPr id="4" name="Picture 4" descr="Graphical user interface, application&#10;&#10;Description automatically generated">
            <a:extLst>
              <a:ext uri="{FF2B5EF4-FFF2-40B4-BE49-F238E27FC236}">
                <a16:creationId xmlns:a16="http://schemas.microsoft.com/office/drawing/2014/main" id="{233CC147-50BC-413E-B878-E1C13548DD25}"/>
              </a:ext>
            </a:extLst>
          </p:cNvPr>
          <p:cNvPicPr>
            <a:picLocks noChangeAspect="1"/>
          </p:cNvPicPr>
          <p:nvPr/>
        </p:nvPicPr>
        <p:blipFill>
          <a:blip r:embed="rId2"/>
          <a:stretch>
            <a:fillRect/>
          </a:stretch>
        </p:blipFill>
        <p:spPr>
          <a:xfrm>
            <a:off x="4998268" y="1430175"/>
            <a:ext cx="6539075" cy="3678230"/>
          </a:xfrm>
          <a:prstGeom prst="rect">
            <a:avLst/>
          </a:prstGeom>
        </p:spPr>
      </p:pic>
    </p:spTree>
    <p:extLst>
      <p:ext uri="{BB962C8B-B14F-4D97-AF65-F5344CB8AC3E}">
        <p14:creationId xmlns:p14="http://schemas.microsoft.com/office/powerpoint/2010/main" val="422315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389143-6521-4746-8538-136D0A90CD2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Creating a Project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1EC94F5-49E3-4952-95F0-38A528651F5C}"/>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ea typeface="+mn-lt"/>
                <a:cs typeface="+mn-lt"/>
              </a:rPr>
              <a:t>A KiCad project is made up of a number of files that define your printed circuit board (PCB). At least one schematic file describing the PCB's function will be included. This is accomplished by the use of symbols, wires, and labels. This file is used to create the layout's connection information and to specify which footprints will be utilized.</a:t>
            </a:r>
          </a:p>
        </p:txBody>
      </p:sp>
    </p:spTree>
    <p:extLst>
      <p:ext uri="{BB962C8B-B14F-4D97-AF65-F5344CB8AC3E}">
        <p14:creationId xmlns:p14="http://schemas.microsoft.com/office/powerpoint/2010/main" val="123068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C6337FAD-1A81-4BE2-B100-A405FCE2BBF5}"/>
              </a:ext>
            </a:extLst>
          </p:cNvPr>
          <p:cNvPicPr>
            <a:picLocks noChangeAspect="1"/>
          </p:cNvPicPr>
          <p:nvPr/>
        </p:nvPicPr>
        <p:blipFill>
          <a:blip r:embed="rId2"/>
          <a:stretch>
            <a:fillRect/>
          </a:stretch>
        </p:blipFill>
        <p:spPr>
          <a:xfrm>
            <a:off x="804101" y="1747186"/>
            <a:ext cx="6519391" cy="3363627"/>
          </a:xfrm>
          <a:prstGeom prst="rect">
            <a:avLst/>
          </a:prstGeom>
        </p:spPr>
      </p:pic>
      <p:sp>
        <p:nvSpPr>
          <p:cNvPr id="12"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6CFA0D3-AC1D-4652-8D30-099244AEA4ED}"/>
              </a:ext>
            </a:extLst>
          </p:cNvPr>
          <p:cNvSpPr>
            <a:spLocks noGrp="1"/>
          </p:cNvSpPr>
          <p:nvPr>
            <p:ph type="title"/>
          </p:nvPr>
        </p:nvSpPr>
        <p:spPr>
          <a:xfrm>
            <a:off x="7835104" y="1213968"/>
            <a:ext cx="3220127" cy="1715106"/>
          </a:xfrm>
        </p:spPr>
        <p:txBody>
          <a:bodyPr anchor="b">
            <a:normAutofit/>
          </a:bodyPr>
          <a:lstStyle/>
          <a:p>
            <a:r>
              <a:rPr lang="en-US" sz="3600">
                <a:solidFill>
                  <a:srgbClr val="FFFFFF"/>
                </a:solidFill>
                <a:ea typeface="+mj-lt"/>
                <a:cs typeface="+mj-lt"/>
              </a:rPr>
              <a:t>Creating a Project</a:t>
            </a:r>
          </a:p>
        </p:txBody>
      </p:sp>
      <p:sp>
        <p:nvSpPr>
          <p:cNvPr id="3" name="Content Placeholder 2">
            <a:extLst>
              <a:ext uri="{FF2B5EF4-FFF2-40B4-BE49-F238E27FC236}">
                <a16:creationId xmlns:a16="http://schemas.microsoft.com/office/drawing/2014/main" id="{F5C224E8-EEB6-42B2-B982-2AB88A0B3E06}"/>
              </a:ext>
            </a:extLst>
          </p:cNvPr>
          <p:cNvSpPr>
            <a:spLocks noGrp="1"/>
          </p:cNvSpPr>
          <p:nvPr>
            <p:ph idx="1"/>
          </p:nvPr>
        </p:nvSpPr>
        <p:spPr>
          <a:xfrm>
            <a:off x="7835105" y="3072208"/>
            <a:ext cx="3264916" cy="2660684"/>
          </a:xfrm>
        </p:spPr>
        <p:txBody>
          <a:bodyPr vert="horz" lIns="91440" tIns="45720" rIns="91440" bIns="45720" rtlCol="0" anchor="t">
            <a:normAutofit/>
          </a:bodyPr>
          <a:lstStyle/>
          <a:p>
            <a:r>
              <a:rPr lang="en-US" sz="1700">
                <a:solidFill>
                  <a:srgbClr val="FFFFFF"/>
                </a:solidFill>
              </a:rPr>
              <a:t>To begin working on a project, open KiCad like you would any other software. KiCad's primary window will appear. It is used to manage project-level tasks. It may be used to create or open projects, as well as to access the tools needed to modify project files.</a:t>
            </a:r>
          </a:p>
        </p:txBody>
      </p:sp>
      <p:sp>
        <p:nvSpPr>
          <p:cNvPr id="18"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91885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3025</TotalTime>
  <Words>1066</Words>
  <Application>Microsoft Office PowerPoint</Application>
  <PresentationFormat>Widescreen</PresentationFormat>
  <Paragraphs>68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Trebuchet MS</vt:lpstr>
      <vt:lpstr>Office Theme</vt:lpstr>
      <vt:lpstr>Program: ESE 4009 INSTRUCTOR: Prof. Mike Aleshams</vt:lpstr>
      <vt:lpstr>Project : Iot  based cradle  using SIDS  monitor</vt:lpstr>
      <vt:lpstr>PCB design layout</vt:lpstr>
      <vt:lpstr>What is PCB design layout?</vt:lpstr>
      <vt:lpstr>How to design PCB?</vt:lpstr>
      <vt:lpstr>What is KiCad ?</vt:lpstr>
      <vt:lpstr>KiCad</vt:lpstr>
      <vt:lpstr>Creating a Project</vt:lpstr>
      <vt:lpstr>Creating a Project</vt:lpstr>
      <vt:lpstr>Creating a Project</vt:lpstr>
      <vt:lpstr>Creating a Project</vt:lpstr>
      <vt:lpstr>Creating a project</vt:lpstr>
      <vt:lpstr>Starting the editor</vt:lpstr>
      <vt:lpstr>Starting the editor</vt:lpstr>
      <vt:lpstr>Adding symbol in KiCad</vt:lpstr>
      <vt:lpstr>Adding symbol in KiCad - DHT11</vt:lpstr>
      <vt:lpstr>Adding symbol in KiCad – raspberry pi </vt:lpstr>
      <vt:lpstr>Adding symbol in KiCad – pulse oximeter </vt:lpstr>
      <vt:lpstr>Make the Connections </vt:lpstr>
      <vt:lpstr>Make the connections:-</vt:lpstr>
      <vt:lpstr>Placing power components:-</vt:lpstr>
      <vt:lpstr>Our schematic diagram</vt:lpstr>
      <vt:lpstr>To design PCB</vt:lpstr>
      <vt:lpstr>To design PCB</vt:lpstr>
      <vt:lpstr>Our PCB layout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dc:creator>
  <cp:lastModifiedBy>Swapnil</cp:lastModifiedBy>
  <cp:revision>23</cp:revision>
  <dcterms:created xsi:type="dcterms:W3CDTF">2021-07-26T00:56:39Z</dcterms:created>
  <dcterms:modified xsi:type="dcterms:W3CDTF">2021-07-28T03:22:32Z</dcterms:modified>
</cp:coreProperties>
</file>