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1" r:id="rId7"/>
    <p:sldId id="263" r:id="rId8"/>
    <p:sldId id="268" r:id="rId9"/>
    <p:sldId id="267" r:id="rId10"/>
    <p:sldId id="269" r:id="rId11"/>
    <p:sldId id="266" r:id="rId12"/>
    <p:sldId id="270" r:id="rId13"/>
    <p:sldId id="271" r:id="rId14"/>
    <p:sldId id="272" r:id="rId15"/>
    <p:sldId id="273" r:id="rId16"/>
    <p:sldId id="274" r:id="rId17"/>
    <p:sldId id="275" r:id="rId18"/>
    <p:sldId id="276" r:id="rId19"/>
    <p:sldId id="281" r:id="rId20"/>
    <p:sldId id="283" r:id="rId21"/>
    <p:sldId id="284" r:id="rId22"/>
    <p:sldId id="277" r:id="rId23"/>
    <p:sldId id="278" r:id="rId24"/>
    <p:sldId id="279" r:id="rId25"/>
    <p:sldId id="280" r:id="rId26"/>
    <p:sldId id="265"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0F733-0742-33F0-012A-DAB6DF6FB79F}" v="130" dt="2021-07-22T03:39:50.295"/>
    <p1510:client id="{4974B0F1-B309-9BCE-60AB-206D8F25437A}" v="177" dt="2021-07-22T16:45:18.478"/>
    <p1510:client id="{50085AF3-884B-3A05-23CC-A8414A42FFC7}" v="39" dt="2021-07-22T16:52:11.955"/>
    <p1510:client id="{B56EF7C3-06D4-460F-B6DB-073DE8011AB1}" v="9" dt="2021-07-22T01:50:20.222"/>
    <p1510:client id="{C748D072-6894-3D8C-8D46-02A722959FA8}" v="776" dt="2021-07-22T19:03:34.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roto-electronics.com/blog/our-top-10-printed-circuit-design-software-programmes" TargetMode="External"/><Relationship Id="rId2" Type="http://schemas.openxmlformats.org/officeDocument/2006/relationships/hyperlink" Target="https://www.techopedia.com/definition/21935/schematic-capture" TargetMode="External"/><Relationship Id="rId1" Type="http://schemas.openxmlformats.org/officeDocument/2006/relationships/slideLayout" Target="../slideLayouts/slideLayout2.xml"/><Relationship Id="rId4" Type="http://schemas.openxmlformats.org/officeDocument/2006/relationships/hyperlink" Target="https://www.g2.com/products/kicad-eda/reviews#detai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atin typeface="Times New Roman"/>
                <a:cs typeface="Calibri Light"/>
              </a:rPr>
              <a:t>ESE 4009</a:t>
            </a:r>
            <a:br>
              <a:rPr lang="en-US">
                <a:latin typeface="Times New Roman"/>
                <a:cs typeface="Calibri Light"/>
              </a:rPr>
            </a:br>
            <a:r>
              <a:rPr lang="en-US" sz="3200" b="1">
                <a:ea typeface="+mj-lt"/>
                <a:cs typeface="+mj-lt"/>
              </a:rPr>
              <a:t> IoT based Cradle system using SIDS monitor</a:t>
            </a:r>
            <a:endParaRPr lang="en-US" sz="3200">
              <a:latin typeface="Times New Roman"/>
              <a:cs typeface="Times New Roman"/>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4000" b="1">
                <a:ea typeface="+mn-lt"/>
                <a:cs typeface="+mn-lt"/>
              </a:rPr>
              <a:t>Schematic Capture design</a:t>
            </a:r>
            <a:endParaRPr lang="en-US"/>
          </a:p>
        </p:txBody>
      </p:sp>
      <p:pic>
        <p:nvPicPr>
          <p:cNvPr id="4" name="Picture 4" descr="Logo&#10;&#10;Description automatically generated">
            <a:extLst>
              <a:ext uri="{FF2B5EF4-FFF2-40B4-BE49-F238E27FC236}">
                <a16:creationId xmlns:a16="http://schemas.microsoft.com/office/drawing/2014/main" id="{C612E7E9-913C-422D-A2CA-74734961B5FE}"/>
              </a:ext>
            </a:extLst>
          </p:cNvPr>
          <p:cNvPicPr>
            <a:picLocks noChangeAspect="1"/>
          </p:cNvPicPr>
          <p:nvPr/>
        </p:nvPicPr>
        <p:blipFill>
          <a:blip r:embed="rId2"/>
          <a:stretch>
            <a:fillRect/>
          </a:stretch>
        </p:blipFill>
        <p:spPr>
          <a:xfrm>
            <a:off x="4857750" y="781858"/>
            <a:ext cx="2476500" cy="981075"/>
          </a:xfrm>
          <a:prstGeom prst="rect">
            <a:avLst/>
          </a:prstGeom>
        </p:spPr>
      </p:pic>
      <p:sp>
        <p:nvSpPr>
          <p:cNvPr id="5" name="TextBox 4">
            <a:extLst>
              <a:ext uri="{FF2B5EF4-FFF2-40B4-BE49-F238E27FC236}">
                <a16:creationId xmlns:a16="http://schemas.microsoft.com/office/drawing/2014/main" id="{86D0D0CF-9468-4C8D-B5B7-FD6610EB21B4}"/>
              </a:ext>
            </a:extLst>
          </p:cNvPr>
          <p:cNvSpPr txBox="1"/>
          <p:nvPr/>
        </p:nvSpPr>
        <p:spPr>
          <a:xfrm>
            <a:off x="3013495" y="4954438"/>
            <a:ext cx="6179388"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latin typeface="Times New Roman"/>
                <a:cs typeface="Times New Roman"/>
              </a:rPr>
              <a:t>INSTRUCTOR: </a:t>
            </a:r>
            <a:r>
              <a:rPr lang="en-US" sz="2600">
                <a:latin typeface="Times New Roman"/>
                <a:cs typeface="Times New Roman"/>
              </a:rPr>
              <a:t>Prof</a:t>
            </a:r>
            <a:r>
              <a:rPr lang="en-US" sz="2600" b="1">
                <a:latin typeface="Times New Roman"/>
                <a:cs typeface="Times New Roman"/>
              </a:rPr>
              <a:t>. </a:t>
            </a:r>
            <a:r>
              <a:rPr lang="en-US" sz="2600">
                <a:latin typeface="Times New Roman"/>
                <a:cs typeface="Times New Roman"/>
              </a:rPr>
              <a:t>Mike </a:t>
            </a:r>
            <a:r>
              <a:rPr lang="en-US" sz="2600" err="1">
                <a:latin typeface="Times New Roman"/>
                <a:cs typeface="Times New Roman"/>
              </a:rPr>
              <a:t>Aleshams</a:t>
            </a:r>
            <a:r>
              <a:rPr lang="en-US" sz="2600">
                <a:latin typeface="Times New Roman"/>
                <a:cs typeface="Times New Roman"/>
              </a:rPr>
              <a:t> </a:t>
            </a:r>
            <a:endParaRPr lang="en-US" sz="2600">
              <a:cs typeface="Calibri"/>
            </a:endParaRPr>
          </a:p>
          <a:p>
            <a:pPr algn="ctr"/>
            <a:r>
              <a:rPr lang="en-US" sz="2600" b="1">
                <a:latin typeface="Times New Roman"/>
                <a:cs typeface="Times New Roman"/>
              </a:rPr>
              <a:t>Group 6 </a:t>
            </a:r>
            <a:endParaRPr lang="en-US" sz="2600">
              <a:cs typeface="Calibri"/>
            </a:endParaRPr>
          </a:p>
          <a:p>
            <a:pPr algn="ctr"/>
            <a:endParaRPr lang="en-US" sz="2600">
              <a:latin typeface="Times New Roman"/>
              <a:cs typeface="Times New Roman"/>
            </a:endParaRPr>
          </a:p>
        </p:txBody>
      </p:sp>
    </p:spTree>
    <p:extLst>
      <p:ext uri="{BB962C8B-B14F-4D97-AF65-F5344CB8AC3E}">
        <p14:creationId xmlns:p14="http://schemas.microsoft.com/office/powerpoint/2010/main" val="111089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33494-97AA-4994-ACF9-7223A842D0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KiCad</a:t>
            </a:r>
          </a:p>
        </p:txBody>
      </p:sp>
      <p:pic>
        <p:nvPicPr>
          <p:cNvPr id="4" name="Picture 4" descr="Graphical user interface, application&#10;&#10;Description automatically generated">
            <a:extLst>
              <a:ext uri="{FF2B5EF4-FFF2-40B4-BE49-F238E27FC236}">
                <a16:creationId xmlns:a16="http://schemas.microsoft.com/office/drawing/2014/main" id="{233CC147-50BC-413E-B878-E1C13548DD25}"/>
              </a:ext>
            </a:extLst>
          </p:cNvPr>
          <p:cNvPicPr>
            <a:picLocks noGrp="1" noChangeAspect="1"/>
          </p:cNvPicPr>
          <p:nvPr>
            <p:ph idx="1"/>
          </p:nvPr>
        </p:nvPicPr>
        <p:blipFill>
          <a:blip r:embed="rId2"/>
          <a:stretch>
            <a:fillRect/>
          </a:stretch>
        </p:blipFill>
        <p:spPr>
          <a:xfrm>
            <a:off x="4202222" y="845027"/>
            <a:ext cx="7945266" cy="4906823"/>
          </a:xfrm>
          <a:prstGeom prst="rect">
            <a:avLst/>
          </a:prstGeom>
        </p:spPr>
      </p:pic>
    </p:spTree>
    <p:extLst>
      <p:ext uri="{BB962C8B-B14F-4D97-AF65-F5344CB8AC3E}">
        <p14:creationId xmlns:p14="http://schemas.microsoft.com/office/powerpoint/2010/main" val="422315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9143-6521-4746-8538-136D0A90CD20}"/>
              </a:ext>
            </a:extLst>
          </p:cNvPr>
          <p:cNvSpPr>
            <a:spLocks noGrp="1"/>
          </p:cNvSpPr>
          <p:nvPr>
            <p:ph type="title"/>
          </p:nvPr>
        </p:nvSpPr>
        <p:spPr/>
        <p:txBody>
          <a:bodyPr/>
          <a:lstStyle/>
          <a:p>
            <a:r>
              <a:rPr lang="en-US"/>
              <a:t>Creating a Project</a:t>
            </a:r>
          </a:p>
        </p:txBody>
      </p:sp>
      <p:sp>
        <p:nvSpPr>
          <p:cNvPr id="3" name="Content Placeholder 2">
            <a:extLst>
              <a:ext uri="{FF2B5EF4-FFF2-40B4-BE49-F238E27FC236}">
                <a16:creationId xmlns:a16="http://schemas.microsoft.com/office/drawing/2014/main" id="{21EC94F5-49E3-4952-95F0-38A528651F5C}"/>
              </a:ext>
            </a:extLst>
          </p:cNvPr>
          <p:cNvSpPr>
            <a:spLocks noGrp="1"/>
          </p:cNvSpPr>
          <p:nvPr>
            <p:ph idx="1"/>
          </p:nvPr>
        </p:nvSpPr>
        <p:spPr/>
        <p:txBody>
          <a:bodyPr vert="horz" lIns="91440" tIns="45720" rIns="91440" bIns="45720" rtlCol="0" anchor="t">
            <a:normAutofit/>
          </a:bodyPr>
          <a:lstStyle/>
          <a:p>
            <a:r>
              <a:rPr lang="en-US">
                <a:ea typeface="+mn-lt"/>
                <a:cs typeface="+mn-lt"/>
              </a:rPr>
              <a:t>A </a:t>
            </a:r>
            <a:r>
              <a:rPr lang="en-US" err="1">
                <a:ea typeface="+mn-lt"/>
                <a:cs typeface="+mn-lt"/>
              </a:rPr>
              <a:t>KiCad</a:t>
            </a:r>
            <a:r>
              <a:rPr lang="en-US">
                <a:ea typeface="+mn-lt"/>
                <a:cs typeface="+mn-lt"/>
              </a:rPr>
              <a:t> project is a combination of multiple files that describe your printed circuit board (PCB). There will be at least one schematic file that describes the function of the PCB. It uses symbols , wires and labels to achieve this. This file is used to generate the connectivity information for the layout as well as defining which footprints will be used.</a:t>
            </a:r>
          </a:p>
        </p:txBody>
      </p:sp>
    </p:spTree>
    <p:extLst>
      <p:ext uri="{BB962C8B-B14F-4D97-AF65-F5344CB8AC3E}">
        <p14:creationId xmlns:p14="http://schemas.microsoft.com/office/powerpoint/2010/main" val="123068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A0D3-AC1D-4652-8D30-099244AEA4ED}"/>
              </a:ext>
            </a:extLst>
          </p:cNvPr>
          <p:cNvSpPr>
            <a:spLocks noGrp="1"/>
          </p:cNvSpPr>
          <p:nvPr>
            <p:ph type="title"/>
          </p:nvPr>
        </p:nvSpPr>
        <p:spPr>
          <a:xfrm>
            <a:off x="648929" y="629266"/>
            <a:ext cx="3505495" cy="1622321"/>
          </a:xfrm>
        </p:spPr>
        <p:txBody>
          <a:bodyPr>
            <a:normAutofit/>
          </a:bodyPr>
          <a:lstStyle/>
          <a:p>
            <a:r>
              <a:rPr lang="en-US">
                <a:ea typeface="+mj-lt"/>
                <a:cs typeface="+mj-lt"/>
              </a:rPr>
              <a:t>Creating a Project</a:t>
            </a:r>
          </a:p>
        </p:txBody>
      </p:sp>
      <p:sp>
        <p:nvSpPr>
          <p:cNvPr id="3" name="Content Placeholder 2">
            <a:extLst>
              <a:ext uri="{FF2B5EF4-FFF2-40B4-BE49-F238E27FC236}">
                <a16:creationId xmlns:a16="http://schemas.microsoft.com/office/drawing/2014/main" id="{F5C224E8-EEB6-42B2-B982-2AB88A0B3E06}"/>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To create a project, we need to start KiCad like you would any other program.</a:t>
            </a:r>
            <a:br>
              <a:rPr lang="en-US" sz="2000">
                <a:ea typeface="+mn-lt"/>
                <a:cs typeface="+mn-lt"/>
              </a:rPr>
            </a:br>
            <a:r>
              <a:rPr lang="en-US" sz="2000">
                <a:ea typeface="+mn-lt"/>
                <a:cs typeface="+mn-lt"/>
              </a:rPr>
              <a:t>The main window of KiCad will open. It is used to handle tasks at the project level. Use it to create or open projects and to open the tools responsible to edit project files.</a:t>
            </a:r>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C6337FAD-1A81-4BE2-B100-A405FCE2BBF5}"/>
              </a:ext>
            </a:extLst>
          </p:cNvPr>
          <p:cNvPicPr>
            <a:picLocks noChangeAspect="1"/>
          </p:cNvPicPr>
          <p:nvPr/>
        </p:nvPicPr>
        <p:blipFill>
          <a:blip r:embed="rId2"/>
          <a:stretch>
            <a:fillRect/>
          </a:stretch>
        </p:blipFill>
        <p:spPr>
          <a:xfrm>
            <a:off x="5405862" y="1874564"/>
            <a:ext cx="6019331" cy="3105625"/>
          </a:xfrm>
          <a:prstGeom prst="rect">
            <a:avLst/>
          </a:prstGeom>
          <a:effectLst/>
        </p:spPr>
      </p:pic>
    </p:spTree>
    <p:extLst>
      <p:ext uri="{BB962C8B-B14F-4D97-AF65-F5344CB8AC3E}">
        <p14:creationId xmlns:p14="http://schemas.microsoft.com/office/powerpoint/2010/main" val="169188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DAFD-C1EA-495C-A12C-A0A761B1C27D}"/>
              </a:ext>
            </a:extLst>
          </p:cNvPr>
          <p:cNvSpPr>
            <a:spLocks noGrp="1"/>
          </p:cNvSpPr>
          <p:nvPr>
            <p:ph type="title"/>
          </p:nvPr>
        </p:nvSpPr>
        <p:spPr>
          <a:xfrm>
            <a:off x="648929" y="629266"/>
            <a:ext cx="3505495" cy="1622321"/>
          </a:xfrm>
        </p:spPr>
        <p:txBody>
          <a:bodyPr>
            <a:normAutofit/>
          </a:bodyPr>
          <a:lstStyle/>
          <a:p>
            <a:r>
              <a:rPr lang="en-US">
                <a:ea typeface="+mj-lt"/>
                <a:cs typeface="+mj-lt"/>
              </a:rPr>
              <a:t>Creating a Project</a:t>
            </a:r>
          </a:p>
        </p:txBody>
      </p:sp>
      <p:sp>
        <p:nvSpPr>
          <p:cNvPr id="3" name="Content Placeholder 2">
            <a:extLst>
              <a:ext uri="{FF2B5EF4-FFF2-40B4-BE49-F238E27FC236}">
                <a16:creationId xmlns:a16="http://schemas.microsoft.com/office/drawing/2014/main" id="{F3C3AE01-78AF-4663-B33E-E2E500B8B142}"/>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Create a new project using File-&gt;New-&gt;Project (or shortcut crtl+n).</a:t>
            </a:r>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652E166F-06EF-4CD4-AD32-26C6D7FAD028}"/>
              </a:ext>
            </a:extLst>
          </p:cNvPr>
          <p:cNvPicPr>
            <a:picLocks noChangeAspect="1"/>
          </p:cNvPicPr>
          <p:nvPr/>
        </p:nvPicPr>
        <p:blipFill>
          <a:blip r:embed="rId2"/>
          <a:stretch>
            <a:fillRect/>
          </a:stretch>
        </p:blipFill>
        <p:spPr>
          <a:xfrm>
            <a:off x="5405862" y="1877399"/>
            <a:ext cx="6019331" cy="3099955"/>
          </a:xfrm>
          <a:prstGeom prst="rect">
            <a:avLst/>
          </a:prstGeom>
          <a:effectLst/>
        </p:spPr>
      </p:pic>
    </p:spTree>
    <p:extLst>
      <p:ext uri="{BB962C8B-B14F-4D97-AF65-F5344CB8AC3E}">
        <p14:creationId xmlns:p14="http://schemas.microsoft.com/office/powerpoint/2010/main" val="2128564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DCA0-AA59-45DD-BB77-6EB1A9A0F3B7}"/>
              </a:ext>
            </a:extLst>
          </p:cNvPr>
          <p:cNvSpPr>
            <a:spLocks noGrp="1"/>
          </p:cNvSpPr>
          <p:nvPr>
            <p:ph type="title"/>
          </p:nvPr>
        </p:nvSpPr>
        <p:spPr>
          <a:xfrm>
            <a:off x="648929" y="629266"/>
            <a:ext cx="3505495" cy="1622321"/>
          </a:xfrm>
        </p:spPr>
        <p:txBody>
          <a:bodyPr>
            <a:normAutofit/>
          </a:bodyPr>
          <a:lstStyle/>
          <a:p>
            <a:r>
              <a:rPr lang="en-US">
                <a:ea typeface="+mj-lt"/>
                <a:cs typeface="+mj-lt"/>
              </a:rPr>
              <a:t>Creating a Project</a:t>
            </a:r>
            <a:endParaRPr lang="en-US"/>
          </a:p>
        </p:txBody>
      </p:sp>
      <p:sp>
        <p:nvSpPr>
          <p:cNvPr id="3" name="Content Placeholder 2">
            <a:extLst>
              <a:ext uri="{FF2B5EF4-FFF2-40B4-BE49-F238E27FC236}">
                <a16:creationId xmlns:a16="http://schemas.microsoft.com/office/drawing/2014/main" id="{48D1A95D-4CB1-443C-A568-F930F46E1C68}"/>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An operating system dependent file browser like tool will open. With this tool navigate to some place to store your project and enter the project name (example: first_pcb) in the input field. Create the project by selecting “save” (or the equivalent for your operating system).</a:t>
            </a:r>
            <a:endParaRPr lang="en-US" sz="2000">
              <a:cs typeface="Calibri" panose="020F0502020204030204"/>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88DC1D0E-F3AA-4C3C-93A6-47B39A5A9996}"/>
              </a:ext>
            </a:extLst>
          </p:cNvPr>
          <p:cNvPicPr>
            <a:picLocks noChangeAspect="1"/>
          </p:cNvPicPr>
          <p:nvPr/>
        </p:nvPicPr>
        <p:blipFill>
          <a:blip r:embed="rId2"/>
          <a:stretch>
            <a:fillRect/>
          </a:stretch>
        </p:blipFill>
        <p:spPr>
          <a:xfrm>
            <a:off x="5452261" y="807593"/>
            <a:ext cx="5926533" cy="5239568"/>
          </a:xfrm>
          <a:prstGeom prst="rect">
            <a:avLst/>
          </a:prstGeom>
          <a:effectLst/>
        </p:spPr>
      </p:pic>
    </p:spTree>
    <p:extLst>
      <p:ext uri="{BB962C8B-B14F-4D97-AF65-F5344CB8AC3E}">
        <p14:creationId xmlns:p14="http://schemas.microsoft.com/office/powerpoint/2010/main" val="59894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648929" y="629266"/>
            <a:ext cx="3505495" cy="1622321"/>
          </a:xfrm>
        </p:spPr>
        <p:txBody>
          <a:bodyPr>
            <a:normAutofit/>
          </a:bodyPr>
          <a:lstStyle/>
          <a:p>
            <a:r>
              <a:rPr lang="en-US">
                <a:cs typeface="Calibri Light"/>
              </a:rPr>
              <a:t>Creating a project</a:t>
            </a:r>
            <a:endParaRPr lang="en-US"/>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a:ea typeface="+mn-lt"/>
                <a:cs typeface="+mn-lt"/>
              </a:rPr>
              <a:t>The result will look something like this.</a:t>
            </a:r>
            <a:endParaRPr lang="en-US" sz="200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73DCE292-CA25-4A9B-813A-D4345FE4E5BA}"/>
              </a:ext>
            </a:extLst>
          </p:cNvPr>
          <p:cNvPicPr>
            <a:picLocks noChangeAspect="1"/>
          </p:cNvPicPr>
          <p:nvPr/>
        </p:nvPicPr>
        <p:blipFill>
          <a:blip r:embed="rId2"/>
          <a:stretch>
            <a:fillRect/>
          </a:stretch>
        </p:blipFill>
        <p:spPr>
          <a:xfrm>
            <a:off x="5405862" y="1997786"/>
            <a:ext cx="6019331" cy="2859182"/>
          </a:xfrm>
          <a:prstGeom prst="rect">
            <a:avLst/>
          </a:prstGeom>
          <a:effectLst/>
        </p:spPr>
      </p:pic>
    </p:spTree>
    <p:extLst>
      <p:ext uri="{BB962C8B-B14F-4D97-AF65-F5344CB8AC3E}">
        <p14:creationId xmlns:p14="http://schemas.microsoft.com/office/powerpoint/2010/main" val="110052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648929" y="629266"/>
            <a:ext cx="3505495" cy="1622321"/>
          </a:xfrm>
        </p:spPr>
        <p:txBody>
          <a:bodyPr>
            <a:normAutofit/>
          </a:bodyPr>
          <a:lstStyle/>
          <a:p>
            <a:r>
              <a:rPr lang="en-US"/>
              <a:t>Starting the editor</a:t>
            </a:r>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Open the schematic editor (EESchema) by clicking on the button for the schematic layout editor (leftmost of the large buttons. See screenshot)</a:t>
            </a:r>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6A9B91CF-DD13-4AA5-9FD2-D219D242B7D5}"/>
              </a:ext>
            </a:extLst>
          </p:cNvPr>
          <p:cNvPicPr>
            <a:picLocks noChangeAspect="1"/>
          </p:cNvPicPr>
          <p:nvPr/>
        </p:nvPicPr>
        <p:blipFill>
          <a:blip r:embed="rId2"/>
          <a:stretch>
            <a:fillRect/>
          </a:stretch>
        </p:blipFill>
        <p:spPr>
          <a:xfrm>
            <a:off x="5405862" y="1997786"/>
            <a:ext cx="6019331" cy="2859182"/>
          </a:xfrm>
          <a:prstGeom prst="rect">
            <a:avLst/>
          </a:prstGeom>
          <a:effectLst/>
        </p:spPr>
      </p:pic>
    </p:spTree>
    <p:extLst>
      <p:ext uri="{BB962C8B-B14F-4D97-AF65-F5344CB8AC3E}">
        <p14:creationId xmlns:p14="http://schemas.microsoft.com/office/powerpoint/2010/main" val="86489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648929" y="629266"/>
            <a:ext cx="3505495" cy="1622321"/>
          </a:xfrm>
        </p:spPr>
        <p:txBody>
          <a:bodyPr>
            <a:normAutofit/>
          </a:bodyPr>
          <a:lstStyle/>
          <a:p>
            <a:r>
              <a:rPr lang="en-US">
                <a:ea typeface="+mj-lt"/>
                <a:cs typeface="+mj-lt"/>
              </a:rPr>
              <a:t>Starting the editor</a:t>
            </a:r>
            <a:endParaRPr lang="en-US"/>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1700" b="1">
                <a:ea typeface="+mn-lt"/>
                <a:cs typeface="+mn-lt"/>
              </a:rPr>
              <a:t>If this is the first time you open EESchema</a:t>
            </a:r>
            <a:r>
              <a:rPr lang="en-US" sz="1700">
                <a:ea typeface="+mn-lt"/>
                <a:cs typeface="+mn-lt"/>
              </a:rPr>
              <a:t> then a window will pop up asking you how you want your libraries setup. Accept the default option. If the default option is not available, then you somehow did not install libraries with KiCad. </a:t>
            </a:r>
          </a:p>
          <a:p>
            <a:r>
              <a:rPr lang="en-US" sz="1700">
                <a:ea typeface="+mn-lt"/>
                <a:cs typeface="+mn-lt"/>
              </a:rPr>
              <a:t>An empty schematic will open for you. I have annotated the important parts of EESchema in the screenshot which shows different parts of EESchema.</a:t>
            </a:r>
            <a:endParaRPr lang="en-US" sz="17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A876B9A-0D8F-46AB-8AF1-87345FEA0C57}"/>
              </a:ext>
            </a:extLst>
          </p:cNvPr>
          <p:cNvPicPr>
            <a:picLocks noChangeAspect="1"/>
          </p:cNvPicPr>
          <p:nvPr/>
        </p:nvPicPr>
        <p:blipFill>
          <a:blip r:embed="rId2"/>
          <a:stretch>
            <a:fillRect/>
          </a:stretch>
        </p:blipFill>
        <p:spPr>
          <a:xfrm>
            <a:off x="5405862" y="935932"/>
            <a:ext cx="6019331" cy="4982889"/>
          </a:xfrm>
          <a:prstGeom prst="rect">
            <a:avLst/>
          </a:prstGeom>
          <a:effectLst/>
        </p:spPr>
      </p:pic>
    </p:spTree>
    <p:extLst>
      <p:ext uri="{BB962C8B-B14F-4D97-AF65-F5344CB8AC3E}">
        <p14:creationId xmlns:p14="http://schemas.microsoft.com/office/powerpoint/2010/main" val="188919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p:txBody>
          <a:bodyPr/>
          <a:lstStyle/>
          <a:p>
            <a:r>
              <a:rPr lang="en-US">
                <a:cs typeface="Calibri Light"/>
              </a:rPr>
              <a:t>Adding symbol in </a:t>
            </a:r>
            <a:r>
              <a:rPr lang="en-US" err="1">
                <a:cs typeface="Calibri Light"/>
              </a:rPr>
              <a:t>KiCad</a:t>
            </a:r>
            <a:endParaRPr lang="en-US" err="1"/>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p:txBody>
          <a:bodyPr vert="horz" lIns="91440" tIns="45720" rIns="91440" bIns="45720" rtlCol="0" anchor="t">
            <a:normAutofit/>
          </a:bodyPr>
          <a:lstStyle/>
          <a:p>
            <a:r>
              <a:rPr lang="en-US">
                <a:ea typeface="+mn-lt"/>
                <a:cs typeface="+mn-lt"/>
              </a:rPr>
              <a:t> Use the add symbol button in the </a:t>
            </a:r>
            <a:r>
              <a:rPr lang="en-US" b="1">
                <a:ea typeface="+mn-lt"/>
                <a:cs typeface="+mn-lt"/>
              </a:rPr>
              <a:t>right toolbar</a:t>
            </a:r>
            <a:r>
              <a:rPr lang="en-US">
                <a:ea typeface="+mn-lt"/>
                <a:cs typeface="+mn-lt"/>
              </a:rPr>
              <a:t> (or “place-&gt;symbol”) to start the symbol mode. A similar button is in the top toolbar but that one opens the symbol editor.</a:t>
            </a:r>
            <a:endParaRPr lang="en-US">
              <a:cs typeface="Calibri" panose="020F0502020204030204"/>
            </a:endParaRPr>
          </a:p>
          <a:p>
            <a:r>
              <a:rPr lang="en-US">
                <a:ea typeface="+mn-lt"/>
                <a:cs typeface="+mn-lt"/>
              </a:rPr>
              <a:t>After that click somewhere on the canvas and the add symbol dialog will come up. Enter part name into the filter field and select the symbol from the result by single clicking. You will now see a preview of the symbol and symbol details in the dialog. Double click on the symbol name or click ok to add the symbol to the schematic.</a:t>
            </a:r>
            <a:endParaRPr lang="en-US"/>
          </a:p>
          <a:p>
            <a:endParaRPr lang="en-US">
              <a:cs typeface="Calibri"/>
            </a:endParaRPr>
          </a:p>
        </p:txBody>
      </p:sp>
    </p:spTree>
    <p:extLst>
      <p:ext uri="{BB962C8B-B14F-4D97-AF65-F5344CB8AC3E}">
        <p14:creationId xmlns:p14="http://schemas.microsoft.com/office/powerpoint/2010/main" val="186884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E4524-4B4F-430D-8E82-56DD3D6C61F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Adding symbol in KiCad - DHT11</a:t>
            </a:r>
          </a:p>
        </p:txBody>
      </p:sp>
      <p:sp>
        <p:nvSpPr>
          <p:cNvPr id="6"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804FB31C-32FF-4423-820D-8AD01E91F2A6}"/>
              </a:ext>
            </a:extLst>
          </p:cNvPr>
          <p:cNvPicPr>
            <a:picLocks noGrp="1" noChangeAspect="1"/>
          </p:cNvPicPr>
          <p:nvPr>
            <p:ph idx="1"/>
          </p:nvPr>
        </p:nvPicPr>
        <p:blipFill rotWithShape="1">
          <a:blip r:embed="rId2"/>
          <a:srcRect l="9490" r="6710" b="-2"/>
          <a:stretch/>
        </p:blipFill>
        <p:spPr>
          <a:xfrm>
            <a:off x="976251" y="942538"/>
            <a:ext cx="7163222" cy="4808332"/>
          </a:xfrm>
          <a:prstGeom prst="rect">
            <a:avLst/>
          </a:prstGeom>
          <a:effectLst/>
        </p:spPr>
      </p:pic>
    </p:spTree>
    <p:extLst>
      <p:ext uri="{BB962C8B-B14F-4D97-AF65-F5344CB8AC3E}">
        <p14:creationId xmlns:p14="http://schemas.microsoft.com/office/powerpoint/2010/main" val="35699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3CF76-5E2B-4BD2-9C31-DD2735B1D812}"/>
              </a:ext>
            </a:extLst>
          </p:cNvPr>
          <p:cNvSpPr>
            <a:spLocks noGrp="1"/>
          </p:cNvSpPr>
          <p:nvPr>
            <p:ph idx="1"/>
          </p:nvPr>
        </p:nvSpPr>
        <p:spPr/>
        <p:txBody>
          <a:bodyPr vert="horz" lIns="91440" tIns="45720" rIns="91440" bIns="45720" rtlCol="0" anchor="t">
            <a:normAutofit/>
          </a:bodyPr>
          <a:lstStyle/>
          <a:p>
            <a:r>
              <a:rPr lang="en-US">
                <a:cs typeface="Calibri"/>
              </a:rPr>
              <a:t>Group members:-</a:t>
            </a: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Presented by:-</a:t>
            </a:r>
          </a:p>
        </p:txBody>
      </p:sp>
      <p:graphicFrame>
        <p:nvGraphicFramePr>
          <p:cNvPr id="5" name="Table 4">
            <a:extLst>
              <a:ext uri="{FF2B5EF4-FFF2-40B4-BE49-F238E27FC236}">
                <a16:creationId xmlns:a16="http://schemas.microsoft.com/office/drawing/2014/main" id="{FAAFD2CD-54E2-4BFB-B99C-85E69D6B5AB5}"/>
              </a:ext>
            </a:extLst>
          </p:cNvPr>
          <p:cNvGraphicFramePr>
            <a:graphicFrameLocks noGrp="1"/>
          </p:cNvGraphicFramePr>
          <p:nvPr>
            <p:extLst>
              <p:ext uri="{D42A27DB-BD31-4B8C-83A1-F6EECF244321}">
                <p14:modId xmlns:p14="http://schemas.microsoft.com/office/powerpoint/2010/main" val="574604569"/>
              </p:ext>
            </p:extLst>
          </p:nvPr>
        </p:nvGraphicFramePr>
        <p:xfrm>
          <a:off x="1164566" y="2444150"/>
          <a:ext cx="8257378" cy="1524703"/>
        </p:xfrm>
        <a:graphic>
          <a:graphicData uri="http://schemas.openxmlformats.org/drawingml/2006/table">
            <a:tbl>
              <a:tblPr firstRow="1" bandRow="1">
                <a:tableStyleId>{5C22544A-7EE6-4342-B048-85BDC9FD1C3A}</a:tableStyleId>
              </a:tblPr>
              <a:tblGrid>
                <a:gridCol w="4128689">
                  <a:extLst>
                    <a:ext uri="{9D8B030D-6E8A-4147-A177-3AD203B41FA5}">
                      <a16:colId xmlns:a16="http://schemas.microsoft.com/office/drawing/2014/main" val="1101209375"/>
                    </a:ext>
                  </a:extLst>
                </a:gridCol>
                <a:gridCol w="4128689">
                  <a:extLst>
                    <a:ext uri="{9D8B030D-6E8A-4147-A177-3AD203B41FA5}">
                      <a16:colId xmlns:a16="http://schemas.microsoft.com/office/drawing/2014/main" val="2251981425"/>
                    </a:ext>
                  </a:extLst>
                </a:gridCol>
              </a:tblGrid>
              <a:tr h="393472">
                <a:tc>
                  <a:txBody>
                    <a:bodyPr/>
                    <a:lstStyle/>
                    <a:p>
                      <a:pPr rtl="0" fontAlgn="t">
                        <a:spcBef>
                          <a:spcPts val="0"/>
                        </a:spcBef>
                        <a:spcAft>
                          <a:spcPts val="0"/>
                        </a:spcAft>
                      </a:pPr>
                      <a:r>
                        <a:rPr lang="en-US" sz="1200" u="none" strike="noStrike">
                          <a:effectLst/>
                        </a:rPr>
                        <a:t>Rohan Yadav</a:t>
                      </a:r>
                      <a:endParaRPr lang="en-US">
                        <a:effectLst/>
                      </a:endParaRPr>
                    </a:p>
                  </a:txBody>
                  <a:tcPr marL="65405" marR="63500" marT="63500" marB="63500"/>
                </a:tc>
                <a:tc>
                  <a:txBody>
                    <a:bodyPr/>
                    <a:lstStyle/>
                    <a:p>
                      <a:pPr marL="40640" algn="ctr" rtl="0" fontAlgn="t">
                        <a:spcBef>
                          <a:spcPts val="0"/>
                        </a:spcBef>
                        <a:spcAft>
                          <a:spcPts val="0"/>
                        </a:spcAft>
                      </a:pPr>
                      <a:r>
                        <a:rPr lang="en-US" sz="1100" u="none" strike="noStrike">
                          <a:effectLst/>
                        </a:rPr>
                        <a:t>C0773871</a:t>
                      </a:r>
                      <a:endParaRPr lang="en-US">
                        <a:effectLst/>
                      </a:endParaRPr>
                    </a:p>
                  </a:txBody>
                  <a:tcPr marL="65405" marR="63500" marT="63500" marB="63500"/>
                </a:tc>
                <a:extLst>
                  <a:ext uri="{0D108BD9-81ED-4DB2-BD59-A6C34878D82A}">
                    <a16:rowId xmlns:a16="http://schemas.microsoft.com/office/drawing/2014/main" val="322206065"/>
                  </a:ext>
                </a:extLst>
              </a:tr>
              <a:tr h="377077">
                <a:tc>
                  <a:txBody>
                    <a:bodyPr/>
                    <a:lstStyle/>
                    <a:p>
                      <a:pPr rtl="0" fontAlgn="t">
                        <a:spcBef>
                          <a:spcPts val="0"/>
                        </a:spcBef>
                        <a:spcAft>
                          <a:spcPts val="0"/>
                        </a:spcAft>
                      </a:pPr>
                      <a:r>
                        <a:rPr lang="en-US" sz="1200" u="none" strike="noStrike">
                          <a:effectLst/>
                        </a:rPr>
                        <a:t>Shahrukh </a:t>
                      </a:r>
                      <a:r>
                        <a:rPr lang="en-US" sz="1200" u="none" strike="noStrike" err="1">
                          <a:effectLst/>
                        </a:rPr>
                        <a:t>Padaniya</a:t>
                      </a:r>
                      <a:endParaRPr lang="en-US" err="1">
                        <a:effectLst/>
                      </a:endParaRPr>
                    </a:p>
                  </a:txBody>
                  <a:tcPr marL="65405" marR="63500" marT="63500" marB="63500"/>
                </a:tc>
                <a:tc>
                  <a:txBody>
                    <a:bodyPr/>
                    <a:lstStyle/>
                    <a:p>
                      <a:pPr marL="40640" algn="ctr" rtl="0" fontAlgn="t">
                        <a:spcBef>
                          <a:spcPts val="0"/>
                        </a:spcBef>
                        <a:spcAft>
                          <a:spcPts val="0"/>
                        </a:spcAft>
                      </a:pPr>
                      <a:r>
                        <a:rPr lang="en-US" sz="1200" u="none" strike="noStrike">
                          <a:effectLst/>
                        </a:rPr>
                        <a:t>C0769542</a:t>
                      </a:r>
                      <a:endParaRPr lang="en-US">
                        <a:effectLst/>
                      </a:endParaRPr>
                    </a:p>
                  </a:txBody>
                  <a:tcPr marL="65405" marR="63500" marT="63500" marB="63500"/>
                </a:tc>
                <a:extLst>
                  <a:ext uri="{0D108BD9-81ED-4DB2-BD59-A6C34878D82A}">
                    <a16:rowId xmlns:a16="http://schemas.microsoft.com/office/drawing/2014/main" val="1103811868"/>
                  </a:ext>
                </a:extLst>
              </a:tr>
              <a:tr h="377077">
                <a:tc>
                  <a:txBody>
                    <a:bodyPr/>
                    <a:lstStyle/>
                    <a:p>
                      <a:pPr rtl="0" fontAlgn="t">
                        <a:spcBef>
                          <a:spcPts val="0"/>
                        </a:spcBef>
                        <a:spcAft>
                          <a:spcPts val="0"/>
                        </a:spcAft>
                      </a:pPr>
                      <a:r>
                        <a:rPr lang="en-US" sz="1200" u="none" strike="noStrike">
                          <a:effectLst/>
                        </a:rPr>
                        <a:t>Swapnil Sevak</a:t>
                      </a:r>
                      <a:endParaRPr lang="en-US">
                        <a:effectLst/>
                      </a:endParaRPr>
                    </a:p>
                  </a:txBody>
                  <a:tcPr marL="65405" marR="63500" marT="63500" marB="63500"/>
                </a:tc>
                <a:tc>
                  <a:txBody>
                    <a:bodyPr/>
                    <a:lstStyle/>
                    <a:p>
                      <a:pPr marL="40640" algn="ctr" rtl="0" fontAlgn="t">
                        <a:spcBef>
                          <a:spcPts val="0"/>
                        </a:spcBef>
                        <a:spcAft>
                          <a:spcPts val="0"/>
                        </a:spcAft>
                      </a:pPr>
                      <a:r>
                        <a:rPr lang="en-US" sz="1200" u="none" strike="noStrike">
                          <a:effectLst/>
                        </a:rPr>
                        <a:t>C0777195</a:t>
                      </a:r>
                      <a:endParaRPr lang="en-US">
                        <a:effectLst/>
                      </a:endParaRPr>
                    </a:p>
                  </a:txBody>
                  <a:tcPr marL="65405" marR="63500" marT="63500" marB="63500"/>
                </a:tc>
                <a:extLst>
                  <a:ext uri="{0D108BD9-81ED-4DB2-BD59-A6C34878D82A}">
                    <a16:rowId xmlns:a16="http://schemas.microsoft.com/office/drawing/2014/main" val="1774869864"/>
                  </a:ext>
                </a:extLst>
              </a:tr>
              <a:tr h="377077">
                <a:tc>
                  <a:txBody>
                    <a:bodyPr/>
                    <a:lstStyle/>
                    <a:p>
                      <a:pPr rtl="0" fontAlgn="t">
                        <a:spcBef>
                          <a:spcPts val="0"/>
                        </a:spcBef>
                        <a:spcAft>
                          <a:spcPts val="0"/>
                        </a:spcAft>
                      </a:pPr>
                      <a:r>
                        <a:rPr lang="en-US" sz="1200" u="none" strike="noStrike">
                          <a:effectLst/>
                        </a:rPr>
                        <a:t>Vandana </a:t>
                      </a:r>
                      <a:r>
                        <a:rPr lang="en-US" sz="1200" u="none" strike="noStrike" err="1">
                          <a:effectLst/>
                        </a:rPr>
                        <a:t>Eaga</a:t>
                      </a:r>
                      <a:endParaRPr lang="en-US" err="1">
                        <a:effectLst/>
                      </a:endParaRPr>
                    </a:p>
                  </a:txBody>
                  <a:tcPr marL="65405" marR="63500" marT="63500" marB="63500"/>
                </a:tc>
                <a:tc>
                  <a:txBody>
                    <a:bodyPr/>
                    <a:lstStyle/>
                    <a:p>
                      <a:pPr marL="40640" algn="ctr" rtl="0" fontAlgn="t">
                        <a:spcBef>
                          <a:spcPts val="0"/>
                        </a:spcBef>
                        <a:spcAft>
                          <a:spcPts val="0"/>
                        </a:spcAft>
                      </a:pPr>
                      <a:r>
                        <a:rPr lang="en-US" sz="1200" u="none" strike="noStrike">
                          <a:effectLst/>
                        </a:rPr>
                        <a:t>C0777215</a:t>
                      </a:r>
                      <a:endParaRPr lang="en-US">
                        <a:effectLst/>
                      </a:endParaRPr>
                    </a:p>
                  </a:txBody>
                  <a:tcPr marL="65405" marR="63500" marT="63500" marB="63500"/>
                </a:tc>
                <a:extLst>
                  <a:ext uri="{0D108BD9-81ED-4DB2-BD59-A6C34878D82A}">
                    <a16:rowId xmlns:a16="http://schemas.microsoft.com/office/drawing/2014/main" val="1614382229"/>
                  </a:ext>
                </a:extLst>
              </a:tr>
            </a:tbl>
          </a:graphicData>
        </a:graphic>
      </p:graphicFrame>
      <p:graphicFrame>
        <p:nvGraphicFramePr>
          <p:cNvPr id="7" name="Table 6">
            <a:extLst>
              <a:ext uri="{FF2B5EF4-FFF2-40B4-BE49-F238E27FC236}">
                <a16:creationId xmlns:a16="http://schemas.microsoft.com/office/drawing/2014/main" id="{6D26D9FD-34DD-42C6-B5A3-9F4E70222438}"/>
              </a:ext>
            </a:extLst>
          </p:cNvPr>
          <p:cNvGraphicFramePr>
            <a:graphicFrameLocks noGrp="1"/>
          </p:cNvGraphicFramePr>
          <p:nvPr>
            <p:extLst>
              <p:ext uri="{D42A27DB-BD31-4B8C-83A1-F6EECF244321}">
                <p14:modId xmlns:p14="http://schemas.microsoft.com/office/powerpoint/2010/main" val="793864574"/>
              </p:ext>
            </p:extLst>
          </p:nvPr>
        </p:nvGraphicFramePr>
        <p:xfrm>
          <a:off x="1193321" y="5132717"/>
          <a:ext cx="8085952" cy="365760"/>
        </p:xfrm>
        <a:graphic>
          <a:graphicData uri="http://schemas.openxmlformats.org/drawingml/2006/table">
            <a:tbl>
              <a:tblPr firstRow="1" bandRow="1">
                <a:tableStyleId>{5C22544A-7EE6-4342-B048-85BDC9FD1C3A}</a:tableStyleId>
              </a:tblPr>
              <a:tblGrid>
                <a:gridCol w="4042976">
                  <a:extLst>
                    <a:ext uri="{9D8B030D-6E8A-4147-A177-3AD203B41FA5}">
                      <a16:colId xmlns:a16="http://schemas.microsoft.com/office/drawing/2014/main" val="2181049003"/>
                    </a:ext>
                  </a:extLst>
                </a:gridCol>
                <a:gridCol w="4042976">
                  <a:extLst>
                    <a:ext uri="{9D8B030D-6E8A-4147-A177-3AD203B41FA5}">
                      <a16:colId xmlns:a16="http://schemas.microsoft.com/office/drawing/2014/main" val="1808603816"/>
                    </a:ext>
                  </a:extLst>
                </a:gridCol>
              </a:tblGrid>
              <a:tr h="362972">
                <a:tc>
                  <a:txBody>
                    <a:bodyPr/>
                    <a:lstStyle/>
                    <a:p>
                      <a:pPr algn="l" rtl="0" fontAlgn="base"/>
                      <a:r>
                        <a:rPr lang="en-US" u="none" strike="noStrike">
                          <a:effectLst/>
                        </a:rPr>
                        <a:t>Shahrukh Padaniya</a:t>
                      </a:r>
                      <a:r>
                        <a:rPr lang="en-US">
                          <a:effectLst/>
                        </a:rPr>
                        <a:t>​</a:t>
                      </a:r>
                      <a:endParaRPr lang="en-US" b="0" i="0">
                        <a:solidFill>
                          <a:srgbClr val="000000"/>
                        </a:solidFill>
                        <a:effectLst/>
                      </a:endParaRPr>
                    </a:p>
                  </a:txBody>
                  <a:tcPr/>
                </a:tc>
                <a:tc>
                  <a:txBody>
                    <a:bodyPr/>
                    <a:lstStyle/>
                    <a:p>
                      <a:pPr algn="ctr" rtl="0" fontAlgn="base"/>
                      <a:r>
                        <a:rPr lang="en-US" u="none" strike="noStrike">
                          <a:effectLst/>
                        </a:rPr>
                        <a:t>C0769542</a:t>
                      </a:r>
                      <a:r>
                        <a:rPr lang="en-US">
                          <a:effectLst/>
                        </a:rPr>
                        <a:t>​</a:t>
                      </a:r>
                      <a:endParaRPr lang="en-US" b="0" i="0">
                        <a:solidFill>
                          <a:srgbClr val="000000"/>
                        </a:solidFill>
                        <a:effectLst/>
                      </a:endParaRPr>
                    </a:p>
                  </a:txBody>
                  <a:tcPr/>
                </a:tc>
                <a:extLst>
                  <a:ext uri="{0D108BD9-81ED-4DB2-BD59-A6C34878D82A}">
                    <a16:rowId xmlns:a16="http://schemas.microsoft.com/office/drawing/2014/main" val="2901290903"/>
                  </a:ext>
                </a:extLst>
              </a:tr>
            </a:tbl>
          </a:graphicData>
        </a:graphic>
      </p:graphicFrame>
      <p:sp>
        <p:nvSpPr>
          <p:cNvPr id="8" name="TextBox 7">
            <a:extLst>
              <a:ext uri="{FF2B5EF4-FFF2-40B4-BE49-F238E27FC236}">
                <a16:creationId xmlns:a16="http://schemas.microsoft.com/office/drawing/2014/main" id="{FC018B70-DFE5-45C4-8C93-4E810566324F}"/>
              </a:ext>
            </a:extLst>
          </p:cNvPr>
          <p:cNvSpPr txBox="1"/>
          <p:nvPr/>
        </p:nvSpPr>
        <p:spPr>
          <a:xfrm>
            <a:off x="4048665" y="497457"/>
            <a:ext cx="218248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Times"/>
                <a:cs typeface="Times"/>
              </a:rPr>
              <a:t>Group 6</a:t>
            </a:r>
          </a:p>
        </p:txBody>
      </p:sp>
    </p:spTree>
    <p:extLst>
      <p:ext uri="{BB962C8B-B14F-4D97-AF65-F5344CB8AC3E}">
        <p14:creationId xmlns:p14="http://schemas.microsoft.com/office/powerpoint/2010/main" val="352719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E4524-4B4F-430D-8E82-56DD3D6C61F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Adding symbol in </a:t>
            </a:r>
            <a:r>
              <a:rPr lang="en-US" sz="3600">
                <a:solidFill>
                  <a:srgbClr val="FFFFFF"/>
                </a:solidFill>
              </a:rPr>
              <a:t>KiCad – raspberry pi </a:t>
            </a:r>
          </a:p>
        </p:txBody>
      </p:sp>
      <p:sp>
        <p:nvSpPr>
          <p:cNvPr id="6"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 text&#10;&#10;Description automatically generated">
            <a:extLst>
              <a:ext uri="{FF2B5EF4-FFF2-40B4-BE49-F238E27FC236}">
                <a16:creationId xmlns:a16="http://schemas.microsoft.com/office/drawing/2014/main" id="{F2C51478-04BF-4381-A6AF-7D49A9377CE8}"/>
              </a:ext>
            </a:extLst>
          </p:cNvPr>
          <p:cNvPicPr>
            <a:picLocks noGrp="1" noChangeAspect="1"/>
          </p:cNvPicPr>
          <p:nvPr>
            <p:ph idx="1"/>
          </p:nvPr>
        </p:nvPicPr>
        <p:blipFill>
          <a:blip r:embed="rId2"/>
          <a:stretch>
            <a:fillRect/>
          </a:stretch>
        </p:blipFill>
        <p:spPr>
          <a:xfrm>
            <a:off x="544104" y="704192"/>
            <a:ext cx="7897639" cy="5199600"/>
          </a:xfrm>
        </p:spPr>
      </p:pic>
    </p:spTree>
    <p:extLst>
      <p:ext uri="{BB962C8B-B14F-4D97-AF65-F5344CB8AC3E}">
        <p14:creationId xmlns:p14="http://schemas.microsoft.com/office/powerpoint/2010/main" val="4805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8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E4524-4B4F-430D-8E82-56DD3D6C61F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Adding symbol in </a:t>
            </a:r>
            <a:r>
              <a:rPr lang="en-US" sz="3600">
                <a:solidFill>
                  <a:srgbClr val="FFFFFF"/>
                </a:solidFill>
              </a:rPr>
              <a:t>KiCad – pulse oximeter </a:t>
            </a:r>
          </a:p>
        </p:txBody>
      </p:sp>
      <p:sp>
        <p:nvSpPr>
          <p:cNvPr id="1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Graphical user interface, text, email&#10;&#10;Description automatically generated">
            <a:extLst>
              <a:ext uri="{FF2B5EF4-FFF2-40B4-BE49-F238E27FC236}">
                <a16:creationId xmlns:a16="http://schemas.microsoft.com/office/drawing/2014/main" id="{79762059-1021-4642-AC8C-43C859B3A476}"/>
              </a:ext>
            </a:extLst>
          </p:cNvPr>
          <p:cNvPicPr>
            <a:picLocks noGrp="1" noChangeAspect="1"/>
          </p:cNvPicPr>
          <p:nvPr>
            <p:ph idx="1"/>
          </p:nvPr>
        </p:nvPicPr>
        <p:blipFill>
          <a:blip r:embed="rId2"/>
          <a:stretch>
            <a:fillRect/>
          </a:stretch>
        </p:blipFill>
        <p:spPr>
          <a:xfrm>
            <a:off x="687878" y="718568"/>
            <a:ext cx="7739489" cy="4854545"/>
          </a:xfrm>
        </p:spPr>
      </p:pic>
    </p:spTree>
    <p:extLst>
      <p:ext uri="{BB962C8B-B14F-4D97-AF65-F5344CB8AC3E}">
        <p14:creationId xmlns:p14="http://schemas.microsoft.com/office/powerpoint/2010/main" val="341118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p:txBody>
          <a:bodyPr/>
          <a:lstStyle/>
          <a:p>
            <a:r>
              <a:rPr lang="en-US"/>
              <a:t>Make the Connections </a:t>
            </a:r>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p:txBody>
          <a:bodyPr vert="horz" lIns="91440" tIns="45720" rIns="91440" bIns="45720" rtlCol="0" anchor="t">
            <a:normAutofit/>
          </a:bodyPr>
          <a:lstStyle/>
          <a:p>
            <a:r>
              <a:rPr lang="en-US">
                <a:ea typeface="+mn-lt"/>
                <a:cs typeface="+mn-lt"/>
              </a:rPr>
              <a:t>If you look at your symbols you will see that they have lines sticking out of them with a small circle at the end. The lines are called pins and the circle indicates that this pin is not connected. We will use wires to create the connections required. For that start the wire tool found in the right toolbar .</a:t>
            </a:r>
            <a:endParaRPr lang="en-US">
              <a:cs typeface="Calibri" panose="020F0502020204030204"/>
            </a:endParaRPr>
          </a:p>
          <a:p>
            <a:r>
              <a:rPr lang="en-US">
                <a:ea typeface="+mn-lt"/>
                <a:cs typeface="+mn-lt"/>
              </a:rPr>
              <a:t>Like with the add symbol tool nothing happens at this point in time.  Use left click to start the wire. If you now move the mouse around then you will discover that a green line is following you. </a:t>
            </a:r>
            <a:endParaRPr lang="en-US">
              <a:cs typeface="Calibri"/>
            </a:endParaRPr>
          </a:p>
        </p:txBody>
      </p:sp>
    </p:spTree>
    <p:extLst>
      <p:ext uri="{BB962C8B-B14F-4D97-AF65-F5344CB8AC3E}">
        <p14:creationId xmlns:p14="http://schemas.microsoft.com/office/powerpoint/2010/main" val="2972830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C58921-616A-41FC-A6B7-4B48F068B18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Make the connections:-</a:t>
            </a:r>
          </a:p>
        </p:txBody>
      </p:sp>
      <p:sp>
        <p:nvSpPr>
          <p:cNvPr id="3" name="Content Placeholder 2">
            <a:extLst>
              <a:ext uri="{FF2B5EF4-FFF2-40B4-BE49-F238E27FC236}">
                <a16:creationId xmlns:a16="http://schemas.microsoft.com/office/drawing/2014/main" id="{192CA064-E04E-475A-89E9-2B75DFABB8C9}"/>
              </a:ext>
            </a:extLst>
          </p:cNvPr>
          <p:cNvSpPr>
            <a:spLocks noGrp="1"/>
          </p:cNvSpPr>
          <p:nvPr>
            <p:ph idx="1"/>
          </p:nvPr>
        </p:nvSpPr>
        <p:spPr>
          <a:xfrm>
            <a:off x="5198993" y="1412489"/>
            <a:ext cx="2926080" cy="4363844"/>
          </a:xfrm>
        </p:spPr>
        <p:txBody>
          <a:bodyPr vert="horz" lIns="91440" tIns="45720" rIns="91440" bIns="45720" rtlCol="0">
            <a:normAutofit/>
          </a:bodyPr>
          <a:lstStyle/>
          <a:p>
            <a:pPr marL="0"/>
            <a:endParaRPr lang="en-US" sz="2000"/>
          </a:p>
          <a:p>
            <a:endParaRPr lang="en-US" sz="2000"/>
          </a:p>
        </p:txBody>
      </p:sp>
      <p:sp>
        <p:nvSpPr>
          <p:cNvPr id="4" name="TextBox 3">
            <a:extLst>
              <a:ext uri="{FF2B5EF4-FFF2-40B4-BE49-F238E27FC236}">
                <a16:creationId xmlns:a16="http://schemas.microsoft.com/office/drawing/2014/main" id="{472DB82C-2B21-4A4E-9245-6F29483DFA7F}"/>
              </a:ext>
            </a:extLst>
          </p:cNvPr>
          <p:cNvSpPr txBox="1"/>
          <p:nvPr/>
        </p:nvSpPr>
        <p:spPr>
          <a:xfrm>
            <a:off x="4684736" y="2332640"/>
            <a:ext cx="5240834" cy="43638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To make the connection, click on place area and then on wire.</a:t>
            </a:r>
          </a:p>
          <a:p>
            <a:pPr indent="-228600">
              <a:lnSpc>
                <a:spcPct val="90000"/>
              </a:lnSpc>
              <a:spcAft>
                <a:spcPts val="600"/>
              </a:spcAft>
              <a:buFont typeface="Arial" panose="020B0604020202020204" pitchFamily="34" charset="0"/>
              <a:buChar char="•"/>
            </a:pPr>
            <a:r>
              <a:rPr lang="en-US" sz="2000"/>
              <a:t>Now connect the component with another component.</a:t>
            </a:r>
          </a:p>
          <a:p>
            <a:pPr indent="-228600">
              <a:lnSpc>
                <a:spcPct val="90000"/>
              </a:lnSpc>
              <a:spcAft>
                <a:spcPts val="600"/>
              </a:spcAft>
              <a:buFont typeface="Arial" panose="020B0604020202020204" pitchFamily="34" charset="0"/>
              <a:buChar char="•"/>
            </a:pPr>
            <a:r>
              <a:rPr lang="en-US" sz="2000"/>
              <a:t>After this click on end wire.</a:t>
            </a:r>
          </a:p>
        </p:txBody>
      </p:sp>
      <p:pic>
        <p:nvPicPr>
          <p:cNvPr id="5" name="Picture 5" descr="Diagram, schematic&#10;&#10;Description automatically generated">
            <a:extLst>
              <a:ext uri="{FF2B5EF4-FFF2-40B4-BE49-F238E27FC236}">
                <a16:creationId xmlns:a16="http://schemas.microsoft.com/office/drawing/2014/main" id="{32015C95-636B-437A-BB62-13F50F19C86A}"/>
              </a:ext>
            </a:extLst>
          </p:cNvPr>
          <p:cNvPicPr>
            <a:picLocks noChangeAspect="1"/>
          </p:cNvPicPr>
          <p:nvPr/>
        </p:nvPicPr>
        <p:blipFill rotWithShape="1">
          <a:blip r:embed="rId2"/>
          <a:srcRect l="89933" r="224" b="397"/>
          <a:stretch/>
        </p:blipFill>
        <p:spPr>
          <a:xfrm>
            <a:off x="10360325" y="688154"/>
            <a:ext cx="977383" cy="5582376"/>
          </a:xfrm>
          <a:prstGeom prst="rect">
            <a:avLst/>
          </a:prstGeom>
        </p:spPr>
      </p:pic>
    </p:spTree>
    <p:extLst>
      <p:ext uri="{BB962C8B-B14F-4D97-AF65-F5344CB8AC3E}">
        <p14:creationId xmlns:p14="http://schemas.microsoft.com/office/powerpoint/2010/main" val="162134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E457-58EA-4222-9BBC-7756A41B6031}"/>
              </a:ext>
            </a:extLst>
          </p:cNvPr>
          <p:cNvSpPr>
            <a:spLocks noGrp="1"/>
          </p:cNvSpPr>
          <p:nvPr>
            <p:ph type="title"/>
          </p:nvPr>
        </p:nvSpPr>
        <p:spPr>
          <a:xfrm>
            <a:off x="648929" y="629266"/>
            <a:ext cx="3505495" cy="1622321"/>
          </a:xfrm>
        </p:spPr>
        <p:txBody>
          <a:bodyPr>
            <a:normAutofit/>
          </a:bodyPr>
          <a:lstStyle/>
          <a:p>
            <a:r>
              <a:rPr lang="en-US">
                <a:cs typeface="Calibri Light"/>
              </a:rPr>
              <a:t>Placing power components:-</a:t>
            </a:r>
            <a:endParaRPr lang="en-US"/>
          </a:p>
        </p:txBody>
      </p:sp>
      <p:sp>
        <p:nvSpPr>
          <p:cNvPr id="3" name="Content Placeholder 2">
            <a:extLst>
              <a:ext uri="{FF2B5EF4-FFF2-40B4-BE49-F238E27FC236}">
                <a16:creationId xmlns:a16="http://schemas.microsoft.com/office/drawing/2014/main" id="{6070FA0E-F7F6-4EEF-8C6C-FB76F50463B3}"/>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cs typeface="Calibri"/>
              </a:rPr>
              <a:t>To place power components goto place and then power point and then search for the power component which we need like ground or Vcc.</a:t>
            </a:r>
            <a:endParaRPr lang="en-US" sz="2000"/>
          </a:p>
        </p:txBody>
      </p:sp>
      <p:sp>
        <p:nvSpPr>
          <p:cNvPr id="8"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77DD8D69-2801-49CE-BFC3-C69DA11FCACB}"/>
              </a:ext>
            </a:extLst>
          </p:cNvPr>
          <p:cNvPicPr>
            <a:picLocks noChangeAspect="1"/>
          </p:cNvPicPr>
          <p:nvPr/>
        </p:nvPicPr>
        <p:blipFill>
          <a:blip r:embed="rId2"/>
          <a:stretch>
            <a:fillRect/>
          </a:stretch>
        </p:blipFill>
        <p:spPr>
          <a:xfrm>
            <a:off x="5405862" y="1734440"/>
            <a:ext cx="6019331" cy="3385873"/>
          </a:xfrm>
          <a:prstGeom prst="rect">
            <a:avLst/>
          </a:prstGeom>
          <a:effectLst/>
        </p:spPr>
      </p:pic>
    </p:spTree>
    <p:extLst>
      <p:ext uri="{BB962C8B-B14F-4D97-AF65-F5344CB8AC3E}">
        <p14:creationId xmlns:p14="http://schemas.microsoft.com/office/powerpoint/2010/main" val="714010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A9E4-24D4-48EE-9F9D-D224E3EB6B84}"/>
              </a:ext>
            </a:extLst>
          </p:cNvPr>
          <p:cNvSpPr>
            <a:spLocks noGrp="1"/>
          </p:cNvSpPr>
          <p:nvPr>
            <p:ph type="title"/>
          </p:nvPr>
        </p:nvSpPr>
        <p:spPr/>
        <p:txBody>
          <a:bodyPr/>
          <a:lstStyle/>
          <a:p>
            <a:r>
              <a:rPr lang="en-US">
                <a:cs typeface="Calibri Light"/>
              </a:rPr>
              <a:t>KiCad schematics</a:t>
            </a:r>
            <a:endParaRPr lang="en-US"/>
          </a:p>
        </p:txBody>
      </p:sp>
      <p:pic>
        <p:nvPicPr>
          <p:cNvPr id="4" name="Picture 4" descr="Graphical user interface&#10;&#10;Description automatically generated">
            <a:extLst>
              <a:ext uri="{FF2B5EF4-FFF2-40B4-BE49-F238E27FC236}">
                <a16:creationId xmlns:a16="http://schemas.microsoft.com/office/drawing/2014/main" id="{4C31C522-09F6-4185-BB65-96A0983B8CB5}"/>
              </a:ext>
            </a:extLst>
          </p:cNvPr>
          <p:cNvPicPr>
            <a:picLocks noGrp="1" noChangeAspect="1"/>
          </p:cNvPicPr>
          <p:nvPr>
            <p:ph idx="1"/>
          </p:nvPr>
        </p:nvPicPr>
        <p:blipFill rotWithShape="1">
          <a:blip r:embed="rId2"/>
          <a:srcRect l="21521" t="16172" r="19666" b="12211"/>
          <a:stretch/>
        </p:blipFill>
        <p:spPr>
          <a:xfrm>
            <a:off x="587237" y="1423059"/>
            <a:ext cx="8865010" cy="5143514"/>
          </a:xfrm>
        </p:spPr>
      </p:pic>
    </p:spTree>
    <p:extLst>
      <p:ext uri="{BB962C8B-B14F-4D97-AF65-F5344CB8AC3E}">
        <p14:creationId xmlns:p14="http://schemas.microsoft.com/office/powerpoint/2010/main" val="236312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78D947-4F15-4986-86C5-49A1D15C2A09}"/>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23B220A2-24D5-459F-B4AB-8D8AB28AB7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28186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33AB-5277-42B1-8694-D4EA10E704B9}"/>
              </a:ext>
            </a:extLst>
          </p:cNvPr>
          <p:cNvSpPr>
            <a:spLocks noGrp="1"/>
          </p:cNvSpPr>
          <p:nvPr>
            <p:ph type="title"/>
          </p:nvPr>
        </p:nvSpPr>
        <p:spPr/>
        <p:txBody>
          <a:bodyPr/>
          <a:lstStyle/>
          <a:p>
            <a:r>
              <a:rPr lang="en-US" b="1">
                <a:latin typeface="Times"/>
                <a:cs typeface="Calibri Light"/>
              </a:rPr>
              <a:t>References</a:t>
            </a:r>
          </a:p>
        </p:txBody>
      </p:sp>
      <p:sp>
        <p:nvSpPr>
          <p:cNvPr id="3" name="Content Placeholder 2">
            <a:extLst>
              <a:ext uri="{FF2B5EF4-FFF2-40B4-BE49-F238E27FC236}">
                <a16:creationId xmlns:a16="http://schemas.microsoft.com/office/drawing/2014/main" id="{17D3201C-5454-46FC-840A-704305C80CDB}"/>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Techopedia. (2015, August 16). </a:t>
            </a:r>
            <a:r>
              <a:rPr lang="en-US" i="1">
                <a:ea typeface="+mn-lt"/>
                <a:cs typeface="+mn-lt"/>
              </a:rPr>
              <a:t>What is Schematic Capture? - Definition from Techopedia</a:t>
            </a:r>
            <a:r>
              <a:rPr lang="en-US">
                <a:ea typeface="+mn-lt"/>
                <a:cs typeface="+mn-lt"/>
              </a:rPr>
              <a:t>. Techopedia.com. </a:t>
            </a:r>
            <a:r>
              <a:rPr lang="en-US" dirty="0">
                <a:ea typeface="+mn-lt"/>
                <a:cs typeface="+mn-lt"/>
                <a:hlinkClick r:id="rId2"/>
              </a:rPr>
              <a:t>https://www.techopedia.com/definition/21935/schematic-capture</a:t>
            </a:r>
            <a:r>
              <a:rPr lang="en-US" dirty="0">
                <a:ea typeface="+mn-lt"/>
                <a:cs typeface="+mn-lt"/>
              </a:rPr>
              <a:t>. </a:t>
            </a:r>
            <a:endParaRPr lang="en-US">
              <a:ea typeface="+mn-lt"/>
              <a:cs typeface="+mn-lt"/>
            </a:endParaRPr>
          </a:p>
          <a:p>
            <a:endParaRPr lang="en-US" dirty="0">
              <a:ea typeface="+mn-lt"/>
              <a:cs typeface="+mn-lt"/>
            </a:endParaRPr>
          </a:p>
          <a:p>
            <a:r>
              <a:rPr lang="en-US">
                <a:ea typeface="+mn-lt"/>
                <a:cs typeface="+mn-lt"/>
              </a:rPr>
              <a:t>Proto-Electronics. (n.d.). </a:t>
            </a:r>
            <a:r>
              <a:rPr lang="en-US" i="1">
                <a:ea typeface="+mn-lt"/>
                <a:cs typeface="+mn-lt"/>
              </a:rPr>
              <a:t>Our Top 10 printed circuit design software programmes</a:t>
            </a:r>
            <a:r>
              <a:rPr lang="en-US">
                <a:ea typeface="+mn-lt"/>
                <a:cs typeface="+mn-lt"/>
              </a:rPr>
              <a:t>. Proto. </a:t>
            </a:r>
            <a:r>
              <a:rPr lang="en-US" dirty="0">
                <a:ea typeface="+mn-lt"/>
                <a:cs typeface="+mn-lt"/>
                <a:hlinkClick r:id="rId3"/>
              </a:rPr>
              <a:t>https://www.proto-electronics.com/blog/our-top-10-printed-circuit-design-software-programmes</a:t>
            </a:r>
            <a:r>
              <a:rPr lang="en-US" dirty="0">
                <a:ea typeface="+mn-lt"/>
                <a:cs typeface="+mn-lt"/>
              </a:rPr>
              <a:t>. </a:t>
            </a:r>
          </a:p>
          <a:p>
            <a:endParaRPr lang="en-US" dirty="0">
              <a:ea typeface="+mn-lt"/>
              <a:cs typeface="+mn-lt"/>
            </a:endParaRPr>
          </a:p>
          <a:p>
            <a:r>
              <a:rPr lang="en-US"/>
              <a:t>KiCad EDA Reviews &amp; Product Details (n.d.)</a:t>
            </a:r>
            <a:endParaRPr lang="en-US">
              <a:ea typeface="+mn-lt"/>
              <a:cs typeface="+mn-lt"/>
            </a:endParaRPr>
          </a:p>
          <a:p>
            <a:r>
              <a:rPr lang="en-US" dirty="0">
                <a:ea typeface="+mn-lt"/>
                <a:cs typeface="+mn-lt"/>
                <a:hlinkClick r:id="rId4"/>
              </a:rPr>
              <a:t>https://www.g2.com/products/kicad-eda/reviews#details</a:t>
            </a:r>
            <a:endParaRPr lang="en-US" dirty="0">
              <a:ea typeface="+mn-lt"/>
              <a:cs typeface="+mn-lt"/>
            </a:endParaRPr>
          </a:p>
          <a:p>
            <a:endParaRPr lang="en-US">
              <a:cs typeface="Calibri"/>
            </a:endParaRPr>
          </a:p>
        </p:txBody>
      </p:sp>
    </p:spTree>
    <p:extLst>
      <p:ext uri="{BB962C8B-B14F-4D97-AF65-F5344CB8AC3E}">
        <p14:creationId xmlns:p14="http://schemas.microsoft.com/office/powerpoint/2010/main" val="301234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D6C4-802D-4AA3-8FD9-4EC041C95088}"/>
              </a:ext>
            </a:extLst>
          </p:cNvPr>
          <p:cNvSpPr>
            <a:spLocks noGrp="1"/>
          </p:cNvSpPr>
          <p:nvPr>
            <p:ph type="title"/>
          </p:nvPr>
        </p:nvSpPr>
        <p:spPr/>
        <p:txBody>
          <a:bodyPr/>
          <a:lstStyle/>
          <a:p>
            <a:r>
              <a:rPr lang="en-US" b="1">
                <a:latin typeface="Times"/>
                <a:cs typeface="Calibri Light"/>
              </a:rPr>
              <a:t>What is schematics capture?</a:t>
            </a:r>
            <a:endParaRPr lang="en-US" b="1">
              <a:latin typeface="Times"/>
            </a:endParaRPr>
          </a:p>
        </p:txBody>
      </p:sp>
      <p:sp>
        <p:nvSpPr>
          <p:cNvPr id="3" name="Content Placeholder 2">
            <a:extLst>
              <a:ext uri="{FF2B5EF4-FFF2-40B4-BE49-F238E27FC236}">
                <a16:creationId xmlns:a16="http://schemas.microsoft.com/office/drawing/2014/main" id="{81F34DED-E130-4804-9386-F913FBF9FDCF}"/>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Schematic capture is the process of creating a schematic diagram for an electronic circuit using various tools designed for the job. This can be done from as simple as using a pen and paper to using schematic capture software, including highly expensive electronic design automation suites or packages that can do everything from schematic capture, layout and simulation.</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407403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21F6-4AB0-43D9-A78D-EE093193F190}"/>
              </a:ext>
            </a:extLst>
          </p:cNvPr>
          <p:cNvSpPr>
            <a:spLocks noGrp="1"/>
          </p:cNvSpPr>
          <p:nvPr>
            <p:ph type="title"/>
          </p:nvPr>
        </p:nvSpPr>
        <p:spPr/>
        <p:txBody>
          <a:bodyPr/>
          <a:lstStyle/>
          <a:p>
            <a:r>
              <a:rPr lang="en-US" b="1">
                <a:latin typeface="Times"/>
                <a:cs typeface="Times"/>
              </a:rPr>
              <a:t>What is schematics capture?</a:t>
            </a:r>
            <a:endParaRPr lang="en-US">
              <a:ea typeface="+mj-lt"/>
              <a:cs typeface="+mj-lt"/>
            </a:endParaRPr>
          </a:p>
        </p:txBody>
      </p:sp>
      <p:sp>
        <p:nvSpPr>
          <p:cNvPr id="3" name="Content Placeholder 2">
            <a:extLst>
              <a:ext uri="{FF2B5EF4-FFF2-40B4-BE49-F238E27FC236}">
                <a16:creationId xmlns:a16="http://schemas.microsoft.com/office/drawing/2014/main" id="{0724E997-6039-41D9-BE6C-3766AA551415}"/>
              </a:ext>
            </a:extLst>
          </p:cNvPr>
          <p:cNvSpPr>
            <a:spLocks noGrp="1"/>
          </p:cNvSpPr>
          <p:nvPr>
            <p:ph idx="1"/>
          </p:nvPr>
        </p:nvSpPr>
        <p:spPr/>
        <p:txBody>
          <a:bodyPr vert="horz" lIns="91440" tIns="45720" rIns="91440" bIns="45720" rtlCol="0" anchor="t">
            <a:normAutofit/>
          </a:bodyPr>
          <a:lstStyle/>
          <a:p>
            <a:r>
              <a:rPr lang="en-US">
                <a:ea typeface="+mn-lt"/>
                <a:cs typeface="+mn-lt"/>
              </a:rPr>
              <a:t>Schematic capture is part of circuit analysis and design; it is the process of "taking" the schematic design from an engineer's head and entering it into a computer or putting it into a piece of paper. In simpler terms, it means that an engineer is designing a circuit that will serve a specific purpose by making use of industry standards and conventions to put the design into a visual state, either via hand drawing or by entering it into a software made for the purpose. It can be seen in the same manner as a digital artist might draw using a tool like Photoshop or a writer using a word processor.</a:t>
            </a:r>
            <a:endParaRPr lang="en-US"/>
          </a:p>
        </p:txBody>
      </p:sp>
    </p:spTree>
    <p:extLst>
      <p:ext uri="{BB962C8B-B14F-4D97-AF65-F5344CB8AC3E}">
        <p14:creationId xmlns:p14="http://schemas.microsoft.com/office/powerpoint/2010/main" val="384450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51D8-FE46-4CC3-AE80-757264AA8AA7}"/>
              </a:ext>
            </a:extLst>
          </p:cNvPr>
          <p:cNvSpPr>
            <a:spLocks noGrp="1"/>
          </p:cNvSpPr>
          <p:nvPr>
            <p:ph type="title"/>
          </p:nvPr>
        </p:nvSpPr>
        <p:spPr/>
        <p:txBody>
          <a:bodyPr/>
          <a:lstStyle/>
          <a:p>
            <a:r>
              <a:rPr lang="en-US" b="1">
                <a:latin typeface="Times"/>
                <a:cs typeface="Times"/>
              </a:rPr>
              <a:t>What is schematics capture?</a:t>
            </a:r>
            <a:endParaRPr lang="en-US">
              <a:ea typeface="+mj-lt"/>
              <a:cs typeface="+mj-lt"/>
            </a:endParaRPr>
          </a:p>
        </p:txBody>
      </p:sp>
      <p:sp>
        <p:nvSpPr>
          <p:cNvPr id="3" name="Content Placeholder 2">
            <a:extLst>
              <a:ext uri="{FF2B5EF4-FFF2-40B4-BE49-F238E27FC236}">
                <a16:creationId xmlns:a16="http://schemas.microsoft.com/office/drawing/2014/main" id="{1317FD13-C781-4410-A559-4C2108ACBDEB}"/>
              </a:ext>
            </a:extLst>
          </p:cNvPr>
          <p:cNvSpPr>
            <a:spLocks noGrp="1"/>
          </p:cNvSpPr>
          <p:nvPr>
            <p:ph idx="1"/>
          </p:nvPr>
        </p:nvSpPr>
        <p:spPr/>
        <p:txBody>
          <a:bodyPr vert="horz" lIns="91440" tIns="45720" rIns="91440" bIns="45720" rtlCol="0" anchor="t">
            <a:normAutofit/>
          </a:bodyPr>
          <a:lstStyle/>
          <a:p>
            <a:r>
              <a:rPr lang="en-US">
                <a:ea typeface="+mn-lt"/>
                <a:cs typeface="+mn-lt"/>
              </a:rPr>
              <a:t>The result of schematic capture is a schematic design or layout that can be used for the following purposes:</a:t>
            </a:r>
            <a:endParaRPr lang="en-US">
              <a:cs typeface="Calibri" panose="020F0502020204030204"/>
            </a:endParaRPr>
          </a:p>
          <a:p>
            <a:r>
              <a:rPr lang="en-US">
                <a:ea typeface="+mn-lt"/>
                <a:cs typeface="+mn-lt"/>
              </a:rPr>
              <a:t>Informational -- The final output of schematic capture is more of an informational piece than of an outright physical design of a circuit. It shows what is connected to where and gives a good overview of the inner workings of the circuit. This simply shows the various components of the circuit drawn using industry standard symbols and conventions.</a:t>
            </a:r>
            <a:endParaRPr lang="en-US"/>
          </a:p>
          <a:p>
            <a:endParaRPr lang="en-US">
              <a:cs typeface="Calibri"/>
            </a:endParaRPr>
          </a:p>
          <a:p>
            <a:endParaRPr lang="en-US">
              <a:cs typeface="Calibri"/>
            </a:endParaRPr>
          </a:p>
        </p:txBody>
      </p:sp>
    </p:spTree>
    <p:extLst>
      <p:ext uri="{BB962C8B-B14F-4D97-AF65-F5344CB8AC3E}">
        <p14:creationId xmlns:p14="http://schemas.microsoft.com/office/powerpoint/2010/main" val="242264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C687-D995-4958-BA25-7F5A963675C0}"/>
              </a:ext>
            </a:extLst>
          </p:cNvPr>
          <p:cNvSpPr>
            <a:spLocks noGrp="1"/>
          </p:cNvSpPr>
          <p:nvPr>
            <p:ph type="title"/>
          </p:nvPr>
        </p:nvSpPr>
        <p:spPr/>
        <p:txBody>
          <a:bodyPr/>
          <a:lstStyle/>
          <a:p>
            <a:r>
              <a:rPr lang="en-US" b="1">
                <a:latin typeface="Times"/>
                <a:cs typeface="Times"/>
              </a:rPr>
              <a:t>What is schematics capture?</a:t>
            </a:r>
            <a:endParaRPr lang="en-US">
              <a:ea typeface="+mj-lt"/>
              <a:cs typeface="+mj-lt"/>
            </a:endParaRPr>
          </a:p>
        </p:txBody>
      </p:sp>
      <p:sp>
        <p:nvSpPr>
          <p:cNvPr id="3" name="Content Placeholder 2">
            <a:extLst>
              <a:ext uri="{FF2B5EF4-FFF2-40B4-BE49-F238E27FC236}">
                <a16:creationId xmlns:a16="http://schemas.microsoft.com/office/drawing/2014/main" id="{0301672A-446B-4144-ABC3-631691A2FED1}"/>
              </a:ext>
            </a:extLst>
          </p:cNvPr>
          <p:cNvSpPr>
            <a:spLocks noGrp="1"/>
          </p:cNvSpPr>
          <p:nvPr>
            <p:ph idx="1"/>
          </p:nvPr>
        </p:nvSpPr>
        <p:spPr/>
        <p:txBody>
          <a:bodyPr vert="horz" lIns="91440" tIns="45720" rIns="91440" bIns="45720" rtlCol="0" anchor="t">
            <a:normAutofit/>
          </a:bodyPr>
          <a:lstStyle/>
          <a:p>
            <a:r>
              <a:rPr lang="en-US">
                <a:ea typeface="+mn-lt"/>
                <a:cs typeface="+mn-lt"/>
              </a:rPr>
              <a:t>Layout -- When an actual physical circuit design needs to be created, the schematic can be fed into a layout tool that will systematically place and route connections that can be placed directly on a printer circuit board.</a:t>
            </a:r>
          </a:p>
          <a:p>
            <a:r>
              <a:rPr lang="en-US">
                <a:ea typeface="+mn-lt"/>
                <a:cs typeface="+mn-lt"/>
              </a:rPr>
              <a:t>Simulation -- A simulation tool can be used to determine whether the schematic design does what is expected or shows flaws in the design.</a:t>
            </a:r>
            <a:endParaRPr lang="en-US"/>
          </a:p>
        </p:txBody>
      </p:sp>
    </p:spTree>
    <p:extLst>
      <p:ext uri="{BB962C8B-B14F-4D97-AF65-F5344CB8AC3E}">
        <p14:creationId xmlns:p14="http://schemas.microsoft.com/office/powerpoint/2010/main" val="188473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6EE4-2ACB-488D-B655-625FF51E79BF}"/>
              </a:ext>
            </a:extLst>
          </p:cNvPr>
          <p:cNvSpPr>
            <a:spLocks noGrp="1"/>
          </p:cNvSpPr>
          <p:nvPr>
            <p:ph type="title"/>
          </p:nvPr>
        </p:nvSpPr>
        <p:spPr/>
        <p:txBody>
          <a:bodyPr/>
          <a:lstStyle/>
          <a:p>
            <a:r>
              <a:rPr lang="en-US"/>
              <a:t>Top 10 PCB Design Software :-</a:t>
            </a:r>
          </a:p>
        </p:txBody>
      </p:sp>
      <p:sp>
        <p:nvSpPr>
          <p:cNvPr id="3" name="Content Placeholder 2">
            <a:extLst>
              <a:ext uri="{FF2B5EF4-FFF2-40B4-BE49-F238E27FC236}">
                <a16:creationId xmlns:a16="http://schemas.microsoft.com/office/drawing/2014/main" id="{2B93AC6A-770C-463E-8E69-A362F0D3A329}"/>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Altium Designer</a:t>
            </a:r>
            <a:endParaRPr lang="en-US">
              <a:cs typeface="Calibri" panose="020F0502020204030204"/>
            </a:endParaRPr>
          </a:p>
          <a:p>
            <a:r>
              <a:rPr lang="en-US">
                <a:ea typeface="+mn-lt"/>
                <a:cs typeface="+mn-lt"/>
              </a:rPr>
              <a:t>Fusion 360</a:t>
            </a:r>
            <a:endParaRPr lang="en-US"/>
          </a:p>
          <a:p>
            <a:r>
              <a:rPr lang="en-US">
                <a:ea typeface="+mn-lt"/>
                <a:cs typeface="+mn-lt"/>
              </a:rPr>
              <a:t>NI Multisim</a:t>
            </a:r>
            <a:endParaRPr lang="en-US"/>
          </a:p>
          <a:p>
            <a:r>
              <a:rPr lang="en-US">
                <a:ea typeface="+mn-lt"/>
                <a:cs typeface="+mn-lt"/>
              </a:rPr>
              <a:t>KiCad EDA</a:t>
            </a:r>
            <a:endParaRPr lang="en-US"/>
          </a:p>
          <a:p>
            <a:r>
              <a:rPr lang="en-US">
                <a:ea typeface="+mn-lt"/>
                <a:cs typeface="+mn-lt"/>
              </a:rPr>
              <a:t>Autodesk EAGLE</a:t>
            </a:r>
            <a:endParaRPr lang="en-US"/>
          </a:p>
          <a:p>
            <a:r>
              <a:rPr lang="en-US">
                <a:ea typeface="+mn-lt"/>
                <a:cs typeface="+mn-lt"/>
              </a:rPr>
              <a:t>DipTrace</a:t>
            </a:r>
            <a:endParaRPr lang="en-US"/>
          </a:p>
          <a:p>
            <a:r>
              <a:rPr lang="en-US">
                <a:ea typeface="+mn-lt"/>
                <a:cs typeface="+mn-lt"/>
              </a:rPr>
              <a:t>Ultiboard</a:t>
            </a:r>
            <a:endParaRPr lang="en-US"/>
          </a:p>
          <a:p>
            <a:r>
              <a:rPr lang="en-US">
                <a:ea typeface="+mn-lt"/>
                <a:cs typeface="+mn-lt"/>
              </a:rPr>
              <a:t>ExpressPCB Plus</a:t>
            </a:r>
            <a:endParaRPr lang="en-US"/>
          </a:p>
          <a:p>
            <a:r>
              <a:rPr lang="en-US">
                <a:ea typeface="+mn-lt"/>
                <a:cs typeface="+mn-lt"/>
              </a:rPr>
              <a:t>CAM350</a:t>
            </a:r>
            <a:endParaRPr lang="en-US"/>
          </a:p>
          <a:p>
            <a:r>
              <a:rPr lang="en-US">
                <a:ea typeface="+mn-lt"/>
                <a:cs typeface="+mn-lt"/>
              </a:rPr>
              <a:t>SolidWorks PCB</a:t>
            </a:r>
            <a:endParaRPr lang="en-US"/>
          </a:p>
          <a:p>
            <a:endParaRPr lang="en-US">
              <a:cs typeface="Calibri"/>
            </a:endParaRPr>
          </a:p>
        </p:txBody>
      </p:sp>
    </p:spTree>
    <p:extLst>
      <p:ext uri="{BB962C8B-B14F-4D97-AF65-F5344CB8AC3E}">
        <p14:creationId xmlns:p14="http://schemas.microsoft.com/office/powerpoint/2010/main" val="98826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6502-D740-4808-9E3C-B0CDAE15B5AE}"/>
              </a:ext>
            </a:extLst>
          </p:cNvPr>
          <p:cNvSpPr>
            <a:spLocks noGrp="1"/>
          </p:cNvSpPr>
          <p:nvPr>
            <p:ph type="title"/>
          </p:nvPr>
        </p:nvSpPr>
        <p:spPr/>
        <p:txBody>
          <a:bodyPr/>
          <a:lstStyle/>
          <a:p>
            <a:r>
              <a:rPr lang="en-US" b="1">
                <a:cs typeface="Calibri Light"/>
              </a:rPr>
              <a:t>What is </a:t>
            </a:r>
            <a:r>
              <a:rPr lang="en-US" b="1" err="1">
                <a:cs typeface="Calibri Light"/>
              </a:rPr>
              <a:t>KiCad</a:t>
            </a:r>
            <a:r>
              <a:rPr lang="en-US" b="1">
                <a:cs typeface="Calibri Light"/>
              </a:rPr>
              <a:t> ?</a:t>
            </a:r>
            <a:endParaRPr lang="en-US" b="1" err="1"/>
          </a:p>
        </p:txBody>
      </p:sp>
      <p:sp>
        <p:nvSpPr>
          <p:cNvPr id="3" name="Content Placeholder 2">
            <a:extLst>
              <a:ext uri="{FF2B5EF4-FFF2-40B4-BE49-F238E27FC236}">
                <a16:creationId xmlns:a16="http://schemas.microsoft.com/office/drawing/2014/main" id="{01262ED8-59CA-4AB1-8FE6-DB47E2B8BBC4}"/>
              </a:ext>
            </a:extLst>
          </p:cNvPr>
          <p:cNvSpPr>
            <a:spLocks noGrp="1"/>
          </p:cNvSpPr>
          <p:nvPr>
            <p:ph idx="1"/>
          </p:nvPr>
        </p:nvSpPr>
        <p:spPr/>
        <p:txBody>
          <a:bodyPr vert="horz" lIns="91440" tIns="45720" rIns="91440" bIns="45720" rtlCol="0" anchor="t">
            <a:normAutofit lnSpcReduction="10000"/>
          </a:bodyPr>
          <a:lstStyle/>
          <a:p>
            <a:r>
              <a:rPr lang="en-US" err="1">
                <a:ea typeface="+mn-lt"/>
                <a:cs typeface="+mn-lt"/>
              </a:rPr>
              <a:t>KiCad</a:t>
            </a:r>
            <a:r>
              <a:rPr lang="en-US">
                <a:ea typeface="+mn-lt"/>
                <a:cs typeface="+mn-lt"/>
              </a:rPr>
              <a:t> is an open-source software suite for Electronic Design Automation (EDA). The programs handle Schematic Capture, and PCB Layout with Gerber output. The suite runs on Windows, Linux and macOS and is licensed under GNU GPL v3.</a:t>
            </a:r>
          </a:p>
          <a:p>
            <a:r>
              <a:rPr lang="en-US">
                <a:ea typeface="+mn-lt"/>
                <a:cs typeface="+mn-lt"/>
              </a:rPr>
              <a:t>The goal of the </a:t>
            </a:r>
            <a:r>
              <a:rPr lang="en-US" err="1">
                <a:ea typeface="+mn-lt"/>
                <a:cs typeface="+mn-lt"/>
              </a:rPr>
              <a:t>KiCad</a:t>
            </a:r>
            <a:r>
              <a:rPr lang="en-US">
                <a:ea typeface="+mn-lt"/>
                <a:cs typeface="+mn-lt"/>
              </a:rPr>
              <a:t> project is to provide the best possible cross platform electronics design application for professional electronics designers. Every effort is made to hide the complexity of advanced design features so that </a:t>
            </a:r>
            <a:r>
              <a:rPr lang="en-US" err="1">
                <a:ea typeface="+mn-lt"/>
                <a:cs typeface="+mn-lt"/>
              </a:rPr>
              <a:t>KiCad</a:t>
            </a:r>
            <a:r>
              <a:rPr lang="en-US">
                <a:ea typeface="+mn-lt"/>
                <a:cs typeface="+mn-lt"/>
              </a:rPr>
              <a:t> remains approachable by new and inexperienced users, but when determining the direction of the project and the priority of new features, the needs of professional users take precedence</a:t>
            </a:r>
            <a:endParaRPr lang="en-US">
              <a:cs typeface="Calibri" panose="020F0502020204030204"/>
            </a:endParaRPr>
          </a:p>
        </p:txBody>
      </p:sp>
    </p:spTree>
    <p:extLst>
      <p:ext uri="{BB962C8B-B14F-4D97-AF65-F5344CB8AC3E}">
        <p14:creationId xmlns:p14="http://schemas.microsoft.com/office/powerpoint/2010/main" val="185140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2FD4-6363-487C-AB69-80D76690547E}"/>
              </a:ext>
            </a:extLst>
          </p:cNvPr>
          <p:cNvSpPr>
            <a:spLocks noGrp="1"/>
          </p:cNvSpPr>
          <p:nvPr>
            <p:ph type="title"/>
          </p:nvPr>
        </p:nvSpPr>
        <p:spPr/>
        <p:txBody>
          <a:bodyPr/>
          <a:lstStyle/>
          <a:p>
            <a:r>
              <a:rPr lang="en-US" b="1" err="1"/>
              <a:t>KiCad</a:t>
            </a:r>
            <a:r>
              <a:rPr lang="en-US" b="1"/>
              <a:t> Schematic Capture</a:t>
            </a:r>
          </a:p>
        </p:txBody>
      </p:sp>
      <p:sp>
        <p:nvSpPr>
          <p:cNvPr id="3" name="Content Placeholder 2">
            <a:extLst>
              <a:ext uri="{FF2B5EF4-FFF2-40B4-BE49-F238E27FC236}">
                <a16:creationId xmlns:a16="http://schemas.microsoft.com/office/drawing/2014/main" id="{725E0576-4A24-4A74-B8BA-05A80AE86BEE}"/>
              </a:ext>
            </a:extLst>
          </p:cNvPr>
          <p:cNvSpPr>
            <a:spLocks noGrp="1"/>
          </p:cNvSpPr>
          <p:nvPr>
            <p:ph idx="1"/>
          </p:nvPr>
        </p:nvSpPr>
        <p:spPr/>
        <p:txBody>
          <a:bodyPr vert="horz" lIns="91440" tIns="45720" rIns="91440" bIns="45720" rtlCol="0" anchor="t">
            <a:normAutofit/>
          </a:bodyPr>
          <a:lstStyle/>
          <a:p>
            <a:r>
              <a:rPr lang="en-US" err="1">
                <a:ea typeface="+mn-lt"/>
                <a:cs typeface="+mn-lt"/>
              </a:rPr>
              <a:t>KiCad’s</a:t>
            </a:r>
            <a:r>
              <a:rPr lang="en-US">
                <a:ea typeface="+mn-lt"/>
                <a:cs typeface="+mn-lt"/>
              </a:rPr>
              <a:t> schematic capture is efficient, with all the tools you can expect for such a task. The interface focuses on productivity. There are no complexity limits, as large designs can be divided into hierarchical sub sheets. Various export options are available (PDF, SVG, HPGL, Postscript).</a:t>
            </a:r>
            <a:endParaRPr lang="en-US"/>
          </a:p>
        </p:txBody>
      </p:sp>
    </p:spTree>
    <p:extLst>
      <p:ext uri="{BB962C8B-B14F-4D97-AF65-F5344CB8AC3E}">
        <p14:creationId xmlns:p14="http://schemas.microsoft.com/office/powerpoint/2010/main" val="822198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ESE 4009  IoT based Cradle system using SIDS monitor</vt:lpstr>
      <vt:lpstr>PowerPoint Presentation</vt:lpstr>
      <vt:lpstr>What is schematics capture?</vt:lpstr>
      <vt:lpstr>What is schematics capture?</vt:lpstr>
      <vt:lpstr>What is schematics capture?</vt:lpstr>
      <vt:lpstr>What is schematics capture?</vt:lpstr>
      <vt:lpstr>Top 10 PCB Design Software :-</vt:lpstr>
      <vt:lpstr>What is KiCad ?</vt:lpstr>
      <vt:lpstr>KiCad Schematic Capture</vt:lpstr>
      <vt:lpstr>KiCad</vt:lpstr>
      <vt:lpstr>Creating a Project</vt:lpstr>
      <vt:lpstr>Creating a Project</vt:lpstr>
      <vt:lpstr>Creating a Project</vt:lpstr>
      <vt:lpstr>Creating a Project</vt:lpstr>
      <vt:lpstr>Creating a project</vt:lpstr>
      <vt:lpstr>Starting the editor</vt:lpstr>
      <vt:lpstr>Starting the editor</vt:lpstr>
      <vt:lpstr>Adding symbol in KiCad</vt:lpstr>
      <vt:lpstr>Adding symbol in KiCad - DHT11</vt:lpstr>
      <vt:lpstr>Adding symbol in KiCad – raspberry pi </vt:lpstr>
      <vt:lpstr>Adding symbol in KiCad – pulse oximeter </vt:lpstr>
      <vt:lpstr>Make the Connections </vt:lpstr>
      <vt:lpstr>Make the connections:-</vt:lpstr>
      <vt:lpstr>Placing power components:-</vt:lpstr>
      <vt:lpstr>KiCad schematics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92</cp:revision>
  <dcterms:created xsi:type="dcterms:W3CDTF">2021-07-22T01:45:16Z</dcterms:created>
  <dcterms:modified xsi:type="dcterms:W3CDTF">2021-07-22T19:05:45Z</dcterms:modified>
</cp:coreProperties>
</file>