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58" r:id="rId4"/>
    <p:sldId id="259" r:id="rId5"/>
    <p:sldId id="261" r:id="rId6"/>
    <p:sldId id="260" r:id="rId7"/>
    <p:sldId id="262" r:id="rId8"/>
    <p:sldId id="263" r:id="rId9"/>
    <p:sldId id="264" r:id="rId10"/>
    <p:sldId id="265" r:id="rId11"/>
    <p:sldId id="266" r:id="rId12"/>
    <p:sldId id="272" r:id="rId13"/>
    <p:sldId id="273" r:id="rId14"/>
    <p:sldId id="274" r:id="rId15"/>
    <p:sldId id="275" r:id="rId16"/>
    <p:sldId id="276" r:id="rId17"/>
    <p:sldId id="277" r:id="rId18"/>
    <p:sldId id="278" r:id="rId19"/>
    <p:sldId id="279" r:id="rId20"/>
    <p:sldId id="280" r:id="rId21"/>
    <p:sldId id="286" r:id="rId22"/>
    <p:sldId id="281" r:id="rId23"/>
    <p:sldId id="282" r:id="rId24"/>
    <p:sldId id="283" r:id="rId25"/>
    <p:sldId id="270" r:id="rId26"/>
    <p:sldId id="271" r:id="rId27"/>
    <p:sldId id="269" r:id="rId28"/>
    <p:sldId id="268" r:id="rId29"/>
    <p:sldId id="285" r:id="rId30"/>
    <p:sldId id="287"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680CE-42C5-E66D-6ADF-92BCA46EC3AA}" v="212" dt="2021-07-06T23:20:46.161"/>
    <p1510:client id="{213C71A8-3413-49A0-A48A-089BD887BECE}" v="794" dt="2021-07-05T22:12:20.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electronicshub.org/raspberry-pi-servo-motor-interfac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igikey.ca/en/supplier-centers/adafru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atin typeface="Times New Roman"/>
                <a:cs typeface="Calibri Light"/>
              </a:rPr>
              <a:t>ESE 4009</a:t>
            </a:r>
            <a:br>
              <a:rPr lang="en-US">
                <a:latin typeface="Times New Roman"/>
                <a:cs typeface="Calibri Light"/>
              </a:rPr>
            </a:br>
            <a:r>
              <a:rPr lang="en-US" sz="3200" b="1">
                <a:ea typeface="+mj-lt"/>
                <a:cs typeface="+mj-lt"/>
              </a:rPr>
              <a:t> IoT based Cradle system using SIDS monitor</a:t>
            </a:r>
            <a:endParaRPr lang="en-US" sz="3200">
              <a:latin typeface="Times New Roman"/>
              <a:cs typeface="Times New Roman"/>
            </a:endParaRPr>
          </a:p>
        </p:txBody>
      </p:sp>
      <p:sp>
        <p:nvSpPr>
          <p:cNvPr id="3" name="Subtitle 2"/>
          <p:cNvSpPr>
            <a:spLocks noGrp="1"/>
          </p:cNvSpPr>
          <p:nvPr>
            <p:ph type="subTitle" idx="1"/>
          </p:nvPr>
        </p:nvSpPr>
        <p:spPr>
          <a:xfrm>
            <a:off x="1582615" y="3846269"/>
            <a:ext cx="9144000" cy="1655762"/>
          </a:xfrm>
        </p:spPr>
        <p:txBody>
          <a:bodyPr vert="horz" lIns="91440" tIns="45720" rIns="91440" bIns="45720" rtlCol="0" anchor="t">
            <a:normAutofit/>
          </a:bodyPr>
          <a:lstStyle/>
          <a:p>
            <a:r>
              <a:rPr lang="en-US" sz="4000" b="1" dirty="0">
                <a:latin typeface="Times New Roman"/>
                <a:cs typeface="Calibri"/>
              </a:rPr>
              <a:t>Servo Motor Interface with Raspberry pi</a:t>
            </a:r>
          </a:p>
        </p:txBody>
      </p:sp>
      <p:pic>
        <p:nvPicPr>
          <p:cNvPr id="4" name="Picture 4" descr="Logo&#10;&#10;Description automatically generated">
            <a:extLst>
              <a:ext uri="{FF2B5EF4-FFF2-40B4-BE49-F238E27FC236}">
                <a16:creationId xmlns:a16="http://schemas.microsoft.com/office/drawing/2014/main" id="{C612E7E9-913C-422D-A2CA-74734961B5FE}"/>
              </a:ext>
            </a:extLst>
          </p:cNvPr>
          <p:cNvPicPr>
            <a:picLocks noChangeAspect="1"/>
          </p:cNvPicPr>
          <p:nvPr/>
        </p:nvPicPr>
        <p:blipFill>
          <a:blip r:embed="rId2"/>
          <a:stretch>
            <a:fillRect/>
          </a:stretch>
        </p:blipFill>
        <p:spPr>
          <a:xfrm>
            <a:off x="4857750" y="781858"/>
            <a:ext cx="2476500" cy="981075"/>
          </a:xfrm>
          <a:prstGeom prst="rect">
            <a:avLst/>
          </a:prstGeom>
        </p:spPr>
      </p:pic>
      <p:sp>
        <p:nvSpPr>
          <p:cNvPr id="5" name="TextBox 4">
            <a:extLst>
              <a:ext uri="{FF2B5EF4-FFF2-40B4-BE49-F238E27FC236}">
                <a16:creationId xmlns:a16="http://schemas.microsoft.com/office/drawing/2014/main" id="{86D0D0CF-9468-4C8D-B5B7-FD6610EB21B4}"/>
              </a:ext>
            </a:extLst>
          </p:cNvPr>
          <p:cNvSpPr txBox="1"/>
          <p:nvPr/>
        </p:nvSpPr>
        <p:spPr>
          <a:xfrm>
            <a:off x="3013495" y="4954438"/>
            <a:ext cx="617938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Times New Roman"/>
                <a:cs typeface="Times New Roman"/>
              </a:rPr>
              <a:t>INSTRUCTOR: </a:t>
            </a:r>
            <a:r>
              <a:rPr lang="en-US" sz="2600">
                <a:latin typeface="Times New Roman"/>
                <a:cs typeface="Times New Roman"/>
              </a:rPr>
              <a:t>Prof</a:t>
            </a:r>
            <a:r>
              <a:rPr lang="en-US" sz="2600" b="1">
                <a:latin typeface="Times New Roman"/>
                <a:cs typeface="Times New Roman"/>
              </a:rPr>
              <a:t>. </a:t>
            </a:r>
            <a:r>
              <a:rPr lang="en-US" sz="2600">
                <a:latin typeface="Times New Roman"/>
                <a:cs typeface="Times New Roman"/>
              </a:rPr>
              <a:t>Mike </a:t>
            </a:r>
            <a:r>
              <a:rPr lang="en-US" sz="2600" err="1">
                <a:latin typeface="Times New Roman"/>
                <a:cs typeface="Times New Roman"/>
              </a:rPr>
              <a:t>Aleshams</a:t>
            </a:r>
            <a:r>
              <a:rPr lang="en-US" sz="2600">
                <a:latin typeface="Times New Roman"/>
                <a:cs typeface="Times New Roman"/>
              </a:rPr>
              <a:t> </a:t>
            </a:r>
            <a:endParaRPr lang="en-US" sz="2600">
              <a:cs typeface="Calibri"/>
            </a:endParaRPr>
          </a:p>
          <a:p>
            <a:pPr algn="ctr"/>
            <a:r>
              <a:rPr lang="en-US" sz="2600" b="1">
                <a:latin typeface="Times New Roman"/>
                <a:cs typeface="Times New Roman"/>
              </a:rPr>
              <a:t>Group 6 </a:t>
            </a:r>
            <a:endParaRPr lang="en-US" sz="2600">
              <a:cs typeface="Calibri"/>
            </a:endParaRPr>
          </a:p>
          <a:p>
            <a:pPr algn="ctr"/>
            <a:endParaRPr lang="en-US" sz="2600">
              <a:latin typeface="Times New Roman"/>
              <a:cs typeface="Times New Roman"/>
            </a:endParaRPr>
          </a:p>
        </p:txBody>
      </p:sp>
    </p:spTree>
    <p:extLst>
      <p:ext uri="{BB962C8B-B14F-4D97-AF65-F5344CB8AC3E}">
        <p14:creationId xmlns:p14="http://schemas.microsoft.com/office/powerpoint/2010/main" val="266645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644A-F3D5-4F6C-89FE-5723499609DB}"/>
              </a:ext>
            </a:extLst>
          </p:cNvPr>
          <p:cNvSpPr>
            <a:spLocks noGrp="1"/>
          </p:cNvSpPr>
          <p:nvPr>
            <p:ph type="title"/>
          </p:nvPr>
        </p:nvSpPr>
        <p:spPr/>
        <p:txBody>
          <a:bodyPr/>
          <a:lstStyle/>
          <a:p>
            <a:r>
              <a:rPr lang="en-US">
                <a:cs typeface="Calibri Light"/>
              </a:rPr>
              <a:t>Controlling Servomotor</a:t>
            </a:r>
            <a:endParaRPr lang="en-US"/>
          </a:p>
        </p:txBody>
      </p:sp>
      <p:sp>
        <p:nvSpPr>
          <p:cNvPr id="3" name="Content Placeholder 2">
            <a:extLst>
              <a:ext uri="{FF2B5EF4-FFF2-40B4-BE49-F238E27FC236}">
                <a16:creationId xmlns:a16="http://schemas.microsoft.com/office/drawing/2014/main" id="{E23D432D-FD22-4C36-AA7C-C51A643E2ABD}"/>
              </a:ext>
            </a:extLst>
          </p:cNvPr>
          <p:cNvSpPr>
            <a:spLocks noGrp="1"/>
          </p:cNvSpPr>
          <p:nvPr>
            <p:ph idx="1"/>
          </p:nvPr>
        </p:nvSpPr>
        <p:spPr/>
        <p:txBody>
          <a:bodyPr vert="horz" lIns="91440" tIns="45720" rIns="91440" bIns="45720" rtlCol="0" anchor="t">
            <a:normAutofit/>
          </a:bodyPr>
          <a:lstStyle/>
          <a:p>
            <a:r>
              <a:rPr lang="en-US" dirty="0">
                <a:ea typeface="+mn-lt"/>
                <a:cs typeface="+mn-lt"/>
              </a:rPr>
              <a:t>When the pulse width of the PWM Signal is 1ms, the position of the servo is all the way to the LEFT. The Duty Cycle of this position is (1ms/20ms) x 100 = 5%.</a:t>
            </a:r>
          </a:p>
          <a:p>
            <a:endParaRPr lang="en-US" dirty="0">
              <a:cs typeface="Calibri"/>
            </a:endParaRPr>
          </a:p>
          <a:p>
            <a:r>
              <a:rPr lang="en-US" dirty="0">
                <a:ea typeface="+mn-lt"/>
                <a:cs typeface="+mn-lt"/>
              </a:rPr>
              <a:t>Similarly, for pulse widths of 1.5ms and 2ms, the position of the servo is MIDDLE (with duty cycle of 7.5%) and far RIGHT (with duty cycle of 10%).</a:t>
            </a:r>
            <a:endParaRPr lang="en-US" dirty="0">
              <a:cs typeface="Calibri"/>
            </a:endParaRPr>
          </a:p>
        </p:txBody>
      </p:sp>
    </p:spTree>
    <p:extLst>
      <p:ext uri="{BB962C8B-B14F-4D97-AF65-F5344CB8AC3E}">
        <p14:creationId xmlns:p14="http://schemas.microsoft.com/office/powerpoint/2010/main" val="171408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FDB6-76FC-440F-88DF-267ADB1D5194}"/>
              </a:ext>
            </a:extLst>
          </p:cNvPr>
          <p:cNvSpPr>
            <a:spLocks noGrp="1"/>
          </p:cNvSpPr>
          <p:nvPr>
            <p:ph type="title"/>
          </p:nvPr>
        </p:nvSpPr>
        <p:spPr/>
        <p:txBody>
          <a:bodyPr/>
          <a:lstStyle/>
          <a:p>
            <a:r>
              <a:rPr lang="en-US">
                <a:cs typeface="Calibri Light"/>
              </a:rPr>
              <a:t>Controlling Servomotor</a:t>
            </a:r>
            <a:endParaRPr lang="en-US"/>
          </a:p>
        </p:txBody>
      </p:sp>
      <p:pic>
        <p:nvPicPr>
          <p:cNvPr id="4" name="Picture 4" descr="Diagram&#10;&#10;Description automatically generated">
            <a:extLst>
              <a:ext uri="{FF2B5EF4-FFF2-40B4-BE49-F238E27FC236}">
                <a16:creationId xmlns:a16="http://schemas.microsoft.com/office/drawing/2014/main" id="{7A6525D2-23FB-4FDE-941E-16244DA4CEBD}"/>
              </a:ext>
            </a:extLst>
          </p:cNvPr>
          <p:cNvPicPr>
            <a:picLocks noGrp="1" noChangeAspect="1"/>
          </p:cNvPicPr>
          <p:nvPr>
            <p:ph idx="1"/>
          </p:nvPr>
        </p:nvPicPr>
        <p:blipFill>
          <a:blip r:embed="rId2"/>
          <a:stretch>
            <a:fillRect/>
          </a:stretch>
        </p:blipFill>
        <p:spPr>
          <a:xfrm>
            <a:off x="3188578" y="1933087"/>
            <a:ext cx="4857460" cy="4351338"/>
          </a:xfrm>
        </p:spPr>
      </p:pic>
    </p:spTree>
    <p:extLst>
      <p:ext uri="{BB962C8B-B14F-4D97-AF65-F5344CB8AC3E}">
        <p14:creationId xmlns:p14="http://schemas.microsoft.com/office/powerpoint/2010/main" val="193214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A6AE-4023-4096-A21D-D1251DCC684A}"/>
              </a:ext>
            </a:extLst>
          </p:cNvPr>
          <p:cNvSpPr>
            <a:spLocks noGrp="1"/>
          </p:cNvSpPr>
          <p:nvPr>
            <p:ph type="title"/>
          </p:nvPr>
        </p:nvSpPr>
        <p:spPr/>
        <p:txBody>
          <a:bodyPr/>
          <a:lstStyle/>
          <a:p>
            <a:pPr algn="ctr"/>
            <a:r>
              <a:rPr lang="en-US"/>
              <a:t>L298N DC Motor Driver</a:t>
            </a:r>
          </a:p>
        </p:txBody>
      </p:sp>
      <p:sp>
        <p:nvSpPr>
          <p:cNvPr id="3" name="Content Placeholder 2">
            <a:extLst>
              <a:ext uri="{FF2B5EF4-FFF2-40B4-BE49-F238E27FC236}">
                <a16:creationId xmlns:a16="http://schemas.microsoft.com/office/drawing/2014/main" id="{A3CBB498-AA36-4D21-8846-F21455B9FA23}"/>
              </a:ext>
            </a:extLst>
          </p:cNvPr>
          <p:cNvSpPr>
            <a:spLocks noGrp="1"/>
          </p:cNvSpPr>
          <p:nvPr>
            <p:ph idx="1"/>
          </p:nvPr>
        </p:nvSpPr>
        <p:spPr/>
        <p:txBody>
          <a:bodyPr vert="horz" lIns="91440" tIns="45720" rIns="91440" bIns="45720" rtlCol="0" anchor="t">
            <a:normAutofit/>
          </a:bodyPr>
          <a:lstStyle/>
          <a:p>
            <a:r>
              <a:rPr lang="en-US">
                <a:ea typeface="+mn-lt"/>
                <a:cs typeface="+mn-lt"/>
              </a:rPr>
              <a:t>It can control both speed and spinning direction of two DC motors.</a:t>
            </a:r>
            <a:endParaRPr lang="en-US">
              <a:cs typeface="Calibri" panose="020F0502020204030204"/>
            </a:endParaRPr>
          </a:p>
          <a:p>
            <a:endParaRPr lang="en-US" dirty="0">
              <a:ea typeface="+mn-lt"/>
              <a:cs typeface="+mn-lt"/>
            </a:endParaRPr>
          </a:p>
          <a:p>
            <a:r>
              <a:rPr lang="en-US">
                <a:ea typeface="+mn-lt"/>
                <a:cs typeface="+mn-lt"/>
              </a:rPr>
              <a:t>And as a bonus, it can even control a bipolar stepper motor like NEMA 17 and servo motor also.</a:t>
            </a:r>
            <a:endParaRPr lang="en-US"/>
          </a:p>
          <a:p>
            <a:endParaRPr lang="en-US" dirty="0">
              <a:cs typeface="Calibri"/>
            </a:endParaRPr>
          </a:p>
          <a:p>
            <a:endParaRPr lang="en-US" dirty="0">
              <a:cs typeface="Calibri"/>
            </a:endParaRPr>
          </a:p>
        </p:txBody>
      </p:sp>
    </p:spTree>
    <p:extLst>
      <p:ext uri="{BB962C8B-B14F-4D97-AF65-F5344CB8AC3E}">
        <p14:creationId xmlns:p14="http://schemas.microsoft.com/office/powerpoint/2010/main" val="233500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2221-B4C3-408B-A4AF-0144BC06FCA6}"/>
              </a:ext>
            </a:extLst>
          </p:cNvPr>
          <p:cNvSpPr>
            <a:spLocks noGrp="1"/>
          </p:cNvSpPr>
          <p:nvPr>
            <p:ph type="title"/>
          </p:nvPr>
        </p:nvSpPr>
        <p:spPr/>
        <p:txBody>
          <a:bodyPr/>
          <a:lstStyle/>
          <a:p>
            <a:r>
              <a:rPr lang="en-US">
                <a:ea typeface="+mj-lt"/>
                <a:cs typeface="+mj-lt"/>
              </a:rPr>
              <a:t>Controlling a Servo Motor</a:t>
            </a:r>
            <a:endParaRPr lang="en-US"/>
          </a:p>
        </p:txBody>
      </p:sp>
      <p:sp>
        <p:nvSpPr>
          <p:cNvPr id="3" name="Content Placeholder 2">
            <a:extLst>
              <a:ext uri="{FF2B5EF4-FFF2-40B4-BE49-F238E27FC236}">
                <a16:creationId xmlns:a16="http://schemas.microsoft.com/office/drawing/2014/main" id="{EA648491-8828-421F-B659-77E3AED39BFF}"/>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r>
              <a:rPr lang="en-US">
                <a:ea typeface="+mn-lt"/>
                <a:cs typeface="+mn-lt"/>
              </a:rPr>
              <a:t>In order to have a complete control over Servo motor, we have to control its speed and rotation direction. This can be achieved by combining these two techniques.</a:t>
            </a:r>
            <a:endParaRPr lang="en-US"/>
          </a:p>
          <a:p>
            <a:r>
              <a:rPr lang="en-US">
                <a:ea typeface="+mn-lt"/>
                <a:cs typeface="+mn-lt"/>
              </a:rPr>
              <a:t>PWM – For controlling speed</a:t>
            </a:r>
            <a:endParaRPr lang="en-US"/>
          </a:p>
          <a:p>
            <a:r>
              <a:rPr lang="en-US">
                <a:ea typeface="+mn-lt"/>
                <a:cs typeface="+mn-lt"/>
              </a:rPr>
              <a:t>H-Bridge – For controlling rotation direction</a:t>
            </a:r>
            <a:endParaRPr lang="en-US"/>
          </a:p>
          <a:p>
            <a:endParaRPr lang="en-US" dirty="0">
              <a:cs typeface="Calibri"/>
            </a:endParaRPr>
          </a:p>
        </p:txBody>
      </p:sp>
    </p:spTree>
    <p:extLst>
      <p:ext uri="{BB962C8B-B14F-4D97-AF65-F5344CB8AC3E}">
        <p14:creationId xmlns:p14="http://schemas.microsoft.com/office/powerpoint/2010/main" val="163869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D808-BABA-4105-832A-9FA2FC32976B}"/>
              </a:ext>
            </a:extLst>
          </p:cNvPr>
          <p:cNvSpPr>
            <a:spLocks noGrp="1"/>
          </p:cNvSpPr>
          <p:nvPr>
            <p:ph type="title"/>
          </p:nvPr>
        </p:nvSpPr>
        <p:spPr/>
        <p:txBody>
          <a:bodyPr/>
          <a:lstStyle/>
          <a:p>
            <a:r>
              <a:rPr lang="en-US"/>
              <a:t>H-Bridge – For controlling rotation direction</a:t>
            </a:r>
          </a:p>
        </p:txBody>
      </p:sp>
      <p:sp>
        <p:nvSpPr>
          <p:cNvPr id="3" name="Content Placeholder 2">
            <a:extLst>
              <a:ext uri="{FF2B5EF4-FFF2-40B4-BE49-F238E27FC236}">
                <a16:creationId xmlns:a16="http://schemas.microsoft.com/office/drawing/2014/main" id="{CD5BD8AA-F9E1-4C9A-A589-CAAFBF7E6BA7}"/>
              </a:ext>
            </a:extLst>
          </p:cNvPr>
          <p:cNvSpPr>
            <a:spLocks noGrp="1"/>
          </p:cNvSpPr>
          <p:nvPr>
            <p:ph idx="1"/>
          </p:nvPr>
        </p:nvSpPr>
        <p:spPr/>
        <p:txBody>
          <a:bodyPr vert="horz" lIns="91440" tIns="45720" rIns="91440" bIns="45720" rtlCol="0" anchor="t">
            <a:normAutofit/>
          </a:bodyPr>
          <a:lstStyle/>
          <a:p>
            <a:r>
              <a:rPr lang="en-US">
                <a:ea typeface="+mn-lt"/>
                <a:cs typeface="+mn-lt"/>
              </a:rPr>
              <a:t>The DC motor’s spinning direction can be controlled by changing polarity of its input voltage. A common technique for doing this is to use an H-Bridge.</a:t>
            </a:r>
            <a:endParaRPr lang="en-US">
              <a:cs typeface="Calibri" panose="020F0502020204030204"/>
            </a:endParaRPr>
          </a:p>
          <a:p>
            <a:pPr marL="0" indent="0">
              <a:buNone/>
            </a:pPr>
            <a:endParaRPr lang="en-US" dirty="0">
              <a:ea typeface="+mn-lt"/>
              <a:cs typeface="+mn-lt"/>
            </a:endParaRPr>
          </a:p>
          <a:p>
            <a:r>
              <a:rPr lang="en-US">
                <a:ea typeface="+mn-lt"/>
                <a:cs typeface="+mn-lt"/>
              </a:rPr>
              <a:t>An H-Bridge circuit contains four switches with the motor at the center forming an H-like arrangement.</a:t>
            </a:r>
            <a:endParaRPr lang="en-US"/>
          </a:p>
          <a:p>
            <a:endParaRPr lang="en-US" dirty="0">
              <a:cs typeface="Calibri"/>
            </a:endParaRPr>
          </a:p>
        </p:txBody>
      </p:sp>
    </p:spTree>
    <p:extLst>
      <p:ext uri="{BB962C8B-B14F-4D97-AF65-F5344CB8AC3E}">
        <p14:creationId xmlns:p14="http://schemas.microsoft.com/office/powerpoint/2010/main" val="357899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87A5-8B6C-4A0A-9EBB-D87EA570A0AB}"/>
              </a:ext>
            </a:extLst>
          </p:cNvPr>
          <p:cNvSpPr>
            <a:spLocks noGrp="1"/>
          </p:cNvSpPr>
          <p:nvPr>
            <p:ph type="title"/>
          </p:nvPr>
        </p:nvSpPr>
        <p:spPr/>
        <p:txBody>
          <a:bodyPr/>
          <a:lstStyle/>
          <a:p>
            <a:r>
              <a:rPr lang="en-US">
                <a:ea typeface="+mj-lt"/>
                <a:cs typeface="+mj-lt"/>
              </a:rPr>
              <a:t>H-Bridge – For controlling rotation direction</a:t>
            </a:r>
          </a:p>
        </p:txBody>
      </p:sp>
      <p:sp>
        <p:nvSpPr>
          <p:cNvPr id="3" name="Content Placeholder 2">
            <a:extLst>
              <a:ext uri="{FF2B5EF4-FFF2-40B4-BE49-F238E27FC236}">
                <a16:creationId xmlns:a16="http://schemas.microsoft.com/office/drawing/2014/main" id="{DEEADEF0-1E88-40A8-B463-34795C2F6042}"/>
              </a:ext>
            </a:extLst>
          </p:cNvPr>
          <p:cNvSpPr>
            <a:spLocks noGrp="1"/>
          </p:cNvSpPr>
          <p:nvPr>
            <p:ph idx="1"/>
          </p:nvPr>
        </p:nvSpPr>
        <p:spPr/>
        <p:txBody>
          <a:bodyPr vert="horz" lIns="91440" tIns="45720" rIns="91440" bIns="45720" rtlCol="0" anchor="t">
            <a:normAutofit/>
          </a:bodyPr>
          <a:lstStyle/>
          <a:p>
            <a:r>
              <a:rPr lang="en-US">
                <a:ea typeface="+mn-lt"/>
                <a:cs typeface="+mn-lt"/>
              </a:rPr>
              <a:t>Closing two particular switches at the same time reverses the polarity of the voltage applied to the motor. This causes change in spinning direction of the motor.</a:t>
            </a:r>
            <a:endParaRPr lang="en-US">
              <a:cs typeface="Calibri" panose="020F0502020204030204"/>
            </a:endParaRPr>
          </a:p>
          <a:p>
            <a:endParaRPr lang="en-US" dirty="0">
              <a:ea typeface="+mn-lt"/>
              <a:cs typeface="+mn-lt"/>
            </a:endParaRPr>
          </a:p>
          <a:p>
            <a:r>
              <a:rPr lang="en-US">
                <a:ea typeface="+mn-lt"/>
                <a:cs typeface="+mn-lt"/>
              </a:rPr>
              <a:t>Below animation illustrates H-Bridge circuit working.</a:t>
            </a:r>
            <a:endParaRPr lang="en-US"/>
          </a:p>
          <a:p>
            <a:endParaRPr lang="en-US" dirty="0">
              <a:cs typeface="Calibri"/>
            </a:endParaRPr>
          </a:p>
        </p:txBody>
      </p:sp>
    </p:spTree>
    <p:extLst>
      <p:ext uri="{BB962C8B-B14F-4D97-AF65-F5344CB8AC3E}">
        <p14:creationId xmlns:p14="http://schemas.microsoft.com/office/powerpoint/2010/main" val="56645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7538-0BB0-430A-AF05-CAECB1D64DEC}"/>
              </a:ext>
            </a:extLst>
          </p:cNvPr>
          <p:cNvSpPr>
            <a:spLocks noGrp="1"/>
          </p:cNvSpPr>
          <p:nvPr>
            <p:ph type="title"/>
          </p:nvPr>
        </p:nvSpPr>
        <p:spPr/>
        <p:txBody>
          <a:bodyPr/>
          <a:lstStyle/>
          <a:p>
            <a:r>
              <a:rPr lang="en-US">
                <a:ea typeface="+mj-lt"/>
                <a:cs typeface="+mj-lt"/>
              </a:rPr>
              <a:t>H-Bridge – For controlling rotation direction</a:t>
            </a:r>
          </a:p>
        </p:txBody>
      </p:sp>
      <p:pic>
        <p:nvPicPr>
          <p:cNvPr id="4" name="Picture 4" descr="Diagram&#10;&#10;Description automatically generated">
            <a:extLst>
              <a:ext uri="{FF2B5EF4-FFF2-40B4-BE49-F238E27FC236}">
                <a16:creationId xmlns:a16="http://schemas.microsoft.com/office/drawing/2014/main" id="{C1C67075-832C-4956-A353-855FA1F2B257}"/>
              </a:ext>
            </a:extLst>
          </p:cNvPr>
          <p:cNvPicPr>
            <a:picLocks noGrp="1" noChangeAspect="1"/>
          </p:cNvPicPr>
          <p:nvPr>
            <p:ph idx="1"/>
          </p:nvPr>
        </p:nvPicPr>
        <p:blipFill>
          <a:blip r:embed="rId2"/>
          <a:stretch>
            <a:fillRect/>
          </a:stretch>
        </p:blipFill>
        <p:spPr>
          <a:xfrm>
            <a:off x="4623443" y="1825625"/>
            <a:ext cx="2945113" cy="4351338"/>
          </a:xfrm>
        </p:spPr>
      </p:pic>
    </p:spTree>
    <p:extLst>
      <p:ext uri="{BB962C8B-B14F-4D97-AF65-F5344CB8AC3E}">
        <p14:creationId xmlns:p14="http://schemas.microsoft.com/office/powerpoint/2010/main" val="418896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405D-8470-44F5-8B1F-5DAB96D3CFBC}"/>
              </a:ext>
            </a:extLst>
          </p:cNvPr>
          <p:cNvSpPr>
            <a:spLocks noGrp="1"/>
          </p:cNvSpPr>
          <p:nvPr>
            <p:ph type="title"/>
          </p:nvPr>
        </p:nvSpPr>
        <p:spPr/>
        <p:txBody>
          <a:bodyPr/>
          <a:lstStyle/>
          <a:p>
            <a:r>
              <a:rPr lang="en-US"/>
              <a:t>L298N Motor Driver IC</a:t>
            </a:r>
          </a:p>
        </p:txBody>
      </p:sp>
      <p:pic>
        <p:nvPicPr>
          <p:cNvPr id="4" name="Picture 4" descr="Graphical user interface&#10;&#10;Description automatically generated">
            <a:extLst>
              <a:ext uri="{FF2B5EF4-FFF2-40B4-BE49-F238E27FC236}">
                <a16:creationId xmlns:a16="http://schemas.microsoft.com/office/drawing/2014/main" id="{6D6B4EF5-9D5F-4102-9B00-3A82005711C2}"/>
              </a:ext>
            </a:extLst>
          </p:cNvPr>
          <p:cNvPicPr>
            <a:picLocks noGrp="1" noChangeAspect="1"/>
          </p:cNvPicPr>
          <p:nvPr>
            <p:ph idx="1"/>
          </p:nvPr>
        </p:nvPicPr>
        <p:blipFill>
          <a:blip r:embed="rId2"/>
          <a:stretch>
            <a:fillRect/>
          </a:stretch>
        </p:blipFill>
        <p:spPr>
          <a:xfrm>
            <a:off x="5327162" y="1360548"/>
            <a:ext cx="2514600" cy="3190875"/>
          </a:xfrm>
        </p:spPr>
      </p:pic>
    </p:spTree>
    <p:extLst>
      <p:ext uri="{BB962C8B-B14F-4D97-AF65-F5344CB8AC3E}">
        <p14:creationId xmlns:p14="http://schemas.microsoft.com/office/powerpoint/2010/main" val="3734050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50E0-8657-497C-B639-78C506088F6A}"/>
              </a:ext>
            </a:extLst>
          </p:cNvPr>
          <p:cNvSpPr>
            <a:spLocks noGrp="1"/>
          </p:cNvSpPr>
          <p:nvPr>
            <p:ph type="title"/>
          </p:nvPr>
        </p:nvSpPr>
        <p:spPr/>
        <p:txBody>
          <a:bodyPr/>
          <a:lstStyle/>
          <a:p>
            <a:r>
              <a:rPr lang="en-US">
                <a:ea typeface="+mj-lt"/>
                <a:cs typeface="+mj-lt"/>
              </a:rPr>
              <a:t>L298N Motor Driver IC</a:t>
            </a:r>
            <a:endParaRPr lang="en-US"/>
          </a:p>
        </p:txBody>
      </p:sp>
      <p:sp>
        <p:nvSpPr>
          <p:cNvPr id="3" name="Content Placeholder 2">
            <a:extLst>
              <a:ext uri="{FF2B5EF4-FFF2-40B4-BE49-F238E27FC236}">
                <a16:creationId xmlns:a16="http://schemas.microsoft.com/office/drawing/2014/main" id="{28508A2E-0936-46D4-A2E2-792B323DF661}"/>
              </a:ext>
            </a:extLst>
          </p:cNvPr>
          <p:cNvSpPr>
            <a:spLocks noGrp="1"/>
          </p:cNvSpPr>
          <p:nvPr>
            <p:ph idx="1"/>
          </p:nvPr>
        </p:nvSpPr>
        <p:spPr/>
        <p:txBody>
          <a:bodyPr vert="horz" lIns="91440" tIns="45720" rIns="91440" bIns="45720" rtlCol="0" anchor="t">
            <a:normAutofit/>
          </a:bodyPr>
          <a:lstStyle/>
          <a:p>
            <a:r>
              <a:rPr lang="en-US">
                <a:ea typeface="+mn-lt"/>
                <a:cs typeface="+mn-lt"/>
              </a:rPr>
              <a:t>At the heart of the module is the big, black chip with chunky heat sink is an L298N.</a:t>
            </a:r>
            <a:endParaRPr lang="en-US">
              <a:cs typeface="Calibri" panose="020F0502020204030204"/>
            </a:endParaRPr>
          </a:p>
          <a:p>
            <a:endParaRPr lang="en-US" dirty="0">
              <a:ea typeface="+mn-lt"/>
              <a:cs typeface="+mn-lt"/>
            </a:endParaRPr>
          </a:p>
          <a:p>
            <a:r>
              <a:rPr lang="en-US">
                <a:ea typeface="+mn-lt"/>
                <a:cs typeface="+mn-lt"/>
              </a:rPr>
              <a:t>The L298N is a dual-channel H-Bridge motor driver capable of driving a pair of DC motors. That means it can individually drive up to two motors making it ideal for building two-wheel robot platforms.</a:t>
            </a:r>
            <a:endParaRPr lang="en-US"/>
          </a:p>
          <a:p>
            <a:endParaRPr lang="en-US" dirty="0">
              <a:cs typeface="Calibri"/>
            </a:endParaRPr>
          </a:p>
        </p:txBody>
      </p:sp>
    </p:spTree>
    <p:extLst>
      <p:ext uri="{BB962C8B-B14F-4D97-AF65-F5344CB8AC3E}">
        <p14:creationId xmlns:p14="http://schemas.microsoft.com/office/powerpoint/2010/main" val="1687181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BBDC-9D25-4EE1-94ED-4191222F4A75}"/>
              </a:ext>
            </a:extLst>
          </p:cNvPr>
          <p:cNvSpPr>
            <a:spLocks noGrp="1"/>
          </p:cNvSpPr>
          <p:nvPr>
            <p:ph type="title"/>
          </p:nvPr>
        </p:nvSpPr>
        <p:spPr/>
        <p:txBody>
          <a:bodyPr/>
          <a:lstStyle/>
          <a:p>
            <a:r>
              <a:rPr lang="en-US"/>
              <a:t>Power Supply</a:t>
            </a:r>
          </a:p>
        </p:txBody>
      </p:sp>
      <p:pic>
        <p:nvPicPr>
          <p:cNvPr id="4" name="Picture 4" descr="A picture containing diagram&#10;&#10;Description automatically generated">
            <a:extLst>
              <a:ext uri="{FF2B5EF4-FFF2-40B4-BE49-F238E27FC236}">
                <a16:creationId xmlns:a16="http://schemas.microsoft.com/office/drawing/2014/main" id="{D4A64429-4FE6-46A8-B9F1-19832AE204FA}"/>
              </a:ext>
            </a:extLst>
          </p:cNvPr>
          <p:cNvPicPr>
            <a:picLocks noGrp="1" noChangeAspect="1"/>
          </p:cNvPicPr>
          <p:nvPr>
            <p:ph idx="1"/>
          </p:nvPr>
        </p:nvPicPr>
        <p:blipFill>
          <a:blip r:embed="rId2"/>
          <a:stretch>
            <a:fillRect/>
          </a:stretch>
        </p:blipFill>
        <p:spPr>
          <a:xfrm>
            <a:off x="4160715" y="2224758"/>
            <a:ext cx="3782647" cy="2664070"/>
          </a:xfrm>
        </p:spPr>
      </p:pic>
    </p:spTree>
    <p:extLst>
      <p:ext uri="{BB962C8B-B14F-4D97-AF65-F5344CB8AC3E}">
        <p14:creationId xmlns:p14="http://schemas.microsoft.com/office/powerpoint/2010/main" val="216572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A503-2B83-4B98-956F-2E1A386A85AE}"/>
              </a:ext>
            </a:extLst>
          </p:cNvPr>
          <p:cNvSpPr>
            <a:spLocks noGrp="1"/>
          </p:cNvSpPr>
          <p:nvPr>
            <p:ph type="title"/>
          </p:nvPr>
        </p:nvSpPr>
        <p:spPr/>
        <p:txBody>
          <a:bodyPr/>
          <a:lstStyle/>
          <a:p>
            <a:r>
              <a:rPr lang="en-US" dirty="0">
                <a:cs typeface="Calibri Light"/>
              </a:rPr>
              <a:t>Content</a:t>
            </a:r>
            <a:endParaRPr lang="en-US" dirty="0"/>
          </a:p>
        </p:txBody>
      </p:sp>
      <p:sp>
        <p:nvSpPr>
          <p:cNvPr id="3" name="Content Placeholder 2">
            <a:extLst>
              <a:ext uri="{FF2B5EF4-FFF2-40B4-BE49-F238E27FC236}">
                <a16:creationId xmlns:a16="http://schemas.microsoft.com/office/drawing/2014/main" id="{5FE412BA-FA10-4BC3-AD33-38609C00A624}"/>
              </a:ext>
            </a:extLst>
          </p:cNvPr>
          <p:cNvSpPr>
            <a:spLocks noGrp="1"/>
          </p:cNvSpPr>
          <p:nvPr>
            <p:ph idx="1"/>
          </p:nvPr>
        </p:nvSpPr>
        <p:spPr/>
        <p:txBody>
          <a:bodyPr vert="horz" lIns="91440" tIns="45720" rIns="91440" bIns="45720" rtlCol="0" anchor="t">
            <a:normAutofit/>
          </a:bodyPr>
          <a:lstStyle/>
          <a:p>
            <a:r>
              <a:rPr lang="en-US" dirty="0">
                <a:cs typeface="Calibri"/>
              </a:rPr>
              <a:t>Overview</a:t>
            </a:r>
          </a:p>
          <a:p>
            <a:r>
              <a:rPr lang="en-US" dirty="0">
                <a:cs typeface="Calibri"/>
              </a:rPr>
              <a:t>Description</a:t>
            </a:r>
          </a:p>
          <a:p>
            <a:r>
              <a:rPr lang="en-US">
                <a:cs typeface="Calibri"/>
              </a:rPr>
              <a:t>Technical Details</a:t>
            </a:r>
            <a:endParaRPr lang="en-US" dirty="0">
              <a:cs typeface="Calibri"/>
            </a:endParaRPr>
          </a:p>
          <a:p>
            <a:r>
              <a:rPr lang="en-US">
                <a:cs typeface="Calibri"/>
              </a:rPr>
              <a:t>Controlling Servo Motor</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72072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E667-F8C7-4E59-AF83-4DA431B636B1}"/>
              </a:ext>
            </a:extLst>
          </p:cNvPr>
          <p:cNvSpPr>
            <a:spLocks noGrp="1"/>
          </p:cNvSpPr>
          <p:nvPr>
            <p:ph type="title"/>
          </p:nvPr>
        </p:nvSpPr>
        <p:spPr/>
        <p:txBody>
          <a:bodyPr/>
          <a:lstStyle/>
          <a:p>
            <a:r>
              <a:rPr lang="en-US">
                <a:ea typeface="+mj-lt"/>
                <a:cs typeface="+mj-lt"/>
              </a:rPr>
              <a:t>Power Supply</a:t>
            </a:r>
            <a:endParaRPr lang="en-US"/>
          </a:p>
        </p:txBody>
      </p:sp>
      <p:sp>
        <p:nvSpPr>
          <p:cNvPr id="3" name="Content Placeholder 2">
            <a:extLst>
              <a:ext uri="{FF2B5EF4-FFF2-40B4-BE49-F238E27FC236}">
                <a16:creationId xmlns:a16="http://schemas.microsoft.com/office/drawing/2014/main" id="{ABD105D5-16FC-43D4-85D2-25D7331B5401}"/>
              </a:ext>
            </a:extLst>
          </p:cNvPr>
          <p:cNvSpPr>
            <a:spLocks noGrp="1"/>
          </p:cNvSpPr>
          <p:nvPr>
            <p:ph idx="1"/>
          </p:nvPr>
        </p:nvSpPr>
        <p:spPr/>
        <p:txBody>
          <a:bodyPr vert="horz" lIns="91440" tIns="45720" rIns="91440" bIns="45720" rtlCol="0" anchor="t">
            <a:normAutofit/>
          </a:bodyPr>
          <a:lstStyle/>
          <a:p>
            <a:r>
              <a:rPr lang="en-US">
                <a:ea typeface="+mn-lt"/>
                <a:cs typeface="+mn-lt"/>
              </a:rPr>
              <a:t>The L298N motor driver module is powered through 3-pin 3.5mm-pitch screw terminals. It consists of pins for motor power supply(Vs), ground and 5V logic power supply(Vss).</a:t>
            </a:r>
          </a:p>
          <a:p>
            <a:r>
              <a:rPr lang="en-US">
                <a:ea typeface="+mn-lt"/>
                <a:cs typeface="+mn-lt"/>
              </a:rPr>
              <a:t>The module has an on-board 78M05 5V regulator from STMicroelectronics. It can be enabled or disabled through a jumper.</a:t>
            </a:r>
            <a:endParaRPr lang="en-US" dirty="0">
              <a:cs typeface="Calibri"/>
            </a:endParaRPr>
          </a:p>
          <a:p>
            <a:endParaRPr lang="en-US" dirty="0">
              <a:cs typeface="Calibri"/>
            </a:endParaRPr>
          </a:p>
        </p:txBody>
      </p:sp>
    </p:spTree>
    <p:extLst>
      <p:ext uri="{BB962C8B-B14F-4D97-AF65-F5344CB8AC3E}">
        <p14:creationId xmlns:p14="http://schemas.microsoft.com/office/powerpoint/2010/main" val="222267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606C-E732-41B9-BDE0-63BC44503D5E}"/>
              </a:ext>
            </a:extLst>
          </p:cNvPr>
          <p:cNvSpPr>
            <a:spLocks noGrp="1"/>
          </p:cNvSpPr>
          <p:nvPr>
            <p:ph type="title"/>
          </p:nvPr>
        </p:nvSpPr>
        <p:spPr/>
        <p:txBody>
          <a:bodyPr/>
          <a:lstStyle/>
          <a:p>
            <a:r>
              <a:rPr lang="en-US">
                <a:cs typeface="Calibri Light"/>
              </a:rPr>
              <a:t>Power Supply</a:t>
            </a:r>
            <a:endParaRPr lang="en-US"/>
          </a:p>
        </p:txBody>
      </p:sp>
      <p:sp>
        <p:nvSpPr>
          <p:cNvPr id="3" name="Content Placeholder 2">
            <a:extLst>
              <a:ext uri="{FF2B5EF4-FFF2-40B4-BE49-F238E27FC236}">
                <a16:creationId xmlns:a16="http://schemas.microsoft.com/office/drawing/2014/main" id="{6D84E8B9-9EE8-4467-A0F6-59A05E38AF02}"/>
              </a:ext>
            </a:extLst>
          </p:cNvPr>
          <p:cNvSpPr>
            <a:spLocks noGrp="1"/>
          </p:cNvSpPr>
          <p:nvPr>
            <p:ph idx="1"/>
          </p:nvPr>
        </p:nvSpPr>
        <p:spPr/>
        <p:txBody>
          <a:bodyPr vert="horz" lIns="91440" tIns="45720" rIns="91440" bIns="45720" rtlCol="0" anchor="t">
            <a:normAutofit/>
          </a:bodyPr>
          <a:lstStyle/>
          <a:p>
            <a:r>
              <a:rPr lang="en-US">
                <a:cs typeface="Calibri"/>
              </a:rPr>
              <a:t>When this jumper is in place, the 5V regulator is enabled, supplying logic power supply(Vss) from the motor power supply(Vs). In this case, 5V input terminal acts as an output pin and delivers 5V 0.5A. </a:t>
            </a:r>
          </a:p>
          <a:p>
            <a:r>
              <a:rPr lang="en-US">
                <a:cs typeface="Calibri"/>
              </a:rPr>
              <a:t>You can use it to power up the Raspberry or other circuitry that requires 5V power supply.</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46888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B625-19BE-4E83-AF13-F0E37038FBB0}"/>
              </a:ext>
            </a:extLst>
          </p:cNvPr>
          <p:cNvSpPr>
            <a:spLocks noGrp="1"/>
          </p:cNvSpPr>
          <p:nvPr>
            <p:ph type="title"/>
          </p:nvPr>
        </p:nvSpPr>
        <p:spPr/>
        <p:txBody>
          <a:bodyPr/>
          <a:lstStyle/>
          <a:p>
            <a:r>
              <a:rPr lang="en-US"/>
              <a:t>Output Pins</a:t>
            </a:r>
          </a:p>
        </p:txBody>
      </p:sp>
      <p:sp>
        <p:nvSpPr>
          <p:cNvPr id="3" name="Content Placeholder 2">
            <a:extLst>
              <a:ext uri="{FF2B5EF4-FFF2-40B4-BE49-F238E27FC236}">
                <a16:creationId xmlns:a16="http://schemas.microsoft.com/office/drawing/2014/main" id="{E182B260-8552-4C45-BEA4-259C58F4853E}"/>
              </a:ext>
            </a:extLst>
          </p:cNvPr>
          <p:cNvSpPr>
            <a:spLocks noGrp="1"/>
          </p:cNvSpPr>
          <p:nvPr>
            <p:ph idx="1"/>
          </p:nvPr>
        </p:nvSpPr>
        <p:spPr/>
        <p:txBody>
          <a:bodyPr vert="horz" lIns="91440" tIns="45720" rIns="91440" bIns="45720" rtlCol="0" anchor="t">
            <a:normAutofit/>
          </a:bodyPr>
          <a:lstStyle/>
          <a:p>
            <a:r>
              <a:rPr lang="en-US">
                <a:ea typeface="+mn-lt"/>
                <a:cs typeface="+mn-lt"/>
              </a:rPr>
              <a:t>The L298N motor driver’s output channels for the motor A and B are broken out to the edge of the module with two 3.5mm-pitch screw terminals.</a:t>
            </a:r>
            <a:endParaRPr lang="en-US">
              <a:cs typeface="Calibri" panose="020F0502020204030204"/>
            </a:endParaRPr>
          </a:p>
          <a:p>
            <a:r>
              <a:rPr lang="en-US">
                <a:ea typeface="+mn-lt"/>
                <a:cs typeface="+mn-lt"/>
              </a:rPr>
              <a:t>You can connect two DC motors having voltages between 5 to 35V to these terminals.</a:t>
            </a:r>
            <a:endParaRPr lang="en-US"/>
          </a:p>
          <a:p>
            <a:endParaRPr lang="en-US" dirty="0">
              <a:cs typeface="Calibri"/>
            </a:endParaRPr>
          </a:p>
        </p:txBody>
      </p:sp>
    </p:spTree>
    <p:extLst>
      <p:ext uri="{BB962C8B-B14F-4D97-AF65-F5344CB8AC3E}">
        <p14:creationId xmlns:p14="http://schemas.microsoft.com/office/powerpoint/2010/main" val="214334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E21F-E27E-4738-86E2-7A327C70DE6B}"/>
              </a:ext>
            </a:extLst>
          </p:cNvPr>
          <p:cNvSpPr>
            <a:spLocks noGrp="1"/>
          </p:cNvSpPr>
          <p:nvPr>
            <p:ph type="title"/>
          </p:nvPr>
        </p:nvSpPr>
        <p:spPr/>
        <p:txBody>
          <a:bodyPr/>
          <a:lstStyle/>
          <a:p>
            <a:r>
              <a:rPr lang="en-US">
                <a:ea typeface="+mj-lt"/>
                <a:cs typeface="+mj-lt"/>
              </a:rPr>
              <a:t>Output Pins</a:t>
            </a:r>
            <a:endParaRPr lang="en-US"/>
          </a:p>
        </p:txBody>
      </p:sp>
      <p:sp>
        <p:nvSpPr>
          <p:cNvPr id="3" name="Content Placeholder 2">
            <a:extLst>
              <a:ext uri="{FF2B5EF4-FFF2-40B4-BE49-F238E27FC236}">
                <a16:creationId xmlns:a16="http://schemas.microsoft.com/office/drawing/2014/main" id="{65C195C9-F478-4ABF-A1BD-108AF90BB67F}"/>
              </a:ext>
            </a:extLst>
          </p:cNvPr>
          <p:cNvSpPr>
            <a:spLocks noGrp="1"/>
          </p:cNvSpPr>
          <p:nvPr>
            <p:ph idx="1"/>
          </p:nvPr>
        </p:nvSpPr>
        <p:spPr/>
        <p:txBody>
          <a:bodyPr vert="horz" lIns="91440" tIns="45720" rIns="91440" bIns="45720" rtlCol="0" anchor="t">
            <a:normAutofit/>
          </a:bodyPr>
          <a:lstStyle/>
          <a:p>
            <a:r>
              <a:rPr lang="en-US">
                <a:ea typeface="+mn-lt"/>
                <a:cs typeface="+mn-lt"/>
              </a:rPr>
              <a:t>Each channel on the module can deliver up to 2A to the DC motor. However, the amount of current supplied to the motor depends on system’s power supply.</a:t>
            </a:r>
          </a:p>
          <a:p>
            <a:endParaRPr lang="en-US" dirty="0">
              <a:cs typeface="Calibri"/>
            </a:endParaRPr>
          </a:p>
        </p:txBody>
      </p:sp>
      <p:pic>
        <p:nvPicPr>
          <p:cNvPr id="5" name="Picture 5">
            <a:extLst>
              <a:ext uri="{FF2B5EF4-FFF2-40B4-BE49-F238E27FC236}">
                <a16:creationId xmlns:a16="http://schemas.microsoft.com/office/drawing/2014/main" id="{A200C41F-6BE5-40CA-923A-6E78347DC158}"/>
              </a:ext>
            </a:extLst>
          </p:cNvPr>
          <p:cNvPicPr>
            <a:picLocks noChangeAspect="1"/>
          </p:cNvPicPr>
          <p:nvPr/>
        </p:nvPicPr>
        <p:blipFill>
          <a:blip r:embed="rId2"/>
          <a:stretch>
            <a:fillRect/>
          </a:stretch>
        </p:blipFill>
        <p:spPr>
          <a:xfrm>
            <a:off x="4577862" y="3327583"/>
            <a:ext cx="4570046" cy="2518140"/>
          </a:xfrm>
          <a:prstGeom prst="rect">
            <a:avLst/>
          </a:prstGeom>
        </p:spPr>
      </p:pic>
    </p:spTree>
    <p:extLst>
      <p:ext uri="{BB962C8B-B14F-4D97-AF65-F5344CB8AC3E}">
        <p14:creationId xmlns:p14="http://schemas.microsoft.com/office/powerpoint/2010/main" val="256449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F587-9CFF-474C-8022-ADA93853205B}"/>
              </a:ext>
            </a:extLst>
          </p:cNvPr>
          <p:cNvSpPr>
            <a:spLocks noGrp="1"/>
          </p:cNvSpPr>
          <p:nvPr>
            <p:ph type="title"/>
          </p:nvPr>
        </p:nvSpPr>
        <p:spPr/>
        <p:txBody>
          <a:bodyPr/>
          <a:lstStyle/>
          <a:p>
            <a:r>
              <a:rPr lang="en-US"/>
              <a:t>Direction Control Pins</a:t>
            </a:r>
          </a:p>
        </p:txBody>
      </p:sp>
      <p:graphicFrame>
        <p:nvGraphicFramePr>
          <p:cNvPr id="5" name="Content Placeholder 4">
            <a:extLst>
              <a:ext uri="{FF2B5EF4-FFF2-40B4-BE49-F238E27FC236}">
                <a16:creationId xmlns:a16="http://schemas.microsoft.com/office/drawing/2014/main" id="{3A6B00AC-1BB8-43A8-B9FD-F377AA03E5F8}"/>
              </a:ext>
            </a:extLst>
          </p:cNvPr>
          <p:cNvGraphicFramePr>
            <a:graphicFrameLocks noGrp="1"/>
          </p:cNvGraphicFramePr>
          <p:nvPr>
            <p:ph idx="1"/>
            <p:extLst>
              <p:ext uri="{D42A27DB-BD31-4B8C-83A1-F6EECF244321}">
                <p14:modId xmlns:p14="http://schemas.microsoft.com/office/powerpoint/2010/main" val="269551012"/>
              </p:ext>
            </p:extLst>
          </p:nvPr>
        </p:nvGraphicFramePr>
        <p:xfrm>
          <a:off x="916354" y="4228856"/>
          <a:ext cx="10515600" cy="2133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41267011"/>
                    </a:ext>
                  </a:extLst>
                </a:gridCol>
                <a:gridCol w="3505200">
                  <a:extLst>
                    <a:ext uri="{9D8B030D-6E8A-4147-A177-3AD203B41FA5}">
                      <a16:colId xmlns:a16="http://schemas.microsoft.com/office/drawing/2014/main" val="1167110963"/>
                    </a:ext>
                  </a:extLst>
                </a:gridCol>
                <a:gridCol w="3505200">
                  <a:extLst>
                    <a:ext uri="{9D8B030D-6E8A-4147-A177-3AD203B41FA5}">
                      <a16:colId xmlns:a16="http://schemas.microsoft.com/office/drawing/2014/main" val="4240529803"/>
                    </a:ext>
                  </a:extLst>
                </a:gridCol>
              </a:tblGrid>
              <a:tr h="0">
                <a:tc>
                  <a:txBody>
                    <a:bodyPr/>
                    <a:lstStyle/>
                    <a:p>
                      <a:pPr algn="ctr"/>
                      <a:r>
                        <a:rPr lang="en-US">
                          <a:effectLst/>
                        </a:rPr>
                        <a:t>Input1</a:t>
                      </a:r>
                    </a:p>
                  </a:txBody>
                  <a:tcPr marL="76200" marR="76200" marT="76200" marB="76200" anchor="ctr"/>
                </a:tc>
                <a:tc>
                  <a:txBody>
                    <a:bodyPr/>
                    <a:lstStyle/>
                    <a:p>
                      <a:pPr algn="ctr"/>
                      <a:r>
                        <a:rPr lang="en-US">
                          <a:effectLst/>
                        </a:rPr>
                        <a:t>Input2</a:t>
                      </a:r>
                    </a:p>
                  </a:txBody>
                  <a:tcPr marL="76200" marR="76200" marT="76200" marB="76200" anchor="ctr"/>
                </a:tc>
                <a:tc>
                  <a:txBody>
                    <a:bodyPr/>
                    <a:lstStyle/>
                    <a:p>
                      <a:pPr algn="ctr"/>
                      <a:r>
                        <a:rPr lang="en-US">
                          <a:effectLst/>
                        </a:rPr>
                        <a:t>Spinning Direction</a:t>
                      </a:r>
                    </a:p>
                  </a:txBody>
                  <a:tcPr marL="76200" marR="76200" marT="76200" marB="76200" anchor="ctr"/>
                </a:tc>
                <a:extLst>
                  <a:ext uri="{0D108BD9-81ED-4DB2-BD59-A6C34878D82A}">
                    <a16:rowId xmlns:a16="http://schemas.microsoft.com/office/drawing/2014/main" val="3764510122"/>
                  </a:ext>
                </a:extLst>
              </a:tr>
              <a:tr h="0">
                <a:tc>
                  <a:txBody>
                    <a:bodyPr/>
                    <a:lstStyle/>
                    <a:p>
                      <a:pPr algn="ctr"/>
                      <a:r>
                        <a:rPr lang="en-US">
                          <a:effectLst/>
                        </a:rPr>
                        <a:t>Low(0)</a:t>
                      </a:r>
                    </a:p>
                  </a:txBody>
                  <a:tcPr marL="76200" marR="76200" marT="76200" marB="76200" anchor="ctr"/>
                </a:tc>
                <a:tc>
                  <a:txBody>
                    <a:bodyPr/>
                    <a:lstStyle/>
                    <a:p>
                      <a:pPr algn="ctr"/>
                      <a:r>
                        <a:rPr lang="en-US">
                          <a:effectLst/>
                        </a:rPr>
                        <a:t>Low(0)</a:t>
                      </a:r>
                    </a:p>
                  </a:txBody>
                  <a:tcPr marL="76200" marR="76200" marT="76200" marB="76200" anchor="ctr"/>
                </a:tc>
                <a:tc>
                  <a:txBody>
                    <a:bodyPr/>
                    <a:lstStyle/>
                    <a:p>
                      <a:pPr algn="ctr"/>
                      <a:r>
                        <a:rPr lang="en-US">
                          <a:effectLst/>
                        </a:rPr>
                        <a:t>Motor OFF</a:t>
                      </a:r>
                    </a:p>
                  </a:txBody>
                  <a:tcPr marL="76200" marR="76200" marT="76200" marB="76200" anchor="ctr"/>
                </a:tc>
                <a:extLst>
                  <a:ext uri="{0D108BD9-81ED-4DB2-BD59-A6C34878D82A}">
                    <a16:rowId xmlns:a16="http://schemas.microsoft.com/office/drawing/2014/main" val="2565333414"/>
                  </a:ext>
                </a:extLst>
              </a:tr>
              <a:tr h="0">
                <a:tc>
                  <a:txBody>
                    <a:bodyPr/>
                    <a:lstStyle/>
                    <a:p>
                      <a:pPr algn="ctr"/>
                      <a:r>
                        <a:rPr lang="en-US">
                          <a:effectLst/>
                        </a:rPr>
                        <a:t>High(1)</a:t>
                      </a:r>
                    </a:p>
                  </a:txBody>
                  <a:tcPr marL="76200" marR="76200" marT="76200" marB="76200" anchor="ctr"/>
                </a:tc>
                <a:tc>
                  <a:txBody>
                    <a:bodyPr/>
                    <a:lstStyle/>
                    <a:p>
                      <a:pPr algn="ctr"/>
                      <a:r>
                        <a:rPr lang="en-US">
                          <a:effectLst/>
                        </a:rPr>
                        <a:t>Low(0)</a:t>
                      </a:r>
                    </a:p>
                  </a:txBody>
                  <a:tcPr marL="76200" marR="76200" marT="76200" marB="76200" anchor="ctr"/>
                </a:tc>
                <a:tc>
                  <a:txBody>
                    <a:bodyPr/>
                    <a:lstStyle/>
                    <a:p>
                      <a:pPr algn="ctr"/>
                      <a:r>
                        <a:rPr lang="en-US">
                          <a:effectLst/>
                        </a:rPr>
                        <a:t>Forward</a:t>
                      </a:r>
                    </a:p>
                  </a:txBody>
                  <a:tcPr marL="76200" marR="76200" marT="76200" marB="76200" anchor="ctr"/>
                </a:tc>
                <a:extLst>
                  <a:ext uri="{0D108BD9-81ED-4DB2-BD59-A6C34878D82A}">
                    <a16:rowId xmlns:a16="http://schemas.microsoft.com/office/drawing/2014/main" val="2551772517"/>
                  </a:ext>
                </a:extLst>
              </a:tr>
              <a:tr h="0">
                <a:tc>
                  <a:txBody>
                    <a:bodyPr/>
                    <a:lstStyle/>
                    <a:p>
                      <a:pPr algn="ctr"/>
                      <a:r>
                        <a:rPr lang="en-US">
                          <a:effectLst/>
                        </a:rPr>
                        <a:t>Low(0)</a:t>
                      </a:r>
                    </a:p>
                  </a:txBody>
                  <a:tcPr marL="76200" marR="76200" marT="76200" marB="76200" anchor="ctr"/>
                </a:tc>
                <a:tc>
                  <a:txBody>
                    <a:bodyPr/>
                    <a:lstStyle/>
                    <a:p>
                      <a:pPr algn="ctr"/>
                      <a:r>
                        <a:rPr lang="en-US">
                          <a:effectLst/>
                        </a:rPr>
                        <a:t>High(1)</a:t>
                      </a:r>
                    </a:p>
                  </a:txBody>
                  <a:tcPr marL="76200" marR="76200" marT="76200" marB="76200" anchor="ctr"/>
                </a:tc>
                <a:tc>
                  <a:txBody>
                    <a:bodyPr/>
                    <a:lstStyle/>
                    <a:p>
                      <a:pPr algn="ctr"/>
                      <a:r>
                        <a:rPr lang="en-US">
                          <a:effectLst/>
                        </a:rPr>
                        <a:t>Backward</a:t>
                      </a:r>
                    </a:p>
                  </a:txBody>
                  <a:tcPr marL="76200" marR="76200" marT="76200" marB="76200" anchor="ctr"/>
                </a:tc>
                <a:extLst>
                  <a:ext uri="{0D108BD9-81ED-4DB2-BD59-A6C34878D82A}">
                    <a16:rowId xmlns:a16="http://schemas.microsoft.com/office/drawing/2014/main" val="3898635612"/>
                  </a:ext>
                </a:extLst>
              </a:tr>
              <a:tr h="0">
                <a:tc>
                  <a:txBody>
                    <a:bodyPr/>
                    <a:lstStyle/>
                    <a:p>
                      <a:pPr algn="ctr"/>
                      <a:r>
                        <a:rPr lang="en-US">
                          <a:effectLst/>
                        </a:rPr>
                        <a:t>High(1)</a:t>
                      </a:r>
                    </a:p>
                  </a:txBody>
                  <a:tcPr marL="76200" marR="76200" marT="76200" marB="76200" anchor="ctr"/>
                </a:tc>
                <a:tc>
                  <a:txBody>
                    <a:bodyPr/>
                    <a:lstStyle/>
                    <a:p>
                      <a:pPr algn="ctr"/>
                      <a:r>
                        <a:rPr lang="en-US">
                          <a:effectLst/>
                        </a:rPr>
                        <a:t>High(1)</a:t>
                      </a:r>
                    </a:p>
                  </a:txBody>
                  <a:tcPr marL="76200" marR="76200" marT="76200" marB="76200" anchor="ctr"/>
                </a:tc>
                <a:tc>
                  <a:txBody>
                    <a:bodyPr/>
                    <a:lstStyle/>
                    <a:p>
                      <a:pPr algn="ctr"/>
                      <a:r>
                        <a:rPr lang="en-US">
                          <a:effectLst/>
                        </a:rPr>
                        <a:t>Motor OFF</a:t>
                      </a:r>
                    </a:p>
                  </a:txBody>
                  <a:tcPr marL="76200" marR="76200" marT="76200" marB="76200" anchor="ctr"/>
                </a:tc>
                <a:extLst>
                  <a:ext uri="{0D108BD9-81ED-4DB2-BD59-A6C34878D82A}">
                    <a16:rowId xmlns:a16="http://schemas.microsoft.com/office/drawing/2014/main" val="3111999944"/>
                  </a:ext>
                </a:extLst>
              </a:tr>
            </a:tbl>
          </a:graphicData>
        </a:graphic>
      </p:graphicFrame>
      <p:pic>
        <p:nvPicPr>
          <p:cNvPr id="6" name="Picture 6" descr="Graphical user interface, application&#10;&#10;Description automatically generated">
            <a:extLst>
              <a:ext uri="{FF2B5EF4-FFF2-40B4-BE49-F238E27FC236}">
                <a16:creationId xmlns:a16="http://schemas.microsoft.com/office/drawing/2014/main" id="{A7256C84-C53B-4F44-A300-64D13B21C9A1}"/>
              </a:ext>
            </a:extLst>
          </p:cNvPr>
          <p:cNvPicPr>
            <a:picLocks noChangeAspect="1"/>
          </p:cNvPicPr>
          <p:nvPr/>
        </p:nvPicPr>
        <p:blipFill>
          <a:blip r:embed="rId2"/>
          <a:stretch>
            <a:fillRect/>
          </a:stretch>
        </p:blipFill>
        <p:spPr>
          <a:xfrm>
            <a:off x="8052777" y="720359"/>
            <a:ext cx="2856523" cy="3228975"/>
          </a:xfrm>
          <a:prstGeom prst="rect">
            <a:avLst/>
          </a:prstGeom>
        </p:spPr>
      </p:pic>
    </p:spTree>
    <p:extLst>
      <p:ext uri="{BB962C8B-B14F-4D97-AF65-F5344CB8AC3E}">
        <p14:creationId xmlns:p14="http://schemas.microsoft.com/office/powerpoint/2010/main" val="328685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543E-8FBE-4824-A53B-9A86E6790CDA}"/>
              </a:ext>
            </a:extLst>
          </p:cNvPr>
          <p:cNvSpPr>
            <a:spLocks noGrp="1"/>
          </p:cNvSpPr>
          <p:nvPr>
            <p:ph type="title"/>
          </p:nvPr>
        </p:nvSpPr>
        <p:spPr/>
        <p:txBody>
          <a:bodyPr/>
          <a:lstStyle/>
          <a:p>
            <a:r>
              <a:rPr lang="en-US" b="1"/>
              <a:t>Components Required</a:t>
            </a:r>
            <a:endParaRPr lang="en-US"/>
          </a:p>
        </p:txBody>
      </p:sp>
      <p:sp>
        <p:nvSpPr>
          <p:cNvPr id="3" name="Content Placeholder 2">
            <a:extLst>
              <a:ext uri="{FF2B5EF4-FFF2-40B4-BE49-F238E27FC236}">
                <a16:creationId xmlns:a16="http://schemas.microsoft.com/office/drawing/2014/main" id="{5609F482-2501-4077-84F9-E8C99F1D5FA8}"/>
              </a:ext>
            </a:extLst>
          </p:cNvPr>
          <p:cNvSpPr>
            <a:spLocks noGrp="1"/>
          </p:cNvSpPr>
          <p:nvPr>
            <p:ph idx="1"/>
          </p:nvPr>
        </p:nvSpPr>
        <p:spPr/>
        <p:txBody>
          <a:bodyPr vert="horz" lIns="91440" tIns="45720" rIns="91440" bIns="45720" rtlCol="0" anchor="t">
            <a:normAutofit/>
          </a:bodyPr>
          <a:lstStyle/>
          <a:p>
            <a:r>
              <a:rPr lang="en-US">
                <a:ea typeface="+mn-lt"/>
                <a:cs typeface="+mn-lt"/>
              </a:rPr>
              <a:t>Raspberry Pi</a:t>
            </a:r>
            <a:endParaRPr lang="en-US">
              <a:cs typeface="Calibri" panose="020F0502020204030204"/>
            </a:endParaRPr>
          </a:p>
          <a:p>
            <a:r>
              <a:rPr lang="en-US">
                <a:ea typeface="+mn-lt"/>
                <a:cs typeface="+mn-lt"/>
              </a:rPr>
              <a:t>Servo Motor</a:t>
            </a:r>
            <a:endParaRPr lang="en-US"/>
          </a:p>
          <a:p>
            <a:r>
              <a:rPr lang="en-US">
                <a:ea typeface="+mn-lt"/>
                <a:cs typeface="+mn-lt"/>
              </a:rPr>
              <a:t>Connecting Wires</a:t>
            </a:r>
            <a:endParaRPr lang="en-US"/>
          </a:p>
          <a:p>
            <a:r>
              <a:rPr lang="en-US">
                <a:ea typeface="+mn-lt"/>
                <a:cs typeface="+mn-lt"/>
              </a:rPr>
              <a:t>Power Supply</a:t>
            </a:r>
            <a:endParaRPr lang="en-US"/>
          </a:p>
          <a:p>
            <a:r>
              <a:rPr lang="en-US">
                <a:ea typeface="+mn-lt"/>
                <a:cs typeface="+mn-lt"/>
              </a:rPr>
              <a:t>Computer</a:t>
            </a:r>
            <a:endParaRPr lang="en-US"/>
          </a:p>
          <a:p>
            <a:endParaRPr lang="en-US" dirty="0">
              <a:cs typeface="Calibri"/>
            </a:endParaRPr>
          </a:p>
        </p:txBody>
      </p:sp>
    </p:spTree>
    <p:extLst>
      <p:ext uri="{BB962C8B-B14F-4D97-AF65-F5344CB8AC3E}">
        <p14:creationId xmlns:p14="http://schemas.microsoft.com/office/powerpoint/2010/main" val="146191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C8C2-BC55-4FCE-BE79-C12136A3E5F9}"/>
              </a:ext>
            </a:extLst>
          </p:cNvPr>
          <p:cNvSpPr>
            <a:spLocks noGrp="1"/>
          </p:cNvSpPr>
          <p:nvPr>
            <p:ph type="title"/>
          </p:nvPr>
        </p:nvSpPr>
        <p:spPr/>
        <p:txBody>
          <a:bodyPr/>
          <a:lstStyle/>
          <a:p>
            <a:r>
              <a:rPr lang="en-US">
                <a:cs typeface="Calibri Light"/>
              </a:rPr>
              <a:t>Connection guide</a:t>
            </a:r>
            <a:endParaRPr lang="en-US"/>
          </a:p>
        </p:txBody>
      </p:sp>
      <p:sp>
        <p:nvSpPr>
          <p:cNvPr id="3" name="Content Placeholder 2">
            <a:extLst>
              <a:ext uri="{FF2B5EF4-FFF2-40B4-BE49-F238E27FC236}">
                <a16:creationId xmlns:a16="http://schemas.microsoft.com/office/drawing/2014/main" id="{75468D8B-3440-4167-9354-B12438151D51}"/>
              </a:ext>
            </a:extLst>
          </p:cNvPr>
          <p:cNvSpPr>
            <a:spLocks noGrp="1"/>
          </p:cNvSpPr>
          <p:nvPr>
            <p:ph idx="1"/>
          </p:nvPr>
        </p:nvSpPr>
        <p:spPr/>
        <p:txBody>
          <a:bodyPr vert="horz" lIns="91440" tIns="45720" rIns="91440" bIns="45720" rtlCol="0" anchor="t">
            <a:normAutofit/>
          </a:bodyPr>
          <a:lstStyle/>
          <a:p>
            <a:r>
              <a:rPr lang="en-US">
                <a:ea typeface="+mn-lt"/>
                <a:cs typeface="+mn-lt"/>
              </a:rPr>
              <a:t>Connect the V</a:t>
            </a:r>
            <a:r>
              <a:rPr lang="en-US" baseline="-25000">
                <a:ea typeface="+mn-lt"/>
                <a:cs typeface="+mn-lt"/>
              </a:rPr>
              <a:t>CC</a:t>
            </a:r>
            <a:r>
              <a:rPr lang="en-US">
                <a:ea typeface="+mn-lt"/>
                <a:cs typeface="+mn-lt"/>
              </a:rPr>
              <a:t> and GND of the Tower Pro SG90 Servo Motor to +5V and GND pins of the power supply. Then connect the PWM Pin of the Servo Motor to Physical Pin 22 of Raspberry Pi i.e. GPIO25.</a:t>
            </a:r>
          </a:p>
          <a:p>
            <a:endParaRPr lang="en-US" dirty="0">
              <a:cs typeface="Calibri"/>
            </a:endParaRPr>
          </a:p>
          <a:p>
            <a:r>
              <a:rPr lang="en-US">
                <a:ea typeface="+mn-lt"/>
                <a:cs typeface="+mn-lt"/>
              </a:rPr>
              <a:t>Make the ground common between Raspberry Pi and the Power Supply of the Servo Motor.</a:t>
            </a:r>
            <a:endParaRPr lang="en-US" dirty="0">
              <a:ea typeface="+mn-lt"/>
              <a:cs typeface="+mn-lt"/>
            </a:endParaRPr>
          </a:p>
        </p:txBody>
      </p:sp>
    </p:spTree>
    <p:extLst>
      <p:ext uri="{BB962C8B-B14F-4D97-AF65-F5344CB8AC3E}">
        <p14:creationId xmlns:p14="http://schemas.microsoft.com/office/powerpoint/2010/main" val="52430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AAF6-55E9-4A81-811E-4BC73AA012BC}"/>
              </a:ext>
            </a:extLst>
          </p:cNvPr>
          <p:cNvSpPr>
            <a:spLocks noGrp="1"/>
          </p:cNvSpPr>
          <p:nvPr>
            <p:ph type="title"/>
          </p:nvPr>
        </p:nvSpPr>
        <p:spPr/>
        <p:txBody>
          <a:bodyPr/>
          <a:lstStyle/>
          <a:p>
            <a:r>
              <a:rPr lang="en-US" b="1">
                <a:ea typeface="+mj-lt"/>
                <a:cs typeface="+mj-lt"/>
              </a:rPr>
              <a:t>Circuit Diagram</a:t>
            </a:r>
            <a:endParaRPr lang="en-US"/>
          </a:p>
        </p:txBody>
      </p:sp>
      <p:pic>
        <p:nvPicPr>
          <p:cNvPr id="4" name="Picture 4" descr="Diagram&#10;&#10;Description automatically generated">
            <a:extLst>
              <a:ext uri="{FF2B5EF4-FFF2-40B4-BE49-F238E27FC236}">
                <a16:creationId xmlns:a16="http://schemas.microsoft.com/office/drawing/2014/main" id="{2CBEF2A0-6C9F-41F8-BBFB-1F246F01E881}"/>
              </a:ext>
            </a:extLst>
          </p:cNvPr>
          <p:cNvPicPr>
            <a:picLocks noGrp="1" noChangeAspect="1"/>
          </p:cNvPicPr>
          <p:nvPr>
            <p:ph idx="1"/>
          </p:nvPr>
        </p:nvPicPr>
        <p:blipFill>
          <a:blip r:embed="rId2"/>
          <a:stretch>
            <a:fillRect/>
          </a:stretch>
        </p:blipFill>
        <p:spPr>
          <a:xfrm>
            <a:off x="3651572" y="1825625"/>
            <a:ext cx="4888856" cy="4351338"/>
          </a:xfrm>
        </p:spPr>
      </p:pic>
    </p:spTree>
    <p:extLst>
      <p:ext uri="{BB962C8B-B14F-4D97-AF65-F5344CB8AC3E}">
        <p14:creationId xmlns:p14="http://schemas.microsoft.com/office/powerpoint/2010/main" val="373603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7C35-046B-4F56-9557-3FBEE20D6C1B}"/>
              </a:ext>
            </a:extLst>
          </p:cNvPr>
          <p:cNvSpPr>
            <a:spLocks noGrp="1"/>
          </p:cNvSpPr>
          <p:nvPr>
            <p:ph type="title"/>
          </p:nvPr>
        </p:nvSpPr>
        <p:spPr/>
        <p:txBody>
          <a:bodyPr/>
          <a:lstStyle/>
          <a:p>
            <a:r>
              <a:rPr lang="en-US" b="1"/>
              <a:t>Circuit Diagram</a:t>
            </a:r>
            <a:endParaRPr lang="en-US"/>
          </a:p>
        </p:txBody>
      </p:sp>
      <p:pic>
        <p:nvPicPr>
          <p:cNvPr id="6" name="Picture 6" descr="Diagram, schematic&#10;&#10;Description automatically generated">
            <a:extLst>
              <a:ext uri="{FF2B5EF4-FFF2-40B4-BE49-F238E27FC236}">
                <a16:creationId xmlns:a16="http://schemas.microsoft.com/office/drawing/2014/main" id="{4EF35FB5-2706-4C2F-A30B-871D68F7CD8B}"/>
              </a:ext>
            </a:extLst>
          </p:cNvPr>
          <p:cNvPicPr>
            <a:picLocks noGrp="1" noChangeAspect="1"/>
          </p:cNvPicPr>
          <p:nvPr>
            <p:ph idx="1"/>
          </p:nvPr>
        </p:nvPicPr>
        <p:blipFill>
          <a:blip r:embed="rId2"/>
          <a:stretch>
            <a:fillRect/>
          </a:stretch>
        </p:blipFill>
        <p:spPr>
          <a:xfrm>
            <a:off x="3931950" y="1825625"/>
            <a:ext cx="4328100" cy="4351338"/>
          </a:xfrm>
        </p:spPr>
      </p:pic>
    </p:spTree>
    <p:extLst>
      <p:ext uri="{BB962C8B-B14F-4D97-AF65-F5344CB8AC3E}">
        <p14:creationId xmlns:p14="http://schemas.microsoft.com/office/powerpoint/2010/main" val="1079957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500-233A-46D8-B0E8-FED55080D9DC}"/>
              </a:ext>
            </a:extLst>
          </p:cNvPr>
          <p:cNvSpPr>
            <a:spLocks noGrp="1"/>
          </p:cNvSpPr>
          <p:nvPr>
            <p:ph type="title"/>
          </p:nvPr>
        </p:nvSpPr>
        <p:spPr/>
        <p:txBody>
          <a:bodyPr/>
          <a:lstStyle/>
          <a:p>
            <a:r>
              <a:rPr lang="en-US">
                <a:cs typeface="Calibri Light"/>
              </a:rPr>
              <a:t>Code</a:t>
            </a:r>
            <a:endParaRPr lang="en-US"/>
          </a:p>
        </p:txBody>
      </p:sp>
      <p:sp>
        <p:nvSpPr>
          <p:cNvPr id="3" name="Content Placeholder 2">
            <a:extLst>
              <a:ext uri="{FF2B5EF4-FFF2-40B4-BE49-F238E27FC236}">
                <a16:creationId xmlns:a16="http://schemas.microsoft.com/office/drawing/2014/main" id="{FF2BFF2F-5A67-4E85-AA11-39ACC9A4E238}"/>
              </a:ext>
            </a:extLst>
          </p:cNvPr>
          <p:cNvSpPr>
            <a:spLocks noGrp="1"/>
          </p:cNvSpPr>
          <p:nvPr>
            <p:ph idx="1"/>
          </p:nvPr>
        </p:nvSpPr>
        <p:spPr/>
        <p:txBody>
          <a:bodyPr vert="horz" lIns="91440" tIns="45720" rIns="91440" bIns="45720" rtlCol="0" anchor="t">
            <a:normAutofit fontScale="47500" lnSpcReduction="20000"/>
          </a:bodyPr>
          <a:lstStyle/>
          <a:p>
            <a:r>
              <a:rPr lang="en-US" dirty="0">
                <a:latin typeface="Consolas"/>
              </a:rPr>
              <a:t>#include &lt;wiringPi.h&gt;
</a:t>
            </a:r>
            <a:r>
              <a:rPr lang="en-US">
                <a:latin typeface="Consolas"/>
              </a:rPr>
              <a:t>#include &lt;stdio.h&gt;</a:t>
            </a:r>
            <a:r>
              <a:rPr lang="en-US" dirty="0">
                <a:latin typeface="Consolas"/>
              </a:rPr>
              <a:t>
</a:t>
            </a:r>
            <a:r>
              <a:rPr lang="en-US">
                <a:latin typeface="Consolas"/>
              </a:rPr>
              <a:t>int main (void)</a:t>
            </a:r>
            <a:r>
              <a:rPr lang="en-US" dirty="0">
                <a:latin typeface="Consolas"/>
              </a:rPr>
              <a:t>
</a:t>
            </a:r>
            <a:r>
              <a:rPr lang="en-US">
                <a:latin typeface="Consolas"/>
              </a:rPr>
              <a:t>{</a:t>
            </a:r>
            <a:r>
              <a:rPr lang="en-US" dirty="0">
                <a:latin typeface="Consolas"/>
              </a:rPr>
              <a:t>
</a:t>
            </a:r>
            <a:r>
              <a:rPr lang="en-US">
                <a:latin typeface="Consolas"/>
              </a:rPr>
              <a:t>   printf ("Raspberry Pi wiringPi test program\n");</a:t>
            </a:r>
            <a:r>
              <a:rPr lang="en-US" dirty="0">
                <a:latin typeface="Consolas"/>
              </a:rPr>
              <a:t>
</a:t>
            </a:r>
            <a:r>
              <a:rPr lang="en-US">
                <a:latin typeface="Consolas"/>
              </a:rPr>
              <a:t>   wiringPiSetupGpio();</a:t>
            </a:r>
            <a:r>
              <a:rPr lang="en-US" dirty="0">
                <a:latin typeface="Consolas"/>
              </a:rPr>
              <a:t>
</a:t>
            </a:r>
            <a:r>
              <a:rPr lang="en-US">
                <a:latin typeface="Consolas"/>
              </a:rPr>
              <a:t>   pinMode (18, PWM_OUTPUT) ;</a:t>
            </a:r>
            <a:r>
              <a:rPr lang="en-US" dirty="0">
                <a:latin typeface="Consolas"/>
              </a:rPr>
              <a:t>
</a:t>
            </a:r>
            <a:r>
              <a:rPr lang="en-US">
                <a:latin typeface="Consolas"/>
              </a:rPr>
              <a:t>   pwmSetMode (PWM_MODE_MS);</a:t>
            </a:r>
            <a:r>
              <a:rPr lang="en-US" dirty="0">
                <a:latin typeface="Consolas"/>
              </a:rPr>
              <a:t>
</a:t>
            </a:r>
            <a:r>
              <a:rPr lang="en-US">
                <a:latin typeface="Consolas"/>
              </a:rPr>
              <a:t>   pwmSetRange (2000);</a:t>
            </a:r>
            <a:r>
              <a:rPr lang="en-US" dirty="0">
                <a:latin typeface="Consolas"/>
              </a:rPr>
              <a:t>
</a:t>
            </a:r>
            <a:r>
              <a:rPr lang="en-US">
                <a:latin typeface="Consolas"/>
              </a:rPr>
              <a:t>   pwmSetClock (192);</a:t>
            </a:r>
            <a:r>
              <a:rPr lang="en-US" dirty="0">
                <a:latin typeface="Consolas"/>
              </a:rPr>
              <a:t>
</a:t>
            </a:r>
            <a:r>
              <a:rPr lang="en-US">
                <a:latin typeface="Consolas"/>
              </a:rPr>
              <a:t>   pwmWrite(18,150);</a:t>
            </a:r>
            <a:r>
              <a:rPr lang="en-US" dirty="0">
                <a:latin typeface="Consolas"/>
              </a:rPr>
              <a:t>
</a:t>
            </a:r>
            <a:r>
              <a:rPr lang="en-US">
                <a:latin typeface="Consolas"/>
              </a:rPr>
              <a:t>   delay(1000);</a:t>
            </a:r>
            <a:r>
              <a:rPr lang="en-US" dirty="0">
                <a:latin typeface="Consolas"/>
              </a:rPr>
              <a:t>
</a:t>
            </a:r>
            <a:r>
              <a:rPr lang="en-US">
                <a:latin typeface="Consolas"/>
              </a:rPr>
              <a:t>   pwmWrite(18,200);</a:t>
            </a:r>
            <a:r>
              <a:rPr lang="en-US" dirty="0">
                <a:latin typeface="Consolas"/>
              </a:rPr>
              <a:t>
</a:t>
            </a:r>
            <a:r>
              <a:rPr lang="en-US">
                <a:latin typeface="Consolas"/>
              </a:rPr>
              <a:t>   return 0;</a:t>
            </a:r>
            <a:r>
              <a:rPr lang="en-US" dirty="0">
                <a:latin typeface="Consolas"/>
              </a:rPr>
              <a:t>
</a:t>
            </a:r>
            <a:r>
              <a:rPr lang="en-US">
                <a:latin typeface="Consolas"/>
              </a:rPr>
              <a:t>}</a:t>
            </a:r>
            <a:endParaRPr lang="en-US"/>
          </a:p>
        </p:txBody>
      </p:sp>
    </p:spTree>
    <p:extLst>
      <p:ext uri="{BB962C8B-B14F-4D97-AF65-F5344CB8AC3E}">
        <p14:creationId xmlns:p14="http://schemas.microsoft.com/office/powerpoint/2010/main" val="71204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26B6-ED01-4440-9616-108FEEC5D7A7}"/>
              </a:ext>
            </a:extLst>
          </p:cNvPr>
          <p:cNvSpPr>
            <a:spLocks noGrp="1"/>
          </p:cNvSpPr>
          <p:nvPr>
            <p:ph type="title"/>
          </p:nvPr>
        </p:nvSpPr>
        <p:spPr/>
        <p:txBody>
          <a:bodyPr/>
          <a:lstStyle/>
          <a:p>
            <a:r>
              <a:rPr lang="en-US" dirty="0">
                <a:cs typeface="Calibri Light"/>
              </a:rPr>
              <a:t>Overview</a:t>
            </a:r>
            <a:endParaRPr lang="en-US" dirty="0"/>
          </a:p>
        </p:txBody>
      </p:sp>
      <p:sp>
        <p:nvSpPr>
          <p:cNvPr id="3" name="Content Placeholder 2">
            <a:extLst>
              <a:ext uri="{FF2B5EF4-FFF2-40B4-BE49-F238E27FC236}">
                <a16:creationId xmlns:a16="http://schemas.microsoft.com/office/drawing/2014/main" id="{960B4E77-2328-4EF0-9C95-FC2470B481E7}"/>
              </a:ext>
            </a:extLst>
          </p:cNvPr>
          <p:cNvSpPr>
            <a:spLocks noGrp="1"/>
          </p:cNvSpPr>
          <p:nvPr>
            <p:ph idx="1"/>
          </p:nvPr>
        </p:nvSpPr>
        <p:spPr/>
        <p:txBody>
          <a:bodyPr vert="horz" lIns="91440" tIns="45720" rIns="91440" bIns="45720" rtlCol="0" anchor="t">
            <a:normAutofit/>
          </a:bodyPr>
          <a:lstStyle/>
          <a:p>
            <a:r>
              <a:rPr lang="en-US" dirty="0">
                <a:ea typeface="+mn-lt"/>
                <a:cs typeface="+mn-lt"/>
              </a:rPr>
              <a:t> In this project, we will learn about Servo Motors, Raspberry Pi Servo Motor Interface and How to Control a Servo Motor using Raspberry Pi.</a:t>
            </a:r>
          </a:p>
          <a:p>
            <a:r>
              <a:rPr lang="en-US" dirty="0">
                <a:cs typeface="Calibri"/>
              </a:rPr>
              <a:t>Here is link of servo motor</a:t>
            </a:r>
          </a:p>
          <a:p>
            <a:r>
              <a:rPr lang="en-US" dirty="0">
                <a:ea typeface="+mn-lt"/>
                <a:cs typeface="+mn-lt"/>
              </a:rPr>
              <a:t>https://www.digikey.ca/en/products/detail/adafruit-industries-llc/2442/5774227</a:t>
            </a:r>
            <a:endParaRPr lang="en-US" dirty="0">
              <a:cs typeface="Calibri"/>
            </a:endParaRPr>
          </a:p>
        </p:txBody>
      </p:sp>
    </p:spTree>
    <p:extLst>
      <p:ext uri="{BB962C8B-B14F-4D97-AF65-F5344CB8AC3E}">
        <p14:creationId xmlns:p14="http://schemas.microsoft.com/office/powerpoint/2010/main" val="70724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058B-B50A-4348-9A3C-9E1B42992800}"/>
              </a:ext>
            </a:extLst>
          </p:cNvPr>
          <p:cNvSpPr>
            <a:spLocks noGrp="1"/>
          </p:cNvSpPr>
          <p:nvPr>
            <p:ph type="title"/>
          </p:nvPr>
        </p:nvSpPr>
        <p:spPr/>
        <p:txBody>
          <a:bodyPr/>
          <a:lstStyle/>
          <a:p>
            <a:r>
              <a:rPr lang="en-US">
                <a:cs typeface="Calibri Light"/>
              </a:rPr>
              <a:t>Commands for linux</a:t>
            </a:r>
            <a:endParaRPr lang="en-US"/>
          </a:p>
        </p:txBody>
      </p:sp>
      <p:sp>
        <p:nvSpPr>
          <p:cNvPr id="3" name="Content Placeholder 2">
            <a:extLst>
              <a:ext uri="{FF2B5EF4-FFF2-40B4-BE49-F238E27FC236}">
                <a16:creationId xmlns:a16="http://schemas.microsoft.com/office/drawing/2014/main" id="{F264D223-F07E-4A4C-80B5-3F4AF21497D8}"/>
              </a:ext>
            </a:extLst>
          </p:cNvPr>
          <p:cNvSpPr>
            <a:spLocks noGrp="1"/>
          </p:cNvSpPr>
          <p:nvPr>
            <p:ph idx="1"/>
          </p:nvPr>
        </p:nvSpPr>
        <p:spPr/>
        <p:txBody>
          <a:bodyPr vert="horz" lIns="91440" tIns="45720" rIns="91440" bIns="45720" rtlCol="0" anchor="t">
            <a:normAutofit/>
          </a:bodyPr>
          <a:lstStyle/>
          <a:p>
            <a:r>
              <a:rPr lang="en-US">
                <a:ea typeface="+mn-lt"/>
                <a:cs typeface="+mn-lt"/>
              </a:rPr>
              <a:t>gpio -g mode 18 pwm </a:t>
            </a:r>
          </a:p>
          <a:p>
            <a:r>
              <a:rPr lang="en-US">
                <a:ea typeface="+mn-lt"/>
                <a:cs typeface="+mn-lt"/>
              </a:rPr>
              <a:t>gpio pwm-ms </a:t>
            </a:r>
          </a:p>
          <a:p>
            <a:r>
              <a:rPr lang="en-US">
                <a:ea typeface="+mn-lt"/>
                <a:cs typeface="+mn-lt"/>
              </a:rPr>
              <a:t>gpio pwmc 192 </a:t>
            </a:r>
          </a:p>
          <a:p>
            <a:r>
              <a:rPr lang="en-US">
                <a:ea typeface="+mn-lt"/>
                <a:cs typeface="+mn-lt"/>
              </a:rPr>
              <a:t>gpio pwmr 2000 </a:t>
            </a:r>
          </a:p>
          <a:p>
            <a:r>
              <a:rPr lang="en-US">
                <a:ea typeface="+mn-lt"/>
                <a:cs typeface="+mn-lt"/>
              </a:rPr>
              <a:t>gpio -g pwm 18 150 </a:t>
            </a:r>
          </a:p>
          <a:p>
            <a:r>
              <a:rPr lang="en-US">
                <a:ea typeface="+mn-lt"/>
                <a:cs typeface="+mn-lt"/>
              </a:rPr>
              <a:t>gpio -g pwm 18 200</a:t>
            </a:r>
            <a:endParaRPr lang="en-US">
              <a:cs typeface="Calibri"/>
            </a:endParaRPr>
          </a:p>
        </p:txBody>
      </p:sp>
    </p:spTree>
    <p:extLst>
      <p:ext uri="{BB962C8B-B14F-4D97-AF65-F5344CB8AC3E}">
        <p14:creationId xmlns:p14="http://schemas.microsoft.com/office/powerpoint/2010/main" val="2170621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D904-7EA4-400E-810F-08F8F494F93C}"/>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F14D3371-7608-481E-B275-5395279F367D}"/>
              </a:ext>
            </a:extLst>
          </p:cNvPr>
          <p:cNvSpPr>
            <a:spLocks noGrp="1"/>
          </p:cNvSpPr>
          <p:nvPr>
            <p:ph idx="1"/>
          </p:nvPr>
        </p:nvSpPr>
        <p:spPr/>
        <p:txBody>
          <a:bodyPr vert="horz" lIns="91440" tIns="45720" rIns="91440" bIns="45720" rtlCol="0" anchor="t">
            <a:normAutofit/>
          </a:bodyPr>
          <a:lstStyle/>
          <a:p>
            <a:r>
              <a:rPr lang="en-US">
                <a:ea typeface="+mn-lt"/>
                <a:cs typeface="+mn-lt"/>
              </a:rPr>
              <a:t>Datasheet of servo motor</a:t>
            </a:r>
            <a:endParaRPr lang="en-US" dirty="0"/>
          </a:p>
          <a:p>
            <a:r>
              <a:rPr lang="en-US"/>
              <a:t>Interface L298N DC Motor Driver Module with Arduino, </a:t>
            </a:r>
            <a:r>
              <a:rPr lang="en-US" err="1"/>
              <a:t>Retrived</a:t>
            </a:r>
            <a:r>
              <a:rPr lang="en-US" dirty="0"/>
              <a:t> from </a:t>
            </a:r>
            <a:r>
              <a:rPr lang="en-US" dirty="0">
                <a:ea typeface="+mn-lt"/>
                <a:cs typeface="+mn-lt"/>
              </a:rPr>
              <a:t>https://lastminuteengineers.com/l298n-dc-stepper-driver-arduino-tutorial/</a:t>
            </a:r>
            <a:endParaRPr lang="en-US">
              <a:cs typeface="Calibri" panose="020F0502020204030204"/>
            </a:endParaRPr>
          </a:p>
          <a:p>
            <a:r>
              <a:rPr lang="en-US">
                <a:cs typeface="Calibri" panose="020F0502020204030204"/>
              </a:rPr>
              <a:t>Electronics </a:t>
            </a:r>
            <a:r>
              <a:rPr lang="en-US" err="1">
                <a:cs typeface="Calibri" panose="020F0502020204030204"/>
              </a:rPr>
              <a:t>Hub,</a:t>
            </a:r>
            <a:r>
              <a:rPr lang="en-US" err="1">
                <a:ea typeface="+mn-lt"/>
                <a:cs typeface="+mn-lt"/>
              </a:rPr>
              <a:t>February</a:t>
            </a:r>
            <a:r>
              <a:rPr lang="en-US">
                <a:ea typeface="+mn-lt"/>
                <a:cs typeface="+mn-lt"/>
              </a:rPr>
              <a:t> 14, 2018, Raspberry Pi Servo Motor Interface, </a:t>
            </a:r>
            <a:r>
              <a:rPr lang="en-US" err="1">
                <a:ea typeface="+mn-lt"/>
                <a:cs typeface="+mn-lt"/>
              </a:rPr>
              <a:t>Retrived</a:t>
            </a:r>
            <a:r>
              <a:rPr lang="en-US">
                <a:ea typeface="+mn-lt"/>
                <a:cs typeface="+mn-lt"/>
              </a:rPr>
              <a:t> from </a:t>
            </a:r>
            <a:r>
              <a:rPr lang="en-US" dirty="0">
                <a:ea typeface="+mn-lt"/>
                <a:cs typeface="+mn-lt"/>
                <a:hlinkClick r:id="rId2"/>
              </a:rPr>
              <a:t>https://www.electronicshub.org/raspberry-pi-servo-motor-interface-tutorial/</a:t>
            </a:r>
            <a:endParaRPr lang="en-US">
              <a:cs typeface="Calibri"/>
            </a:endParaRPr>
          </a:p>
          <a:p>
            <a:r>
              <a:rPr lang="en-US">
                <a:cs typeface="Calibri"/>
              </a:rPr>
              <a:t>Jim blom, May 8,2019, Raspberry pi GPIO, retrived from </a:t>
            </a:r>
            <a:r>
              <a:rPr lang="en-US">
                <a:ea typeface="+mn-lt"/>
                <a:cs typeface="+mn-lt"/>
              </a:rPr>
              <a:t>https://learn.sparkfun.com/tutorials/raspberry-gpio/c-wiringpi-api</a:t>
            </a:r>
            <a:endParaRPr lang="en-US" dirty="0">
              <a:cs typeface="Calibri"/>
            </a:endParaRPr>
          </a:p>
          <a:p>
            <a:endParaRPr lang="en-US" dirty="0">
              <a:cs typeface="Calibri"/>
            </a:endParaRPr>
          </a:p>
        </p:txBody>
      </p:sp>
    </p:spTree>
    <p:extLst>
      <p:ext uri="{BB962C8B-B14F-4D97-AF65-F5344CB8AC3E}">
        <p14:creationId xmlns:p14="http://schemas.microsoft.com/office/powerpoint/2010/main" val="114153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DCED-3E47-4D1E-AC64-BFF518167A59}"/>
              </a:ext>
            </a:extLst>
          </p:cNvPr>
          <p:cNvSpPr>
            <a:spLocks noGrp="1"/>
          </p:cNvSpPr>
          <p:nvPr>
            <p:ph type="title"/>
          </p:nvPr>
        </p:nvSpPr>
        <p:spPr/>
        <p:txBody>
          <a:bodyPr/>
          <a:lstStyle/>
          <a:p>
            <a:r>
              <a:rPr lang="en-US" dirty="0">
                <a:cs typeface="Calibri Light"/>
              </a:rPr>
              <a:t>Servo Motor</a:t>
            </a:r>
          </a:p>
        </p:txBody>
      </p:sp>
      <p:sp>
        <p:nvSpPr>
          <p:cNvPr id="3" name="Content Placeholder 2">
            <a:extLst>
              <a:ext uri="{FF2B5EF4-FFF2-40B4-BE49-F238E27FC236}">
                <a16:creationId xmlns:a16="http://schemas.microsoft.com/office/drawing/2014/main" id="{5E5FE3C1-F75A-4B21-B3AA-DC485CF62610}"/>
              </a:ext>
            </a:extLst>
          </p:cNvPr>
          <p:cNvSpPr>
            <a:spLocks noGrp="1"/>
          </p:cNvSpPr>
          <p:nvPr>
            <p:ph idx="1"/>
          </p:nvPr>
        </p:nvSpPr>
        <p:spPr/>
        <p:txBody>
          <a:bodyPr vert="horz" lIns="91440" tIns="45720" rIns="91440" bIns="45720" rtlCol="0" anchor="t">
            <a:normAutofit/>
          </a:bodyPr>
          <a:lstStyle/>
          <a:p>
            <a:r>
              <a:rPr lang="en-US" dirty="0">
                <a:ea typeface="+mn-lt"/>
                <a:cs typeface="+mn-lt"/>
              </a:rPr>
              <a:t>Interfacing a Servo Motor with Raspberry Pi is an interesting topic as Servo Motors are the main components of a Robot.</a:t>
            </a:r>
          </a:p>
          <a:p>
            <a:endParaRPr lang="en-US" dirty="0">
              <a:cs typeface="Calibri"/>
            </a:endParaRPr>
          </a:p>
        </p:txBody>
      </p:sp>
      <p:graphicFrame>
        <p:nvGraphicFramePr>
          <p:cNvPr id="5" name="Table 4">
            <a:extLst>
              <a:ext uri="{FF2B5EF4-FFF2-40B4-BE49-F238E27FC236}">
                <a16:creationId xmlns:a16="http://schemas.microsoft.com/office/drawing/2014/main" id="{AC2FB0B5-175C-495D-8A58-E0A6FD53CC28}"/>
              </a:ext>
            </a:extLst>
          </p:cNvPr>
          <p:cNvGraphicFramePr>
            <a:graphicFrameLocks noGrp="1"/>
          </p:cNvGraphicFramePr>
          <p:nvPr>
            <p:extLst>
              <p:ext uri="{D42A27DB-BD31-4B8C-83A1-F6EECF244321}">
                <p14:modId xmlns:p14="http://schemas.microsoft.com/office/powerpoint/2010/main" val="2352564159"/>
              </p:ext>
            </p:extLst>
          </p:nvPr>
        </p:nvGraphicFramePr>
        <p:xfrm>
          <a:off x="3646513" y="3062068"/>
          <a:ext cx="3715364" cy="2804160"/>
        </p:xfrm>
        <a:graphic>
          <a:graphicData uri="http://schemas.openxmlformats.org/drawingml/2006/table">
            <a:tbl>
              <a:tblPr firstRow="1" bandRow="1">
                <a:tableStyleId>{5C22544A-7EE6-4342-B048-85BDC9FD1C3A}</a:tableStyleId>
              </a:tblPr>
              <a:tblGrid>
                <a:gridCol w="1857682">
                  <a:extLst>
                    <a:ext uri="{9D8B030D-6E8A-4147-A177-3AD203B41FA5}">
                      <a16:colId xmlns:a16="http://schemas.microsoft.com/office/drawing/2014/main" val="2302885017"/>
                    </a:ext>
                  </a:extLst>
                </a:gridCol>
                <a:gridCol w="1857682">
                  <a:extLst>
                    <a:ext uri="{9D8B030D-6E8A-4147-A177-3AD203B41FA5}">
                      <a16:colId xmlns:a16="http://schemas.microsoft.com/office/drawing/2014/main" val="272786603"/>
                    </a:ext>
                  </a:extLst>
                </a:gridCol>
              </a:tblGrid>
              <a:tr h="0">
                <a:tc>
                  <a:txBody>
                    <a:bodyPr/>
                    <a:lstStyle/>
                    <a:p>
                      <a:pPr algn="l" fontAlgn="t"/>
                      <a:r>
                        <a:rPr lang="en-US" dirty="0">
                          <a:effectLst/>
                        </a:rPr>
                        <a:t>Manufacturer</a:t>
                      </a:r>
                      <a:endParaRPr lang="en-US" b="1" dirty="0">
                        <a:solidFill>
                          <a:srgbClr val="222222"/>
                        </a:solidFill>
                        <a:effectLst/>
                        <a:latin typeface="Arial" panose="020B0604020202020204" pitchFamily="34" charset="0"/>
                      </a:endParaRPr>
                    </a:p>
                  </a:txBody>
                  <a:tcPr marL="76200" marR="76200" marT="76200" marB="76200"/>
                </a:tc>
                <a:tc>
                  <a:txBody>
                    <a:bodyPr/>
                    <a:lstStyle/>
                    <a:p>
                      <a:pPr lvl="0" algn="l">
                        <a:buNone/>
                      </a:pPr>
                      <a:r>
                        <a:rPr lang="en-US" dirty="0">
                          <a:effectLst/>
                        </a:rPr>
                        <a:t>Adafruit Industries LLC</a:t>
                      </a:r>
                      <a:endParaRPr lang="en-US" b="0" dirty="0">
                        <a:solidFill>
                          <a:srgbClr val="444444"/>
                        </a:solidFill>
                        <a:effectLst/>
                        <a:latin typeface="Arial"/>
                      </a:endParaRPr>
                    </a:p>
                  </a:txBody>
                  <a:tcPr marT="76200" marB="76200"/>
                </a:tc>
                <a:extLst>
                  <a:ext uri="{0D108BD9-81ED-4DB2-BD59-A6C34878D82A}">
                    <a16:rowId xmlns:a16="http://schemas.microsoft.com/office/drawing/2014/main" val="1192288020"/>
                  </a:ext>
                </a:extLst>
              </a:tr>
              <a:tr h="0">
                <a:tc>
                  <a:txBody>
                    <a:bodyPr/>
                    <a:lstStyle/>
                    <a:p>
                      <a:pPr algn="l" fontAlgn="t"/>
                      <a:r>
                        <a:rPr lang="en-US" dirty="0">
                          <a:effectLst/>
                        </a:rPr>
                        <a:t>Manufacturer Product Number</a:t>
                      </a:r>
                      <a:endParaRPr lang="en-US" b="1" dirty="0">
                        <a:solidFill>
                          <a:srgbClr val="222222"/>
                        </a:solidFill>
                        <a:effectLst/>
                        <a:latin typeface="Arial" panose="020B0604020202020204" pitchFamily="34" charset="0"/>
                      </a:endParaRPr>
                    </a:p>
                  </a:txBody>
                  <a:tcPr marL="76200" marR="76200" marT="76200" marB="76200"/>
                </a:tc>
                <a:tc>
                  <a:txBody>
                    <a:bodyPr/>
                    <a:lstStyle/>
                    <a:p>
                      <a:pPr lvl="0" algn="l">
                        <a:buNone/>
                      </a:pPr>
                      <a:r>
                        <a:rPr lang="en-US" dirty="0">
                          <a:effectLst/>
                        </a:rPr>
                        <a:t>2442</a:t>
                      </a:r>
                      <a:endParaRPr lang="en-US" b="0" dirty="0">
                        <a:solidFill>
                          <a:srgbClr val="444444"/>
                        </a:solidFill>
                        <a:effectLst/>
                        <a:latin typeface="Arial"/>
                      </a:endParaRPr>
                    </a:p>
                  </a:txBody>
                  <a:tcPr marT="76200" marB="76200"/>
                </a:tc>
                <a:extLst>
                  <a:ext uri="{0D108BD9-81ED-4DB2-BD59-A6C34878D82A}">
                    <a16:rowId xmlns:a16="http://schemas.microsoft.com/office/drawing/2014/main" val="3687116254"/>
                  </a:ext>
                </a:extLst>
              </a:tr>
              <a:tr h="0">
                <a:tc>
                  <a:txBody>
                    <a:bodyPr/>
                    <a:lstStyle/>
                    <a:p>
                      <a:pPr algn="l" fontAlgn="t"/>
                      <a:r>
                        <a:rPr lang="en-US" dirty="0">
                          <a:effectLst/>
                        </a:rPr>
                        <a:t>Supplier</a:t>
                      </a:r>
                      <a:endParaRPr lang="en-US" b="1" dirty="0">
                        <a:solidFill>
                          <a:srgbClr val="222222"/>
                        </a:solidFill>
                        <a:effectLst/>
                        <a:latin typeface="Arial" panose="020B0604020202020204" pitchFamily="34" charset="0"/>
                      </a:endParaRPr>
                    </a:p>
                  </a:txBody>
                  <a:tcPr marL="76200" marR="76200" marT="76200" marB="76200"/>
                </a:tc>
                <a:tc>
                  <a:txBody>
                    <a:bodyPr/>
                    <a:lstStyle/>
                    <a:p>
                      <a:pPr lvl="0" algn="l">
                        <a:buNone/>
                      </a:pPr>
                      <a:r>
                        <a:rPr lang="en-US" u="none" strike="noStrike" dirty="0">
                          <a:effectLst/>
                          <a:hlinkClick r:id="rId2"/>
                        </a:rPr>
                        <a:t>Adafruit Industries LLC</a:t>
                      </a:r>
                      <a:endParaRPr lang="en-US" b="0" dirty="0">
                        <a:solidFill>
                          <a:srgbClr val="444444"/>
                        </a:solidFill>
                        <a:effectLst/>
                        <a:latin typeface="Arial"/>
                      </a:endParaRPr>
                    </a:p>
                  </a:txBody>
                  <a:tcPr marT="76200" marB="76200"/>
                </a:tc>
                <a:extLst>
                  <a:ext uri="{0D108BD9-81ED-4DB2-BD59-A6C34878D82A}">
                    <a16:rowId xmlns:a16="http://schemas.microsoft.com/office/drawing/2014/main" val="339222290"/>
                  </a:ext>
                </a:extLst>
              </a:tr>
              <a:tr h="0">
                <a:tc>
                  <a:txBody>
                    <a:bodyPr/>
                    <a:lstStyle/>
                    <a:p>
                      <a:pPr algn="l" fontAlgn="t"/>
                      <a:r>
                        <a:rPr lang="en-US" dirty="0">
                          <a:effectLst/>
                        </a:rPr>
                        <a:t>Description</a:t>
                      </a:r>
                      <a:endParaRPr lang="en-US" b="1" dirty="0">
                        <a:solidFill>
                          <a:srgbClr val="222222"/>
                        </a:solidFill>
                        <a:effectLst/>
                        <a:latin typeface="Arial" panose="020B0604020202020204" pitchFamily="34" charset="0"/>
                      </a:endParaRPr>
                    </a:p>
                  </a:txBody>
                  <a:tcPr marL="76200" marR="76200" marT="76200" marB="76200"/>
                </a:tc>
                <a:tc>
                  <a:txBody>
                    <a:bodyPr/>
                    <a:lstStyle/>
                    <a:p>
                      <a:pPr lvl="0" algn="l">
                        <a:buNone/>
                      </a:pPr>
                      <a:r>
                        <a:rPr lang="en-US" dirty="0">
                          <a:effectLst/>
                        </a:rPr>
                        <a:t>SERVOMOTOR RC 130 RPM 5V</a:t>
                      </a:r>
                      <a:endParaRPr lang="en-US" b="0" dirty="0">
                        <a:solidFill>
                          <a:srgbClr val="444444"/>
                        </a:solidFill>
                        <a:effectLst/>
                        <a:latin typeface="Arial"/>
                      </a:endParaRPr>
                    </a:p>
                  </a:txBody>
                  <a:tcPr marT="76200" marB="76200"/>
                </a:tc>
                <a:extLst>
                  <a:ext uri="{0D108BD9-81ED-4DB2-BD59-A6C34878D82A}">
                    <a16:rowId xmlns:a16="http://schemas.microsoft.com/office/drawing/2014/main" val="3261577050"/>
                  </a:ext>
                </a:extLst>
              </a:tr>
            </a:tbl>
          </a:graphicData>
        </a:graphic>
      </p:graphicFrame>
    </p:spTree>
    <p:extLst>
      <p:ext uri="{BB962C8B-B14F-4D97-AF65-F5344CB8AC3E}">
        <p14:creationId xmlns:p14="http://schemas.microsoft.com/office/powerpoint/2010/main" val="313881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8B3E-6223-499C-AC50-F672F20FECC1}"/>
              </a:ext>
            </a:extLst>
          </p:cNvPr>
          <p:cNvSpPr>
            <a:spLocks noGrp="1"/>
          </p:cNvSpPr>
          <p:nvPr>
            <p:ph type="title"/>
          </p:nvPr>
        </p:nvSpPr>
        <p:spPr/>
        <p:txBody>
          <a:bodyPr/>
          <a:lstStyle/>
          <a:p>
            <a:r>
              <a:rPr lang="en-US" dirty="0">
                <a:cs typeface="Calibri Light"/>
              </a:rPr>
              <a:t>Description</a:t>
            </a:r>
            <a:endParaRPr lang="en-US" dirty="0"/>
          </a:p>
        </p:txBody>
      </p:sp>
      <p:sp>
        <p:nvSpPr>
          <p:cNvPr id="3" name="Content Placeholder 2">
            <a:extLst>
              <a:ext uri="{FF2B5EF4-FFF2-40B4-BE49-F238E27FC236}">
                <a16:creationId xmlns:a16="http://schemas.microsoft.com/office/drawing/2014/main" id="{20242043-9135-43E8-81A5-F61E3104D7DD}"/>
              </a:ext>
            </a:extLst>
          </p:cNvPr>
          <p:cNvSpPr>
            <a:spLocks noGrp="1"/>
          </p:cNvSpPr>
          <p:nvPr>
            <p:ph idx="1"/>
          </p:nvPr>
        </p:nvSpPr>
        <p:spPr/>
        <p:txBody>
          <a:bodyPr vert="horz" lIns="91440" tIns="45720" rIns="91440" bIns="45720" rtlCol="0" anchor="t">
            <a:normAutofit/>
          </a:bodyPr>
          <a:lstStyle/>
          <a:p>
            <a:r>
              <a:rPr lang="en-US" dirty="0">
                <a:ea typeface="+mn-lt"/>
                <a:cs typeface="+mn-lt"/>
              </a:rPr>
              <a:t>This little micro servo rotates 360 degrees fully forward or backwards, instead of moving to a single position. </a:t>
            </a:r>
          </a:p>
          <a:p>
            <a:endParaRPr lang="en-US" dirty="0">
              <a:ea typeface="+mn-lt"/>
              <a:cs typeface="+mn-lt"/>
            </a:endParaRPr>
          </a:p>
          <a:p>
            <a:r>
              <a:rPr lang="en-US" dirty="0">
                <a:ea typeface="+mn-lt"/>
                <a:cs typeface="+mn-lt"/>
              </a:rPr>
              <a:t>We can use any servo code, hardware or library to control these servos. Good for making simple moving robots. Comes with five horns and attachment screws.</a:t>
            </a:r>
            <a:endParaRPr lang="en-US" dirty="0">
              <a:cs typeface="Calibri"/>
            </a:endParaRPr>
          </a:p>
        </p:txBody>
      </p:sp>
    </p:spTree>
    <p:extLst>
      <p:ext uri="{BB962C8B-B14F-4D97-AF65-F5344CB8AC3E}">
        <p14:creationId xmlns:p14="http://schemas.microsoft.com/office/powerpoint/2010/main" val="213178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9333-21F0-477F-B93B-2EE10D254DB8}"/>
              </a:ext>
            </a:extLst>
          </p:cNvPr>
          <p:cNvSpPr>
            <a:spLocks noGrp="1"/>
          </p:cNvSpPr>
          <p:nvPr>
            <p:ph type="title"/>
          </p:nvPr>
        </p:nvSpPr>
        <p:spPr/>
        <p:txBody>
          <a:bodyPr/>
          <a:lstStyle/>
          <a:p>
            <a:r>
              <a:rPr lang="en-US" dirty="0">
                <a:cs typeface="Calibri Light"/>
              </a:rPr>
              <a:t>Technical Details</a:t>
            </a:r>
            <a:endParaRPr lang="en-US" dirty="0"/>
          </a:p>
        </p:txBody>
      </p:sp>
      <p:sp>
        <p:nvSpPr>
          <p:cNvPr id="3" name="Content Placeholder 2">
            <a:extLst>
              <a:ext uri="{FF2B5EF4-FFF2-40B4-BE49-F238E27FC236}">
                <a16:creationId xmlns:a16="http://schemas.microsoft.com/office/drawing/2014/main" id="{5481D151-6116-4989-9946-91009C4531BF}"/>
              </a:ext>
            </a:extLst>
          </p:cNvPr>
          <p:cNvSpPr>
            <a:spLocks noGrp="1"/>
          </p:cNvSpPr>
          <p:nvPr>
            <p:ph idx="1"/>
          </p:nvPr>
        </p:nvSpPr>
        <p:spPr/>
        <p:txBody>
          <a:bodyPr vert="horz" lIns="91440" tIns="45720" rIns="91440" bIns="45720" rtlCol="0" anchor="t">
            <a:normAutofit/>
          </a:bodyPr>
          <a:lstStyle/>
          <a:p>
            <a:r>
              <a:rPr lang="en-US" dirty="0">
                <a:ea typeface="+mn-lt"/>
                <a:cs typeface="+mn-lt"/>
              </a:rPr>
              <a:t>No load speed: 110RPM (4.8v) / 130RPM (6v) </a:t>
            </a:r>
          </a:p>
          <a:p>
            <a:r>
              <a:rPr lang="en-US" dirty="0">
                <a:ea typeface="+mn-lt"/>
                <a:cs typeface="+mn-lt"/>
              </a:rPr>
              <a:t>Running Current (at no load): 100mA (4.8v) / 120mA (6v) </a:t>
            </a:r>
          </a:p>
          <a:p>
            <a:r>
              <a:rPr lang="en-US" dirty="0">
                <a:ea typeface="+mn-lt"/>
                <a:cs typeface="+mn-lt"/>
              </a:rPr>
              <a:t>Peak Stall Torque (4.8v): 1.3 kg/cm / 18.09 oz/in </a:t>
            </a:r>
            <a:endParaRPr lang="en-US">
              <a:ea typeface="+mn-lt"/>
              <a:cs typeface="+mn-lt"/>
            </a:endParaRPr>
          </a:p>
          <a:p>
            <a:r>
              <a:rPr lang="en-US" dirty="0">
                <a:ea typeface="+mn-lt"/>
                <a:cs typeface="+mn-lt"/>
              </a:rPr>
              <a:t>Peak Stall Torque (6v): 1.5 kg/cm / 20.86 oz/in </a:t>
            </a:r>
            <a:endParaRPr lang="en-US">
              <a:ea typeface="+mn-lt"/>
              <a:cs typeface="+mn-lt"/>
            </a:endParaRPr>
          </a:p>
          <a:p>
            <a:r>
              <a:rPr lang="en-US" dirty="0">
                <a:ea typeface="+mn-lt"/>
                <a:cs typeface="+mn-lt"/>
              </a:rPr>
              <a:t>Stall Current: 550mA (4.8v) / 650mA (6v) </a:t>
            </a:r>
            <a:endParaRPr lang="en-US">
              <a:ea typeface="+mn-lt"/>
              <a:cs typeface="+mn-lt"/>
            </a:endParaRPr>
          </a:p>
          <a:p>
            <a:r>
              <a:rPr lang="en-US" dirty="0">
                <a:ea typeface="+mn-lt"/>
                <a:cs typeface="+mn-lt"/>
              </a:rPr>
              <a:t>Dimensions: 32mm x 30mm x 12mm / 1.3" x 1.2" x 0.5" Wire Length: 240mm / 9.4" Weight: 10g Spline Count: 21</a:t>
            </a:r>
            <a:endParaRPr lang="en-US">
              <a:cs typeface="Calibri"/>
            </a:endParaRPr>
          </a:p>
        </p:txBody>
      </p:sp>
    </p:spTree>
    <p:extLst>
      <p:ext uri="{BB962C8B-B14F-4D97-AF65-F5344CB8AC3E}">
        <p14:creationId xmlns:p14="http://schemas.microsoft.com/office/powerpoint/2010/main" val="120218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E564-66B5-4005-B91C-C4238BE98213}"/>
              </a:ext>
            </a:extLst>
          </p:cNvPr>
          <p:cNvSpPr>
            <a:spLocks noGrp="1"/>
          </p:cNvSpPr>
          <p:nvPr>
            <p:ph type="title"/>
          </p:nvPr>
        </p:nvSpPr>
        <p:spPr/>
        <p:txBody>
          <a:bodyPr/>
          <a:lstStyle/>
          <a:p>
            <a:r>
              <a:rPr lang="en-US" dirty="0">
                <a:cs typeface="Calibri Light"/>
              </a:rPr>
              <a:t>Controlling Servo-Motor</a:t>
            </a:r>
            <a:endParaRPr lang="en-US" dirty="0"/>
          </a:p>
        </p:txBody>
      </p:sp>
      <p:sp>
        <p:nvSpPr>
          <p:cNvPr id="3" name="Content Placeholder 2">
            <a:extLst>
              <a:ext uri="{FF2B5EF4-FFF2-40B4-BE49-F238E27FC236}">
                <a16:creationId xmlns:a16="http://schemas.microsoft.com/office/drawing/2014/main" id="{E9FAA01F-AEDA-470F-A373-30BBA9748E19}"/>
              </a:ext>
            </a:extLst>
          </p:cNvPr>
          <p:cNvSpPr>
            <a:spLocks noGrp="1"/>
          </p:cNvSpPr>
          <p:nvPr>
            <p:ph idx="1"/>
          </p:nvPr>
        </p:nvSpPr>
        <p:spPr/>
        <p:txBody>
          <a:bodyPr vert="horz" lIns="91440" tIns="45720" rIns="91440" bIns="45720" rtlCol="0" anchor="t">
            <a:normAutofit/>
          </a:bodyPr>
          <a:lstStyle/>
          <a:p>
            <a:r>
              <a:rPr lang="en-US" dirty="0">
                <a:ea typeface="+mn-lt"/>
                <a:cs typeface="+mn-lt"/>
              </a:rPr>
              <a:t>In order to control a Servo Motor, We need to use a technique called Pulse Width Modulation or PWM.</a:t>
            </a:r>
          </a:p>
          <a:p>
            <a:r>
              <a:rPr lang="en-US" dirty="0">
                <a:ea typeface="+mn-lt"/>
                <a:cs typeface="+mn-lt"/>
              </a:rPr>
              <a:t> In PWM technique, there will be sending a pulse of variable width and the position of the Servo Motor’s shaft will be set by the width or length of the Pulse.</a:t>
            </a:r>
            <a:endParaRPr lang="en-US" dirty="0">
              <a:cs typeface="Calibri"/>
            </a:endParaRPr>
          </a:p>
        </p:txBody>
      </p:sp>
    </p:spTree>
    <p:extLst>
      <p:ext uri="{BB962C8B-B14F-4D97-AF65-F5344CB8AC3E}">
        <p14:creationId xmlns:p14="http://schemas.microsoft.com/office/powerpoint/2010/main" val="203734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5DCF-4E69-4DEF-841A-5CE146F531A0}"/>
              </a:ext>
            </a:extLst>
          </p:cNvPr>
          <p:cNvSpPr>
            <a:spLocks noGrp="1"/>
          </p:cNvSpPr>
          <p:nvPr>
            <p:ph type="title"/>
          </p:nvPr>
        </p:nvSpPr>
        <p:spPr/>
        <p:txBody>
          <a:bodyPr/>
          <a:lstStyle/>
          <a:p>
            <a:r>
              <a:rPr lang="en-US" dirty="0">
                <a:cs typeface="Calibri Light"/>
              </a:rPr>
              <a:t>Controlling Servomotor</a:t>
            </a:r>
            <a:endParaRPr lang="en-US" dirty="0"/>
          </a:p>
        </p:txBody>
      </p:sp>
      <p:sp>
        <p:nvSpPr>
          <p:cNvPr id="3" name="Content Placeholder 2">
            <a:extLst>
              <a:ext uri="{FF2B5EF4-FFF2-40B4-BE49-F238E27FC236}">
                <a16:creationId xmlns:a16="http://schemas.microsoft.com/office/drawing/2014/main" id="{9F46D366-F68C-400F-B085-CCFC5B9A0A3D}"/>
              </a:ext>
            </a:extLst>
          </p:cNvPr>
          <p:cNvSpPr>
            <a:spLocks noGrp="1"/>
          </p:cNvSpPr>
          <p:nvPr>
            <p:ph idx="1"/>
          </p:nvPr>
        </p:nvSpPr>
        <p:spPr/>
        <p:txBody>
          <a:bodyPr vert="horz" lIns="91440" tIns="45720" rIns="91440" bIns="45720" rtlCol="0" anchor="t">
            <a:normAutofit/>
          </a:bodyPr>
          <a:lstStyle/>
          <a:p>
            <a:r>
              <a:rPr lang="en-US" dirty="0">
                <a:ea typeface="+mn-lt"/>
                <a:cs typeface="+mn-lt"/>
              </a:rPr>
              <a:t>The frequency of the PWM Signal is a fixed value and is dependent on the type of the Servo Motor. In our case, both SG90 and MG90S Servo Motors have a PWM Frequency of 50Hz.</a:t>
            </a:r>
          </a:p>
          <a:p>
            <a:endParaRPr lang="en-US" dirty="0">
              <a:cs typeface="Calibri"/>
            </a:endParaRPr>
          </a:p>
          <a:p>
            <a:r>
              <a:rPr lang="en-US" dirty="0">
                <a:ea typeface="+mn-lt"/>
                <a:cs typeface="+mn-lt"/>
              </a:rPr>
              <a:t>At 50Hz i.e. a period of 20ms, the minimum pulse width is 1ms and the maximum pulse width is 2ms. </a:t>
            </a:r>
          </a:p>
          <a:p>
            <a:r>
              <a:rPr lang="en-US" dirty="0">
                <a:ea typeface="+mn-lt"/>
                <a:cs typeface="+mn-lt"/>
              </a:rPr>
              <a:t>Most servo motors can have a sweep area of 180 degrees i.e. 90 degrees on either side of the neutral position.</a:t>
            </a:r>
          </a:p>
        </p:txBody>
      </p:sp>
    </p:spTree>
    <p:extLst>
      <p:ext uri="{BB962C8B-B14F-4D97-AF65-F5344CB8AC3E}">
        <p14:creationId xmlns:p14="http://schemas.microsoft.com/office/powerpoint/2010/main" val="242852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2717-3A42-4F61-A31B-548A65B269A9}"/>
              </a:ext>
            </a:extLst>
          </p:cNvPr>
          <p:cNvSpPr>
            <a:spLocks noGrp="1"/>
          </p:cNvSpPr>
          <p:nvPr>
            <p:ph type="title"/>
          </p:nvPr>
        </p:nvSpPr>
        <p:spPr/>
        <p:txBody>
          <a:bodyPr/>
          <a:lstStyle/>
          <a:p>
            <a:r>
              <a:rPr lang="en-US" dirty="0">
                <a:ea typeface="+mj-lt"/>
                <a:cs typeface="+mj-lt"/>
              </a:rPr>
              <a:t>Controlling Servomotor</a:t>
            </a:r>
            <a:endParaRPr lang="en-US" dirty="0"/>
          </a:p>
        </p:txBody>
      </p:sp>
      <p:pic>
        <p:nvPicPr>
          <p:cNvPr id="4" name="Picture 4" descr="A picture containing shape&#10;&#10;Description automatically generated">
            <a:extLst>
              <a:ext uri="{FF2B5EF4-FFF2-40B4-BE49-F238E27FC236}">
                <a16:creationId xmlns:a16="http://schemas.microsoft.com/office/drawing/2014/main" id="{708C9881-E529-4D77-9929-E705F8C2FFBF}"/>
              </a:ext>
            </a:extLst>
          </p:cNvPr>
          <p:cNvPicPr>
            <a:picLocks noGrp="1" noChangeAspect="1"/>
          </p:cNvPicPr>
          <p:nvPr>
            <p:ph idx="1"/>
          </p:nvPr>
        </p:nvPicPr>
        <p:blipFill>
          <a:blip r:embed="rId2"/>
          <a:stretch>
            <a:fillRect/>
          </a:stretch>
        </p:blipFill>
        <p:spPr>
          <a:xfrm>
            <a:off x="1651854" y="2153077"/>
            <a:ext cx="6270137" cy="3149356"/>
          </a:xfrm>
        </p:spPr>
      </p:pic>
    </p:spTree>
    <p:extLst>
      <p:ext uri="{BB962C8B-B14F-4D97-AF65-F5344CB8AC3E}">
        <p14:creationId xmlns:p14="http://schemas.microsoft.com/office/powerpoint/2010/main" val="774020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ESE 4009  IoT based Cradle system using SIDS monitor</vt:lpstr>
      <vt:lpstr>Content</vt:lpstr>
      <vt:lpstr>Overview</vt:lpstr>
      <vt:lpstr>Servo Motor</vt:lpstr>
      <vt:lpstr>Description</vt:lpstr>
      <vt:lpstr>Technical Details</vt:lpstr>
      <vt:lpstr>Controlling Servo-Motor</vt:lpstr>
      <vt:lpstr>Controlling Servomotor</vt:lpstr>
      <vt:lpstr>Controlling Servomotor</vt:lpstr>
      <vt:lpstr>Controlling Servomotor</vt:lpstr>
      <vt:lpstr>Controlling Servomotor</vt:lpstr>
      <vt:lpstr>L298N DC Motor Driver</vt:lpstr>
      <vt:lpstr>Controlling a Servo Motor</vt:lpstr>
      <vt:lpstr>H-Bridge – For controlling rotation direction</vt:lpstr>
      <vt:lpstr>H-Bridge – For controlling rotation direction</vt:lpstr>
      <vt:lpstr>H-Bridge – For controlling rotation direction</vt:lpstr>
      <vt:lpstr>L298N Motor Driver IC</vt:lpstr>
      <vt:lpstr>L298N Motor Driver IC</vt:lpstr>
      <vt:lpstr>Power Supply</vt:lpstr>
      <vt:lpstr>Power Supply</vt:lpstr>
      <vt:lpstr>Power Supply</vt:lpstr>
      <vt:lpstr>Output Pins</vt:lpstr>
      <vt:lpstr>Output Pins</vt:lpstr>
      <vt:lpstr>Direction Control Pins</vt:lpstr>
      <vt:lpstr>Components Required</vt:lpstr>
      <vt:lpstr>Connection guide</vt:lpstr>
      <vt:lpstr>Circuit Diagram</vt:lpstr>
      <vt:lpstr>Circuit Diagram</vt:lpstr>
      <vt:lpstr>Code</vt:lpstr>
      <vt:lpstr>Commands for linux</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259</cp:revision>
  <dcterms:created xsi:type="dcterms:W3CDTF">2021-07-05T19:28:09Z</dcterms:created>
  <dcterms:modified xsi:type="dcterms:W3CDTF">2021-07-06T23:21:39Z</dcterms:modified>
</cp:coreProperties>
</file>