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99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86A-E8CE-448C-A918-55B05C67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ABD0D-4330-405D-B286-A3E1E91DA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88C3-9C46-4355-9547-B48696FF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D379-A3C8-40EC-A4DE-8DB9C310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D67B-6884-429C-B6C4-731E50E2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8C0E-5F92-4E87-883B-A97D376C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34576-5712-4198-86F5-9A34C142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1463-C2E2-4E07-AE77-BCAB0F89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F66C-FF58-4B64-9B74-AE89FD74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5DD-8482-4330-8D04-633BF3B9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44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0E87B-BF8A-49D6-AA7C-19FCCD408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2698B-B614-4EB5-9DD2-E53220CB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F82-87EF-4256-82C1-96E08709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BA03-234A-4BAD-BE91-A27D427A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7F65-C183-4762-BE20-03944ED1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FEE8-568C-4736-AE36-274D14F2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E67A-B94B-42E7-981C-FEBFC006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F5A8-A57C-4D9A-88EF-F92B80A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EE6F-0F1D-4184-B3E8-FB0013BF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F6DC-E5F6-461A-9605-C76D5380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39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B7BA-CBDA-4CB1-A1F0-2E6E6883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D4F4-220D-4D44-A521-EC7D179B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3741-DE8B-4417-B6F3-6996287B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77B2-AD59-4073-A14F-A90C52B3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F6E6-301C-4180-B7B6-07AEBD7A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21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D875-70BD-4584-9EAF-6C133888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6035-CD7F-44EC-AAEC-2F6224765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2EFB3-0D54-4514-BAC3-E3F5BF3D6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FC65-5568-4466-9A6D-85BF396F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FF34-BE18-4958-BBF8-E6BF6540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6FB7-0165-4967-B076-A1E84285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7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2276-CD2F-4F28-841B-6CD567B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DEA9-15C2-4879-81EB-6C45F643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22DD-45E1-4410-B6EB-ECF9DD8A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099A-99F2-4EE6-907E-A970A12C8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9252C-973C-4A6D-88B3-011C1183F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13E79-D912-470E-BA45-E63A7DA6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821C9-FC92-4AF6-8DC7-F96EBA25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AB477-E3D2-4F09-9CCB-51CAFDC9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2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695A-F64D-4FDB-9DBA-5B9036DB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AEAA0-1BFD-4CA4-B393-112EC80E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10FA0-F0B7-4598-8366-AFD1AA85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4AB02-3CC3-4869-B498-5CED0AE7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54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F721-A57F-4328-A1AD-C8C0639F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84931-F1C9-44FD-980D-7449A30B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B4F5F-182D-4897-B0B4-F129F9A9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018D-FFBE-4105-9653-4B3F8FD9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8E98-7B8B-4501-9202-BF3EAE4C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78EB6-331B-464E-AB97-AD8A44D8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E66EC-E2DC-4FD5-844B-89D06F7B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0DF6A-2DED-41A2-9542-8707523C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36F7-5A1A-4DEC-BF55-632A69B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7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15E0-AF9C-4CFB-91C9-361C421C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7F788-E72E-417A-B14D-03883BC51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F1B6-4D7B-448E-8AE4-85961F5E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596CF-BA77-40E8-88EA-F3A704D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DDC8F-440D-48F0-BEF6-9915B729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9390D-E1A0-4507-91EA-F94EC0CF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02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28CBB-ED81-4A37-81EC-225E71EB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002D-CF88-45CB-B55B-7582DA86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F419-EE6D-45D8-BDBB-BC5BB8970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8C09-F9BD-476A-912D-0B986B160063}" type="datetimeFigureOut">
              <a:rPr lang="en-CA" smtClean="0"/>
              <a:t>2020-06-17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936B-D4A2-4C59-89D8-83D39A4F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F879-9D28-4FEA-A8AE-BFEB702E9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C36B-45C1-4EB4-BE0F-7CE1DAF32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14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ntel_CPU_Pentium_4_640_Prescott_bottom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t_facebook_dislike_thumbs_down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uter-organization-von-neumann-architecture/" TargetMode="External"/><Relationship Id="rId2" Type="http://schemas.openxmlformats.org/officeDocument/2006/relationships/hyperlink" Target="http://gaintechknowledge.blogspot.com/2012/09/harvard-architectu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dck.weebly.com/uploads/7/7/0/5/77052163/03_-_harvard_architecture_comparison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milekiddo.wordpress.com/2011/07/21/smiles-from-a-friend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1093AD-A81C-4D4E-9B1D-EE25D3390D1D}"/>
              </a:ext>
            </a:extLst>
          </p:cNvPr>
          <p:cNvSpPr/>
          <p:nvPr/>
        </p:nvSpPr>
        <p:spPr>
          <a:xfrm>
            <a:off x="1636295" y="240177"/>
            <a:ext cx="871086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Von Neumann Architecture </a:t>
            </a:r>
          </a:p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Harward</a:t>
            </a:r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04D2D-5BA0-4CEF-97BD-CAC2B942E06B}"/>
              </a:ext>
            </a:extLst>
          </p:cNvPr>
          <p:cNvSpPr txBox="1"/>
          <p:nvPr/>
        </p:nvSpPr>
        <p:spPr>
          <a:xfrm>
            <a:off x="635466" y="2364606"/>
            <a:ext cx="9881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Von Neumann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Harvard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Differences between Von Neumann and Harvard computer architectures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Advantages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7CB37-4929-438E-B7CD-65886A73B013}"/>
              </a:ext>
            </a:extLst>
          </p:cNvPr>
          <p:cNvSpPr txBox="1"/>
          <p:nvPr/>
        </p:nvSpPr>
        <p:spPr>
          <a:xfrm>
            <a:off x="9555480" y="5534561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Presented by :-</a:t>
            </a:r>
          </a:p>
          <a:p>
            <a:r>
              <a:rPr lang="en-CA" sz="2000" dirty="0"/>
              <a:t>-Shahrukh Padaniya</a:t>
            </a:r>
          </a:p>
          <a:p>
            <a:r>
              <a:rPr lang="en-CA" sz="2000" dirty="0"/>
              <a:t>-Rohan Yadav</a:t>
            </a:r>
          </a:p>
          <a:p>
            <a:r>
              <a:rPr lang="en-CA" sz="2000" dirty="0"/>
              <a:t>-Swapnil Sevak</a:t>
            </a:r>
          </a:p>
        </p:txBody>
      </p:sp>
    </p:spTree>
    <p:extLst>
      <p:ext uri="{BB962C8B-B14F-4D97-AF65-F5344CB8AC3E}">
        <p14:creationId xmlns:p14="http://schemas.microsoft.com/office/powerpoint/2010/main" val="113240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055A61-F22A-4E98-8978-4708EF6B1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72403"/>
              </p:ext>
            </p:extLst>
          </p:nvPr>
        </p:nvGraphicFramePr>
        <p:xfrm>
          <a:off x="2032000" y="1222584"/>
          <a:ext cx="8128000" cy="4712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103757">
                  <a:extLst>
                    <a:ext uri="{9D8B030D-6E8A-4147-A177-3AD203B41FA5}">
                      <a16:colId xmlns:a16="http://schemas.microsoft.com/office/drawing/2014/main" val="1639864407"/>
                    </a:ext>
                  </a:extLst>
                </a:gridCol>
                <a:gridCol w="4024243">
                  <a:extLst>
                    <a:ext uri="{9D8B030D-6E8A-4147-A177-3AD203B41FA5}">
                      <a16:colId xmlns:a16="http://schemas.microsoft.com/office/drawing/2014/main" val="558176977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r>
                        <a:rPr lang="en-CA" dirty="0"/>
                        <a:t>Von Neumann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Harvard Computer Architecture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98837"/>
                  </a:ext>
                </a:extLst>
              </a:tr>
              <a:tr h="871760">
                <a:tc>
                  <a:txBody>
                    <a:bodyPr/>
                    <a:lstStyle/>
                    <a:p>
                      <a:r>
                        <a:rPr lang="en-US" dirty="0"/>
                        <a:t>Not only data but also instructions of programs are stored within the same memory. This makes it easier to re-program the memory.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less chance of corruption since data and instructions are transferred via different buses.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37614"/>
                  </a:ext>
                </a:extLst>
              </a:tr>
              <a:tr h="871760">
                <a:tc>
                  <a:txBody>
                    <a:bodyPr/>
                    <a:lstStyle/>
                    <a:p>
                      <a:r>
                        <a:rPr lang="en-US" dirty="0"/>
                        <a:t>Data from memory and devices is accessed in the same way.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Since it has 2 separate memory, it allows simultaneous access to data and instructions.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33547"/>
                  </a:ext>
                </a:extLst>
              </a:tr>
              <a:tr h="871760">
                <a:tc>
                  <a:txBody>
                    <a:bodyPr/>
                    <a:lstStyle/>
                    <a:p>
                      <a:r>
                        <a:rPr lang="en-US" dirty="0"/>
                        <a:t>The control unit gets data and instructions in the same way from one memory so  the design and development of the control unit is cheaper and simplified.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Offers higher performance since Harvard allows for simultaneous fetching of data and instructions - they are kept in separate memory and travel via separate buses.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312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10BB3-16D6-49E1-88C6-985139D4DA8B}"/>
              </a:ext>
            </a:extLst>
          </p:cNvPr>
          <p:cNvSpPr/>
          <p:nvPr/>
        </p:nvSpPr>
        <p:spPr>
          <a:xfrm>
            <a:off x="3902908" y="-107169"/>
            <a:ext cx="343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415426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0CF77A5-B333-4305-8B71-8E899646D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11115"/>
              </p:ext>
            </p:extLst>
          </p:nvPr>
        </p:nvGraphicFramePr>
        <p:xfrm>
          <a:off x="2032000" y="1222584"/>
          <a:ext cx="8128000" cy="4163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03757">
                  <a:extLst>
                    <a:ext uri="{9D8B030D-6E8A-4147-A177-3AD203B41FA5}">
                      <a16:colId xmlns:a16="http://schemas.microsoft.com/office/drawing/2014/main" val="1639864407"/>
                    </a:ext>
                  </a:extLst>
                </a:gridCol>
                <a:gridCol w="4024243">
                  <a:extLst>
                    <a:ext uri="{9D8B030D-6E8A-4147-A177-3AD203B41FA5}">
                      <a16:colId xmlns:a16="http://schemas.microsoft.com/office/drawing/2014/main" val="558176977"/>
                    </a:ext>
                  </a:extLst>
                </a:gridCol>
              </a:tblGrid>
              <a:tr h="871760">
                <a:tc>
                  <a:txBody>
                    <a:bodyPr/>
                    <a:lstStyle/>
                    <a:p>
                      <a:r>
                        <a:rPr lang="en-CA" dirty="0"/>
                        <a:t>Von Neumann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Harvard Computer </a:t>
                      </a:r>
                      <a:r>
                        <a:rPr lang="en-CA" dirty="0" err="1"/>
                        <a:t>Arthitecture</a:t>
                      </a:r>
                      <a:r>
                        <a:rPr lang="en-CA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98837"/>
                  </a:ext>
                </a:extLst>
              </a:tr>
              <a:tr h="871760">
                <a:tc>
                  <a:txBody>
                    <a:bodyPr/>
                    <a:lstStyle/>
                    <a:p>
                      <a:r>
                        <a:rPr lang="en-US" dirty="0"/>
                        <a:t>Has only one data bus shared for the transfer of data and instruction fetch; they must be scheduled because they cannot run simultaneously.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there is free data memory it cannot be used for instructions and vice versa.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37614"/>
                  </a:ext>
                </a:extLst>
              </a:tr>
              <a:tr h="871760">
                <a:tc>
                  <a:txBody>
                    <a:bodyPr/>
                    <a:lstStyle/>
                    <a:p>
                      <a:r>
                        <a:rPr lang="en-CA" dirty="0"/>
                        <a:t>Does not support Pipelining. That is fetching of next data while execution of current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of a computer with two buses is more expensive and takes more time to manufacture.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33547"/>
                  </a:ext>
                </a:extLst>
              </a:tr>
              <a:tr h="871760">
                <a:tc>
                  <a:txBody>
                    <a:bodyPr/>
                    <a:lstStyle/>
                    <a:p>
                      <a:r>
                        <a:rPr lang="en-US" dirty="0"/>
                        <a:t>Higher chance of corruption or error as the instructions and data are stored and transferred in the same way so may be accidently rewritten by bugs in programs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312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8F801E7-2092-47E3-933B-5B8C7C914D54}"/>
              </a:ext>
            </a:extLst>
          </p:cNvPr>
          <p:cNvSpPr/>
          <p:nvPr/>
        </p:nvSpPr>
        <p:spPr>
          <a:xfrm>
            <a:off x="3509371" y="-107169"/>
            <a:ext cx="421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dvantages</a:t>
            </a:r>
          </a:p>
        </p:txBody>
      </p:sp>
    </p:spTree>
    <p:extLst>
      <p:ext uri="{BB962C8B-B14F-4D97-AF65-F5344CB8AC3E}">
        <p14:creationId xmlns:p14="http://schemas.microsoft.com/office/powerpoint/2010/main" val="269309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2000" t="3000" r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B44F6-FF58-4A8F-A38C-1D85C6B01474}"/>
              </a:ext>
            </a:extLst>
          </p:cNvPr>
          <p:cNvSpPr/>
          <p:nvPr/>
        </p:nvSpPr>
        <p:spPr>
          <a:xfrm>
            <a:off x="1014779" y="1549486"/>
            <a:ext cx="25729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open sans"/>
              </a:rPr>
              <a:t>D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open sans"/>
              </a:rPr>
              <a:t>rawbacks of Von Neumann Architecture </a:t>
            </a:r>
            <a:endParaRPr lang="en-CA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4F749-DF53-4E5A-8D88-FAB6C9003DAC}"/>
              </a:ext>
            </a:extLst>
          </p:cNvPr>
          <p:cNvSpPr/>
          <p:nvPr/>
        </p:nvSpPr>
        <p:spPr>
          <a:xfrm>
            <a:off x="4994709" y="1061806"/>
            <a:ext cx="48960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Roboto"/>
              </a:rPr>
              <a:t>Whatever we do to enhance performance, we cannot get away from the fact that instructions can only be done one at a time and can only be carried out sequentially. Both of these factors hold back the competence of the CPU. This is commonly referred to as the ‘Von Neumann bottleneck’.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5182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DB6B1-AD0A-4577-9DA6-85C94F569A25}"/>
              </a:ext>
            </a:extLst>
          </p:cNvPr>
          <p:cNvSpPr txBox="1"/>
          <p:nvPr/>
        </p:nvSpPr>
        <p:spPr>
          <a:xfrm>
            <a:off x="899160" y="887492"/>
            <a:ext cx="97459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442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05267-AFEE-4ACF-AFCA-D30E527E4459}"/>
              </a:ext>
            </a:extLst>
          </p:cNvPr>
          <p:cNvSpPr txBox="1"/>
          <p:nvPr/>
        </p:nvSpPr>
        <p:spPr>
          <a:xfrm>
            <a:off x="1859280" y="1997839"/>
            <a:ext cx="76504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References: - 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http://gaintechknowledge.blogspot.com/2012/09/harvard-architecture.html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3"/>
              </a:rPr>
              <a:t>https://www.geeksforgeeks.org/computer-organization-von-neumann-architecture/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4"/>
              </a:rPr>
              <a:t>https://tdck.weebly.com/uploads/7/7/0/5/77052163/03_-_harvard_architecture_comparison.pdf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312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01A7F7-66BC-40B2-B890-76810642D215}"/>
              </a:ext>
            </a:extLst>
          </p:cNvPr>
          <p:cNvSpPr/>
          <p:nvPr/>
        </p:nvSpPr>
        <p:spPr>
          <a:xfrm>
            <a:off x="2423160" y="899160"/>
            <a:ext cx="7132320" cy="4708981"/>
          </a:xfrm>
          <a:prstGeom prst="rect">
            <a:avLst/>
          </a:prstGeom>
          <a:blipFill>
            <a:blip r:embed="rId2">
              <a:alphaModFix amt="26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48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1E435-0462-4DA0-9162-E6A90E33047C}"/>
              </a:ext>
            </a:extLst>
          </p:cNvPr>
          <p:cNvSpPr txBox="1"/>
          <p:nvPr/>
        </p:nvSpPr>
        <p:spPr>
          <a:xfrm>
            <a:off x="797781" y="1156158"/>
            <a:ext cx="96184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Von Neumann Architecture</a:t>
            </a:r>
          </a:p>
          <a:p>
            <a:pPr algn="ctr"/>
            <a:endParaRPr lang="en-CA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von Neumann architecture was designed by physicist and mathematician John von Neumann.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serves as the basis for almost all modern computers.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von Neumann machine consists of a central processor with an arithmetic/logic unit and a control unit, a memory, mass storage, and input and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It is also known as </a:t>
            </a:r>
            <a:r>
              <a:rPr lang="en-US" sz="2000" b="1" dirty="0"/>
              <a:t>IAS </a:t>
            </a:r>
            <a:r>
              <a:rPr lang="en-US" sz="2000" dirty="0"/>
              <a:t>(</a:t>
            </a:r>
            <a:r>
              <a:rPr lang="en-CA" sz="2000" dirty="0"/>
              <a:t>Institute for Advanced Study) </a:t>
            </a:r>
            <a:r>
              <a:rPr lang="en-US" sz="2000" dirty="0"/>
              <a:t>computer and is having three basic units: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dirty="0"/>
              <a:t>The Central Processing Unit (CPU)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dirty="0"/>
              <a:t>The Main Memory Unit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sz="2000" dirty="0"/>
              <a:t>The Input / Output Device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6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8DE8AC-B126-467C-9B39-4024AA6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357808"/>
            <a:ext cx="9098915" cy="60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58892B-A09A-43F7-A101-0126BF8A23A3}"/>
              </a:ext>
            </a:extLst>
          </p:cNvPr>
          <p:cNvSpPr txBox="1"/>
          <p:nvPr/>
        </p:nvSpPr>
        <p:spPr>
          <a:xfrm>
            <a:off x="7938052" y="371061"/>
            <a:ext cx="141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1: -</a:t>
            </a:r>
          </a:p>
        </p:txBody>
      </p:sp>
    </p:spTree>
    <p:extLst>
      <p:ext uri="{BB962C8B-B14F-4D97-AF65-F5344CB8AC3E}">
        <p14:creationId xmlns:p14="http://schemas.microsoft.com/office/powerpoint/2010/main" val="5495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836F9-0E89-4FB0-B4AE-D1ACA15E729F}"/>
              </a:ext>
            </a:extLst>
          </p:cNvPr>
          <p:cNvSpPr/>
          <p:nvPr/>
        </p:nvSpPr>
        <p:spPr>
          <a:xfrm>
            <a:off x="848139" y="662610"/>
            <a:ext cx="101511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i="0" dirty="0">
                <a:effectLst/>
                <a:latin typeface="Roboto"/>
              </a:rPr>
              <a:t>The </a:t>
            </a:r>
            <a:r>
              <a:rPr lang="en-US" sz="2400" b="1" i="0" dirty="0">
                <a:effectLst/>
                <a:latin typeface="Roboto"/>
              </a:rPr>
              <a:t>CPU</a:t>
            </a:r>
            <a:r>
              <a:rPr lang="en-US" sz="2400" i="0" dirty="0">
                <a:effectLst/>
                <a:latin typeface="Roboto"/>
              </a:rPr>
              <a:t> consist of 2 main parts: -</a:t>
            </a:r>
          </a:p>
          <a:p>
            <a:pPr fontAlgn="base"/>
            <a:endParaRPr lang="en-US" sz="2400" b="1" i="0" dirty="0">
              <a:effectLst/>
              <a:latin typeface="Roboto"/>
            </a:endParaRPr>
          </a:p>
          <a:p>
            <a:pPr fontAlgn="base"/>
            <a:r>
              <a:rPr lang="en-US" sz="2400" b="1" i="0" dirty="0">
                <a:effectLst/>
                <a:latin typeface="Roboto"/>
              </a:rPr>
              <a:t>Control Unit –</a:t>
            </a:r>
          </a:p>
          <a:p>
            <a:pPr fontAlgn="base"/>
            <a:r>
              <a:rPr lang="en-US" sz="2400" b="0" i="0" dirty="0">
                <a:effectLst/>
                <a:latin typeface="Roboto"/>
              </a:rPr>
              <a:t>A control unit (CU) handles all processor control signals.</a:t>
            </a:r>
          </a:p>
          <a:p>
            <a:pPr fontAlgn="base"/>
            <a:r>
              <a:rPr lang="en-US" sz="2400" b="0" i="0" dirty="0">
                <a:effectLst/>
                <a:latin typeface="Roboto"/>
              </a:rPr>
              <a:t>It directs all input and output flow.</a:t>
            </a:r>
          </a:p>
          <a:p>
            <a:pPr fontAlgn="base"/>
            <a:r>
              <a:rPr lang="en-US" sz="2400" dirty="0">
                <a:latin typeface="Roboto"/>
              </a:rPr>
              <a:t>It </a:t>
            </a:r>
            <a:r>
              <a:rPr lang="en-US" sz="2400" b="0" i="0" dirty="0">
                <a:effectLst/>
                <a:latin typeface="Roboto"/>
              </a:rPr>
              <a:t>fetches code for instructions and controlling how data moves around the system.</a:t>
            </a:r>
          </a:p>
          <a:p>
            <a:pPr fontAlgn="base"/>
            <a:endParaRPr lang="en-US" sz="2400" dirty="0">
              <a:latin typeface="Roboto"/>
            </a:endParaRPr>
          </a:p>
          <a:p>
            <a:pPr fontAlgn="base"/>
            <a:r>
              <a:rPr lang="en-US" sz="2400" b="1" dirty="0"/>
              <a:t>Arithmetic and Logic Unit (ALU) –</a:t>
            </a:r>
          </a:p>
          <a:p>
            <a:pPr fontAlgn="base"/>
            <a:r>
              <a:rPr lang="en-US" sz="2400" dirty="0"/>
              <a:t>The arithmetic and logic unit is that part of the CPU that handles all the calculations the CPU may need, e.g. Addition, Subtraction, Comparisons. </a:t>
            </a:r>
          </a:p>
          <a:p>
            <a:pPr fontAlgn="base"/>
            <a:r>
              <a:rPr lang="en-US" sz="2400" dirty="0"/>
              <a:t>It performs Logical Operations, Bit Shifting Operations, and Arithmetic Operation.</a:t>
            </a:r>
          </a:p>
          <a:p>
            <a:pPr fontAlgn="base"/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73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60924-7A86-421E-917F-C5AFA5130592}"/>
              </a:ext>
            </a:extLst>
          </p:cNvPr>
          <p:cNvSpPr/>
          <p:nvPr/>
        </p:nvSpPr>
        <p:spPr>
          <a:xfrm>
            <a:off x="887896" y="889844"/>
            <a:ext cx="82561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Roboto"/>
              </a:rPr>
              <a:t>Main Memory Unit :- </a:t>
            </a:r>
            <a:r>
              <a:rPr lang="en-US" dirty="0"/>
              <a:t>It contains both instructions and data.</a:t>
            </a:r>
          </a:p>
          <a:p>
            <a:r>
              <a:rPr lang="en-US" dirty="0"/>
              <a:t>The Memory Address Register (MAR) contains the address of the memory location currently in use.</a:t>
            </a:r>
          </a:p>
          <a:p>
            <a:r>
              <a:rPr lang="en-US" dirty="0"/>
              <a:t>The Memory Data Register (MDR) stores the data currently being transferred to and from memory.</a:t>
            </a:r>
          </a:p>
          <a:p>
            <a:pPr fontAlgn="base"/>
            <a:endParaRPr lang="en-US" b="1" i="0" dirty="0">
              <a:effectLst/>
              <a:latin typeface="Roboto"/>
            </a:endParaRPr>
          </a:p>
          <a:p>
            <a:pPr fontAlgn="base"/>
            <a:r>
              <a:rPr lang="en-US" b="1" i="0" dirty="0">
                <a:effectLst/>
                <a:latin typeface="Roboto"/>
              </a:rPr>
              <a:t>Registers in memory unit:-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Accumulator:</a:t>
            </a:r>
            <a:r>
              <a:rPr lang="en-US" b="0" i="0" dirty="0">
                <a:effectLst/>
                <a:latin typeface="Roboto"/>
              </a:rPr>
              <a:t> Stores the results of calculations made by ALU.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Program Counter (PC):</a:t>
            </a:r>
            <a:r>
              <a:rPr lang="en-US" b="0" i="0" dirty="0">
                <a:effectLst/>
                <a:latin typeface="Roboto"/>
              </a:rPr>
              <a:t> Keeps track of the memory location of the next instructions to be dealt with. The PC then passes this next address to Memory Address Register (MAR).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Memory Address Register (MAR):</a:t>
            </a:r>
            <a:r>
              <a:rPr lang="en-US" b="0" i="0" dirty="0">
                <a:effectLst/>
                <a:latin typeface="Roboto"/>
              </a:rPr>
              <a:t> It stores the memory locations of instructions that need to be fetched from memory or stored into memory.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Memory Data Register (MDR):</a:t>
            </a:r>
            <a:r>
              <a:rPr lang="en-US" b="0" i="0" dirty="0">
                <a:effectLst/>
                <a:latin typeface="Roboto"/>
              </a:rPr>
              <a:t> It stores instructions fetched from memory or any data that is to be transferred to, and stored in, memory.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Current Instruction Register (CIR):</a:t>
            </a:r>
            <a:r>
              <a:rPr lang="en-US" b="0" i="0" dirty="0">
                <a:effectLst/>
                <a:latin typeface="Roboto"/>
              </a:rPr>
              <a:t> It stores the most recently fetched instructions while it is waiting to be coded and executed.</a:t>
            </a:r>
          </a:p>
          <a:p>
            <a:pPr fontAlgn="base">
              <a:buFont typeface="+mj-lt"/>
              <a:buAutoNum type="arabicPeriod"/>
            </a:pPr>
            <a:r>
              <a:rPr lang="en-US" b="1" i="0" dirty="0">
                <a:effectLst/>
                <a:latin typeface="Roboto"/>
              </a:rPr>
              <a:t>Instruction Buffer Register (IBR):</a:t>
            </a:r>
            <a:r>
              <a:rPr lang="en-US" b="0" i="0" dirty="0">
                <a:effectLst/>
                <a:latin typeface="Roboto"/>
              </a:rPr>
              <a:t> The instruction that is not to be executed immediately is placed in the instruction buffer register IBR.</a:t>
            </a:r>
          </a:p>
        </p:txBody>
      </p:sp>
    </p:spTree>
    <p:extLst>
      <p:ext uri="{BB962C8B-B14F-4D97-AF65-F5344CB8AC3E}">
        <p14:creationId xmlns:p14="http://schemas.microsoft.com/office/powerpoint/2010/main" val="393650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4E43E1-B7B7-4FD7-B0CC-C4D911E6463D}"/>
              </a:ext>
            </a:extLst>
          </p:cNvPr>
          <p:cNvSpPr/>
          <p:nvPr/>
        </p:nvSpPr>
        <p:spPr>
          <a:xfrm>
            <a:off x="742121" y="530088"/>
            <a:ext cx="940904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Roboto"/>
              </a:rPr>
              <a:t>Input/ Output Devices –</a:t>
            </a:r>
          </a:p>
          <a:p>
            <a:endParaRPr lang="en-US" sz="2000" b="1" i="0" dirty="0">
              <a:effectLst/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Roboto"/>
              </a:rPr>
              <a:t>Program or data is read into main memory from the input device or secondary storage under the control of CPU input instruction.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Roboto"/>
              </a:rPr>
              <a:t>Output devices are used to output the information from a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Example-keyboards, pointers, card readers, displays, and printers.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Roboto"/>
            </a:endParaRPr>
          </a:p>
          <a:p>
            <a:pPr fontAlgn="base"/>
            <a:r>
              <a:rPr lang="en-US" sz="2000" b="1" dirty="0"/>
              <a:t>Buses –</a:t>
            </a:r>
          </a:p>
          <a:p>
            <a:pPr fontAlgn="base"/>
            <a:endParaRPr lang="en-US" sz="20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Data is transmitted from one part of a computer to another, connecting all major internal components to the CPU and memory, by the means of Buses.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Data Bus:</a:t>
            </a:r>
            <a:r>
              <a:rPr lang="en-US" sz="2000" dirty="0"/>
              <a:t> It carries data among the memory unit, the I/O devices, and the processor.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Address Bus:</a:t>
            </a:r>
            <a:r>
              <a:rPr lang="en-US" sz="2000" dirty="0"/>
              <a:t> It carries the address of data (not the actual data) between memory and processor.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Control Bus:</a:t>
            </a:r>
            <a:r>
              <a:rPr lang="en-US" sz="2000" dirty="0"/>
              <a:t> It carries control commands from the CPU in order to control and coordinate all the activities within the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only one data bus which is used for both instruction fetches and data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Data/instructions can pass in half duplex (scheduled/one at a time) mode.</a:t>
            </a:r>
            <a:endParaRPr lang="en-US" sz="2000" dirty="0">
              <a:effectLst/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636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F233-7323-402A-BD26-0ABFEDB59712}"/>
              </a:ext>
            </a:extLst>
          </p:cNvPr>
          <p:cNvSpPr/>
          <p:nvPr/>
        </p:nvSpPr>
        <p:spPr>
          <a:xfrm>
            <a:off x="872197" y="773723"/>
            <a:ext cx="827180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Harvard Architecture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Harvard architecture is a type of computer architecture that separates its memory into two parts so data and instructions are stored separately.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architecture also has separate buses for data transfers and instruction fetches. This allows the CPU to fetch data and instructions at the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gives better </a:t>
            </a:r>
            <a:r>
              <a:rPr lang="en-CA" sz="2400" dirty="0"/>
              <a:t>performance than Van Neumann Architecture.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197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16864B3-12B8-41B2-9FF6-49B02C88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762000"/>
            <a:ext cx="7545474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B70EF-ACD9-4D11-ACF8-3459E37F514D}"/>
              </a:ext>
            </a:extLst>
          </p:cNvPr>
          <p:cNvSpPr txBox="1"/>
          <p:nvPr/>
        </p:nvSpPr>
        <p:spPr>
          <a:xfrm>
            <a:off x="5391150" y="4058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Figure: 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192D5-5639-4A63-8C5C-A7A3ACFBB947}"/>
              </a:ext>
            </a:extLst>
          </p:cNvPr>
          <p:cNvSpPr/>
          <p:nvPr/>
        </p:nvSpPr>
        <p:spPr>
          <a:xfrm>
            <a:off x="4648200" y="1333500"/>
            <a:ext cx="2667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40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57428-A531-422E-9DA5-C88B07773F49}"/>
              </a:ext>
            </a:extLst>
          </p:cNvPr>
          <p:cNvSpPr/>
          <p:nvPr/>
        </p:nvSpPr>
        <p:spPr>
          <a:xfrm>
            <a:off x="1983545" y="137552"/>
            <a:ext cx="7582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Differences between Von Neumann and Harvard computer architectures. </a:t>
            </a:r>
            <a:endParaRPr lang="en-CA" dirty="0"/>
          </a:p>
        </p:txBody>
      </p:sp>
      <p:pic>
        <p:nvPicPr>
          <p:cNvPr id="4098" name="Picture 2" descr="Von Neumann Architecture VERSUS Harvard Architecture">
            <a:extLst>
              <a:ext uri="{FF2B5EF4-FFF2-40B4-BE49-F238E27FC236}">
                <a16:creationId xmlns:a16="http://schemas.microsoft.com/office/drawing/2014/main" id="{02F4D15D-DDB6-4A91-8EE6-AEF728859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17534"/>
          <a:stretch/>
        </p:blipFill>
        <p:spPr bwMode="auto">
          <a:xfrm>
            <a:off x="569843" y="1311965"/>
            <a:ext cx="10866987" cy="540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A4C5B3-F7B6-423D-B080-623BEB3C2D41}"/>
              </a:ext>
            </a:extLst>
          </p:cNvPr>
          <p:cNvSpPr/>
          <p:nvPr/>
        </p:nvSpPr>
        <p:spPr>
          <a:xfrm>
            <a:off x="7540488" y="6140787"/>
            <a:ext cx="3299791" cy="445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C1CB23E-634E-4A37-B22A-483A59B0F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08495"/>
              </p:ext>
            </p:extLst>
          </p:nvPr>
        </p:nvGraphicFramePr>
        <p:xfrm>
          <a:off x="689113" y="808515"/>
          <a:ext cx="10535480" cy="5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740">
                  <a:extLst>
                    <a:ext uri="{9D8B030D-6E8A-4147-A177-3AD203B41FA5}">
                      <a16:colId xmlns:a16="http://schemas.microsoft.com/office/drawing/2014/main" val="2883217120"/>
                    </a:ext>
                  </a:extLst>
                </a:gridCol>
                <a:gridCol w="5267740">
                  <a:extLst>
                    <a:ext uri="{9D8B030D-6E8A-4147-A177-3AD203B41FA5}">
                      <a16:colId xmlns:a16="http://schemas.microsoft.com/office/drawing/2014/main" val="2464840467"/>
                    </a:ext>
                  </a:extLst>
                </a:gridCol>
              </a:tblGrid>
              <a:tr h="503450">
                <a:tc>
                  <a:txBody>
                    <a:bodyPr/>
                    <a:lstStyle/>
                    <a:p>
                      <a:pPr algn="ctr"/>
                      <a:r>
                        <a:rPr lang="en-CA" u="sng" dirty="0"/>
                        <a:t>Von Neumann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u="sng" dirty="0"/>
                        <a:t>Harvard Computer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4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12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700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open sans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padaniya</dc:creator>
  <cp:lastModifiedBy>Salman padaniya</cp:lastModifiedBy>
  <cp:revision>25</cp:revision>
  <dcterms:created xsi:type="dcterms:W3CDTF">2020-06-16T18:46:15Z</dcterms:created>
  <dcterms:modified xsi:type="dcterms:W3CDTF">2020-06-17T20:20:36Z</dcterms:modified>
</cp:coreProperties>
</file>