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7" r:id="rId4"/>
    <p:sldId id="258" r:id="rId5"/>
    <p:sldId id="259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padaniya" initials="Sp" lastIdx="1" clrIdx="0">
    <p:extLst>
      <p:ext uri="{19B8F6BF-5375-455C-9EA6-DF929625EA0E}">
        <p15:presenceInfo xmlns:p15="http://schemas.microsoft.com/office/powerpoint/2012/main" userId="053ce0990afd3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3191-A9E8-49E5-B940-CC8D4AFFB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8B0BD-0F24-4F93-8853-5EF540B0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FE0F-0729-4F25-996C-8A7D1B5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28BE-CAF8-41D2-95FE-D36FADF2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E449-70AC-40B1-A77B-D548682B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6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026-230F-418B-87ED-BCF54B1F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0BFE-7749-4D44-9E20-6B476EBD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8DB6-362F-492A-A7A5-10661971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2F21-54C5-4399-85CB-4DA246E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8819-81E3-4657-BE34-563028ED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2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53C81-5EBD-4D29-9EB9-5F1D6C948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B5931-CCF2-4306-BAA8-3E7F4F87B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10ED-3811-4866-9657-5897961E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92A4-BAF6-48C7-8564-CD72B1F4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201A-CEE9-4DA1-BB19-7C814F22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6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D78E-075F-4B9B-9CE5-C97EBF1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0AA-6432-4203-A1BE-F0FDF1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D2E2-33A9-4F0C-B295-3DAF6B9B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2EB0-52F1-4751-BDE0-017A364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72BC-85CE-4561-B9A7-2400D23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4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03-860A-4F1A-9C61-230CE3B6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FBE0-66CE-4AF5-89E8-1B8843D1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A34D-79FF-4846-A1A0-78A4DD58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A5AD-AFB7-4AB7-9E32-2A037BF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D570-F3AE-439F-9032-C0A1D12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FE30-720C-4290-84F7-07F73034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C3A7-36F6-45FF-90D7-B20FB6626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FFDF-644D-40D9-A034-1A0BFA66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714E-1498-498D-9D31-1128C7AB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8BBB-3E1D-499D-9A23-8D2AF4AC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F653-4F0C-4ABE-9CC3-DE4674AB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99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33C2-D935-47D1-A382-DB4A0601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3457-8060-48E4-A74F-5177DE1F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D49F-5553-496D-A86A-31C57406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E65AB-720C-447E-B65A-B86691F9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BFF5-12B7-49F6-A82D-9D05B27AC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34FF3-1197-4A63-A891-92D9D65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C2F6-B966-4448-BCE5-B55DF43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19689-7041-44E5-9CB3-B5BDA921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35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1CA4-35BC-41A0-AA29-097E6F3D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BAC35-4647-43A2-89AC-0ED38114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01DE5-2B87-46E1-A061-3C730ED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86C26-D977-4749-8A80-5FB6BCD1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0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8919F-3908-470C-9F07-11A7ACC6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C23C2-4BE8-4B3A-9466-2356F2D2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5FB4-8284-40AF-8468-D3CEE3AC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5C34-756E-4C8C-ADD1-018F9C8D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777F-B3CC-43E5-A794-CE36395F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1230E-8CB1-4546-A5C2-206AF844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E6CA-101B-4A39-8E4E-E7E5B08D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8AE6-E0C3-42BF-AACB-12C3C16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D4E2-77D0-43C5-A1AF-43CD4188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64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08C7-BE86-4447-9138-8E34DB0E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F2B31-07C1-4B06-93B9-7BB0AF508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F40A-2D28-4B12-AF42-C488BE2D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A8F7F-D252-41CC-970A-BAB064A0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F4A24-E273-4439-9E5F-0C5C56C3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99EA-E686-49BA-B80A-6679DC1B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8AA63-CC26-49EC-AB38-F982E931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DA85F-D206-4C4C-AC36-3F94FF2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622F-5F9D-4B5A-9FFC-4ACB9CA4E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2CA-F4A0-403A-AADE-75194F6E0C2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EED5-F2D6-4278-9B3F-6992378E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EA8E-D684-4895-BA83-D9C68C116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D191-49C8-468E-9919-3E49157FFB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6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reports.org/personal-finance/uber-vs-taxi-which-is-cheaper/" TargetMode="External"/><Relationship Id="rId2" Type="http://schemas.openxmlformats.org/officeDocument/2006/relationships/hyperlink" Target="https://driving-tests.org/beginner-drivers/become-an-uber-driver-things-to-kn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petercohan/2019/04/13/why-uber-lacks-a-sustainable-competitive-advantage/" TargetMode="External"/><Relationship Id="rId4" Type="http://schemas.openxmlformats.org/officeDocument/2006/relationships/hyperlink" Target="https://www.forbes.com/sites/jonmarkman/2020/01/14/uber-finally-focuses-on-driving-toward-profi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DD1-765D-44F5-A6A2-4BFA4E6BA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highlight>
                  <a:srgbClr val="C0C0C0"/>
                </a:highlight>
              </a:rPr>
              <a:t>Topic: Ruling Reign Of Uber</a:t>
            </a:r>
            <a:br>
              <a:rPr lang="en-CA" b="1" dirty="0"/>
            </a:br>
            <a:br>
              <a:rPr lang="en-CA" b="1" dirty="0"/>
            </a:br>
            <a:r>
              <a:rPr lang="en-CA" sz="3100" b="1" dirty="0"/>
              <a:t>Rohan Yadav(c0773871)</a:t>
            </a:r>
            <a:br>
              <a:rPr lang="en-CA" sz="3100" b="1" dirty="0"/>
            </a:br>
            <a:r>
              <a:rPr lang="en-CA" sz="3100" b="1" dirty="0"/>
              <a:t>Swapnil Sevak(c0777195)</a:t>
            </a:r>
            <a:br>
              <a:rPr lang="en-CA" sz="3100" b="1" dirty="0"/>
            </a:br>
            <a:r>
              <a:rPr lang="en-CA" sz="3100" b="1" dirty="0"/>
              <a:t>Shahrukh Padaniya(c0769542)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894E1-9C91-4939-AB74-9451D2BC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363"/>
            <a:ext cx="9144000" cy="1655762"/>
          </a:xfrm>
        </p:spPr>
        <p:txBody>
          <a:bodyPr/>
          <a:lstStyle/>
          <a:p>
            <a:r>
              <a:rPr lang="en-CA" dirty="0"/>
              <a:t>Instructor: Prof. </a:t>
            </a:r>
            <a:r>
              <a:rPr lang="en-CA" dirty="0" err="1"/>
              <a:t>Sisay</a:t>
            </a:r>
            <a:r>
              <a:rPr lang="en-CA" dirty="0"/>
              <a:t> </a:t>
            </a:r>
            <a:r>
              <a:rPr lang="en-CA" dirty="0" err="1"/>
              <a:t>Shega</a:t>
            </a:r>
            <a:endParaRPr lang="en-CA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0230C7-4D05-46B5-A1F4-9601C6D4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4538661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ber activates PIN system designed to reduce sexual assault ...">
            <a:extLst>
              <a:ext uri="{FF2B5EF4-FFF2-40B4-BE49-F238E27FC236}">
                <a16:creationId xmlns:a16="http://schemas.microsoft.com/office/drawing/2014/main" id="{6F6192F8-B28E-493F-A23A-AE4E0B890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r="6269" b="-1"/>
          <a:stretch/>
        </p:blipFill>
        <p:spPr bwMode="auto">
          <a:xfrm>
            <a:off x="4476307" y="595421"/>
            <a:ext cx="7715693" cy="56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5B594-6A76-4D29-9D8F-9AC482A5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66" y="2247900"/>
            <a:ext cx="3948269" cy="14815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THANK</a:t>
            </a:r>
            <a:br>
              <a:rPr lang="en-US" sz="9600" dirty="0">
                <a:solidFill>
                  <a:srgbClr val="000000"/>
                </a:solidFill>
              </a:rPr>
            </a:br>
            <a:r>
              <a:rPr lang="en-US" sz="9600" dirty="0">
                <a:solidFill>
                  <a:srgbClr val="000000"/>
                </a:solidFill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022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C05CE-BAE9-4FCB-A2F6-F8E4E64280ED}"/>
              </a:ext>
            </a:extLst>
          </p:cNvPr>
          <p:cNvSpPr/>
          <p:nvPr/>
        </p:nvSpPr>
        <p:spPr>
          <a:xfrm>
            <a:off x="1308295" y="726217"/>
            <a:ext cx="93928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Uber is more popular over their competitors in cab industry because of following reasons: -</a:t>
            </a:r>
          </a:p>
        </p:txBody>
      </p:sp>
      <p:pic>
        <p:nvPicPr>
          <p:cNvPr id="3078" name="Picture 6" descr="Numbers are in: Uber, Lyft v. Rental Cars &amp; Taxis in the US in Q2 ...">
            <a:extLst>
              <a:ext uri="{FF2B5EF4-FFF2-40B4-BE49-F238E27FC236}">
                <a16:creationId xmlns:a16="http://schemas.microsoft.com/office/drawing/2014/main" id="{5E16D6AF-86C7-4830-860E-50106B5AB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4"/>
          <a:stretch/>
        </p:blipFill>
        <p:spPr bwMode="auto">
          <a:xfrm>
            <a:off x="1543049" y="2495550"/>
            <a:ext cx="8058151" cy="36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5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654-24AB-455D-A886-321E7095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u="sng" dirty="0"/>
              <a:t>Wide Customer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983-88C0-4B17-8D88-CF2719B9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40 million active monthly rides.</a:t>
            </a:r>
          </a:p>
          <a:p>
            <a:endParaRPr lang="en-US" dirty="0"/>
          </a:p>
          <a:p>
            <a:r>
              <a:rPr lang="en-US" dirty="0"/>
              <a:t>Over five million rides per day worldwide.</a:t>
            </a:r>
          </a:p>
          <a:p>
            <a:endParaRPr lang="en-US" dirty="0"/>
          </a:p>
          <a:p>
            <a:r>
              <a:rPr lang="en-US" dirty="0"/>
              <a:t>Around 50,000 new drivers joins Uber every month.</a:t>
            </a:r>
          </a:p>
          <a:p>
            <a:endParaRPr lang="en-US" dirty="0"/>
          </a:p>
          <a:p>
            <a:r>
              <a:rPr lang="en-US" dirty="0"/>
              <a:t>Uber operates in over 60 countries and 400 cities.</a:t>
            </a:r>
          </a:p>
          <a:p>
            <a:endParaRPr lang="en-US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sz="3600" dirty="0"/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6091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37C4-60DB-4E75-B29E-05B61489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u="sng" dirty="0"/>
              <a:t>Fares and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5EA1-26E6-4F1E-8A03-1242262C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Lower fares compared to their rivals.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During pick hours uber costs minimal than any other cab services.</a:t>
            </a:r>
            <a:endParaRPr lang="en-US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It provides cheapest rate in rideshare option</a:t>
            </a:r>
            <a:r>
              <a:rPr lang="en-CA" sz="3600" dirty="0"/>
              <a:t>.</a:t>
            </a:r>
          </a:p>
          <a:p>
            <a:endParaRPr lang="en-CA" sz="3600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85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3ACA-C22C-4D4F-BEBF-F4F93A2E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u="sng" dirty="0"/>
              <a:t>Broad variety of cabs to select</a:t>
            </a:r>
            <a:endParaRPr lang="en-CA" dirty="0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C59EC399-E8E9-4B1C-B5FD-D029138C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26" y="1690688"/>
            <a:ext cx="2404335" cy="19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E32EE-447D-4377-97A3-6F1BFF8D4C88}"/>
              </a:ext>
            </a:extLst>
          </p:cNvPr>
          <p:cNvSpPr txBox="1"/>
          <p:nvPr/>
        </p:nvSpPr>
        <p:spPr>
          <a:xfrm>
            <a:off x="9892660" y="6515949"/>
            <a:ext cx="11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uber.com</a:t>
            </a:r>
          </a:p>
          <a:p>
            <a:endParaRPr lang="en-CA" dirty="0"/>
          </a:p>
        </p:txBody>
      </p:sp>
      <p:pic>
        <p:nvPicPr>
          <p:cNvPr id="7" name="Picture 6" descr="A close up of a van&#10;&#10;Description automatically generated">
            <a:extLst>
              <a:ext uri="{FF2B5EF4-FFF2-40B4-BE49-F238E27FC236}">
                <a16:creationId xmlns:a16="http://schemas.microsoft.com/office/drawing/2014/main" id="{5AA6C0B9-CDB1-409B-8913-4AF13AE6C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8" y="3054541"/>
            <a:ext cx="3062800" cy="1612000"/>
          </a:xfrm>
          <a:prstGeom prst="rect">
            <a:avLst/>
          </a:prstGeom>
        </p:spPr>
      </p:pic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75EC6DCD-A208-49C0-BE9E-40F2F94C0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4" y="3194089"/>
            <a:ext cx="3153913" cy="1612000"/>
          </a:xfrm>
          <a:prstGeom prst="rect">
            <a:avLst/>
          </a:prstGeom>
        </p:spPr>
      </p:pic>
      <p:pic>
        <p:nvPicPr>
          <p:cNvPr id="9" name="Picture 8" descr="A close up of a car&#10;&#10;Description automatically generated">
            <a:extLst>
              <a:ext uri="{FF2B5EF4-FFF2-40B4-BE49-F238E27FC236}">
                <a16:creationId xmlns:a16="http://schemas.microsoft.com/office/drawing/2014/main" id="{012C5F4C-B106-44BE-ACB6-1DEAFBD35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0" y="4912100"/>
            <a:ext cx="3091593" cy="1674613"/>
          </a:xfrm>
          <a:prstGeom prst="rect">
            <a:avLst/>
          </a:prstGeom>
        </p:spPr>
      </p:pic>
      <p:pic>
        <p:nvPicPr>
          <p:cNvPr id="10" name="Picture 9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A15FC207-2EE4-4234-80DB-FEB8EEB64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6168"/>
            <a:ext cx="3153913" cy="1718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B6B8A0-70A1-47B8-9703-977419BC749C}"/>
              </a:ext>
            </a:extLst>
          </p:cNvPr>
          <p:cNvSpPr/>
          <p:nvPr/>
        </p:nvSpPr>
        <p:spPr>
          <a:xfrm>
            <a:off x="3805230" y="3716367"/>
            <a:ext cx="36862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dirty="0"/>
          </a:p>
          <a:p>
            <a:pPr algn="ctr"/>
            <a:r>
              <a:rPr lang="en-CA" sz="2800" dirty="0"/>
              <a:t>Choice </a:t>
            </a:r>
            <a:r>
              <a:rPr lang="en-CA" sz="2800"/>
              <a:t>is a beautiful </a:t>
            </a:r>
            <a:r>
              <a:rPr lang="en-CA" sz="2800" dirty="0"/>
              <a:t>thing!</a:t>
            </a:r>
          </a:p>
        </p:txBody>
      </p:sp>
    </p:spTree>
    <p:extLst>
      <p:ext uri="{BB962C8B-B14F-4D97-AF65-F5344CB8AC3E}">
        <p14:creationId xmlns:p14="http://schemas.microsoft.com/office/powerpoint/2010/main" val="34097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F7D2-D7F8-455B-A9DA-91857FF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Marketing Strategies</a:t>
            </a:r>
          </a:p>
        </p:txBody>
      </p:sp>
      <p:pic>
        <p:nvPicPr>
          <p:cNvPr id="1026" name="Picture 2" descr="Image result for uber promotion | Promo codes, Coding, Uber promotions">
            <a:extLst>
              <a:ext uri="{FF2B5EF4-FFF2-40B4-BE49-F238E27FC236}">
                <a16:creationId xmlns:a16="http://schemas.microsoft.com/office/drawing/2014/main" id="{91669032-8F34-4A9D-93F0-1A076922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114"/>
            <a:ext cx="4633908" cy="28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ber Promotion: 50% Off Up to 10 Rides Through June 25 [Update ...">
            <a:extLst>
              <a:ext uri="{FF2B5EF4-FFF2-40B4-BE49-F238E27FC236}">
                <a16:creationId xmlns:a16="http://schemas.microsoft.com/office/drawing/2014/main" id="{CC8368FD-A849-4926-8339-F44BD81E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224" y="1436442"/>
            <a:ext cx="3277776" cy="25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90B2E-84E3-45E3-BFFB-C16D1E54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15" y="4687299"/>
            <a:ext cx="5046933" cy="1614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UBER: $65 Off Two Rides From Select U.S. Airports To Your ...">
            <a:extLst>
              <a:ext uri="{FF2B5EF4-FFF2-40B4-BE49-F238E27FC236}">
                <a16:creationId xmlns:a16="http://schemas.microsoft.com/office/drawing/2014/main" id="{839F5C11-B0F1-4FBD-A4BF-E075A8BE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2" y="4589187"/>
            <a:ext cx="5005383" cy="17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727F11-D978-4B06-AC58-FCDA5CC31C84}"/>
              </a:ext>
            </a:extLst>
          </p:cNvPr>
          <p:cNvSpPr/>
          <p:nvPr/>
        </p:nvSpPr>
        <p:spPr>
          <a:xfrm>
            <a:off x="4453819" y="3244334"/>
            <a:ext cx="32843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Promotional offers and discounts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F09E10B-E019-473B-9A8E-3692CCAEB4E2}"/>
              </a:ext>
            </a:extLst>
          </p:cNvPr>
          <p:cNvSpPr/>
          <p:nvPr/>
        </p:nvSpPr>
        <p:spPr>
          <a:xfrm>
            <a:off x="7105881" y="3830993"/>
            <a:ext cx="231353" cy="661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9E69B9-CE0A-49D7-80B5-1EAC18D1B5F2}"/>
              </a:ext>
            </a:extLst>
          </p:cNvPr>
          <p:cNvSpPr/>
          <p:nvPr/>
        </p:nvSpPr>
        <p:spPr>
          <a:xfrm>
            <a:off x="4854767" y="3819976"/>
            <a:ext cx="261065" cy="661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F6DFA9FA-AFFD-4CB0-9A0D-96DE857F9636}"/>
              </a:ext>
            </a:extLst>
          </p:cNvPr>
          <p:cNvSpPr/>
          <p:nvPr/>
        </p:nvSpPr>
        <p:spPr>
          <a:xfrm>
            <a:off x="7150339" y="2411450"/>
            <a:ext cx="522131" cy="7057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762A054E-3E5D-4A6A-AF73-0D85715BC0D8}"/>
              </a:ext>
            </a:extLst>
          </p:cNvPr>
          <p:cNvSpPr/>
          <p:nvPr/>
        </p:nvSpPr>
        <p:spPr>
          <a:xfrm flipH="1">
            <a:off x="4549634" y="2403703"/>
            <a:ext cx="522130" cy="7057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F2C5-8E9C-4E5D-A8F5-61C773BE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CA" b="1" u="sng" dirty="0"/>
              <a:t>Services and Security </a:t>
            </a:r>
            <a:endParaRPr lang="en-CA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1F26-7654-425C-894E-7805469C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CA" sz="2400"/>
              <a:t>Reliable mobile software</a:t>
            </a:r>
          </a:p>
          <a:p>
            <a:endParaRPr lang="en-CA" sz="2400"/>
          </a:p>
          <a:p>
            <a:r>
              <a:rPr lang="en-CA" sz="2400"/>
              <a:t>Robust payment infrastructure</a:t>
            </a:r>
          </a:p>
          <a:p>
            <a:endParaRPr lang="en-CA" sz="2400"/>
          </a:p>
          <a:p>
            <a:r>
              <a:rPr lang="en-CA" sz="2400"/>
              <a:t>Simplicity of the Uber application</a:t>
            </a:r>
          </a:p>
          <a:p>
            <a:endParaRPr lang="en-CA" sz="2400"/>
          </a:p>
          <a:p>
            <a:r>
              <a:rPr lang="en-CA" sz="2400"/>
              <a:t>All drivers are background checked before their first trip</a:t>
            </a:r>
          </a:p>
          <a:p>
            <a:endParaRPr lang="en-CA" sz="2400"/>
          </a:p>
        </p:txBody>
      </p:sp>
      <p:pic>
        <p:nvPicPr>
          <p:cNvPr id="5122" name="Picture 2" descr="Uber Drivers: Standard of Safety – Physical Security Hub">
            <a:extLst>
              <a:ext uri="{FF2B5EF4-FFF2-40B4-BE49-F238E27FC236}">
                <a16:creationId xmlns:a16="http://schemas.microsoft.com/office/drawing/2014/main" id="{4F708C77-8074-4FD0-978B-8814B46B4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-2" b="-2"/>
          <a:stretch/>
        </p:blipFill>
        <p:spPr bwMode="auto">
          <a:xfrm>
            <a:off x="6096000" y="94957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812-571B-4CF2-997D-54E2D994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/>
              <a:t>Safety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7BD-BA7A-4026-BAF0-0F888571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Emergency button</a:t>
            </a:r>
          </a:p>
          <a:p>
            <a:endParaRPr lang="en-CA" dirty="0"/>
          </a:p>
          <a:p>
            <a:r>
              <a:rPr lang="en-CA" dirty="0"/>
              <a:t>AI that can detect crashes</a:t>
            </a:r>
          </a:p>
          <a:p>
            <a:endParaRPr lang="en-CA" dirty="0"/>
          </a:p>
          <a:p>
            <a:r>
              <a:rPr lang="en-CA" dirty="0"/>
              <a:t>Auto insurance on every trip</a:t>
            </a:r>
          </a:p>
          <a:p>
            <a:endParaRPr lang="en-CA" dirty="0"/>
          </a:p>
          <a:p>
            <a:r>
              <a:rPr lang="en-CA" dirty="0"/>
              <a:t>24 X 7 Uber support</a:t>
            </a:r>
          </a:p>
          <a:p>
            <a:endParaRPr lang="en-CA" dirty="0"/>
          </a:p>
          <a:p>
            <a:r>
              <a:rPr lang="en-CA" dirty="0"/>
              <a:t>Record rides (in app audio recording)</a:t>
            </a:r>
          </a:p>
          <a:p>
            <a:endParaRPr lang="en-CA" dirty="0"/>
          </a:p>
        </p:txBody>
      </p:sp>
      <p:pic>
        <p:nvPicPr>
          <p:cNvPr id="4098" name="Picture 2" descr="Uber adds 'panic button' to help you call 911">
            <a:extLst>
              <a:ext uri="{FF2B5EF4-FFF2-40B4-BE49-F238E27FC236}">
                <a16:creationId xmlns:a16="http://schemas.microsoft.com/office/drawing/2014/main" id="{5BE22994-E578-4BD5-9A4E-F8BE68F35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1"/>
          <a:stretch/>
        </p:blipFill>
        <p:spPr bwMode="auto">
          <a:xfrm>
            <a:off x="7413675" y="1825625"/>
            <a:ext cx="3826412" cy="37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5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D3F-5F1C-4364-8C6D-933C2AA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4660-58E5-477C-8839-9BD6EAF2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/>
              <a:t>Zokhareuski</a:t>
            </a:r>
            <a:r>
              <a:rPr lang="en-US" dirty="0"/>
              <a:t>, A. (December 10,2019). Uber driver requirements. Retrieved from </a:t>
            </a:r>
            <a:r>
              <a:rPr lang="en-US" u="sng" dirty="0">
                <a:hlinkClick r:id="rId2"/>
              </a:rPr>
              <a:t>https://driving-tests.org/beginner-drivers/become-an-uber-driver-things-to-know/</a:t>
            </a:r>
            <a:endParaRPr lang="en-CA" dirty="0"/>
          </a:p>
          <a:p>
            <a:pPr lvl="0"/>
            <a:r>
              <a:rPr lang="en-US" dirty="0" err="1"/>
              <a:t>Picchi</a:t>
            </a:r>
            <a:r>
              <a:rPr lang="en-US" dirty="0"/>
              <a:t>, A. (June 10,2019). Uber vs. Taxi: Which Is Cheaper. Retrieved from </a:t>
            </a:r>
            <a:r>
              <a:rPr lang="en-US" u="sng" dirty="0">
                <a:hlinkClick r:id="rId3"/>
              </a:rPr>
              <a:t>https://www.consumerreports.org/personal-finance/uber-vs-taxi-which-is-cheaper/</a:t>
            </a:r>
            <a:endParaRPr lang="en-CA" dirty="0"/>
          </a:p>
          <a:p>
            <a:pPr lvl="0"/>
            <a:r>
              <a:rPr lang="en-US" dirty="0"/>
              <a:t>Markman, J. (January 14,2020). Uber finally focuses on driving toward profits. Retrieved from </a:t>
            </a:r>
            <a:r>
              <a:rPr lang="en-US" u="sng" dirty="0">
                <a:hlinkClick r:id="rId4"/>
              </a:rPr>
              <a:t>https://www.forbes.com/sites/jonmarkman/2020/01/14/uber-finally-focuses-on-driving-toward-profits/</a:t>
            </a:r>
            <a:endParaRPr lang="en-CA" dirty="0"/>
          </a:p>
          <a:p>
            <a:pPr lvl="0"/>
            <a:r>
              <a:rPr lang="en-US" dirty="0"/>
              <a:t>Cohan, P. (April 13,2019). Why uber lacks a sustainable competitive advantage. Retrieved from </a:t>
            </a:r>
            <a:r>
              <a:rPr lang="en-US" u="sng" dirty="0">
                <a:hlinkClick r:id="rId5"/>
              </a:rPr>
              <a:t>https://www.forbes.com/sites/petercohan/2019/04/13/why-uber-lacks-a-sustainable-competitive-advantage/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99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Topic: Ruling Reign Of Uber  Rohan Yadav(c0773871) Swapnil Sevak(c0777195) Shahrukh Padaniya(c0769542)</vt:lpstr>
      <vt:lpstr>PowerPoint Presentation</vt:lpstr>
      <vt:lpstr>Wide Customer Base</vt:lpstr>
      <vt:lpstr>Fares and Availability</vt:lpstr>
      <vt:lpstr>Broad variety of cabs to select</vt:lpstr>
      <vt:lpstr>Marketing Strategies</vt:lpstr>
      <vt:lpstr>Services and Security </vt:lpstr>
      <vt:lpstr>Safety Features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Ruling Reign Of Uber  Rohan Yadav(c0773871) Swapnil Sevak(c0777195) Shahrukh Padaniya(c0769542)</dc:title>
  <dc:creator>Salman padaniya</dc:creator>
  <cp:lastModifiedBy>Salman padaniya</cp:lastModifiedBy>
  <cp:revision>5</cp:revision>
  <dcterms:created xsi:type="dcterms:W3CDTF">2020-03-26T18:53:34Z</dcterms:created>
  <dcterms:modified xsi:type="dcterms:W3CDTF">2020-03-26T21:08:25Z</dcterms:modified>
</cp:coreProperties>
</file>