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90" r:id="rId3"/>
    <p:sldId id="256" r:id="rId4"/>
    <p:sldId id="257" r:id="rId5"/>
    <p:sldId id="258" r:id="rId6"/>
    <p:sldId id="259" r:id="rId7"/>
    <p:sldId id="260" r:id="rId8"/>
    <p:sldId id="291" r:id="rId9"/>
    <p:sldId id="269" r:id="rId10"/>
    <p:sldId id="292" r:id="rId11"/>
    <p:sldId id="279" r:id="rId12"/>
    <p:sldId id="293" r:id="rId13"/>
    <p:sldId id="294" r:id="rId14"/>
    <p:sldId id="295" r:id="rId15"/>
    <p:sldId id="288" r:id="rId16"/>
    <p:sldId id="296" r:id="rId1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4/26/2018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4/26/2018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4/26/2018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4/26/2018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4/26/2018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807085" y="528320"/>
            <a:ext cx="7529829" cy="635000"/>
          </a:xfrm>
          <a:prstGeom prst="rect">
            <a:avLst/>
          </a:prstGeom>
        </p:spPr>
        <p:txBody>
          <a:bodyPr wrap="square" lIns="0" tIns="0" rIns="0" bIns="0">
            <a:spAutoFit/>
          </a:bodyPr>
          <a:lstStyle>
            <a:lvl1pPr>
              <a:defRPr sz="4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78839" y="2429509"/>
            <a:ext cx="7648575" cy="2226310"/>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4/26/2018</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E14EF5-C295-466D-9D0F-FAD2F6268157}"/>
              </a:ext>
            </a:extLst>
          </p:cNvPr>
          <p:cNvSpPr>
            <a:spLocks noGrp="1"/>
          </p:cNvSpPr>
          <p:nvPr>
            <p:ph type="ctrTitle"/>
          </p:nvPr>
        </p:nvSpPr>
        <p:spPr>
          <a:xfrm>
            <a:off x="685800" y="3200400"/>
            <a:ext cx="7772400" cy="1169551"/>
          </a:xfrm>
        </p:spPr>
        <p:txBody>
          <a:bodyPr/>
          <a:lstStyle/>
          <a:p>
            <a:pPr algn="ct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RIZVI COLLEGE OF ENGINEERING</a:t>
            </a:r>
            <a:endParaRPr lang="en-IN" dirty="0"/>
          </a:p>
        </p:txBody>
      </p:sp>
      <p:sp>
        <p:nvSpPr>
          <p:cNvPr id="3" name="Subtitle 2">
            <a:extLst>
              <a:ext uri="{FF2B5EF4-FFF2-40B4-BE49-F238E27FC236}">
                <a16:creationId xmlns:a16="http://schemas.microsoft.com/office/drawing/2014/main" xmlns="" id="{683278B6-8BA6-470F-AF38-43B6D145BC9B}"/>
              </a:ext>
            </a:extLst>
          </p:cNvPr>
          <p:cNvSpPr>
            <a:spLocks noGrp="1"/>
          </p:cNvSpPr>
          <p:nvPr>
            <p:ph type="subTitle" idx="4"/>
          </p:nvPr>
        </p:nvSpPr>
        <p:spPr>
          <a:xfrm>
            <a:off x="1371600" y="4495800"/>
            <a:ext cx="6400800" cy="609600"/>
          </a:xfrm>
        </p:spPr>
        <p:txBody>
          <a:bodyPr/>
          <a:lstStyle/>
          <a:p>
            <a:pPr algn="ctr"/>
            <a:r>
              <a:rPr lang="en-IN" dirty="0">
                <a:latin typeface="Times New Roman" panose="02020603050405020304" pitchFamily="18" charset="0"/>
                <a:cs typeface="Times New Roman" panose="02020603050405020304" pitchFamily="18" charset="0"/>
              </a:rPr>
              <a:t>ELECTRONICS ENGINEERING</a:t>
            </a:r>
          </a:p>
          <a:p>
            <a:endParaRPr lang="en-IN" dirty="0"/>
          </a:p>
        </p:txBody>
      </p:sp>
      <p:pic>
        <p:nvPicPr>
          <p:cNvPr id="4" name="Picture 3" descr="A close up of a sign&#10;&#10;Description generated with high confidence">
            <a:extLst>
              <a:ext uri="{FF2B5EF4-FFF2-40B4-BE49-F238E27FC236}">
                <a16:creationId xmlns:a16="http://schemas.microsoft.com/office/drawing/2014/main" xmlns="" id="{22DF03D8-F96D-49B3-81C2-06958E9C423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69421" y="1167123"/>
            <a:ext cx="2605157" cy="2605157"/>
          </a:xfrm>
          <a:prstGeom prst="rect">
            <a:avLst/>
          </a:prstGeom>
        </p:spPr>
      </p:pic>
    </p:spTree>
    <p:extLst>
      <p:ext uri="{BB962C8B-B14F-4D97-AF65-F5344CB8AC3E}">
        <p14:creationId xmlns:p14="http://schemas.microsoft.com/office/powerpoint/2010/main" xmlns="" val="1621835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085" y="1828800"/>
            <a:ext cx="7529829" cy="2462213"/>
          </a:xfrm>
        </p:spPr>
        <p:txBody>
          <a:bodyPr/>
          <a:lstStyle/>
          <a:p>
            <a:pPr algn="ctr"/>
            <a:r>
              <a:rPr lang="en-US" b="1" dirty="0" smtClean="0"/>
              <a:t>Programs used in the project</a:t>
            </a:r>
            <a:br>
              <a:rPr lang="en-US" b="1" dirty="0" smtClean="0"/>
            </a:br>
            <a:r>
              <a:rPr lang="en-US" dirty="0" smtClean="0"/>
              <a:t>    1. Data Generator</a:t>
            </a:r>
            <a:br>
              <a:rPr lang="en-US" dirty="0" smtClean="0"/>
            </a:br>
            <a:r>
              <a:rPr lang="en-US" dirty="0" smtClean="0"/>
              <a:t>2. Data Trainer</a:t>
            </a:r>
            <a:br>
              <a:rPr lang="en-US" dirty="0" smtClean="0"/>
            </a:br>
            <a:r>
              <a:rPr lang="en-US" dirty="0" smtClean="0"/>
              <a:t>  3. Data Detector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04800"/>
            <a:ext cx="7286625" cy="566822"/>
          </a:xfrm>
          <a:prstGeom prst="rect">
            <a:avLst/>
          </a:prstGeom>
        </p:spPr>
        <p:txBody>
          <a:bodyPr vert="horz" wrap="square" lIns="0" tIns="12700" rIns="0" bIns="0" rtlCol="0">
            <a:spAutoFit/>
          </a:bodyPr>
          <a:lstStyle/>
          <a:p>
            <a:pPr marL="12700">
              <a:lnSpc>
                <a:spcPct val="100000"/>
              </a:lnSpc>
              <a:spcBef>
                <a:spcPts val="100"/>
              </a:spcBef>
            </a:pPr>
            <a:r>
              <a:rPr sz="3600" spc="-5" dirty="0"/>
              <a:t>OUTPUT IMAGE</a:t>
            </a:r>
            <a:r>
              <a:rPr sz="3600" spc="-80" dirty="0"/>
              <a:t> </a:t>
            </a:r>
            <a:r>
              <a:rPr sz="3600" spc="-5" dirty="0"/>
              <a:t>CAPTURED</a:t>
            </a:r>
            <a:endParaRPr sz="3600"/>
          </a:p>
        </p:txBody>
      </p:sp>
      <p:pic>
        <p:nvPicPr>
          <p:cNvPr id="10241" name="Picture 1" descr="2018-04-20-082753_800x600_scrot"/>
          <p:cNvPicPr>
            <a:picLocks noChangeAspect="1" noChangeArrowheads="1"/>
          </p:cNvPicPr>
          <p:nvPr/>
        </p:nvPicPr>
        <p:blipFill>
          <a:blip r:embed="rId2"/>
          <a:srcRect/>
          <a:stretch>
            <a:fillRect/>
          </a:stretch>
        </p:blipFill>
        <p:spPr bwMode="auto">
          <a:xfrm>
            <a:off x="457200" y="1143000"/>
            <a:ext cx="3886200" cy="2583452"/>
          </a:xfrm>
          <a:prstGeom prst="rect">
            <a:avLst/>
          </a:prstGeom>
          <a:noFill/>
          <a:ln w="9525">
            <a:noFill/>
            <a:miter lim="800000"/>
            <a:headEnd/>
            <a:tailEnd/>
          </a:ln>
        </p:spPr>
      </p:pic>
      <p:pic>
        <p:nvPicPr>
          <p:cNvPr id="10242" name="Picture 2" descr="2018-04-20-082600_800x600_scrot"/>
          <p:cNvPicPr>
            <a:picLocks noChangeAspect="1" noChangeArrowheads="1"/>
          </p:cNvPicPr>
          <p:nvPr/>
        </p:nvPicPr>
        <p:blipFill>
          <a:blip r:embed="rId3"/>
          <a:srcRect/>
          <a:stretch>
            <a:fillRect/>
          </a:stretch>
        </p:blipFill>
        <p:spPr bwMode="auto">
          <a:xfrm>
            <a:off x="4495800" y="1219200"/>
            <a:ext cx="4038600" cy="2514600"/>
          </a:xfrm>
          <a:prstGeom prst="rect">
            <a:avLst/>
          </a:prstGeom>
          <a:noFill/>
          <a:ln w="9525">
            <a:noFill/>
            <a:miter lim="800000"/>
            <a:headEnd/>
            <a:tailEnd/>
          </a:ln>
        </p:spPr>
      </p:pic>
      <p:pic>
        <p:nvPicPr>
          <p:cNvPr id="10243" name="Picture 3" descr="2018-04-20-082752_800x600_scrot"/>
          <p:cNvPicPr>
            <a:picLocks noChangeAspect="1" noChangeArrowheads="1"/>
          </p:cNvPicPr>
          <p:nvPr/>
        </p:nvPicPr>
        <p:blipFill>
          <a:blip r:embed="rId4"/>
          <a:srcRect/>
          <a:stretch>
            <a:fillRect/>
          </a:stretch>
        </p:blipFill>
        <p:spPr bwMode="auto">
          <a:xfrm>
            <a:off x="4495800" y="3810000"/>
            <a:ext cx="3886200" cy="2495685"/>
          </a:xfrm>
          <a:prstGeom prst="rect">
            <a:avLst/>
          </a:prstGeom>
          <a:noFill/>
          <a:ln w="9525">
            <a:noFill/>
            <a:miter lim="800000"/>
            <a:headEnd/>
            <a:tailEnd/>
          </a:ln>
        </p:spPr>
      </p:pic>
      <p:pic>
        <p:nvPicPr>
          <p:cNvPr id="7" name="Picture 6">
            <a:extLst>
              <a:ext uri="{FF2B5EF4-FFF2-40B4-BE49-F238E27FC236}">
                <a16:creationId xmlns:a16="http://schemas.microsoft.com/office/drawing/2014/main" xmlns="" id="{EBF77BC6-A56E-4479-B7C4-F6DE06094A96}"/>
              </a:ext>
            </a:extLst>
          </p:cNvPr>
          <p:cNvPicPr/>
          <p:nvPr/>
        </p:nvPicPr>
        <p:blipFill rotWithShape="1">
          <a:blip r:embed="rId5" cstate="print">
            <a:extLst>
              <a:ext uri="{28A0092B-C50C-407E-A947-70E740481C1C}">
                <a14:useLocalDpi xmlns:a14="http://schemas.microsoft.com/office/drawing/2010/main" xmlns="" val="0"/>
              </a:ext>
            </a:extLst>
          </a:blip>
          <a:srcRect r="17029" b="6884"/>
          <a:stretch/>
        </p:blipFill>
        <p:spPr bwMode="auto">
          <a:xfrm>
            <a:off x="457200" y="3886200"/>
            <a:ext cx="3886200" cy="2438400"/>
          </a:xfrm>
          <a:prstGeom prst="rect">
            <a:avLst/>
          </a:prstGeom>
          <a:ln>
            <a:noFill/>
          </a:ln>
          <a:extLst>
            <a:ext uri="{53640926-AAD7-44D8-BBD7-CCE9431645EC}">
              <a14:shadowObscured xmlns:a14="http://schemas.microsoft.com/office/drawing/2010/main" xmln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228600" y="1905000"/>
            <a:ext cx="82296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ADVANTAGES:</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2800" dirty="0" smtClean="0">
                <a:solidFill>
                  <a:srgbClr val="000000"/>
                </a:solidFill>
                <a:latin typeface="Times New Roman" pitchFamily="18" charset="0"/>
                <a:ea typeface="Calibri" pitchFamily="34" charset="0"/>
                <a:cs typeface="Times New Roman" pitchFamily="18" charset="0"/>
              </a:rPr>
              <a:t>By using this smart surveillance monitoring   technology, we can identify theft or a bugler.</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kumimoji="0" lang="en-US" sz="280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We</a:t>
            </a:r>
            <a:r>
              <a:rPr kumimoji="0" lang="en-US" sz="2800" i="0" u="none" strike="noStrike" cap="none" normalizeH="0" dirty="0" smtClean="0">
                <a:ln>
                  <a:noFill/>
                </a:ln>
                <a:solidFill>
                  <a:srgbClr val="000000"/>
                </a:solidFill>
                <a:effectLst/>
                <a:latin typeface="Times New Roman" pitchFamily="18" charset="0"/>
                <a:ea typeface="Calibri" pitchFamily="34" charset="0"/>
                <a:cs typeface="Times New Roman" pitchFamily="18" charset="0"/>
              </a:rPr>
              <a:t> can also use this technology for searching any missing person.</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2800" dirty="0" smtClean="0">
                <a:solidFill>
                  <a:srgbClr val="000000"/>
                </a:solidFill>
                <a:latin typeface="Times New Roman" pitchFamily="18" charset="0"/>
                <a:ea typeface="Calibri" pitchFamily="34" charset="0"/>
                <a:cs typeface="Times New Roman" pitchFamily="18" charset="0"/>
              </a:rPr>
              <a:t>We would get notification through SMS or Email, whenever a required person is identified by the system.</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2800" dirty="0" smtClean="0">
                <a:solidFill>
                  <a:srgbClr val="000000"/>
                </a:solidFill>
                <a:latin typeface="Times New Roman" pitchFamily="18" charset="0"/>
                <a:ea typeface="Calibri" pitchFamily="34" charset="0"/>
                <a:cs typeface="Times New Roman" pitchFamily="18" charset="0"/>
              </a:rPr>
              <a:t>This system provides a</a:t>
            </a:r>
            <a:r>
              <a:rPr kumimoji="0" lang="en-US" sz="2800" i="0" u="none" strike="noStrike" cap="none" normalizeH="0" dirty="0" smtClean="0">
                <a:ln>
                  <a:noFill/>
                </a:ln>
                <a:solidFill>
                  <a:srgbClr val="000000"/>
                </a:solidFill>
                <a:effectLst/>
                <a:latin typeface="Times New Roman" pitchFamily="18" charset="0"/>
                <a:ea typeface="Calibri" pitchFamily="34" charset="0"/>
                <a:cs typeface="Times New Roman" pitchFamily="18" charset="0"/>
              </a:rPr>
              <a:t>bout 90% accuracy.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381000" y="990600"/>
            <a:ext cx="7924800" cy="49552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916113" algn="l"/>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DISADVANTAGES:</a:t>
            </a:r>
          </a:p>
          <a:p>
            <a:pPr marL="0" marR="0" lvl="0" indent="0" algn="ctr" defTabSz="914400" rtl="0" eaLnBrk="1" fontAlgn="base" latinLnBrk="0" hangingPunct="1">
              <a:lnSpc>
                <a:spcPct val="100000"/>
              </a:lnSpc>
              <a:spcBef>
                <a:spcPct val="0"/>
              </a:spcBef>
              <a:spcAft>
                <a:spcPct val="0"/>
              </a:spcAft>
              <a:buClrTx/>
              <a:buSzTx/>
              <a:buFontTx/>
              <a:buNone/>
              <a:tabLst>
                <a:tab pos="1916113" algn="l"/>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1916113" algn="l"/>
              </a:tabLst>
            </a:pPr>
            <a:r>
              <a:rPr lang="en-US" sz="2800" dirty="0" smtClean="0">
                <a:latin typeface="Times New Roman" pitchFamily="18" charset="0"/>
                <a:cs typeface="Times New Roman" pitchFamily="18" charset="0"/>
              </a:rPr>
              <a:t>Raspberry pie cant work continuously as it would get heated up by the processing load.</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1916113" algn="l"/>
              </a:tabLst>
            </a:pPr>
            <a:r>
              <a:rPr lang="en-US" sz="2800" dirty="0" smtClean="0">
                <a:latin typeface="Times New Roman" pitchFamily="18" charset="0"/>
                <a:cs typeface="Times New Roman" pitchFamily="18" charset="0"/>
              </a:rPr>
              <a:t> Accuracy of the system decreases in dark.</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1916113" algn="l"/>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Continuous</a:t>
            </a:r>
            <a:r>
              <a:rPr kumimoji="0" lang="en-US" sz="2800" b="0" i="0" u="none" strike="noStrike" cap="none" normalizeH="0" dirty="0" smtClean="0">
                <a:ln>
                  <a:noFill/>
                </a:ln>
                <a:solidFill>
                  <a:schemeClr val="tx1"/>
                </a:solidFill>
                <a:effectLst/>
                <a:latin typeface="Times New Roman" pitchFamily="18" charset="0"/>
                <a:cs typeface="Times New Roman" pitchFamily="18" charset="0"/>
              </a:rPr>
              <a:t> power supply is needed for raspberry pie and </a:t>
            </a:r>
            <a:r>
              <a:rPr lang="en-US" sz="2800" dirty="0" smtClean="0">
                <a:latin typeface="Times New Roman" pitchFamily="18" charset="0"/>
                <a:cs typeface="Times New Roman" pitchFamily="18" charset="0"/>
              </a:rPr>
              <a:t>the system</a:t>
            </a:r>
            <a:r>
              <a:rPr kumimoji="0" lang="en-US" sz="2800" b="0" i="0" u="none" strike="noStrike" cap="none" normalizeH="0" dirty="0" smtClean="0">
                <a:ln>
                  <a:noFill/>
                </a:ln>
                <a:solidFill>
                  <a:schemeClr val="tx1"/>
                </a:solidFill>
                <a:effectLst/>
                <a:latin typeface="Times New Roman" pitchFamily="18" charset="0"/>
                <a:cs typeface="Times New Roman" pitchFamily="18" charset="0"/>
              </a:rPr>
              <a:t> needs to be secured.</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1916113" algn="l"/>
              </a:tabLst>
            </a:pPr>
            <a:r>
              <a:rPr lang="en-US" sz="2800" dirty="0" smtClean="0">
                <a:latin typeface="Times New Roman" pitchFamily="18" charset="0"/>
                <a:cs typeface="Times New Roman" pitchFamily="18" charset="0"/>
              </a:rPr>
              <a:t>We can just get notification about theft, but cant control the act.</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1916113" algn="l"/>
              </a:tabLst>
            </a:pPr>
            <a:r>
              <a:rPr kumimoji="0" lang="en-US" sz="2800" b="0" i="0" u="none" strike="noStrike" cap="none" normalizeH="0" dirty="0" smtClean="0">
                <a:ln>
                  <a:noFill/>
                </a:ln>
                <a:solidFill>
                  <a:schemeClr val="tx1"/>
                </a:solidFill>
                <a:effectLst/>
                <a:latin typeface="Times New Roman" pitchFamily="18" charset="0"/>
                <a:cs typeface="Times New Roman" pitchFamily="18" charset="0"/>
              </a:rPr>
              <a:t>If there is any close resemblance between two person, there may occur error in detection by the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533400" y="1284506"/>
            <a:ext cx="7696200"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916113" algn="l"/>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Future Scope:</a:t>
            </a:r>
          </a:p>
          <a:p>
            <a:pPr marL="0" marR="0" lvl="0" indent="0" algn="ctr" defTabSz="914400" rtl="0" eaLnBrk="1" fontAlgn="base" latinLnBrk="0" hangingPunct="1">
              <a:lnSpc>
                <a:spcPct val="100000"/>
              </a:lnSpc>
              <a:spcBef>
                <a:spcPct val="0"/>
              </a:spcBef>
              <a:spcAft>
                <a:spcPct val="0"/>
              </a:spcAft>
              <a:buClrTx/>
              <a:buSzTx/>
              <a:buFontTx/>
              <a:buNone/>
              <a:tabLst>
                <a:tab pos="1916113" algn="l"/>
              </a:tabLst>
            </a:pPr>
            <a:endParaRPr kumimoji="0" lang="en-US" sz="1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916113" algn="l"/>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WE HAVE CHOSEN THIS PROJECT WITH THE INTENTION THAT IT WILL BE VIABLE FOR FUTURE USE.RASPBERRY PI DEVELOPMENT BOARD IS A COST EFFECTIVE FULLY FUNCTIONAL COMPUTATIONAL SYSTEM CAN BE USED FOR MANY APPLICATIONS. PIR MOTION SENSOR AND CAMERA MODULES ARE ALSO COST EFFECTIVE AND CAN BE USED FOR SURVEILLANCE SYSTEMS.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916113" algn="l"/>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USING PYTHON AND OPENCV IN RASPBERRY PI, MADE OUR PROJECT FLEXIBLE AND ADOPTABLE TO ANY REQUIRED FUTURE CHANGES. DETECTED FACES CAN BE STORED IN CLOUD AND CAN BE USED FOR RECOGNIZING THE FACES IS THE FUTURE SCOPE.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916113" algn="l"/>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USING RASPBERRY PI THECURRENT PROJECT CAN BE MODIFIED BY AN INFRARED CAMERA INTERFACING IT CAN BE USED IN SMART SURVEILLANCE MONITORING SECURITY SYSTEM WHICH ANY TYPE OF PUBLIC SECURITY IS USING LIVING BODY DETECTION OR SPYING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916113" algn="l"/>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ALSO IT CAN BE USED IN ATTENDANCE SYSTEM OF THE CLASS, ALSO SOME PROFOUND APPLICATIONS CAN BE IMPLEMENTED USING INTERFACING OF RASPBERRY PI AND ARDUINO UNO BOARD LIKE SENSOR APPLICATION OF SMARTCARD SWAPPING, FINGER DETECTION, ALCOHOL DETECTION, AGRICULTURE HUMIDITY SENSING, TEMPERATURE SENSING USING WEBSERVER, AND MANY MORE.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7170" y="452120"/>
            <a:ext cx="3624579" cy="628377"/>
          </a:xfrm>
          <a:prstGeom prst="rect">
            <a:avLst/>
          </a:prstGeom>
        </p:spPr>
        <p:txBody>
          <a:bodyPr vert="horz" wrap="square" lIns="0" tIns="12700" rIns="0" bIns="0" rtlCol="0">
            <a:spAutoFit/>
          </a:bodyPr>
          <a:lstStyle/>
          <a:p>
            <a:pPr marL="12700">
              <a:lnSpc>
                <a:spcPct val="100000"/>
              </a:lnSpc>
              <a:spcBef>
                <a:spcPts val="100"/>
              </a:spcBef>
            </a:pPr>
            <a:r>
              <a:rPr dirty="0"/>
              <a:t>C</a:t>
            </a:r>
            <a:r>
              <a:rPr spc="-5" dirty="0"/>
              <a:t>ON</a:t>
            </a:r>
            <a:r>
              <a:rPr dirty="0"/>
              <a:t>C</a:t>
            </a:r>
            <a:r>
              <a:rPr spc="-5" dirty="0"/>
              <a:t>LUS</a:t>
            </a:r>
            <a:r>
              <a:rPr spc="-10" dirty="0"/>
              <a:t>I</a:t>
            </a:r>
            <a:r>
              <a:rPr spc="-5" dirty="0"/>
              <a:t>ON</a:t>
            </a:r>
            <a:endParaRPr/>
          </a:p>
        </p:txBody>
      </p:sp>
      <p:sp>
        <p:nvSpPr>
          <p:cNvPr id="3" name="object 3"/>
          <p:cNvSpPr txBox="1"/>
          <p:nvPr/>
        </p:nvSpPr>
        <p:spPr>
          <a:xfrm>
            <a:off x="535940" y="1535429"/>
            <a:ext cx="137160" cy="406400"/>
          </a:xfrm>
          <a:prstGeom prst="rect">
            <a:avLst/>
          </a:prstGeom>
        </p:spPr>
        <p:txBody>
          <a:bodyPr vert="horz" wrap="square" lIns="0" tIns="12700" rIns="0" bIns="0" rtlCol="0">
            <a:spAutoFit/>
          </a:bodyPr>
          <a:lstStyle/>
          <a:p>
            <a:pPr marL="12700">
              <a:lnSpc>
                <a:spcPct val="100000"/>
              </a:lnSpc>
              <a:spcBef>
                <a:spcPts val="100"/>
              </a:spcBef>
            </a:pPr>
            <a:r>
              <a:rPr sz="2500" dirty="0">
                <a:latin typeface="Times New Roman"/>
                <a:cs typeface="Times New Roman"/>
              </a:rPr>
              <a:t>•</a:t>
            </a:r>
            <a:endParaRPr sz="2500">
              <a:latin typeface="Times New Roman"/>
              <a:cs typeface="Times New Roman"/>
            </a:endParaRPr>
          </a:p>
        </p:txBody>
      </p:sp>
      <p:sp>
        <p:nvSpPr>
          <p:cNvPr id="4" name="object 4"/>
          <p:cNvSpPr txBox="1"/>
          <p:nvPr/>
        </p:nvSpPr>
        <p:spPr>
          <a:xfrm>
            <a:off x="535940" y="2223770"/>
            <a:ext cx="137160" cy="406400"/>
          </a:xfrm>
          <a:prstGeom prst="rect">
            <a:avLst/>
          </a:prstGeom>
        </p:spPr>
        <p:txBody>
          <a:bodyPr vert="horz" wrap="square" lIns="0" tIns="12700" rIns="0" bIns="0" rtlCol="0">
            <a:spAutoFit/>
          </a:bodyPr>
          <a:lstStyle/>
          <a:p>
            <a:pPr marL="12700">
              <a:lnSpc>
                <a:spcPct val="100000"/>
              </a:lnSpc>
              <a:spcBef>
                <a:spcPts val="100"/>
              </a:spcBef>
            </a:pPr>
            <a:r>
              <a:rPr sz="2500" dirty="0">
                <a:latin typeface="Times New Roman"/>
                <a:cs typeface="Times New Roman"/>
              </a:rPr>
              <a:t>•</a:t>
            </a:r>
            <a:endParaRPr sz="2500">
              <a:latin typeface="Times New Roman"/>
              <a:cs typeface="Times New Roman"/>
            </a:endParaRPr>
          </a:p>
        </p:txBody>
      </p:sp>
      <p:sp>
        <p:nvSpPr>
          <p:cNvPr id="5" name="object 5"/>
          <p:cNvSpPr txBox="1"/>
          <p:nvPr/>
        </p:nvSpPr>
        <p:spPr>
          <a:xfrm>
            <a:off x="535940" y="2912109"/>
            <a:ext cx="137160" cy="406400"/>
          </a:xfrm>
          <a:prstGeom prst="rect">
            <a:avLst/>
          </a:prstGeom>
        </p:spPr>
        <p:txBody>
          <a:bodyPr vert="horz" wrap="square" lIns="0" tIns="12700" rIns="0" bIns="0" rtlCol="0">
            <a:spAutoFit/>
          </a:bodyPr>
          <a:lstStyle/>
          <a:p>
            <a:pPr marL="12700">
              <a:lnSpc>
                <a:spcPct val="100000"/>
              </a:lnSpc>
              <a:spcBef>
                <a:spcPts val="100"/>
              </a:spcBef>
            </a:pPr>
            <a:r>
              <a:rPr sz="2500" dirty="0">
                <a:latin typeface="Times New Roman"/>
                <a:cs typeface="Times New Roman"/>
              </a:rPr>
              <a:t>•</a:t>
            </a:r>
            <a:endParaRPr sz="2500">
              <a:latin typeface="Times New Roman"/>
              <a:cs typeface="Times New Roman"/>
            </a:endParaRPr>
          </a:p>
        </p:txBody>
      </p:sp>
      <p:sp>
        <p:nvSpPr>
          <p:cNvPr id="6" name="object 6"/>
          <p:cNvSpPr txBox="1"/>
          <p:nvPr/>
        </p:nvSpPr>
        <p:spPr>
          <a:xfrm>
            <a:off x="535940" y="3600450"/>
            <a:ext cx="137160" cy="406400"/>
          </a:xfrm>
          <a:prstGeom prst="rect">
            <a:avLst/>
          </a:prstGeom>
        </p:spPr>
        <p:txBody>
          <a:bodyPr vert="horz" wrap="square" lIns="0" tIns="12700" rIns="0" bIns="0" rtlCol="0">
            <a:spAutoFit/>
          </a:bodyPr>
          <a:lstStyle/>
          <a:p>
            <a:pPr marL="12700">
              <a:lnSpc>
                <a:spcPct val="100000"/>
              </a:lnSpc>
              <a:spcBef>
                <a:spcPts val="100"/>
              </a:spcBef>
            </a:pPr>
            <a:r>
              <a:rPr sz="2500" dirty="0">
                <a:latin typeface="Times New Roman"/>
                <a:cs typeface="Times New Roman"/>
              </a:rPr>
              <a:t>•</a:t>
            </a:r>
            <a:endParaRPr sz="2500">
              <a:latin typeface="Times New Roman"/>
              <a:cs typeface="Times New Roman"/>
            </a:endParaRPr>
          </a:p>
        </p:txBody>
      </p:sp>
      <p:sp>
        <p:nvSpPr>
          <p:cNvPr id="7" name="object 7"/>
          <p:cNvSpPr txBox="1"/>
          <p:nvPr/>
        </p:nvSpPr>
        <p:spPr>
          <a:xfrm>
            <a:off x="878839" y="1557020"/>
            <a:ext cx="7719059" cy="3994150"/>
          </a:xfrm>
          <a:prstGeom prst="rect">
            <a:avLst/>
          </a:prstGeom>
        </p:spPr>
        <p:txBody>
          <a:bodyPr vert="horz" wrap="square" lIns="0" tIns="86360" rIns="0" bIns="0" rtlCol="0">
            <a:spAutoFit/>
          </a:bodyPr>
          <a:lstStyle/>
          <a:p>
            <a:pPr marL="12700" marR="1535430">
              <a:lnSpc>
                <a:spcPts val="2400"/>
              </a:lnSpc>
              <a:spcBef>
                <a:spcPts val="680"/>
              </a:spcBef>
            </a:pPr>
            <a:r>
              <a:rPr sz="2500" spc="-5" dirty="0">
                <a:latin typeface="Times New Roman"/>
                <a:cs typeface="Times New Roman"/>
              </a:rPr>
              <a:t>There </a:t>
            </a:r>
            <a:r>
              <a:rPr sz="2500" spc="-10" dirty="0">
                <a:latin typeface="Times New Roman"/>
                <a:cs typeface="Times New Roman"/>
              </a:rPr>
              <a:t>are </a:t>
            </a:r>
            <a:r>
              <a:rPr sz="2500" dirty="0">
                <a:latin typeface="Times New Roman"/>
                <a:cs typeface="Times New Roman"/>
              </a:rPr>
              <a:t>a </a:t>
            </a:r>
            <a:r>
              <a:rPr sz="2500" spc="-5" dirty="0">
                <a:latin typeface="Times New Roman"/>
                <a:cs typeface="Times New Roman"/>
              </a:rPr>
              <a:t>thousand things we </a:t>
            </a:r>
            <a:r>
              <a:rPr sz="2500" spc="-10" dirty="0">
                <a:latin typeface="Times New Roman"/>
                <a:cs typeface="Times New Roman"/>
              </a:rPr>
              <a:t>can </a:t>
            </a:r>
            <a:r>
              <a:rPr sz="2500" dirty="0">
                <a:latin typeface="Times New Roman"/>
                <a:cs typeface="Times New Roman"/>
              </a:rPr>
              <a:t>do </a:t>
            </a:r>
            <a:r>
              <a:rPr sz="2500" spc="-5" dirty="0">
                <a:latin typeface="Times New Roman"/>
                <a:cs typeface="Times New Roman"/>
              </a:rPr>
              <a:t>with such  </a:t>
            </a:r>
            <a:r>
              <a:rPr sz="2500" dirty="0">
                <a:latin typeface="Times New Roman"/>
                <a:cs typeface="Times New Roman"/>
              </a:rPr>
              <a:t>a </a:t>
            </a:r>
            <a:r>
              <a:rPr sz="2500" b="1" spc="-5" dirty="0">
                <a:latin typeface="Times New Roman"/>
                <a:cs typeface="Times New Roman"/>
              </a:rPr>
              <a:t>surveillance </a:t>
            </a:r>
            <a:r>
              <a:rPr sz="2500" spc="-5" dirty="0">
                <a:latin typeface="Times New Roman"/>
                <a:cs typeface="Times New Roman"/>
              </a:rPr>
              <a:t>cam basic setup</a:t>
            </a:r>
            <a:r>
              <a:rPr sz="2500" spc="-60" dirty="0">
                <a:latin typeface="Times New Roman"/>
                <a:cs typeface="Times New Roman"/>
              </a:rPr>
              <a:t> </a:t>
            </a:r>
            <a:r>
              <a:rPr sz="2500" spc="-5" dirty="0">
                <a:latin typeface="Times New Roman"/>
                <a:cs typeface="Times New Roman"/>
              </a:rPr>
              <a:t>now.</a:t>
            </a:r>
            <a:endParaRPr sz="2500">
              <a:latin typeface="Times New Roman"/>
              <a:cs typeface="Times New Roman"/>
            </a:endParaRPr>
          </a:p>
          <a:p>
            <a:pPr marL="12700" marR="1052195">
              <a:lnSpc>
                <a:spcPts val="2400"/>
              </a:lnSpc>
              <a:spcBef>
                <a:spcPts val="620"/>
              </a:spcBef>
            </a:pPr>
            <a:r>
              <a:rPr sz="2500" spc="-5" dirty="0">
                <a:latin typeface="Times New Roman"/>
                <a:cs typeface="Times New Roman"/>
              </a:rPr>
              <a:t>Sending </a:t>
            </a:r>
            <a:r>
              <a:rPr sz="2500" spc="-10" dirty="0">
                <a:latin typeface="Times New Roman"/>
                <a:cs typeface="Times New Roman"/>
              </a:rPr>
              <a:t>Growl </a:t>
            </a:r>
            <a:r>
              <a:rPr sz="2500" spc="-5" dirty="0">
                <a:latin typeface="Times New Roman"/>
                <a:cs typeface="Times New Roman"/>
              </a:rPr>
              <a:t>notifications </a:t>
            </a:r>
            <a:r>
              <a:rPr sz="2500" spc="-10" dirty="0">
                <a:latin typeface="Times New Roman"/>
                <a:cs typeface="Times New Roman"/>
              </a:rPr>
              <a:t>when some </a:t>
            </a:r>
            <a:r>
              <a:rPr sz="2500" spc="-5" dirty="0">
                <a:latin typeface="Times New Roman"/>
                <a:cs typeface="Times New Roman"/>
              </a:rPr>
              <a:t>motion </a:t>
            </a:r>
            <a:r>
              <a:rPr sz="2500" spc="-10" dirty="0">
                <a:latin typeface="Times New Roman"/>
                <a:cs typeface="Times New Roman"/>
              </a:rPr>
              <a:t>was  </a:t>
            </a:r>
            <a:r>
              <a:rPr sz="2500" spc="-5" dirty="0">
                <a:latin typeface="Times New Roman"/>
                <a:cs typeface="Times New Roman"/>
              </a:rPr>
              <a:t>detected</a:t>
            </a:r>
            <a:endParaRPr sz="2500">
              <a:latin typeface="Times New Roman"/>
              <a:cs typeface="Times New Roman"/>
            </a:endParaRPr>
          </a:p>
          <a:p>
            <a:pPr marL="12700" marR="124460">
              <a:lnSpc>
                <a:spcPts val="2400"/>
              </a:lnSpc>
              <a:spcBef>
                <a:spcPts val="620"/>
              </a:spcBef>
            </a:pPr>
            <a:r>
              <a:rPr sz="2500" spc="-5" dirty="0">
                <a:latin typeface="Times New Roman"/>
                <a:cs typeface="Times New Roman"/>
              </a:rPr>
              <a:t>Or we could easily add </a:t>
            </a:r>
            <a:r>
              <a:rPr sz="2500" dirty="0">
                <a:latin typeface="Times New Roman"/>
                <a:cs typeface="Times New Roman"/>
              </a:rPr>
              <a:t>a </a:t>
            </a:r>
            <a:r>
              <a:rPr sz="2500" spc="-10" dirty="0">
                <a:latin typeface="Times New Roman"/>
                <a:cs typeface="Times New Roman"/>
              </a:rPr>
              <a:t>temperature-sensor </a:t>
            </a:r>
            <a:r>
              <a:rPr sz="2500" dirty="0">
                <a:latin typeface="Times New Roman"/>
                <a:cs typeface="Times New Roman"/>
              </a:rPr>
              <a:t>to </a:t>
            </a:r>
            <a:r>
              <a:rPr sz="2500" spc="-5" dirty="0">
                <a:latin typeface="Times New Roman"/>
                <a:cs typeface="Times New Roman"/>
              </a:rPr>
              <a:t>the cam and  can </a:t>
            </a:r>
            <a:r>
              <a:rPr sz="2500" dirty="0">
                <a:latin typeface="Times New Roman"/>
                <a:cs typeface="Times New Roman"/>
              </a:rPr>
              <a:t>be </a:t>
            </a:r>
            <a:r>
              <a:rPr sz="2500" spc="-5" dirty="0">
                <a:latin typeface="Times New Roman"/>
                <a:cs typeface="Times New Roman"/>
              </a:rPr>
              <a:t>integrated very </a:t>
            </a:r>
            <a:r>
              <a:rPr sz="2500" dirty="0">
                <a:latin typeface="Times New Roman"/>
                <a:cs typeface="Times New Roman"/>
              </a:rPr>
              <a:t>easily.</a:t>
            </a:r>
            <a:endParaRPr sz="2500">
              <a:latin typeface="Times New Roman"/>
              <a:cs typeface="Times New Roman"/>
            </a:endParaRPr>
          </a:p>
          <a:p>
            <a:pPr marL="12700" marR="5080" indent="78740">
              <a:lnSpc>
                <a:spcPct val="79900"/>
              </a:lnSpc>
              <a:spcBef>
                <a:spcPts val="640"/>
              </a:spcBef>
            </a:pPr>
            <a:r>
              <a:rPr sz="2500" spc="-5" dirty="0">
                <a:latin typeface="Times New Roman"/>
                <a:cs typeface="Times New Roman"/>
              </a:rPr>
              <a:t>If </a:t>
            </a:r>
            <a:r>
              <a:rPr sz="2500" spc="5" dirty="0">
                <a:latin typeface="Times New Roman"/>
                <a:cs typeface="Times New Roman"/>
              </a:rPr>
              <a:t>you </a:t>
            </a:r>
            <a:r>
              <a:rPr sz="2500" spc="-5" dirty="0">
                <a:latin typeface="Times New Roman"/>
                <a:cs typeface="Times New Roman"/>
              </a:rPr>
              <a:t>want extra </a:t>
            </a:r>
            <a:r>
              <a:rPr sz="2500" dirty="0">
                <a:latin typeface="Times New Roman"/>
                <a:cs typeface="Times New Roman"/>
              </a:rPr>
              <a:t>security, </a:t>
            </a:r>
            <a:r>
              <a:rPr sz="2500" spc="0" dirty="0">
                <a:latin typeface="Times New Roman"/>
                <a:cs typeface="Times New Roman"/>
              </a:rPr>
              <a:t>you </a:t>
            </a:r>
            <a:r>
              <a:rPr sz="2500" spc="-5" dirty="0">
                <a:latin typeface="Times New Roman"/>
                <a:cs typeface="Times New Roman"/>
              </a:rPr>
              <a:t>could also add </a:t>
            </a:r>
            <a:r>
              <a:rPr sz="2500" dirty="0">
                <a:latin typeface="Times New Roman"/>
                <a:cs typeface="Times New Roman"/>
              </a:rPr>
              <a:t>a </a:t>
            </a:r>
            <a:r>
              <a:rPr sz="2500" spc="-5" dirty="0">
                <a:latin typeface="Times New Roman"/>
                <a:cs typeface="Times New Roman"/>
              </a:rPr>
              <a:t>battery  pack to the </a:t>
            </a:r>
            <a:r>
              <a:rPr sz="2500" b="1" spc="-10" dirty="0">
                <a:latin typeface="Times New Roman"/>
                <a:cs typeface="Times New Roman"/>
              </a:rPr>
              <a:t>camera</a:t>
            </a:r>
            <a:r>
              <a:rPr sz="2500" spc="-10" dirty="0">
                <a:latin typeface="Times New Roman"/>
                <a:cs typeface="Times New Roman"/>
              </a:rPr>
              <a:t>. </a:t>
            </a:r>
            <a:r>
              <a:rPr sz="2500" dirty="0">
                <a:latin typeface="Times New Roman"/>
                <a:cs typeface="Times New Roman"/>
              </a:rPr>
              <a:t>The one </a:t>
            </a:r>
            <a:r>
              <a:rPr sz="2500" spc="-5" dirty="0">
                <a:latin typeface="Times New Roman"/>
                <a:cs typeface="Times New Roman"/>
              </a:rPr>
              <a:t>that </a:t>
            </a:r>
            <a:r>
              <a:rPr sz="2500" dirty="0">
                <a:latin typeface="Times New Roman"/>
                <a:cs typeface="Times New Roman"/>
              </a:rPr>
              <a:t>is </a:t>
            </a:r>
            <a:r>
              <a:rPr sz="2500" spc="-5" dirty="0">
                <a:latin typeface="Times New Roman"/>
                <a:cs typeface="Times New Roman"/>
              </a:rPr>
              <a:t>able to charge  simultaneously while powering the </a:t>
            </a:r>
            <a:r>
              <a:rPr sz="2500" b="1" spc="-10" dirty="0">
                <a:latin typeface="Times New Roman"/>
                <a:cs typeface="Times New Roman"/>
              </a:rPr>
              <a:t>Raspberry</a:t>
            </a:r>
            <a:r>
              <a:rPr sz="2500" spc="-10" dirty="0">
                <a:latin typeface="Times New Roman"/>
                <a:cs typeface="Times New Roman"/>
              </a:rPr>
              <a:t>. </a:t>
            </a:r>
            <a:r>
              <a:rPr sz="2500" spc="-5" dirty="0">
                <a:latin typeface="Times New Roman"/>
                <a:cs typeface="Times New Roman"/>
              </a:rPr>
              <a:t>This would  enable </a:t>
            </a:r>
            <a:r>
              <a:rPr sz="2500" spc="0" dirty="0">
                <a:latin typeface="Times New Roman"/>
                <a:cs typeface="Times New Roman"/>
              </a:rPr>
              <a:t>you </a:t>
            </a:r>
            <a:r>
              <a:rPr sz="2500" dirty="0">
                <a:latin typeface="Times New Roman"/>
                <a:cs typeface="Times New Roman"/>
              </a:rPr>
              <a:t>to </a:t>
            </a:r>
            <a:r>
              <a:rPr sz="2500" spc="-5" dirty="0">
                <a:latin typeface="Times New Roman"/>
                <a:cs typeface="Times New Roman"/>
              </a:rPr>
              <a:t>detect </a:t>
            </a:r>
            <a:r>
              <a:rPr sz="2500" dirty="0">
                <a:latin typeface="Times New Roman"/>
                <a:cs typeface="Times New Roman"/>
              </a:rPr>
              <a:t>if </a:t>
            </a:r>
            <a:r>
              <a:rPr sz="2500" spc="-10" dirty="0">
                <a:latin typeface="Times New Roman"/>
                <a:cs typeface="Times New Roman"/>
              </a:rPr>
              <a:t>some </a:t>
            </a:r>
            <a:r>
              <a:rPr sz="2500" spc="-5" dirty="0">
                <a:latin typeface="Times New Roman"/>
                <a:cs typeface="Times New Roman"/>
              </a:rPr>
              <a:t>bad </a:t>
            </a:r>
            <a:r>
              <a:rPr sz="2500" dirty="0">
                <a:latin typeface="Times New Roman"/>
                <a:cs typeface="Times New Roman"/>
              </a:rPr>
              <a:t>guy </a:t>
            </a:r>
            <a:r>
              <a:rPr sz="2500" spc="-5" dirty="0">
                <a:latin typeface="Times New Roman"/>
                <a:cs typeface="Times New Roman"/>
              </a:rPr>
              <a:t>cuts </a:t>
            </a:r>
            <a:r>
              <a:rPr sz="2500" dirty="0">
                <a:latin typeface="Times New Roman"/>
                <a:cs typeface="Times New Roman"/>
              </a:rPr>
              <a:t>the </a:t>
            </a:r>
            <a:r>
              <a:rPr sz="2500" spc="-5" dirty="0">
                <a:latin typeface="Times New Roman"/>
                <a:cs typeface="Times New Roman"/>
              </a:rPr>
              <a:t>power strips </a:t>
            </a:r>
            <a:r>
              <a:rPr sz="2500" dirty="0">
                <a:latin typeface="Times New Roman"/>
                <a:cs typeface="Times New Roman"/>
              </a:rPr>
              <a:t>of  </a:t>
            </a:r>
            <a:r>
              <a:rPr sz="2500" spc="0" dirty="0">
                <a:latin typeface="Times New Roman"/>
                <a:cs typeface="Times New Roman"/>
              </a:rPr>
              <a:t>your </a:t>
            </a:r>
            <a:r>
              <a:rPr sz="2500" b="1" spc="-10" dirty="0">
                <a:latin typeface="Times New Roman"/>
                <a:cs typeface="Times New Roman"/>
              </a:rPr>
              <a:t>camera </a:t>
            </a:r>
            <a:r>
              <a:rPr sz="2500" spc="-5" dirty="0">
                <a:latin typeface="Times New Roman"/>
                <a:cs typeface="Times New Roman"/>
              </a:rPr>
              <a:t>and send </a:t>
            </a:r>
            <a:r>
              <a:rPr sz="2500" spc="-10" dirty="0">
                <a:latin typeface="Times New Roman"/>
                <a:cs typeface="Times New Roman"/>
              </a:rPr>
              <a:t>some </a:t>
            </a:r>
            <a:r>
              <a:rPr sz="2500" spc="-5" dirty="0">
                <a:latin typeface="Times New Roman"/>
                <a:cs typeface="Times New Roman"/>
              </a:rPr>
              <a:t>alert </a:t>
            </a:r>
            <a:r>
              <a:rPr sz="2500" spc="-10" dirty="0">
                <a:latin typeface="Times New Roman"/>
                <a:cs typeface="Times New Roman"/>
              </a:rPr>
              <a:t>messages </a:t>
            </a:r>
            <a:r>
              <a:rPr sz="2500" spc="-5" dirty="0">
                <a:latin typeface="Times New Roman"/>
                <a:cs typeface="Times New Roman"/>
              </a:rPr>
              <a:t>to </a:t>
            </a:r>
            <a:r>
              <a:rPr sz="2500" spc="5" dirty="0">
                <a:latin typeface="Times New Roman"/>
                <a:cs typeface="Times New Roman"/>
              </a:rPr>
              <a:t>you </a:t>
            </a:r>
            <a:r>
              <a:rPr sz="2500" spc="-5" dirty="0">
                <a:latin typeface="Times New Roman"/>
                <a:cs typeface="Times New Roman"/>
              </a:rPr>
              <a:t>(i.e. SMS  </a:t>
            </a:r>
            <a:r>
              <a:rPr sz="2500" dirty="0">
                <a:latin typeface="Times New Roman"/>
                <a:cs typeface="Times New Roman"/>
              </a:rPr>
              <a:t>or </a:t>
            </a:r>
            <a:r>
              <a:rPr sz="2500" spc="-10" dirty="0">
                <a:latin typeface="Times New Roman"/>
                <a:cs typeface="Times New Roman"/>
              </a:rPr>
              <a:t>email) </a:t>
            </a:r>
            <a:r>
              <a:rPr sz="2500" spc="-5" dirty="0">
                <a:latin typeface="Times New Roman"/>
                <a:cs typeface="Times New Roman"/>
              </a:rPr>
              <a:t>including the video of the</a:t>
            </a:r>
            <a:r>
              <a:rPr sz="2500" spc="-15" dirty="0">
                <a:latin typeface="Times New Roman"/>
                <a:cs typeface="Times New Roman"/>
              </a:rPr>
              <a:t> </a:t>
            </a:r>
            <a:r>
              <a:rPr sz="2500" spc="-5" dirty="0">
                <a:latin typeface="Times New Roman"/>
                <a:cs typeface="Times New Roman"/>
              </a:rPr>
              <a:t>disturber.</a:t>
            </a:r>
            <a:endParaRPr sz="2500">
              <a:latin typeface="Times New Roman"/>
              <a:cs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2334161"/>
            <a:ext cx="5151347" cy="1323439"/>
          </a:xfrm>
          <a:prstGeom prst="rect">
            <a:avLst/>
          </a:prstGeom>
          <a:noFill/>
        </p:spPr>
        <p:txBody>
          <a:bodyPr wrap="none" rtlCol="0">
            <a:spAutoFit/>
          </a:bodyPr>
          <a:lstStyle/>
          <a:p>
            <a:r>
              <a:rPr lang="en-US" sz="8000" dirty="0" smtClean="0"/>
              <a:t>THANK YOU</a:t>
            </a:r>
            <a:endParaRPr lang="en-US"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3902A-BCA8-4E79-98AA-BDCF90152881}"/>
              </a:ext>
            </a:extLst>
          </p:cNvPr>
          <p:cNvSpPr>
            <a:spLocks noGrp="1"/>
          </p:cNvSpPr>
          <p:nvPr>
            <p:ph type="title"/>
          </p:nvPr>
        </p:nvSpPr>
        <p:spPr>
          <a:xfrm>
            <a:off x="807085" y="528320"/>
            <a:ext cx="7529829" cy="1107996"/>
          </a:xfrm>
        </p:spPr>
        <p:txBody>
          <a:bodyPr/>
          <a:lstStyle/>
          <a:p>
            <a:pPr algn="ctr"/>
            <a:r>
              <a:rPr lang="en-IN" dirty="0">
                <a:latin typeface="Times New Roman" panose="02020603050405020304" pitchFamily="18" charset="0"/>
                <a:cs typeface="Times New Roman" panose="02020603050405020304" pitchFamily="18" charset="0"/>
              </a:rPr>
              <a:t>TOPIC:</a:t>
            </a:r>
            <a:br>
              <a:rPr lang="en-IN"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SMART MONITORING TECHNOLOGY</a:t>
            </a:r>
            <a:endParaRPr lang="en-IN" dirty="0"/>
          </a:p>
        </p:txBody>
      </p:sp>
      <p:sp>
        <p:nvSpPr>
          <p:cNvPr id="3" name="Text Placeholder 2">
            <a:extLst>
              <a:ext uri="{FF2B5EF4-FFF2-40B4-BE49-F238E27FC236}">
                <a16:creationId xmlns:a16="http://schemas.microsoft.com/office/drawing/2014/main" xmlns="" id="{15431C23-603E-40D5-97AD-6B4FE62C5C6C}"/>
              </a:ext>
            </a:extLst>
          </p:cNvPr>
          <p:cNvSpPr>
            <a:spLocks noGrp="1"/>
          </p:cNvSpPr>
          <p:nvPr>
            <p:ph type="body" idx="1"/>
          </p:nvPr>
        </p:nvSpPr>
        <p:spPr>
          <a:xfrm>
            <a:off x="807085" y="1828800"/>
            <a:ext cx="7648575" cy="3847207"/>
          </a:xfrm>
        </p:spPr>
        <p:txBody>
          <a:bodyPr/>
          <a:lstStyle/>
          <a:p>
            <a:pPr algn="ctr"/>
            <a:r>
              <a:rPr lang="en-IN" dirty="0">
                <a:latin typeface="Times New Roman" panose="02020603050405020304" pitchFamily="18" charset="0"/>
                <a:cs typeface="Times New Roman" panose="02020603050405020304" pitchFamily="18" charset="0"/>
              </a:rPr>
              <a:t>Presented </a:t>
            </a:r>
            <a:r>
              <a:rPr lang="en-IN" dirty="0" smtClean="0">
                <a:latin typeface="Times New Roman" panose="02020603050405020304" pitchFamily="18" charset="0"/>
                <a:cs typeface="Times New Roman" panose="02020603050405020304" pitchFamily="18" charset="0"/>
              </a:rPr>
              <a:t>By:</a:t>
            </a:r>
            <a:endParaRPr lang="en-IN" dirty="0">
              <a:latin typeface="Times New Roman" panose="02020603050405020304" pitchFamily="18" charset="0"/>
              <a:cs typeface="Times New Roman" panose="02020603050405020304" pitchFamily="18" charset="0"/>
            </a:endParaRPr>
          </a:p>
          <a:p>
            <a:pPr algn="ctr">
              <a:lnSpc>
                <a:spcPct val="150000"/>
              </a:lnSpc>
            </a:pPr>
            <a:r>
              <a:rPr lang="en-IN" dirty="0">
                <a:latin typeface="Times New Roman" panose="02020603050405020304" pitchFamily="18" charset="0"/>
                <a:cs typeface="Times New Roman" panose="02020603050405020304" pitchFamily="18" charset="0"/>
              </a:rPr>
              <a:t>Abbas Ali </a:t>
            </a:r>
            <a:r>
              <a:rPr lang="en-IN" dirty="0" err="1">
                <a:latin typeface="Times New Roman" panose="02020603050405020304" pitchFamily="18" charset="0"/>
                <a:cs typeface="Times New Roman" panose="02020603050405020304" pitchFamily="18" charset="0"/>
              </a:rPr>
              <a:t>Haldar</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08)</a:t>
            </a:r>
            <a:endParaRPr lang="en-IN" dirty="0">
              <a:latin typeface="Times New Roman" panose="02020603050405020304" pitchFamily="18" charset="0"/>
              <a:cs typeface="Times New Roman" panose="02020603050405020304" pitchFamily="18" charset="0"/>
            </a:endParaRPr>
          </a:p>
          <a:p>
            <a:pPr algn="ctr">
              <a:lnSpc>
                <a:spcPct val="150000"/>
              </a:lnSpc>
            </a:pPr>
            <a:r>
              <a:rPr lang="en-IN" dirty="0">
                <a:latin typeface="Times New Roman" panose="02020603050405020304" pitchFamily="18" charset="0"/>
                <a:cs typeface="Times New Roman" panose="02020603050405020304" pitchFamily="18" charset="0"/>
              </a:rPr>
              <a:t>Rahim </a:t>
            </a:r>
            <a:r>
              <a:rPr lang="en-IN" dirty="0" err="1">
                <a:latin typeface="Times New Roman" panose="02020603050405020304" pitchFamily="18" charset="0"/>
                <a:cs typeface="Times New Roman" panose="02020603050405020304" pitchFamily="18" charset="0"/>
              </a:rPr>
              <a:t>Korbo</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a:p>
            <a:pPr algn="ctr">
              <a:lnSpc>
                <a:spcPct val="150000"/>
              </a:lnSpc>
            </a:pPr>
            <a:r>
              <a:rPr lang="en-IN" dirty="0" err="1">
                <a:latin typeface="Times New Roman" panose="02020603050405020304" pitchFamily="18" charset="0"/>
                <a:cs typeface="Times New Roman" panose="02020603050405020304" pitchFamily="18" charset="0"/>
              </a:rPr>
              <a:t>Shahrukh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Padaniya</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20</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lnSpc>
                <a:spcPct val="150000"/>
              </a:lnSpc>
            </a:pPr>
            <a:r>
              <a:rPr lang="en-IN" dirty="0">
                <a:latin typeface="Times New Roman" panose="02020603050405020304" pitchFamily="18" charset="0"/>
                <a:cs typeface="Times New Roman" panose="02020603050405020304" pitchFamily="18" charset="0"/>
              </a:rPr>
              <a:t>Vishal </a:t>
            </a:r>
            <a:r>
              <a:rPr lang="en-IN" dirty="0" err="1">
                <a:latin typeface="Times New Roman" panose="02020603050405020304" pitchFamily="18" charset="0"/>
                <a:cs typeface="Times New Roman" panose="02020603050405020304" pitchFamily="18" charset="0"/>
              </a:rPr>
              <a:t>Kerkar</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10</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lnSpc>
                <a:spcPct val="150000"/>
              </a:lnSpc>
            </a:pPr>
            <a:endParaRPr lang="en-IN" dirty="0">
              <a:latin typeface="Times New Roman" panose="02020603050405020304" pitchFamily="18" charset="0"/>
              <a:cs typeface="Times New Roman" panose="02020603050405020304" pitchFamily="18" charset="0"/>
            </a:endParaRPr>
          </a:p>
          <a:p>
            <a:pPr algn="ctr">
              <a:lnSpc>
                <a:spcPct val="150000"/>
              </a:lnSpc>
            </a:pPr>
            <a:r>
              <a:rPr lang="en-IN" dirty="0">
                <a:latin typeface="Times New Roman" panose="02020603050405020304" pitchFamily="18" charset="0"/>
                <a:cs typeface="Times New Roman" panose="02020603050405020304" pitchFamily="18" charset="0"/>
              </a:rPr>
              <a:t>Guide</a:t>
            </a:r>
          </a:p>
          <a:p>
            <a:pPr algn="ctr">
              <a:lnSpc>
                <a:spcPct val="150000"/>
              </a:lnSpc>
            </a:pPr>
            <a:r>
              <a:rPr lang="en-IN" dirty="0" err="1">
                <a:latin typeface="Times New Roman" panose="02020603050405020304" pitchFamily="18" charset="0"/>
                <a:cs typeface="Times New Roman" panose="02020603050405020304" pitchFamily="18" charset="0"/>
              </a:rPr>
              <a:t>Dr.Varsha</a:t>
            </a:r>
            <a:r>
              <a:rPr lang="en-IN" dirty="0">
                <a:latin typeface="Times New Roman" panose="02020603050405020304" pitchFamily="18" charset="0"/>
                <a:cs typeface="Times New Roman" panose="02020603050405020304" pitchFamily="18" charset="0"/>
              </a:rPr>
              <a:t> Shah</a:t>
            </a:r>
          </a:p>
          <a:p>
            <a:endParaRPr lang="en-IN" dirty="0"/>
          </a:p>
        </p:txBody>
      </p:sp>
    </p:spTree>
    <p:extLst>
      <p:ext uri="{BB962C8B-B14F-4D97-AF65-F5344CB8AC3E}">
        <p14:creationId xmlns:p14="http://schemas.microsoft.com/office/powerpoint/2010/main" xmlns="" val="1785800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09600"/>
            <a:ext cx="7451090" cy="751488"/>
          </a:xfrm>
          <a:prstGeom prst="rect">
            <a:avLst/>
          </a:prstGeom>
        </p:spPr>
        <p:txBody>
          <a:bodyPr vert="horz" wrap="square" lIns="0" tIns="12700" rIns="0" bIns="0" rtlCol="0">
            <a:spAutoFit/>
          </a:bodyPr>
          <a:lstStyle/>
          <a:p>
            <a:pPr marL="1386840" marR="5080" indent="-1374140" algn="l">
              <a:lnSpc>
                <a:spcPct val="100000"/>
              </a:lnSpc>
              <a:spcBef>
                <a:spcPts val="100"/>
              </a:spcBef>
              <a:tabLst>
                <a:tab pos="3829050" algn="l"/>
              </a:tabLst>
            </a:pPr>
            <a:r>
              <a:rPr lang="en-IN" sz="2400" dirty="0">
                <a:latin typeface="Times New Roman" panose="02020603050405020304" pitchFamily="18" charset="0"/>
                <a:cs typeface="Times New Roman" panose="02020603050405020304" pitchFamily="18" charset="0"/>
              </a:rPr>
              <a:t>	SMART MONITORING TECHNOLOGY</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USING RASPBERRY PI</a:t>
            </a:r>
            <a:endParaRPr sz="2400" dirty="0">
              <a:latin typeface="Times New Roman"/>
              <a:cs typeface="Times New Roman"/>
            </a:endParaRPr>
          </a:p>
        </p:txBody>
      </p:sp>
      <p:sp>
        <p:nvSpPr>
          <p:cNvPr id="3" name="object 3"/>
          <p:cNvSpPr/>
          <p:nvPr/>
        </p:nvSpPr>
        <p:spPr>
          <a:xfrm>
            <a:off x="990600" y="1676400"/>
            <a:ext cx="6728914" cy="41876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2600" y="615950"/>
            <a:ext cx="2944495" cy="695960"/>
          </a:xfrm>
          <a:prstGeom prst="rect">
            <a:avLst/>
          </a:prstGeom>
        </p:spPr>
        <p:txBody>
          <a:bodyPr vert="horz" wrap="square" lIns="0" tIns="12700" rIns="0" bIns="0" rtlCol="0">
            <a:spAutoFit/>
          </a:bodyPr>
          <a:lstStyle/>
          <a:p>
            <a:pPr marL="12700">
              <a:lnSpc>
                <a:spcPct val="100000"/>
              </a:lnSpc>
              <a:spcBef>
                <a:spcPts val="100"/>
              </a:spcBef>
            </a:pPr>
            <a:r>
              <a:rPr sz="4400" spc="-5" dirty="0"/>
              <a:t>ABSTRACT</a:t>
            </a:r>
            <a:endParaRPr sz="4400"/>
          </a:p>
        </p:txBody>
      </p:sp>
      <p:sp>
        <p:nvSpPr>
          <p:cNvPr id="3" name="object 3"/>
          <p:cNvSpPr txBox="1"/>
          <p:nvPr/>
        </p:nvSpPr>
        <p:spPr>
          <a:xfrm>
            <a:off x="1297939" y="1861820"/>
            <a:ext cx="6241415" cy="3989070"/>
          </a:xfrm>
          <a:prstGeom prst="rect">
            <a:avLst/>
          </a:prstGeom>
        </p:spPr>
        <p:txBody>
          <a:bodyPr vert="horz" wrap="square" lIns="0" tIns="12700" rIns="0" bIns="0" rtlCol="0">
            <a:spAutoFit/>
          </a:bodyPr>
          <a:lstStyle/>
          <a:p>
            <a:pPr marL="12700" marR="5080" algn="just">
              <a:lnSpc>
                <a:spcPct val="100000"/>
              </a:lnSpc>
              <a:spcBef>
                <a:spcPts val="100"/>
              </a:spcBef>
            </a:pPr>
            <a:r>
              <a:rPr sz="2000" b="1" spc="-5" dirty="0">
                <a:latin typeface="Times New Roman"/>
                <a:cs typeface="Times New Roman"/>
              </a:rPr>
              <a:t>This project deals with </a:t>
            </a:r>
            <a:r>
              <a:rPr sz="2000" b="1" dirty="0">
                <a:latin typeface="Times New Roman"/>
                <a:cs typeface="Times New Roman"/>
              </a:rPr>
              <a:t>the </a:t>
            </a:r>
            <a:r>
              <a:rPr sz="2000" b="1" spc="-5" dirty="0">
                <a:latin typeface="Times New Roman"/>
                <a:cs typeface="Times New Roman"/>
              </a:rPr>
              <a:t>design and implementation </a:t>
            </a:r>
            <a:r>
              <a:rPr sz="2000" b="1" dirty="0">
                <a:latin typeface="Times New Roman"/>
                <a:cs typeface="Times New Roman"/>
              </a:rPr>
              <a:t>of  </a:t>
            </a:r>
            <a:r>
              <a:rPr sz="2000" b="1" spc="-5" dirty="0">
                <a:latin typeface="Times New Roman"/>
                <a:cs typeface="Times New Roman"/>
              </a:rPr>
              <a:t>Smart surveillance monitoring </a:t>
            </a:r>
            <a:r>
              <a:rPr sz="2000" b="1" dirty="0">
                <a:latin typeface="Times New Roman"/>
                <a:cs typeface="Times New Roman"/>
              </a:rPr>
              <a:t>system </a:t>
            </a:r>
            <a:r>
              <a:rPr sz="2000" b="1" spc="-5" dirty="0">
                <a:latin typeface="Times New Roman"/>
                <a:cs typeface="Times New Roman"/>
              </a:rPr>
              <a:t>using Raspberry  pi. It uses wireless technology </a:t>
            </a:r>
            <a:r>
              <a:rPr sz="2000" b="1" dirty="0">
                <a:latin typeface="Times New Roman"/>
                <a:cs typeface="Times New Roman"/>
              </a:rPr>
              <a:t>to </a:t>
            </a:r>
            <a:r>
              <a:rPr sz="2000" b="1" spc="-5" dirty="0">
                <a:latin typeface="Times New Roman"/>
                <a:cs typeface="Times New Roman"/>
              </a:rPr>
              <a:t>provide essential  security using surveillance </a:t>
            </a:r>
            <a:r>
              <a:rPr sz="2000" b="1" dirty="0">
                <a:latin typeface="Times New Roman"/>
                <a:cs typeface="Times New Roman"/>
              </a:rPr>
              <a:t>system. </a:t>
            </a:r>
            <a:r>
              <a:rPr sz="2000" b="1" spc="-5" dirty="0">
                <a:latin typeface="Times New Roman"/>
                <a:cs typeface="Times New Roman"/>
              </a:rPr>
              <a:t>The proposed  security </a:t>
            </a:r>
            <a:r>
              <a:rPr sz="2000" b="1" dirty="0">
                <a:latin typeface="Times New Roman"/>
                <a:cs typeface="Times New Roman"/>
              </a:rPr>
              <a:t>system </a:t>
            </a:r>
            <a:r>
              <a:rPr sz="2000" b="1" spc="-5" dirty="0">
                <a:latin typeface="Times New Roman"/>
                <a:cs typeface="Times New Roman"/>
              </a:rPr>
              <a:t>captures information </a:t>
            </a:r>
            <a:r>
              <a:rPr sz="2000" b="1" dirty="0">
                <a:latin typeface="Times New Roman"/>
                <a:cs typeface="Times New Roman"/>
              </a:rPr>
              <a:t>and </a:t>
            </a:r>
            <a:r>
              <a:rPr sz="2000" b="1" spc="-5" dirty="0">
                <a:latin typeface="Times New Roman"/>
                <a:cs typeface="Times New Roman"/>
              </a:rPr>
              <a:t>transmits it  via </a:t>
            </a:r>
            <a:r>
              <a:rPr sz="2000" b="1" dirty="0">
                <a:latin typeface="Times New Roman"/>
                <a:cs typeface="Times New Roman"/>
              </a:rPr>
              <a:t>a </a:t>
            </a:r>
            <a:r>
              <a:rPr sz="2000" b="1" spc="-5" dirty="0">
                <a:latin typeface="Times New Roman"/>
                <a:cs typeface="Times New Roman"/>
              </a:rPr>
              <a:t>WiFi </a:t>
            </a:r>
            <a:r>
              <a:rPr sz="2000" b="1" dirty="0">
                <a:latin typeface="Times New Roman"/>
                <a:cs typeface="Times New Roman"/>
              </a:rPr>
              <a:t>to a </a:t>
            </a:r>
            <a:r>
              <a:rPr sz="2000" b="1" spc="-5" dirty="0">
                <a:latin typeface="Times New Roman"/>
                <a:cs typeface="Times New Roman"/>
              </a:rPr>
              <a:t>static IP, which is viewed using </a:t>
            </a:r>
            <a:r>
              <a:rPr sz="2000" b="1" dirty="0">
                <a:latin typeface="Times New Roman"/>
                <a:cs typeface="Times New Roman"/>
              </a:rPr>
              <a:t>a </a:t>
            </a:r>
            <a:r>
              <a:rPr sz="2000" b="1" spc="-5" dirty="0">
                <a:latin typeface="Times New Roman"/>
                <a:cs typeface="Times New Roman"/>
              </a:rPr>
              <a:t>web  browser from </a:t>
            </a:r>
            <a:r>
              <a:rPr sz="2000" b="1" dirty="0">
                <a:latin typeface="Times New Roman"/>
                <a:cs typeface="Times New Roman"/>
              </a:rPr>
              <a:t>any smart </a:t>
            </a:r>
            <a:r>
              <a:rPr sz="2000" b="1" spc="-5" dirty="0">
                <a:latin typeface="Times New Roman"/>
                <a:cs typeface="Times New Roman"/>
              </a:rPr>
              <a:t>device. Raspberry </a:t>
            </a:r>
            <a:r>
              <a:rPr sz="2000" b="1" dirty="0">
                <a:latin typeface="Times New Roman"/>
                <a:cs typeface="Times New Roman"/>
              </a:rPr>
              <a:t>pi </a:t>
            </a:r>
            <a:r>
              <a:rPr sz="2000" b="1" spc="-5" dirty="0">
                <a:latin typeface="Times New Roman"/>
                <a:cs typeface="Times New Roman"/>
              </a:rPr>
              <a:t>controls </a:t>
            </a:r>
            <a:r>
              <a:rPr sz="2000" b="1" dirty="0">
                <a:latin typeface="Times New Roman"/>
                <a:cs typeface="Times New Roman"/>
              </a:rPr>
              <a:t>a  </a:t>
            </a:r>
            <a:r>
              <a:rPr sz="2000" b="1" spc="-5" dirty="0">
                <a:latin typeface="Times New Roman"/>
                <a:cs typeface="Times New Roman"/>
              </a:rPr>
              <a:t>video camera for surveillance. It streams live video </a:t>
            </a:r>
            <a:r>
              <a:rPr sz="2000" b="1" dirty="0">
                <a:latin typeface="Times New Roman"/>
                <a:cs typeface="Times New Roman"/>
              </a:rPr>
              <a:t>and  records the </a:t>
            </a:r>
            <a:r>
              <a:rPr sz="2000" b="1" spc="-5" dirty="0">
                <a:latin typeface="Times New Roman"/>
                <a:cs typeface="Times New Roman"/>
              </a:rPr>
              <a:t>motion </a:t>
            </a:r>
            <a:r>
              <a:rPr sz="2000" b="1" dirty="0">
                <a:latin typeface="Times New Roman"/>
                <a:cs typeface="Times New Roman"/>
              </a:rPr>
              <a:t>detected </a:t>
            </a:r>
            <a:r>
              <a:rPr sz="2000" b="1" spc="-5" dirty="0">
                <a:latin typeface="Times New Roman"/>
                <a:cs typeface="Times New Roman"/>
              </a:rPr>
              <a:t>parts in the cloud and/or in  </a:t>
            </a:r>
            <a:r>
              <a:rPr sz="2000" b="1" dirty="0">
                <a:latin typeface="Times New Roman"/>
                <a:cs typeface="Times New Roman"/>
              </a:rPr>
              <a:t>the </a:t>
            </a:r>
            <a:r>
              <a:rPr sz="2000" b="1" spc="-5" dirty="0">
                <a:latin typeface="Times New Roman"/>
                <a:cs typeface="Times New Roman"/>
              </a:rPr>
              <a:t>windows shared folder for future </a:t>
            </a:r>
            <a:r>
              <a:rPr sz="2000" b="1" dirty="0">
                <a:latin typeface="Times New Roman"/>
                <a:cs typeface="Times New Roman"/>
              </a:rPr>
              <a:t>playback. </a:t>
            </a:r>
            <a:r>
              <a:rPr sz="2000" b="1" spc="-5" dirty="0">
                <a:latin typeface="Times New Roman"/>
                <a:cs typeface="Times New Roman"/>
              </a:rPr>
              <a:t>The  cameras automatically initiate recording when motion is  sensed </a:t>
            </a:r>
            <a:r>
              <a:rPr sz="2000" b="1" dirty="0">
                <a:latin typeface="Times New Roman"/>
                <a:cs typeface="Times New Roman"/>
              </a:rPr>
              <a:t>and </a:t>
            </a:r>
            <a:r>
              <a:rPr sz="2000" b="1" spc="-5" dirty="0">
                <a:latin typeface="Times New Roman"/>
                <a:cs typeface="Times New Roman"/>
              </a:rPr>
              <a:t>the Raspberry pi device stores it in </a:t>
            </a:r>
            <a:r>
              <a:rPr sz="2000" b="1" dirty="0">
                <a:latin typeface="Times New Roman"/>
                <a:cs typeface="Times New Roman"/>
              </a:rPr>
              <a:t>a </a:t>
            </a:r>
            <a:r>
              <a:rPr sz="2000" b="1" spc="-5" dirty="0">
                <a:latin typeface="Times New Roman"/>
                <a:cs typeface="Times New Roman"/>
              </a:rPr>
              <a:t>secured  folder.</a:t>
            </a:r>
            <a:endParaRPr sz="2000">
              <a:latin typeface="Times New Roman"/>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7289" y="497840"/>
            <a:ext cx="4245610" cy="695960"/>
          </a:xfrm>
          <a:prstGeom prst="rect">
            <a:avLst/>
          </a:prstGeom>
        </p:spPr>
        <p:txBody>
          <a:bodyPr vert="horz" wrap="square" lIns="0" tIns="12700" rIns="0" bIns="0" rtlCol="0">
            <a:spAutoFit/>
          </a:bodyPr>
          <a:lstStyle/>
          <a:p>
            <a:pPr marL="12700">
              <a:lnSpc>
                <a:spcPct val="100000"/>
              </a:lnSpc>
              <a:spcBef>
                <a:spcPts val="100"/>
              </a:spcBef>
            </a:pPr>
            <a:r>
              <a:rPr sz="4400" spc="-5" dirty="0"/>
              <a:t>INTRODUCTION</a:t>
            </a:r>
            <a:endParaRPr sz="4400"/>
          </a:p>
        </p:txBody>
      </p:sp>
      <p:sp>
        <p:nvSpPr>
          <p:cNvPr id="3" name="object 3"/>
          <p:cNvSpPr txBox="1"/>
          <p:nvPr/>
        </p:nvSpPr>
        <p:spPr>
          <a:xfrm>
            <a:off x="535940" y="1633220"/>
            <a:ext cx="8063230" cy="4667945"/>
          </a:xfrm>
          <a:prstGeom prst="rect">
            <a:avLst/>
          </a:prstGeom>
        </p:spPr>
        <p:txBody>
          <a:bodyPr vert="horz" wrap="square" lIns="0" tIns="12700" rIns="0" bIns="0" rtlCol="0">
            <a:spAutoFit/>
          </a:bodyPr>
          <a:lstStyle/>
          <a:p>
            <a:pPr marL="355600" marR="55244" indent="-342900">
              <a:lnSpc>
                <a:spcPct val="99900"/>
              </a:lnSpc>
              <a:spcBef>
                <a:spcPts val="100"/>
              </a:spcBef>
              <a:buFont typeface="Times New Roman"/>
              <a:buChar char="•"/>
              <a:tabLst>
                <a:tab pos="354965" algn="l"/>
                <a:tab pos="355600" algn="l"/>
              </a:tabLst>
            </a:pPr>
            <a:r>
              <a:rPr lang="en-US" sz="3000" spc="-5" dirty="0" smtClean="0">
                <a:latin typeface="Times New Roman"/>
                <a:cs typeface="Times New Roman"/>
              </a:rPr>
              <a:t>Authenticity is an important factor in various field</a:t>
            </a:r>
            <a:r>
              <a:rPr sz="3000" spc="-5" smtClean="0">
                <a:latin typeface="Times New Roman"/>
                <a:cs typeface="Times New Roman"/>
              </a:rPr>
              <a:t>.</a:t>
            </a:r>
            <a:r>
              <a:rPr lang="en-US" sz="3000" spc="-5" dirty="0" smtClean="0">
                <a:latin typeface="Times New Roman"/>
                <a:cs typeface="Times New Roman"/>
              </a:rPr>
              <a:t> E.g., defense, data storage, economy sector.</a:t>
            </a:r>
          </a:p>
          <a:p>
            <a:pPr marL="355600" marR="55244" indent="-342900">
              <a:lnSpc>
                <a:spcPct val="99900"/>
              </a:lnSpc>
              <a:spcBef>
                <a:spcPts val="100"/>
              </a:spcBef>
              <a:buFont typeface="Times New Roman"/>
              <a:buChar char="•"/>
              <a:tabLst>
                <a:tab pos="354965" algn="l"/>
                <a:tab pos="355600" algn="l"/>
              </a:tabLst>
            </a:pPr>
            <a:r>
              <a:rPr lang="en-US" sz="3000" spc="-5" dirty="0" smtClean="0">
                <a:latin typeface="Times New Roman"/>
                <a:cs typeface="Times New Roman"/>
              </a:rPr>
              <a:t>Due to exponential rise in burglary and theft activities, surveillance system are providing to be great source of security.</a:t>
            </a:r>
          </a:p>
          <a:p>
            <a:pPr marL="355600" marR="55244" indent="-342900">
              <a:lnSpc>
                <a:spcPct val="99900"/>
              </a:lnSpc>
              <a:spcBef>
                <a:spcPts val="100"/>
              </a:spcBef>
              <a:buFont typeface="Times New Roman"/>
              <a:buChar char="•"/>
              <a:tabLst>
                <a:tab pos="354965" algn="l"/>
                <a:tab pos="355600" algn="l"/>
              </a:tabLst>
            </a:pPr>
            <a:r>
              <a:rPr lang="en-US" sz="3000" spc="-5" dirty="0" smtClean="0">
                <a:latin typeface="Times New Roman"/>
                <a:cs typeface="Times New Roman"/>
              </a:rPr>
              <a:t>In this project we are on for making the word authenticity true in the form of these dedicated project of smart surveillance.</a:t>
            </a:r>
          </a:p>
          <a:p>
            <a:pPr marL="355600" marR="55244" indent="-342900">
              <a:lnSpc>
                <a:spcPct val="99900"/>
              </a:lnSpc>
              <a:spcBef>
                <a:spcPts val="100"/>
              </a:spcBef>
              <a:buFont typeface="Times New Roman"/>
              <a:buChar char="•"/>
              <a:tabLst>
                <a:tab pos="354965" algn="l"/>
                <a:tab pos="355600" algn="l"/>
              </a:tabLst>
            </a:pPr>
            <a:r>
              <a:rPr lang="en-US" sz="3000" spc="-5" dirty="0" smtClean="0">
                <a:latin typeface="Times New Roman"/>
                <a:cs typeface="Times New Roman"/>
              </a:rPr>
              <a:t>These surveillance system is low cost and user friendly too.</a:t>
            </a:r>
            <a:endParaRPr sz="3000">
              <a:latin typeface="Times New Roman"/>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0119" y="939800"/>
            <a:ext cx="7209155" cy="482600"/>
          </a:xfrm>
          <a:prstGeom prst="rect">
            <a:avLst/>
          </a:prstGeom>
        </p:spPr>
        <p:txBody>
          <a:bodyPr vert="horz" wrap="square" lIns="0" tIns="12700" rIns="0" bIns="0" rtlCol="0">
            <a:spAutoFit/>
          </a:bodyPr>
          <a:lstStyle/>
          <a:p>
            <a:pPr marL="12700">
              <a:lnSpc>
                <a:spcPct val="100000"/>
              </a:lnSpc>
              <a:spcBef>
                <a:spcPts val="100"/>
              </a:spcBef>
            </a:pPr>
            <a:r>
              <a:rPr sz="3000" spc="-5" dirty="0"/>
              <a:t>ADVANTAGES OVER </a:t>
            </a:r>
            <a:r>
              <a:rPr sz="3000" spc="-10" dirty="0"/>
              <a:t>EXISTING</a:t>
            </a:r>
            <a:r>
              <a:rPr sz="3000" spc="-30" dirty="0"/>
              <a:t> </a:t>
            </a:r>
            <a:r>
              <a:rPr sz="3000" spc="-5" dirty="0"/>
              <a:t>SYSTEM</a:t>
            </a:r>
            <a:endParaRPr sz="3000"/>
          </a:p>
        </p:txBody>
      </p:sp>
      <p:sp>
        <p:nvSpPr>
          <p:cNvPr id="3" name="object 3"/>
          <p:cNvSpPr txBox="1"/>
          <p:nvPr/>
        </p:nvSpPr>
        <p:spPr>
          <a:xfrm>
            <a:off x="535940" y="2150109"/>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a:t>
            </a:r>
            <a:endParaRPr sz="2000">
              <a:latin typeface="Times New Roman"/>
              <a:cs typeface="Times New Roman"/>
            </a:endParaRPr>
          </a:p>
        </p:txBody>
      </p:sp>
      <p:sp>
        <p:nvSpPr>
          <p:cNvPr id="4" name="object 4"/>
          <p:cNvSpPr txBox="1"/>
          <p:nvPr/>
        </p:nvSpPr>
        <p:spPr>
          <a:xfrm>
            <a:off x="535940" y="2824479"/>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a:t>
            </a:r>
            <a:endParaRPr sz="2000">
              <a:latin typeface="Times New Roman"/>
              <a:cs typeface="Times New Roman"/>
            </a:endParaRPr>
          </a:p>
        </p:txBody>
      </p:sp>
      <p:sp>
        <p:nvSpPr>
          <p:cNvPr id="5" name="object 5"/>
          <p:cNvSpPr txBox="1"/>
          <p:nvPr/>
        </p:nvSpPr>
        <p:spPr>
          <a:xfrm>
            <a:off x="535940" y="3497579"/>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a:t>
            </a:r>
            <a:endParaRPr sz="2000">
              <a:latin typeface="Times New Roman"/>
              <a:cs typeface="Times New Roman"/>
            </a:endParaRPr>
          </a:p>
        </p:txBody>
      </p:sp>
      <p:sp>
        <p:nvSpPr>
          <p:cNvPr id="6" name="object 6"/>
          <p:cNvSpPr txBox="1"/>
          <p:nvPr/>
        </p:nvSpPr>
        <p:spPr>
          <a:xfrm>
            <a:off x="535940" y="4107179"/>
            <a:ext cx="114935" cy="1130300"/>
          </a:xfrm>
          <a:prstGeom prst="rect">
            <a:avLst/>
          </a:prstGeom>
        </p:spPr>
        <p:txBody>
          <a:bodyPr vert="horz" wrap="square" lIns="0" tIns="76200" rIns="0" bIns="0" rtlCol="0">
            <a:spAutoFit/>
          </a:bodyPr>
          <a:lstStyle/>
          <a:p>
            <a:pPr marL="12700">
              <a:lnSpc>
                <a:spcPct val="100000"/>
              </a:lnSpc>
              <a:spcBef>
                <a:spcPts val="600"/>
              </a:spcBef>
            </a:pPr>
            <a:r>
              <a:rPr sz="2000" dirty="0">
                <a:latin typeface="Times New Roman"/>
                <a:cs typeface="Times New Roman"/>
              </a:rPr>
              <a:t>•</a:t>
            </a:r>
            <a:endParaRPr sz="2000">
              <a:latin typeface="Times New Roman"/>
              <a:cs typeface="Times New Roman"/>
            </a:endParaRPr>
          </a:p>
          <a:p>
            <a:pPr marL="12700">
              <a:lnSpc>
                <a:spcPct val="100000"/>
              </a:lnSpc>
              <a:spcBef>
                <a:spcPts val="500"/>
              </a:spcBef>
            </a:pPr>
            <a:r>
              <a:rPr sz="2000" dirty="0">
                <a:latin typeface="Times New Roman"/>
                <a:cs typeface="Times New Roman"/>
              </a:rPr>
              <a:t>•</a:t>
            </a:r>
            <a:endParaRPr sz="2000">
              <a:latin typeface="Times New Roman"/>
              <a:cs typeface="Times New Roman"/>
            </a:endParaRPr>
          </a:p>
          <a:p>
            <a:pPr marL="12700">
              <a:lnSpc>
                <a:spcPct val="100000"/>
              </a:lnSpc>
              <a:spcBef>
                <a:spcPts val="500"/>
              </a:spcBef>
            </a:pPr>
            <a:r>
              <a:rPr sz="2000" dirty="0">
                <a:latin typeface="Times New Roman"/>
                <a:cs typeface="Times New Roman"/>
              </a:rPr>
              <a:t>•</a:t>
            </a:r>
            <a:endParaRPr sz="2000">
              <a:latin typeface="Times New Roman"/>
              <a:cs typeface="Times New Roman"/>
            </a:endParaRPr>
          </a:p>
        </p:txBody>
      </p:sp>
      <p:sp>
        <p:nvSpPr>
          <p:cNvPr id="7" name="object 7"/>
          <p:cNvSpPr txBox="1"/>
          <p:nvPr/>
        </p:nvSpPr>
        <p:spPr>
          <a:xfrm>
            <a:off x="878839" y="2166620"/>
            <a:ext cx="7534275" cy="3086100"/>
          </a:xfrm>
          <a:prstGeom prst="rect">
            <a:avLst/>
          </a:prstGeom>
        </p:spPr>
        <p:txBody>
          <a:bodyPr vert="horz" wrap="square" lIns="0" tIns="12700" rIns="0" bIns="0" rtlCol="0">
            <a:spAutoFit/>
          </a:bodyPr>
          <a:lstStyle/>
          <a:p>
            <a:pPr marL="12700" marR="5080">
              <a:lnSpc>
                <a:spcPct val="100000"/>
              </a:lnSpc>
              <a:spcBef>
                <a:spcPts val="100"/>
              </a:spcBef>
            </a:pPr>
            <a:r>
              <a:rPr sz="2000" dirty="0">
                <a:latin typeface="Times New Roman"/>
                <a:cs typeface="Times New Roman"/>
              </a:rPr>
              <a:t>In </a:t>
            </a:r>
            <a:r>
              <a:rPr sz="2000" spc="-5" dirty="0">
                <a:latin typeface="Times New Roman"/>
                <a:cs typeface="Times New Roman"/>
              </a:rPr>
              <a:t>CCTV </a:t>
            </a:r>
            <a:r>
              <a:rPr sz="2000" spc="-10" dirty="0">
                <a:latin typeface="Times New Roman"/>
                <a:cs typeface="Times New Roman"/>
              </a:rPr>
              <a:t>systems </a:t>
            </a:r>
            <a:r>
              <a:rPr sz="2000" spc="-5" dirty="0">
                <a:latin typeface="Times New Roman"/>
                <a:cs typeface="Times New Roman"/>
              </a:rPr>
              <a:t>there should </a:t>
            </a:r>
            <a:r>
              <a:rPr sz="2000" dirty="0">
                <a:latin typeface="Times New Roman"/>
                <a:cs typeface="Times New Roman"/>
              </a:rPr>
              <a:t>be a </a:t>
            </a:r>
            <a:r>
              <a:rPr sz="2000" spc="-5" dirty="0">
                <a:latin typeface="Times New Roman"/>
                <a:cs typeface="Times New Roman"/>
              </a:rPr>
              <a:t>dedicated PC </a:t>
            </a:r>
            <a:r>
              <a:rPr sz="2000" dirty="0">
                <a:latin typeface="Times New Roman"/>
                <a:cs typeface="Times New Roman"/>
              </a:rPr>
              <a:t>for </a:t>
            </a:r>
            <a:r>
              <a:rPr sz="2000" spc="-5" dirty="0">
                <a:latin typeface="Times New Roman"/>
                <a:cs typeface="Times New Roman"/>
              </a:rPr>
              <a:t>the module which </a:t>
            </a:r>
            <a:r>
              <a:rPr sz="2000" dirty="0">
                <a:latin typeface="Times New Roman"/>
                <a:cs typeface="Times New Roman"/>
              </a:rPr>
              <a:t>is  </a:t>
            </a:r>
            <a:r>
              <a:rPr sz="2000" spc="-10" dirty="0">
                <a:latin typeface="Times New Roman"/>
                <a:cs typeface="Times New Roman"/>
              </a:rPr>
              <a:t>eliminated</a:t>
            </a:r>
            <a:r>
              <a:rPr sz="2000" spc="5" dirty="0">
                <a:latin typeface="Times New Roman"/>
                <a:cs typeface="Times New Roman"/>
              </a:rPr>
              <a:t> </a:t>
            </a:r>
            <a:r>
              <a:rPr sz="2000" spc="-5" dirty="0">
                <a:latin typeface="Times New Roman"/>
                <a:cs typeface="Times New Roman"/>
              </a:rPr>
              <a:t>here.</a:t>
            </a:r>
            <a:endParaRPr sz="2000">
              <a:latin typeface="Times New Roman"/>
              <a:cs typeface="Times New Roman"/>
            </a:endParaRPr>
          </a:p>
          <a:p>
            <a:pPr marL="12700" marR="879475">
              <a:lnSpc>
                <a:spcPct val="100000"/>
              </a:lnSpc>
              <a:spcBef>
                <a:spcPts val="500"/>
              </a:spcBef>
            </a:pPr>
            <a:r>
              <a:rPr sz="2000" dirty="0">
                <a:latin typeface="Times New Roman"/>
                <a:cs typeface="Times New Roman"/>
              </a:rPr>
              <a:t>A PC </a:t>
            </a:r>
            <a:r>
              <a:rPr sz="2000" spc="-5" dirty="0">
                <a:latin typeface="Times New Roman"/>
                <a:cs typeface="Times New Roman"/>
              </a:rPr>
              <a:t>can </a:t>
            </a:r>
            <a:r>
              <a:rPr sz="2000" dirty="0">
                <a:latin typeface="Times New Roman"/>
                <a:cs typeface="Times New Roman"/>
              </a:rPr>
              <a:t>be </a:t>
            </a:r>
            <a:r>
              <a:rPr sz="2000" spc="-5" dirty="0">
                <a:latin typeface="Times New Roman"/>
                <a:cs typeface="Times New Roman"/>
              </a:rPr>
              <a:t>hacked </a:t>
            </a:r>
            <a:r>
              <a:rPr sz="2000" dirty="0">
                <a:latin typeface="Times New Roman"/>
                <a:cs typeface="Times New Roman"/>
              </a:rPr>
              <a:t>and </a:t>
            </a:r>
            <a:r>
              <a:rPr sz="2000" spc="-5" dirty="0">
                <a:latin typeface="Times New Roman"/>
                <a:cs typeface="Times New Roman"/>
              </a:rPr>
              <a:t>the files </a:t>
            </a:r>
            <a:r>
              <a:rPr sz="2000" dirty="0">
                <a:latin typeface="Times New Roman"/>
                <a:cs typeface="Times New Roman"/>
              </a:rPr>
              <a:t>can be </a:t>
            </a:r>
            <a:r>
              <a:rPr sz="2000" spc="-5" dirty="0">
                <a:latin typeface="Times New Roman"/>
                <a:cs typeface="Times New Roman"/>
              </a:rPr>
              <a:t>erased while this system  overcomes those</a:t>
            </a:r>
            <a:r>
              <a:rPr sz="2000" dirty="0">
                <a:latin typeface="Times New Roman"/>
                <a:cs typeface="Times New Roman"/>
              </a:rPr>
              <a:t> </a:t>
            </a:r>
            <a:r>
              <a:rPr sz="2000" spc="-10" dirty="0">
                <a:latin typeface="Times New Roman"/>
                <a:cs typeface="Times New Roman"/>
              </a:rPr>
              <a:t>problems.</a:t>
            </a:r>
            <a:endParaRPr sz="2000">
              <a:latin typeface="Times New Roman"/>
              <a:cs typeface="Times New Roman"/>
            </a:endParaRPr>
          </a:p>
          <a:p>
            <a:pPr marL="12700" marR="115570">
              <a:lnSpc>
                <a:spcPct val="100000"/>
              </a:lnSpc>
              <a:spcBef>
                <a:spcPts val="500"/>
              </a:spcBef>
            </a:pPr>
            <a:r>
              <a:rPr sz="2000" dirty="0">
                <a:latin typeface="Times New Roman"/>
                <a:cs typeface="Times New Roman"/>
              </a:rPr>
              <a:t>In </a:t>
            </a:r>
            <a:r>
              <a:rPr sz="2000" spc="-5" dirty="0">
                <a:latin typeface="Times New Roman"/>
                <a:cs typeface="Times New Roman"/>
              </a:rPr>
              <a:t>this </a:t>
            </a:r>
            <a:r>
              <a:rPr sz="2000" spc="-10" dirty="0">
                <a:latin typeface="Times New Roman"/>
                <a:cs typeface="Times New Roman"/>
              </a:rPr>
              <a:t>system, </a:t>
            </a:r>
            <a:r>
              <a:rPr sz="2000" spc="-5" dirty="0">
                <a:latin typeface="Times New Roman"/>
                <a:cs typeface="Times New Roman"/>
              </a:rPr>
              <a:t>authentication </a:t>
            </a:r>
            <a:r>
              <a:rPr sz="2000" dirty="0">
                <a:latin typeface="Times New Roman"/>
                <a:cs typeface="Times New Roman"/>
              </a:rPr>
              <a:t>is </a:t>
            </a:r>
            <a:r>
              <a:rPr sz="2000" spc="-5" dirty="0">
                <a:latin typeface="Times New Roman"/>
                <a:cs typeface="Times New Roman"/>
              </a:rPr>
              <a:t>required </a:t>
            </a:r>
            <a:r>
              <a:rPr sz="2000" dirty="0">
                <a:latin typeface="Times New Roman"/>
                <a:cs typeface="Times New Roman"/>
              </a:rPr>
              <a:t>on </a:t>
            </a:r>
            <a:r>
              <a:rPr sz="2000" spc="-5" dirty="0">
                <a:latin typeface="Times New Roman"/>
                <a:cs typeface="Times New Roman"/>
              </a:rPr>
              <a:t>the user side inorder to view  the streamed </a:t>
            </a:r>
            <a:r>
              <a:rPr sz="2000" dirty="0">
                <a:latin typeface="Times New Roman"/>
                <a:cs typeface="Times New Roman"/>
              </a:rPr>
              <a:t>video in </a:t>
            </a:r>
            <a:r>
              <a:rPr sz="2000" spc="-5" dirty="0">
                <a:latin typeface="Times New Roman"/>
                <a:cs typeface="Times New Roman"/>
              </a:rPr>
              <a:t>the</a:t>
            </a:r>
            <a:r>
              <a:rPr sz="2000" spc="25" dirty="0">
                <a:latin typeface="Times New Roman"/>
                <a:cs typeface="Times New Roman"/>
              </a:rPr>
              <a:t> </a:t>
            </a:r>
            <a:r>
              <a:rPr sz="2000" spc="-5" dirty="0">
                <a:latin typeface="Times New Roman"/>
                <a:cs typeface="Times New Roman"/>
              </a:rPr>
              <a:t>browser.</a:t>
            </a:r>
            <a:endParaRPr sz="2000">
              <a:latin typeface="Times New Roman"/>
              <a:cs typeface="Times New Roman"/>
            </a:endParaRPr>
          </a:p>
          <a:p>
            <a:pPr marL="12700" marR="776605">
              <a:lnSpc>
                <a:spcPct val="120800"/>
              </a:lnSpc>
            </a:pPr>
            <a:r>
              <a:rPr sz="2000" dirty="0">
                <a:latin typeface="Times New Roman"/>
                <a:cs typeface="Times New Roman"/>
              </a:rPr>
              <a:t>Very </a:t>
            </a:r>
            <a:r>
              <a:rPr sz="2000" spc="-5" dirty="0">
                <a:latin typeface="Times New Roman"/>
                <a:cs typeface="Times New Roman"/>
              </a:rPr>
              <a:t>less </a:t>
            </a:r>
            <a:r>
              <a:rPr sz="2000" dirty="0">
                <a:latin typeface="Times New Roman"/>
                <a:cs typeface="Times New Roman"/>
              </a:rPr>
              <a:t>expensive </a:t>
            </a:r>
            <a:r>
              <a:rPr sz="2000" spc="-5" dirty="0">
                <a:latin typeface="Times New Roman"/>
                <a:cs typeface="Times New Roman"/>
              </a:rPr>
              <a:t>when compared to the other existing </a:t>
            </a:r>
            <a:r>
              <a:rPr sz="2000" spc="-10" dirty="0">
                <a:latin typeface="Times New Roman"/>
                <a:cs typeface="Times New Roman"/>
              </a:rPr>
              <a:t>systems.  </a:t>
            </a:r>
            <a:r>
              <a:rPr sz="2000" dirty="0">
                <a:latin typeface="Times New Roman"/>
                <a:cs typeface="Times New Roman"/>
              </a:rPr>
              <a:t>In </a:t>
            </a:r>
            <a:r>
              <a:rPr sz="2000" spc="-5" dirty="0">
                <a:latin typeface="Times New Roman"/>
                <a:cs typeface="Times New Roman"/>
              </a:rPr>
              <a:t>this </a:t>
            </a:r>
            <a:r>
              <a:rPr sz="2000" spc="-10" dirty="0">
                <a:latin typeface="Times New Roman"/>
                <a:cs typeface="Times New Roman"/>
              </a:rPr>
              <a:t>system, </a:t>
            </a:r>
            <a:r>
              <a:rPr sz="2000" dirty="0">
                <a:latin typeface="Times New Roman"/>
                <a:cs typeface="Times New Roman"/>
              </a:rPr>
              <a:t>a wide </a:t>
            </a:r>
            <a:r>
              <a:rPr sz="2000" spc="-5" dirty="0">
                <a:latin typeface="Times New Roman"/>
                <a:cs typeface="Times New Roman"/>
              </a:rPr>
              <a:t>area </a:t>
            </a:r>
            <a:r>
              <a:rPr sz="2000" dirty="0">
                <a:latin typeface="Times New Roman"/>
                <a:cs typeface="Times New Roman"/>
              </a:rPr>
              <a:t>can be</a:t>
            </a:r>
            <a:r>
              <a:rPr sz="2000" spc="25" dirty="0">
                <a:latin typeface="Times New Roman"/>
                <a:cs typeface="Times New Roman"/>
              </a:rPr>
              <a:t> </a:t>
            </a:r>
            <a:r>
              <a:rPr sz="2000" spc="-5" dirty="0">
                <a:latin typeface="Times New Roman"/>
                <a:cs typeface="Times New Roman"/>
              </a:rPr>
              <a:t>captured.</a:t>
            </a:r>
            <a:endParaRPr sz="2000">
              <a:latin typeface="Times New Roman"/>
              <a:cs typeface="Times New Roman"/>
            </a:endParaRPr>
          </a:p>
          <a:p>
            <a:pPr marL="12700">
              <a:lnSpc>
                <a:spcPct val="100000"/>
              </a:lnSpc>
              <a:spcBef>
                <a:spcPts val="500"/>
              </a:spcBef>
            </a:pPr>
            <a:r>
              <a:rPr sz="2000" spc="-5" dirty="0">
                <a:latin typeface="Times New Roman"/>
                <a:cs typeface="Times New Roman"/>
              </a:rPr>
              <a:t>The camera </a:t>
            </a:r>
            <a:r>
              <a:rPr sz="2000" spc="-10" dirty="0">
                <a:latin typeface="Times New Roman"/>
                <a:cs typeface="Times New Roman"/>
              </a:rPr>
              <a:t>motion </a:t>
            </a:r>
            <a:r>
              <a:rPr sz="2000" dirty="0">
                <a:latin typeface="Times New Roman"/>
                <a:cs typeface="Times New Roman"/>
              </a:rPr>
              <a:t>can be </a:t>
            </a:r>
            <a:r>
              <a:rPr sz="2000" spc="-5" dirty="0">
                <a:latin typeface="Times New Roman"/>
                <a:cs typeface="Times New Roman"/>
              </a:rPr>
              <a:t>controlled </a:t>
            </a:r>
            <a:r>
              <a:rPr sz="2000" dirty="0">
                <a:latin typeface="Times New Roman"/>
                <a:cs typeface="Times New Roman"/>
              </a:rPr>
              <a:t>by </a:t>
            </a:r>
            <a:r>
              <a:rPr sz="2000" spc="-5" dirty="0">
                <a:latin typeface="Times New Roman"/>
                <a:cs typeface="Times New Roman"/>
              </a:rPr>
              <a:t>the</a:t>
            </a:r>
            <a:r>
              <a:rPr sz="2000" spc="40" dirty="0">
                <a:latin typeface="Times New Roman"/>
                <a:cs typeface="Times New Roman"/>
              </a:rPr>
              <a:t> </a:t>
            </a:r>
            <a:r>
              <a:rPr sz="2000" spc="-5" dirty="0">
                <a:latin typeface="Times New Roman"/>
                <a:cs typeface="Times New Roman"/>
              </a:rPr>
              <a:t>user.</a:t>
            </a:r>
            <a:endParaRPr sz="2000">
              <a:latin typeface="Times New Roman"/>
              <a:cs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6100" y="920750"/>
            <a:ext cx="5410835" cy="695960"/>
          </a:xfrm>
          <a:prstGeom prst="rect">
            <a:avLst/>
          </a:prstGeom>
        </p:spPr>
        <p:txBody>
          <a:bodyPr vert="horz" wrap="square" lIns="0" tIns="12700" rIns="0" bIns="0" rtlCol="0">
            <a:spAutoFit/>
          </a:bodyPr>
          <a:lstStyle/>
          <a:p>
            <a:pPr marL="12700">
              <a:lnSpc>
                <a:spcPct val="100000"/>
              </a:lnSpc>
              <a:spcBef>
                <a:spcPts val="100"/>
              </a:spcBef>
            </a:pPr>
            <a:r>
              <a:rPr sz="4400" spc="-5" dirty="0"/>
              <a:t>COMPONENTS</a:t>
            </a:r>
            <a:r>
              <a:rPr sz="4400" spc="-85" dirty="0"/>
              <a:t> </a:t>
            </a:r>
            <a:r>
              <a:rPr sz="4400" spc="-5" dirty="0"/>
              <a:t>USED</a:t>
            </a:r>
            <a:endParaRPr sz="4400"/>
          </a:p>
        </p:txBody>
      </p:sp>
      <p:sp>
        <p:nvSpPr>
          <p:cNvPr id="3" name="object 3"/>
          <p:cNvSpPr/>
          <p:nvPr/>
        </p:nvSpPr>
        <p:spPr>
          <a:xfrm>
            <a:off x="2053589" y="1822450"/>
            <a:ext cx="6156960" cy="415162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9800" y="685800"/>
            <a:ext cx="4724400" cy="523220"/>
          </a:xfrm>
          <a:prstGeom prst="rect">
            <a:avLst/>
          </a:prstGeom>
          <a:noFill/>
        </p:spPr>
        <p:txBody>
          <a:bodyPr wrap="square" rtlCol="0">
            <a:spAutoFit/>
          </a:bodyPr>
          <a:lstStyle/>
          <a:p>
            <a:pPr algn="ctr"/>
            <a:r>
              <a:rPr lang="en-US" sz="2800" dirty="0" smtClean="0"/>
              <a:t>TECH USED   </a:t>
            </a:r>
            <a:endParaRPr lang="en-US" sz="2800" dirty="0"/>
          </a:p>
        </p:txBody>
      </p:sp>
      <p:graphicFrame>
        <p:nvGraphicFramePr>
          <p:cNvPr id="7" name="Table 6"/>
          <p:cNvGraphicFramePr>
            <a:graphicFrameLocks noGrp="1"/>
          </p:cNvGraphicFramePr>
          <p:nvPr/>
        </p:nvGraphicFramePr>
        <p:xfrm>
          <a:off x="1524000" y="1397000"/>
          <a:ext cx="6096000" cy="3708400"/>
        </p:xfrm>
        <a:graphic>
          <a:graphicData uri="http://schemas.openxmlformats.org/drawingml/2006/table">
            <a:tbl>
              <a:tblPr firstRow="1" bandRow="1">
                <a:tableStyleId>{5C22544A-7EE6-4342-B048-85BDC9FD1C3A}</a:tableStyleId>
              </a:tblPr>
              <a:tblGrid>
                <a:gridCol w="1143000"/>
                <a:gridCol w="2921000"/>
                <a:gridCol w="2032000"/>
              </a:tblGrid>
              <a:tr h="370840">
                <a:tc>
                  <a:txBody>
                    <a:bodyPr/>
                    <a:lstStyle/>
                    <a:p>
                      <a:r>
                        <a:rPr lang="en-US" dirty="0" smtClean="0"/>
                        <a:t>SR NO.</a:t>
                      </a:r>
                      <a:endParaRPr lang="en-US" dirty="0"/>
                    </a:p>
                  </a:txBody>
                  <a:tcPr/>
                </a:tc>
                <a:tc>
                  <a:txBody>
                    <a:bodyPr/>
                    <a:lstStyle/>
                    <a:p>
                      <a:r>
                        <a:rPr lang="en-US" dirty="0" smtClean="0"/>
                        <a:t>NAME</a:t>
                      </a:r>
                      <a:endParaRPr lang="en-US" dirty="0"/>
                    </a:p>
                  </a:txBody>
                  <a:tcPr/>
                </a:tc>
                <a:tc>
                  <a:txBody>
                    <a:bodyPr/>
                    <a:lstStyle/>
                    <a:p>
                      <a:r>
                        <a:rPr lang="en-US" dirty="0" smtClean="0"/>
                        <a:t>TYPE</a:t>
                      </a:r>
                      <a:endParaRPr lang="en-US" dirty="0"/>
                    </a:p>
                  </a:txBody>
                  <a:tcPr/>
                </a:tc>
              </a:tr>
              <a:tr h="370840">
                <a:tc>
                  <a:txBody>
                    <a:bodyPr/>
                    <a:lstStyle/>
                    <a:p>
                      <a:r>
                        <a:rPr lang="en-US" dirty="0" smtClean="0"/>
                        <a:t>1.</a:t>
                      </a:r>
                      <a:endParaRPr lang="en-US" dirty="0"/>
                    </a:p>
                  </a:txBody>
                  <a:tcPr/>
                </a:tc>
                <a:tc>
                  <a:txBody>
                    <a:bodyPr/>
                    <a:lstStyle/>
                    <a:p>
                      <a:r>
                        <a:rPr lang="en-US" dirty="0" smtClean="0"/>
                        <a:t>RASPBERRY PIE</a:t>
                      </a:r>
                      <a:endParaRPr lang="en-US" dirty="0"/>
                    </a:p>
                  </a:txBody>
                  <a:tcPr/>
                </a:tc>
                <a:tc>
                  <a:txBody>
                    <a:bodyPr/>
                    <a:lstStyle/>
                    <a:p>
                      <a:r>
                        <a:rPr lang="en-US" dirty="0" smtClean="0"/>
                        <a:t>HARDWARE</a:t>
                      </a:r>
                      <a:endParaRPr lang="en-US" dirty="0"/>
                    </a:p>
                  </a:txBody>
                  <a:tcPr/>
                </a:tc>
              </a:tr>
              <a:tr h="370840">
                <a:tc>
                  <a:txBody>
                    <a:bodyPr/>
                    <a:lstStyle/>
                    <a:p>
                      <a:r>
                        <a:rPr lang="en-US" dirty="0" smtClean="0"/>
                        <a:t>2.</a:t>
                      </a:r>
                      <a:endParaRPr lang="en-US" dirty="0"/>
                    </a:p>
                  </a:txBody>
                  <a:tcPr/>
                </a:tc>
                <a:tc>
                  <a:txBody>
                    <a:bodyPr/>
                    <a:lstStyle/>
                    <a:p>
                      <a:r>
                        <a:rPr lang="en-US" dirty="0" smtClean="0"/>
                        <a:t>PIE CHARGER</a:t>
                      </a:r>
                      <a:endParaRPr lang="en-US" dirty="0"/>
                    </a:p>
                  </a:txBody>
                  <a:tcPr/>
                </a:tc>
                <a:tc>
                  <a:txBody>
                    <a:bodyPr/>
                    <a:lstStyle/>
                    <a:p>
                      <a:r>
                        <a:rPr lang="en-US" dirty="0" smtClean="0"/>
                        <a:t>HARDWARE</a:t>
                      </a:r>
                      <a:endParaRPr lang="en-US" dirty="0"/>
                    </a:p>
                  </a:txBody>
                  <a:tcPr/>
                </a:tc>
              </a:tr>
              <a:tr h="370840">
                <a:tc>
                  <a:txBody>
                    <a:bodyPr/>
                    <a:lstStyle/>
                    <a:p>
                      <a:r>
                        <a:rPr lang="en-US" dirty="0" smtClean="0"/>
                        <a:t>3.</a:t>
                      </a:r>
                      <a:endParaRPr lang="en-US" dirty="0"/>
                    </a:p>
                  </a:txBody>
                  <a:tcPr/>
                </a:tc>
                <a:tc>
                  <a:txBody>
                    <a:bodyPr/>
                    <a:lstStyle/>
                    <a:p>
                      <a:r>
                        <a:rPr lang="en-US" dirty="0" smtClean="0"/>
                        <a:t>WEBCAME</a:t>
                      </a:r>
                      <a:endParaRPr lang="en-US" dirty="0"/>
                    </a:p>
                  </a:txBody>
                  <a:tcPr/>
                </a:tc>
                <a:tc>
                  <a:txBody>
                    <a:bodyPr/>
                    <a:lstStyle/>
                    <a:p>
                      <a:r>
                        <a:rPr lang="en-US" dirty="0" smtClean="0"/>
                        <a:t>HARDWARE</a:t>
                      </a:r>
                      <a:endParaRPr lang="en-US" dirty="0"/>
                    </a:p>
                  </a:txBody>
                  <a:tcPr/>
                </a:tc>
              </a:tr>
              <a:tr h="370840">
                <a:tc>
                  <a:txBody>
                    <a:bodyPr/>
                    <a:lstStyle/>
                    <a:p>
                      <a:r>
                        <a:rPr lang="en-US" dirty="0" smtClean="0"/>
                        <a:t>4.</a:t>
                      </a:r>
                      <a:endParaRPr lang="en-US" dirty="0"/>
                    </a:p>
                  </a:txBody>
                  <a:tcPr/>
                </a:tc>
                <a:tc>
                  <a:txBody>
                    <a:bodyPr/>
                    <a:lstStyle/>
                    <a:p>
                      <a:r>
                        <a:rPr lang="en-US" dirty="0" smtClean="0"/>
                        <a:t>MEMORY CARD – 16gb</a:t>
                      </a:r>
                      <a:endParaRPr lang="en-US" dirty="0"/>
                    </a:p>
                  </a:txBody>
                  <a:tcPr/>
                </a:tc>
                <a:tc>
                  <a:txBody>
                    <a:bodyPr/>
                    <a:lstStyle/>
                    <a:p>
                      <a:r>
                        <a:rPr lang="en-US" dirty="0" smtClean="0"/>
                        <a:t>HARDWARE</a:t>
                      </a:r>
                      <a:endParaRPr lang="en-US" dirty="0"/>
                    </a:p>
                  </a:txBody>
                  <a:tcPr/>
                </a:tc>
              </a:tr>
              <a:tr h="370840">
                <a:tc>
                  <a:txBody>
                    <a:bodyPr/>
                    <a:lstStyle/>
                    <a:p>
                      <a:r>
                        <a:rPr lang="en-US" dirty="0" smtClean="0"/>
                        <a:t>5.</a:t>
                      </a:r>
                      <a:endParaRPr lang="en-US" dirty="0"/>
                    </a:p>
                  </a:txBody>
                  <a:tcPr/>
                </a:tc>
                <a:tc>
                  <a:txBody>
                    <a:bodyPr/>
                    <a:lstStyle/>
                    <a:p>
                      <a:r>
                        <a:rPr lang="en-US" dirty="0" smtClean="0"/>
                        <a:t>CONNECTOR</a:t>
                      </a:r>
                      <a:r>
                        <a:rPr lang="en-US" baseline="0" dirty="0" smtClean="0"/>
                        <a:t> WIRE FOR PIE</a:t>
                      </a:r>
                      <a:endParaRPr lang="en-US" dirty="0"/>
                    </a:p>
                  </a:txBody>
                  <a:tcPr/>
                </a:tc>
                <a:tc>
                  <a:txBody>
                    <a:bodyPr/>
                    <a:lstStyle/>
                    <a:p>
                      <a:r>
                        <a:rPr lang="en-US" dirty="0" smtClean="0"/>
                        <a:t>HARDWARE</a:t>
                      </a:r>
                      <a:endParaRPr lang="en-US" dirty="0"/>
                    </a:p>
                  </a:txBody>
                  <a:tcPr/>
                </a:tc>
              </a:tr>
              <a:tr h="370840">
                <a:tc>
                  <a:txBody>
                    <a:bodyPr/>
                    <a:lstStyle/>
                    <a:p>
                      <a:r>
                        <a:rPr lang="en-US" dirty="0" smtClean="0"/>
                        <a:t>6.</a:t>
                      </a:r>
                      <a:endParaRPr lang="en-US" dirty="0"/>
                    </a:p>
                  </a:txBody>
                  <a:tcPr/>
                </a:tc>
                <a:tc>
                  <a:txBody>
                    <a:bodyPr/>
                    <a:lstStyle/>
                    <a:p>
                      <a:r>
                        <a:rPr lang="en-US" dirty="0" smtClean="0"/>
                        <a:t>MONITORING</a:t>
                      </a:r>
                      <a:r>
                        <a:rPr lang="en-US" baseline="0" dirty="0" smtClean="0"/>
                        <a:t> DEVICE</a:t>
                      </a:r>
                      <a:endParaRPr lang="en-US" dirty="0"/>
                    </a:p>
                  </a:txBody>
                  <a:tcPr/>
                </a:tc>
                <a:tc>
                  <a:txBody>
                    <a:bodyPr/>
                    <a:lstStyle/>
                    <a:p>
                      <a:r>
                        <a:rPr lang="en-US" dirty="0" smtClean="0"/>
                        <a:t>HARDWARE</a:t>
                      </a:r>
                      <a:endParaRPr lang="en-US" dirty="0"/>
                    </a:p>
                  </a:txBody>
                  <a:tcPr/>
                </a:tc>
              </a:tr>
              <a:tr h="370840">
                <a:tc>
                  <a:txBody>
                    <a:bodyPr/>
                    <a:lstStyle/>
                    <a:p>
                      <a:r>
                        <a:rPr lang="en-US" dirty="0" smtClean="0"/>
                        <a:t>7.</a:t>
                      </a:r>
                      <a:endParaRPr lang="en-US" dirty="0"/>
                    </a:p>
                  </a:txBody>
                  <a:tcPr/>
                </a:tc>
                <a:tc>
                  <a:txBody>
                    <a:bodyPr/>
                    <a:lstStyle/>
                    <a:p>
                      <a:r>
                        <a:rPr lang="en-US" dirty="0" smtClean="0"/>
                        <a:t>EDIMAX</a:t>
                      </a:r>
                      <a:r>
                        <a:rPr lang="en-US" baseline="0" dirty="0" smtClean="0"/>
                        <a:t> WIFI USB ADAPTOR</a:t>
                      </a:r>
                      <a:endParaRPr lang="en-US" dirty="0"/>
                    </a:p>
                  </a:txBody>
                  <a:tcPr/>
                </a:tc>
                <a:tc>
                  <a:txBody>
                    <a:bodyPr/>
                    <a:lstStyle/>
                    <a:p>
                      <a:r>
                        <a:rPr lang="en-US" dirty="0" smtClean="0"/>
                        <a:t>HARDWARE</a:t>
                      </a:r>
                      <a:endParaRPr lang="en-US" dirty="0"/>
                    </a:p>
                  </a:txBody>
                  <a:tcPr/>
                </a:tc>
              </a:tr>
              <a:tr h="370840">
                <a:tc>
                  <a:txBody>
                    <a:bodyPr/>
                    <a:lstStyle/>
                    <a:p>
                      <a:r>
                        <a:rPr lang="en-US" dirty="0" smtClean="0"/>
                        <a:t>8.</a:t>
                      </a:r>
                      <a:endParaRPr lang="en-US" dirty="0"/>
                    </a:p>
                  </a:txBody>
                  <a:tcPr/>
                </a:tc>
                <a:tc>
                  <a:txBody>
                    <a:bodyPr/>
                    <a:lstStyle/>
                    <a:p>
                      <a:r>
                        <a:rPr lang="en-US" dirty="0" smtClean="0"/>
                        <a:t>OPEN</a:t>
                      </a:r>
                      <a:r>
                        <a:rPr lang="en-US" baseline="0" dirty="0" smtClean="0"/>
                        <a:t> CV</a:t>
                      </a:r>
                      <a:endParaRPr lang="en-US" dirty="0"/>
                    </a:p>
                  </a:txBody>
                  <a:tcPr/>
                </a:tc>
                <a:tc>
                  <a:txBody>
                    <a:bodyPr/>
                    <a:lstStyle/>
                    <a:p>
                      <a:r>
                        <a:rPr lang="en-US" dirty="0" smtClean="0"/>
                        <a:t>SOFTWARE</a:t>
                      </a:r>
                      <a:endParaRPr lang="en-US" dirty="0"/>
                    </a:p>
                  </a:txBody>
                  <a:tcPr/>
                </a:tc>
              </a:tr>
              <a:tr h="370840">
                <a:tc>
                  <a:txBody>
                    <a:bodyPr/>
                    <a:lstStyle/>
                    <a:p>
                      <a:r>
                        <a:rPr lang="en-US" dirty="0" smtClean="0"/>
                        <a:t>9.</a:t>
                      </a:r>
                      <a:endParaRPr lang="en-US" dirty="0"/>
                    </a:p>
                  </a:txBody>
                  <a:tcPr/>
                </a:tc>
                <a:tc>
                  <a:txBody>
                    <a:bodyPr/>
                    <a:lstStyle/>
                    <a:p>
                      <a:r>
                        <a:rPr lang="en-US" dirty="0" smtClean="0"/>
                        <a:t>PYCHARM COMMUNITY</a:t>
                      </a:r>
                      <a:endParaRPr lang="en-US" dirty="0"/>
                    </a:p>
                  </a:txBody>
                  <a:tcPr/>
                </a:tc>
                <a:tc>
                  <a:txBody>
                    <a:bodyPr/>
                    <a:lstStyle/>
                    <a:p>
                      <a:r>
                        <a:rPr lang="en-US" dirty="0" smtClean="0"/>
                        <a:t>SOFTWARE</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7589" y="237374"/>
            <a:ext cx="4290695" cy="635000"/>
          </a:xfrm>
          <a:prstGeom prst="rect">
            <a:avLst/>
          </a:prstGeom>
        </p:spPr>
        <p:txBody>
          <a:bodyPr vert="horz" wrap="square" lIns="0" tIns="12700" rIns="0" bIns="0" rtlCol="0">
            <a:spAutoFit/>
          </a:bodyPr>
          <a:lstStyle/>
          <a:p>
            <a:pPr marL="12700">
              <a:lnSpc>
                <a:spcPct val="100000"/>
              </a:lnSpc>
              <a:spcBef>
                <a:spcPts val="100"/>
              </a:spcBef>
            </a:pPr>
            <a:r>
              <a:rPr spc="-10" dirty="0"/>
              <a:t>BLOCK</a:t>
            </a:r>
            <a:r>
              <a:rPr spc="-80" dirty="0"/>
              <a:t> </a:t>
            </a:r>
            <a:r>
              <a:rPr spc="-10" dirty="0"/>
              <a:t>DIAGRAM</a:t>
            </a:r>
          </a:p>
        </p:txBody>
      </p:sp>
      <p:sp>
        <p:nvSpPr>
          <p:cNvPr id="20494" name="Rectangle 14"/>
          <p:cNvSpPr>
            <a:spLocks noChangeArrowheads="1"/>
          </p:cNvSpPr>
          <p:nvPr/>
        </p:nvSpPr>
        <p:spPr bwMode="auto">
          <a:xfrm>
            <a:off x="2819400" y="3505200"/>
            <a:ext cx="1552575" cy="7524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GIVES INFORMATION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481" name="Rectangle 1"/>
          <p:cNvSpPr>
            <a:spLocks noChangeArrowheads="1"/>
          </p:cNvSpPr>
          <p:nvPr/>
        </p:nvSpPr>
        <p:spPr bwMode="auto">
          <a:xfrm>
            <a:off x="1447800" y="2171700"/>
            <a:ext cx="1247775" cy="4953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MOTION DETECTED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493" name="Rectangle 13"/>
          <p:cNvSpPr>
            <a:spLocks noChangeArrowheads="1"/>
          </p:cNvSpPr>
          <p:nvPr/>
        </p:nvSpPr>
        <p:spPr bwMode="auto">
          <a:xfrm>
            <a:off x="3429000" y="2171700"/>
            <a:ext cx="1028700" cy="4953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CAPTURE IMAGE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491" name="Rectangle 11"/>
          <p:cNvSpPr>
            <a:spLocks noChangeArrowheads="1"/>
          </p:cNvSpPr>
          <p:nvPr/>
        </p:nvSpPr>
        <p:spPr bwMode="auto">
          <a:xfrm>
            <a:off x="5105400" y="2209800"/>
            <a:ext cx="1066800" cy="466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PROCESS IMAGE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482" name="Rectangle 2"/>
          <p:cNvSpPr>
            <a:spLocks noChangeArrowheads="1"/>
          </p:cNvSpPr>
          <p:nvPr/>
        </p:nvSpPr>
        <p:spPr bwMode="auto">
          <a:xfrm>
            <a:off x="6096000" y="5638800"/>
            <a:ext cx="1504950" cy="6858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NO NOTIFICATION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492" name="AutoShape 12"/>
          <p:cNvSpPr>
            <a:spLocks noChangeArrowheads="1"/>
          </p:cNvSpPr>
          <p:nvPr/>
        </p:nvSpPr>
        <p:spPr bwMode="auto">
          <a:xfrm>
            <a:off x="2819400" y="2171700"/>
            <a:ext cx="571500" cy="428625"/>
          </a:xfrm>
          <a:prstGeom prst="rightArrow">
            <a:avLst>
              <a:gd name="adj1" fmla="val 50000"/>
              <a:gd name="adj2" fmla="val 3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83" name="AutoShape 3"/>
          <p:cNvSpPr>
            <a:spLocks noChangeArrowheads="1"/>
          </p:cNvSpPr>
          <p:nvPr/>
        </p:nvSpPr>
        <p:spPr bwMode="auto">
          <a:xfrm>
            <a:off x="4572000" y="2171700"/>
            <a:ext cx="514350" cy="390525"/>
          </a:xfrm>
          <a:prstGeom prst="rightArrow">
            <a:avLst>
              <a:gd name="adj1" fmla="val 50000"/>
              <a:gd name="adj2" fmla="val 3292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86" name="AutoShape 6"/>
          <p:cNvSpPr>
            <a:spLocks noChangeArrowheads="1"/>
          </p:cNvSpPr>
          <p:nvPr/>
        </p:nvSpPr>
        <p:spPr bwMode="auto">
          <a:xfrm>
            <a:off x="6553200" y="4648200"/>
            <a:ext cx="514350" cy="885825"/>
          </a:xfrm>
          <a:prstGeom prst="downArrow">
            <a:avLst>
              <a:gd name="adj1" fmla="val 50000"/>
              <a:gd name="adj2" fmla="val 43056"/>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US"/>
          </a:p>
        </p:txBody>
      </p:sp>
      <p:sp>
        <p:nvSpPr>
          <p:cNvPr id="20490" name="AutoShape 10"/>
          <p:cNvSpPr>
            <a:spLocks noChangeArrowheads="1"/>
          </p:cNvSpPr>
          <p:nvPr/>
        </p:nvSpPr>
        <p:spPr bwMode="auto">
          <a:xfrm>
            <a:off x="5562600" y="1752600"/>
            <a:ext cx="381000" cy="361950"/>
          </a:xfrm>
          <a:prstGeom prst="upDownArrow">
            <a:avLst>
              <a:gd name="adj1" fmla="val 50000"/>
              <a:gd name="adj2" fmla="val 20000"/>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US"/>
          </a:p>
        </p:txBody>
      </p:sp>
      <p:sp>
        <p:nvSpPr>
          <p:cNvPr id="20489" name="AutoShape 9"/>
          <p:cNvSpPr>
            <a:spLocks noChangeArrowheads="1"/>
          </p:cNvSpPr>
          <p:nvPr/>
        </p:nvSpPr>
        <p:spPr bwMode="auto">
          <a:xfrm>
            <a:off x="5334000" y="3124200"/>
            <a:ext cx="3006725" cy="1446212"/>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UNAUTHORIZED PERSON?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484" name="AutoShape 4"/>
          <p:cNvSpPr>
            <a:spLocks noChangeArrowheads="1"/>
          </p:cNvSpPr>
          <p:nvPr/>
        </p:nvSpPr>
        <p:spPr bwMode="auto">
          <a:xfrm rot="5400000">
            <a:off x="6372225" y="2419350"/>
            <a:ext cx="771525" cy="50482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20488" name="AutoShape 8"/>
          <p:cNvSpPr>
            <a:spLocks noChangeArrowheads="1"/>
          </p:cNvSpPr>
          <p:nvPr/>
        </p:nvSpPr>
        <p:spPr bwMode="auto">
          <a:xfrm>
            <a:off x="4572000" y="3657600"/>
            <a:ext cx="657225" cy="352425"/>
          </a:xfrm>
          <a:prstGeom prst="leftArrow">
            <a:avLst>
              <a:gd name="adj1" fmla="val 50000"/>
              <a:gd name="adj2" fmla="val 35811"/>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87" name="Text Box 7"/>
          <p:cNvSpPr txBox="1">
            <a:spLocks noChangeArrowheads="1"/>
          </p:cNvSpPr>
          <p:nvPr/>
        </p:nvSpPr>
        <p:spPr bwMode="auto">
          <a:xfrm>
            <a:off x="4648200" y="3276600"/>
            <a:ext cx="542925" cy="32385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Mangal" pitchFamily="18" charset="0"/>
              </a:rPr>
              <a:t>YES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485" name="Text Box 5"/>
          <p:cNvSpPr txBox="1">
            <a:spLocks noChangeArrowheads="1"/>
          </p:cNvSpPr>
          <p:nvPr/>
        </p:nvSpPr>
        <p:spPr bwMode="auto">
          <a:xfrm>
            <a:off x="7086600" y="4800600"/>
            <a:ext cx="514350" cy="3333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Calibri" pitchFamily="34" charset="0"/>
                <a:cs typeface="Mangal" pitchFamily="18" charset="0"/>
              </a:rPr>
              <a:t>NO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495" name="Rectangle 15"/>
          <p:cNvSpPr>
            <a:spLocks noChangeArrowheads="1"/>
          </p:cNvSpPr>
          <p:nvPr/>
        </p:nvSpPr>
        <p:spPr bwMode="auto">
          <a:xfrm>
            <a:off x="137160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00" name="Rectangle 20"/>
          <p:cNvSpPr>
            <a:spLocks noChangeArrowheads="1"/>
          </p:cNvSpPr>
          <p:nvPr/>
        </p:nvSpPr>
        <p:spPr bwMode="auto">
          <a:xfrm>
            <a:off x="137160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22"/>
          <p:cNvSpPr/>
          <p:nvPr/>
        </p:nvSpPr>
        <p:spPr>
          <a:xfrm>
            <a:off x="5029200" y="1066800"/>
            <a:ext cx="13716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TRAINING DATASET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9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839</Words>
  <Application>Microsoft Office PowerPoint</Application>
  <PresentationFormat>On-screen Show (4:3)</PresentationFormat>
  <Paragraphs>105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RIZVI COLLEGE OF ENGINEERING</vt:lpstr>
      <vt:lpstr>TOPIC: SMART MONITORING TECHNOLOGY</vt:lpstr>
      <vt:lpstr> SMART MONITORING TECHNOLOGY USING RASPBERRY PI</vt:lpstr>
      <vt:lpstr>ABSTRACT</vt:lpstr>
      <vt:lpstr>INTRODUCTION</vt:lpstr>
      <vt:lpstr>ADVANTAGES OVER EXISTING SYSTEM</vt:lpstr>
      <vt:lpstr>COMPONENTS USED</vt:lpstr>
      <vt:lpstr>Slide 8</vt:lpstr>
      <vt:lpstr>BLOCK DIAGRAM</vt:lpstr>
      <vt:lpstr>Programs used in the project     1. Data Generator 2. Data Trainer   3. Data Detector</vt:lpstr>
      <vt:lpstr>OUTPUT IMAGE CAPTURED</vt:lpstr>
      <vt:lpstr>Slide 12</vt:lpstr>
      <vt:lpstr>Slide 13</vt:lpstr>
      <vt:lpstr>Slide 14</vt:lpstr>
      <vt:lpstr>CONCLUSION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RIZVI COLLEGE OF ENGINEERING</dc:title>
  <cp:lastModifiedBy>Microsoft</cp:lastModifiedBy>
  <cp:revision>12</cp:revision>
  <dcterms:created xsi:type="dcterms:W3CDTF">2017-10-27T15:06:30Z</dcterms:created>
  <dcterms:modified xsi:type="dcterms:W3CDTF">2018-04-26T19:36:59Z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2015-03-05T00:00:00Z</vt:filetime>
  </property>
  <property fmtid="{D5CDD505-2E9C-101B-9397-08002B2CF9AE}" pid="3" name="Creator">
    <vt:lpwstr>pdftk 1.44 - www.pdftk.com</vt:lpwstr>
  </property>
  <property fmtid="{D5CDD505-2E9C-101B-9397-08002B2CF9AE}" pid="4" name="LastSaved">
    <vt:filetime>2017-10-27T00:00:00Z</vt:filetime>
  </property>
</Properties>
</file>