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73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84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9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BB8B16-9312-450F-9C52-9DE740776B5B}" type="datetimeFigureOut">
              <a:rPr lang="en-US" smtClean="0"/>
              <a:t>29-Apr-24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B8E6-EA3E-49D7-A9C0-7A10466D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19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229B-A96F-4140-8D71-FD4D27F9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791" y="2428540"/>
            <a:ext cx="6536417" cy="2000920"/>
          </a:xfrm>
        </p:spPr>
        <p:txBody>
          <a:bodyPr/>
          <a:lstStyle/>
          <a:p>
            <a:pPr algn="ctr"/>
            <a:r>
              <a:rPr lang="en-US" sz="5400" b="1" dirty="0"/>
              <a:t>Credit Card Weekly Report</a:t>
            </a:r>
          </a:p>
        </p:txBody>
      </p:sp>
    </p:spTree>
    <p:extLst>
      <p:ext uri="{BB962C8B-B14F-4D97-AF65-F5344CB8AC3E}">
        <p14:creationId xmlns:p14="http://schemas.microsoft.com/office/powerpoint/2010/main" val="428036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6FCD-C1C9-4824-8E51-E7B59539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36813"/>
            <a:ext cx="9404723" cy="856129"/>
          </a:xfrm>
        </p:spPr>
        <p:txBody>
          <a:bodyPr/>
          <a:lstStyle/>
          <a:p>
            <a:r>
              <a:rPr lang="en-US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1A2F-4FC2-40C6-AEFC-32F7DF9F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411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8713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25F8-2098-4933-989F-5C21836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08" y="1138523"/>
            <a:ext cx="9404723" cy="1100180"/>
          </a:xfrm>
        </p:spPr>
        <p:txBody>
          <a:bodyPr/>
          <a:lstStyle/>
          <a:p>
            <a:r>
              <a:rPr lang="en-US" b="1" dirty="0"/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FF5E-6F44-4A42-8232-B7E82662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399760"/>
            <a:ext cx="8946541" cy="1762337"/>
          </a:xfrm>
        </p:spPr>
        <p:txBody>
          <a:bodyPr>
            <a:normAutofit/>
          </a:bodyPr>
          <a:lstStyle/>
          <a:p>
            <a:r>
              <a:rPr lang="en-US" sz="2800" dirty="0"/>
              <a:t>Prepare csv file</a:t>
            </a:r>
          </a:p>
          <a:p>
            <a:r>
              <a:rPr lang="en-US" sz="2800" dirty="0"/>
              <a:t>Create tables in SQL</a:t>
            </a:r>
          </a:p>
          <a:p>
            <a:r>
              <a:rPr lang="en-US" sz="2800" dirty="0"/>
              <a:t>Import csv file into SQL</a:t>
            </a:r>
          </a:p>
        </p:txBody>
      </p:sp>
    </p:spTree>
    <p:extLst>
      <p:ext uri="{BB962C8B-B14F-4D97-AF65-F5344CB8AC3E}">
        <p14:creationId xmlns:p14="http://schemas.microsoft.com/office/powerpoint/2010/main" val="177789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E2B8-2D4A-473C-811F-9FCD727F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1658"/>
          </a:xfrm>
        </p:spPr>
        <p:txBody>
          <a:bodyPr/>
          <a:lstStyle/>
          <a:p>
            <a:r>
              <a:rPr lang="en-US" b="1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80F1-B769-4CEE-8223-88269DFF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331259"/>
            <a:ext cx="11555505" cy="5266765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err="1"/>
              <a:t>age_group</a:t>
            </a:r>
            <a:r>
              <a:rPr lang="en-US" sz="1400" b="1" dirty="0"/>
              <a:t> = SWITCH(</a:t>
            </a:r>
          </a:p>
          <a:p>
            <a:pPr marL="0" indent="0">
              <a:buNone/>
            </a:pPr>
            <a:r>
              <a:rPr lang="en-US" sz="1400" b="1" dirty="0"/>
              <a:t>	TRUE(),</a:t>
            </a:r>
          </a:p>
          <a:p>
            <a:pPr marL="0" indent="0">
              <a:buNone/>
            </a:pPr>
            <a:r>
              <a:rPr lang="en-US" sz="1400" b="1" dirty="0"/>
              <a:t>		'public </a:t>
            </a:r>
            <a:r>
              <a:rPr lang="en-US" sz="1400" b="1" dirty="0" err="1"/>
              <a:t>cust_detail</a:t>
            </a:r>
            <a:r>
              <a:rPr lang="en-US" sz="1400" b="1" dirty="0"/>
              <a:t>'[</a:t>
            </a:r>
            <a:r>
              <a:rPr lang="en-US" sz="1400" b="1" dirty="0" err="1"/>
              <a:t>customer_age</a:t>
            </a:r>
            <a:r>
              <a:rPr lang="en-US" sz="1400" b="1" dirty="0"/>
              <a:t>] &lt; 30, "20-30",</a:t>
            </a:r>
          </a:p>
          <a:p>
            <a:pPr marL="0" indent="0">
              <a:buNone/>
            </a:pPr>
            <a:r>
              <a:rPr lang="en-US" sz="1400" b="1" dirty="0"/>
              <a:t>		'public </a:t>
            </a:r>
            <a:r>
              <a:rPr lang="en-US" sz="1400" b="1" dirty="0" err="1"/>
              <a:t>cust_detail</a:t>
            </a:r>
            <a:r>
              <a:rPr lang="en-US" sz="1400" b="1" dirty="0"/>
              <a:t>'[</a:t>
            </a:r>
            <a:r>
              <a:rPr lang="en-US" sz="1400" b="1" dirty="0" err="1"/>
              <a:t>customer_age</a:t>
            </a:r>
            <a:r>
              <a:rPr lang="en-US" sz="1400" b="1" dirty="0"/>
              <a:t>] &gt;= 30 &amp;&amp; 'public </a:t>
            </a:r>
            <a:r>
              <a:rPr lang="en-US" sz="1400" b="1" dirty="0" err="1"/>
              <a:t>cust_detail</a:t>
            </a:r>
            <a:r>
              <a:rPr lang="en-US" sz="1400" b="1" dirty="0"/>
              <a:t>'[</a:t>
            </a:r>
            <a:r>
              <a:rPr lang="en-US" sz="1400" b="1" dirty="0" err="1"/>
              <a:t>customer_age</a:t>
            </a:r>
            <a:r>
              <a:rPr lang="en-US" sz="1400" b="1" dirty="0"/>
              <a:t>] &lt; 40, "30-40",</a:t>
            </a:r>
          </a:p>
          <a:p>
            <a:pPr marL="0" indent="0">
              <a:buNone/>
            </a:pPr>
            <a:r>
              <a:rPr lang="en-US" sz="1400" b="1" dirty="0"/>
              <a:t>		'public </a:t>
            </a:r>
            <a:r>
              <a:rPr lang="en-US" sz="1400" b="1" dirty="0" err="1"/>
              <a:t>cust_detail</a:t>
            </a:r>
            <a:r>
              <a:rPr lang="en-US" sz="1400" b="1" dirty="0"/>
              <a:t>'[</a:t>
            </a:r>
            <a:r>
              <a:rPr lang="en-US" sz="1400" b="1" dirty="0" err="1"/>
              <a:t>customer_age</a:t>
            </a:r>
            <a:r>
              <a:rPr lang="en-US" sz="1400" b="1" dirty="0"/>
              <a:t>] &gt;= 40 &amp;&amp; 'public </a:t>
            </a:r>
            <a:r>
              <a:rPr lang="en-US" sz="1400" b="1" dirty="0" err="1"/>
              <a:t>cust_detail</a:t>
            </a:r>
            <a:r>
              <a:rPr lang="en-US" sz="1400" b="1" dirty="0"/>
              <a:t>'[</a:t>
            </a:r>
            <a:r>
              <a:rPr lang="en-US" sz="1400" b="1" dirty="0" err="1"/>
              <a:t>customer_age</a:t>
            </a:r>
            <a:r>
              <a:rPr lang="en-US" sz="1400" b="1" dirty="0"/>
              <a:t>] &lt; 50, "40-50",</a:t>
            </a:r>
          </a:p>
          <a:p>
            <a:pPr marL="0" indent="0">
              <a:buNone/>
            </a:pPr>
            <a:r>
              <a:rPr lang="en-US" sz="1400" b="1" dirty="0"/>
              <a:t>		'public </a:t>
            </a:r>
            <a:r>
              <a:rPr lang="en-US" sz="1400" b="1" dirty="0" err="1"/>
              <a:t>cust_detail</a:t>
            </a:r>
            <a:r>
              <a:rPr lang="en-US" sz="1400" b="1" dirty="0"/>
              <a:t>'[</a:t>
            </a:r>
            <a:r>
              <a:rPr lang="en-US" sz="1400" b="1" dirty="0" err="1"/>
              <a:t>customer_age</a:t>
            </a:r>
            <a:r>
              <a:rPr lang="en-US" sz="1400" b="1" dirty="0"/>
              <a:t>] &gt;= 50 &amp;&amp; 'public </a:t>
            </a:r>
            <a:r>
              <a:rPr lang="en-US" sz="1400" b="1" dirty="0" err="1"/>
              <a:t>cust_detail</a:t>
            </a:r>
            <a:r>
              <a:rPr lang="en-US" sz="1400" b="1" dirty="0"/>
              <a:t>'[</a:t>
            </a:r>
            <a:r>
              <a:rPr lang="en-US" sz="1400" b="1" dirty="0" err="1"/>
              <a:t>customer_age</a:t>
            </a:r>
            <a:r>
              <a:rPr lang="en-US" sz="1400" b="1" dirty="0"/>
              <a:t>] &lt; 60, "50-60",</a:t>
            </a:r>
          </a:p>
          <a:p>
            <a:pPr marL="0" indent="0">
              <a:buNone/>
            </a:pPr>
            <a:r>
              <a:rPr lang="en-US" sz="1400" b="1" dirty="0"/>
              <a:t>		'public </a:t>
            </a:r>
            <a:r>
              <a:rPr lang="en-US" sz="1400" b="1" dirty="0" err="1"/>
              <a:t>cust_detail</a:t>
            </a:r>
            <a:r>
              <a:rPr lang="en-US" sz="1400" b="1" dirty="0"/>
              <a:t>'[</a:t>
            </a:r>
            <a:r>
              <a:rPr lang="en-US" sz="1400" b="1" dirty="0" err="1"/>
              <a:t>customer_age</a:t>
            </a:r>
            <a:r>
              <a:rPr lang="en-US" sz="1400" b="1" dirty="0"/>
              <a:t>] &gt;= 60, "60+",</a:t>
            </a:r>
          </a:p>
          <a:p>
            <a:pPr marL="0" indent="0">
              <a:buNone/>
            </a:pPr>
            <a:r>
              <a:rPr lang="en-US" sz="1400" b="1" dirty="0"/>
              <a:t>		"unknown"</a:t>
            </a:r>
          </a:p>
          <a:p>
            <a:pPr marL="0" indent="0">
              <a:buNone/>
            </a:pPr>
            <a:r>
              <a:rPr lang="en-US" sz="1400" b="1" dirty="0"/>
              <a:t>	)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US" sz="1400" b="1" dirty="0" err="1"/>
              <a:t>IncomeGroup</a:t>
            </a:r>
            <a:r>
              <a:rPr lang="en-US" sz="1400" b="1" dirty="0"/>
              <a:t> = SWITCH(</a:t>
            </a:r>
          </a:p>
          <a:p>
            <a:pPr marL="0" indent="0">
              <a:buNone/>
            </a:pPr>
            <a:r>
              <a:rPr lang="en-US" sz="1400" b="1" dirty="0"/>
              <a:t>	TRUE(),</a:t>
            </a:r>
          </a:p>
          <a:p>
            <a:pPr marL="0" indent="0">
              <a:buNone/>
            </a:pPr>
            <a:r>
              <a:rPr lang="en-US" sz="1400" b="1" dirty="0"/>
              <a:t>	'public </a:t>
            </a:r>
            <a:r>
              <a:rPr lang="en-US" sz="1400" b="1" dirty="0" err="1"/>
              <a:t>cust_detail</a:t>
            </a:r>
            <a:r>
              <a:rPr lang="en-US" sz="1400" b="1" dirty="0"/>
              <a:t>'[income] &lt; 35000, "Low",</a:t>
            </a:r>
          </a:p>
          <a:p>
            <a:pPr marL="0" indent="0">
              <a:buNone/>
            </a:pPr>
            <a:r>
              <a:rPr lang="en-US" sz="1400" b="1" dirty="0"/>
              <a:t>	'public </a:t>
            </a:r>
            <a:r>
              <a:rPr lang="en-US" sz="1400" b="1" dirty="0" err="1"/>
              <a:t>cust_detail</a:t>
            </a:r>
            <a:r>
              <a:rPr lang="en-US" sz="1400" b="1" dirty="0"/>
              <a:t>'[income] &gt;= 35000 &amp;&amp; 'public </a:t>
            </a:r>
            <a:r>
              <a:rPr lang="en-US" sz="1400" b="1" dirty="0" err="1"/>
              <a:t>cust_detail</a:t>
            </a:r>
            <a:r>
              <a:rPr lang="en-US" sz="1400" b="1" dirty="0"/>
              <a:t>'[income] &lt; 70000, "Med",</a:t>
            </a:r>
          </a:p>
          <a:p>
            <a:pPr marL="0" indent="0">
              <a:buNone/>
            </a:pPr>
            <a:r>
              <a:rPr lang="en-US" sz="1400" b="1" dirty="0"/>
              <a:t>	'public </a:t>
            </a:r>
            <a:r>
              <a:rPr lang="en-US" sz="1400" b="1" dirty="0" err="1"/>
              <a:t>cust_detail</a:t>
            </a:r>
            <a:r>
              <a:rPr lang="en-US" sz="1400" b="1" dirty="0"/>
              <a:t>'[income] &gt;= 70000, "High",</a:t>
            </a:r>
          </a:p>
          <a:p>
            <a:pPr marL="0" indent="0">
              <a:buNone/>
            </a:pPr>
            <a:r>
              <a:rPr lang="en-US" sz="1400" b="1" dirty="0"/>
              <a:t>	"unknown"</a:t>
            </a:r>
          </a:p>
          <a:p>
            <a:pPr marL="0" indent="0">
              <a:buNone/>
            </a:pPr>
            <a:r>
              <a:rPr lang="en-US" sz="1400" b="1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147049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107F-130A-4F6E-AC97-8B2B84FD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6858"/>
            <a:ext cx="9404723" cy="703729"/>
          </a:xfrm>
        </p:spPr>
        <p:txBody>
          <a:bodyPr/>
          <a:lstStyle/>
          <a:p>
            <a:r>
              <a:rPr lang="en-US" b="1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AC5B-FDC1-4DB0-B4C1-CC042AE2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228164"/>
            <a:ext cx="11779624" cy="5531224"/>
          </a:xfrm>
        </p:spPr>
        <p:txBody>
          <a:bodyPr>
            <a:noAutofit/>
          </a:bodyPr>
          <a:lstStyle/>
          <a:p>
            <a:r>
              <a:rPr lang="en-US" sz="1300" b="1" dirty="0"/>
              <a:t>week_num2 = WEEKNUM('public </a:t>
            </a:r>
            <a:r>
              <a:rPr lang="en-US" sz="1300" b="1" dirty="0" err="1"/>
              <a:t>cc_detail</a:t>
            </a:r>
            <a:r>
              <a:rPr lang="en-US" sz="1300" b="1" dirty="0"/>
              <a:t>'[</a:t>
            </a:r>
            <a:r>
              <a:rPr lang="en-US" sz="1300" b="1" dirty="0" err="1"/>
              <a:t>week_start_date</a:t>
            </a:r>
            <a:r>
              <a:rPr lang="en-US" sz="1300" b="1" dirty="0"/>
              <a:t>])</a:t>
            </a:r>
          </a:p>
          <a:p>
            <a:pPr marL="0" indent="0">
              <a:buNone/>
            </a:pPr>
            <a:endParaRPr lang="en-US" sz="1300" b="1" dirty="0"/>
          </a:p>
          <a:p>
            <a:r>
              <a:rPr lang="en-US" sz="1300" b="1" dirty="0"/>
              <a:t>Revenue = 'public </a:t>
            </a:r>
            <a:r>
              <a:rPr lang="en-US" sz="1300" b="1" dirty="0" err="1"/>
              <a:t>cc_detail</a:t>
            </a:r>
            <a:r>
              <a:rPr lang="en-US" sz="1300" b="1" dirty="0"/>
              <a:t>'[</a:t>
            </a:r>
            <a:r>
              <a:rPr lang="en-US" sz="1300" b="1" dirty="0" err="1"/>
              <a:t>annual_fees</a:t>
            </a:r>
            <a:r>
              <a:rPr lang="en-US" sz="1300" b="1" dirty="0"/>
              <a:t>] + 'public </a:t>
            </a:r>
            <a:r>
              <a:rPr lang="en-US" sz="1300" b="1" dirty="0" err="1"/>
              <a:t>cc_detail</a:t>
            </a:r>
            <a:r>
              <a:rPr lang="en-US" sz="1300" b="1" dirty="0"/>
              <a:t>'[</a:t>
            </a:r>
            <a:r>
              <a:rPr lang="en-US" sz="1300" b="1" dirty="0" err="1"/>
              <a:t>total_trans_amt</a:t>
            </a:r>
            <a:r>
              <a:rPr lang="en-US" sz="1300" b="1" dirty="0"/>
              <a:t>] + 'public </a:t>
            </a:r>
            <a:r>
              <a:rPr lang="en-US" sz="1300" b="1" dirty="0" err="1"/>
              <a:t>cc_detail</a:t>
            </a:r>
            <a:r>
              <a:rPr lang="en-US" sz="1300" b="1" dirty="0"/>
              <a:t>'[</a:t>
            </a:r>
            <a:r>
              <a:rPr lang="en-US" sz="1300" b="1" dirty="0" err="1"/>
              <a:t>interest_earned</a:t>
            </a:r>
            <a:r>
              <a:rPr lang="en-US" sz="1300" b="1" dirty="0"/>
              <a:t>]</a:t>
            </a:r>
          </a:p>
          <a:p>
            <a:pPr marL="0" indent="0">
              <a:buNone/>
            </a:pPr>
            <a:endParaRPr lang="en-US" sz="1300" b="1" dirty="0"/>
          </a:p>
          <a:p>
            <a:r>
              <a:rPr lang="en-US" sz="1300" b="1" dirty="0" err="1"/>
              <a:t>Current_week_Reveneue</a:t>
            </a:r>
            <a:r>
              <a:rPr lang="en-US" sz="1300" b="1" dirty="0"/>
              <a:t> = CALCULATE(</a:t>
            </a:r>
          </a:p>
          <a:p>
            <a:pPr marL="0" indent="0">
              <a:buNone/>
            </a:pPr>
            <a:r>
              <a:rPr lang="en-US" sz="1300" b="1" dirty="0"/>
              <a:t>	SUM('public </a:t>
            </a:r>
            <a:r>
              <a:rPr lang="en-US" sz="1300" b="1" dirty="0" err="1"/>
              <a:t>cc_detail</a:t>
            </a:r>
            <a:r>
              <a:rPr lang="en-US" sz="1300" b="1" dirty="0"/>
              <a:t>'[Revenue]),</a:t>
            </a:r>
          </a:p>
          <a:p>
            <a:pPr marL="0" indent="0">
              <a:buNone/>
            </a:pPr>
            <a:r>
              <a:rPr lang="en-US" sz="1300" b="1" dirty="0"/>
              <a:t>	FILTER(</a:t>
            </a:r>
          </a:p>
          <a:p>
            <a:pPr marL="0" indent="0">
              <a:buNone/>
            </a:pPr>
            <a:r>
              <a:rPr lang="en-US" sz="1300" b="1" dirty="0"/>
              <a:t>	ALL('public </a:t>
            </a:r>
            <a:r>
              <a:rPr lang="en-US" sz="1300" b="1" dirty="0" err="1"/>
              <a:t>cc_detail</a:t>
            </a:r>
            <a:r>
              <a:rPr lang="en-US" sz="1300" b="1" dirty="0"/>
              <a:t>’),</a:t>
            </a:r>
          </a:p>
          <a:p>
            <a:pPr marL="0" indent="0">
              <a:buNone/>
            </a:pPr>
            <a:r>
              <a:rPr lang="en-US" sz="1300" b="1" dirty="0"/>
              <a:t>	'public </a:t>
            </a:r>
            <a:r>
              <a:rPr lang="en-US" sz="1300" b="1" dirty="0" err="1"/>
              <a:t>cc_detail</a:t>
            </a:r>
            <a:r>
              <a:rPr lang="en-US" sz="1300" b="1" dirty="0"/>
              <a:t>'[week_num2] = MAX('public </a:t>
            </a:r>
            <a:r>
              <a:rPr lang="en-US" sz="1300" b="1" dirty="0" err="1"/>
              <a:t>cc_detail</a:t>
            </a:r>
            <a:r>
              <a:rPr lang="en-US" sz="1300" b="1" dirty="0"/>
              <a:t>'[week_num2]</a:t>
            </a:r>
          </a:p>
          <a:p>
            <a:pPr marL="0" indent="0">
              <a:buNone/>
            </a:pPr>
            <a:r>
              <a:rPr lang="en-US" sz="1300" b="1" dirty="0"/>
              <a:t>)))</a:t>
            </a:r>
          </a:p>
          <a:p>
            <a:pPr marL="0" indent="0">
              <a:buNone/>
            </a:pPr>
            <a:endParaRPr lang="en-US" sz="1300" b="1" dirty="0"/>
          </a:p>
          <a:p>
            <a:r>
              <a:rPr lang="en-US" sz="1300" b="1" dirty="0" err="1"/>
              <a:t>Previous_week_Reveneue</a:t>
            </a:r>
            <a:r>
              <a:rPr lang="en-US" sz="1300" b="1" dirty="0"/>
              <a:t> = CALCULATE(</a:t>
            </a:r>
          </a:p>
          <a:p>
            <a:pPr marL="0" indent="0">
              <a:buNone/>
            </a:pPr>
            <a:r>
              <a:rPr lang="en-US" sz="1300" b="1" dirty="0"/>
              <a:t>	SUM('public </a:t>
            </a:r>
            <a:r>
              <a:rPr lang="en-US" sz="1300" b="1" dirty="0" err="1"/>
              <a:t>cc_detail</a:t>
            </a:r>
            <a:r>
              <a:rPr lang="en-US" sz="1300" b="1" dirty="0"/>
              <a:t>'[Revenue]),</a:t>
            </a:r>
          </a:p>
          <a:p>
            <a:pPr marL="0" indent="0">
              <a:buNone/>
            </a:pPr>
            <a:r>
              <a:rPr lang="en-US" sz="1300" b="1" dirty="0"/>
              <a:t>	FILTER(</a:t>
            </a:r>
          </a:p>
          <a:p>
            <a:pPr marL="0" indent="0">
              <a:buNone/>
            </a:pPr>
            <a:r>
              <a:rPr lang="en-US" sz="1300" b="1" dirty="0"/>
              <a:t>	ALL('public </a:t>
            </a:r>
            <a:r>
              <a:rPr lang="en-US" sz="1300" b="1" dirty="0" err="1"/>
              <a:t>cc_detail</a:t>
            </a:r>
            <a:r>
              <a:rPr lang="en-US" sz="1300" b="1" dirty="0"/>
              <a:t>’),</a:t>
            </a:r>
          </a:p>
          <a:p>
            <a:pPr marL="0" indent="0">
              <a:buNone/>
            </a:pPr>
            <a:r>
              <a:rPr lang="en-US" sz="1300" b="1" dirty="0"/>
              <a:t>	'public </a:t>
            </a:r>
            <a:r>
              <a:rPr lang="en-US" sz="1300" b="1" dirty="0" err="1"/>
              <a:t>cc_detail</a:t>
            </a:r>
            <a:r>
              <a:rPr lang="en-US" sz="1300" b="1" dirty="0"/>
              <a:t>'[week_num2] = MAX('public </a:t>
            </a:r>
            <a:r>
              <a:rPr lang="en-US" sz="1300" b="1" dirty="0" err="1"/>
              <a:t>cc_detail</a:t>
            </a:r>
            <a:r>
              <a:rPr lang="en-US" sz="1300" b="1" dirty="0"/>
              <a:t>'[week_num2])-1</a:t>
            </a:r>
          </a:p>
          <a:p>
            <a:pPr marL="0" indent="0">
              <a:buNone/>
            </a:pPr>
            <a:r>
              <a:rPr lang="en-US" sz="13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5849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3655-4BB8-49F6-BC99-5357D570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2" y="421187"/>
            <a:ext cx="9687521" cy="824907"/>
          </a:xfrm>
        </p:spPr>
        <p:txBody>
          <a:bodyPr/>
          <a:lstStyle/>
          <a:p>
            <a:r>
              <a:rPr lang="en-US" b="1" dirty="0"/>
              <a:t>Project Insights – Week 53 (31</a:t>
            </a:r>
            <a:r>
              <a:rPr lang="en-US" b="1" baseline="30000" dirty="0"/>
              <a:t>st</a:t>
            </a:r>
            <a:r>
              <a:rPr lang="en-US" b="1" dirty="0"/>
              <a:t> Dec)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E0BE-79F0-43AF-87B6-869DB042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29" y="1443936"/>
            <a:ext cx="8946541" cy="488514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WoW Change :</a:t>
            </a:r>
          </a:p>
          <a:p>
            <a:pPr marL="0" indent="0">
              <a:buNone/>
            </a:pPr>
            <a:r>
              <a:rPr lang="en-US" b="1" dirty="0"/>
              <a:t>      	1. Revenue increased by 28.7%</a:t>
            </a:r>
          </a:p>
          <a:p>
            <a:pPr marL="0" indent="0">
              <a:buNone/>
            </a:pPr>
            <a:r>
              <a:rPr lang="en-US" b="1" dirty="0"/>
              <a:t>	2. Total Customer Count increased by 12.8% from previous week.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Overview YTD:</a:t>
            </a:r>
          </a:p>
          <a:p>
            <a:pPr marL="0" indent="0">
              <a:buNone/>
            </a:pPr>
            <a:r>
              <a:rPr lang="en-US" b="1" dirty="0"/>
              <a:t>	• Overall revenue is 57M</a:t>
            </a:r>
          </a:p>
          <a:p>
            <a:pPr marL="0" indent="0">
              <a:buNone/>
            </a:pPr>
            <a:r>
              <a:rPr lang="en-US" b="1" dirty="0"/>
              <a:t>	• Total interest is 8M</a:t>
            </a:r>
          </a:p>
          <a:p>
            <a:pPr marL="0" indent="0">
              <a:buNone/>
            </a:pPr>
            <a:r>
              <a:rPr lang="en-US" b="1" dirty="0"/>
              <a:t>	• Total transaction amount is 46M</a:t>
            </a:r>
          </a:p>
          <a:p>
            <a:pPr marL="0" indent="0">
              <a:buNone/>
            </a:pPr>
            <a:r>
              <a:rPr lang="en-US" b="1" dirty="0"/>
              <a:t>	• Male customers are contributing more in revenue 31M, female 26M</a:t>
            </a:r>
          </a:p>
          <a:p>
            <a:pPr marL="0" indent="0">
              <a:buNone/>
            </a:pPr>
            <a:r>
              <a:rPr lang="en-US" b="1" dirty="0"/>
              <a:t>	• Blue &amp; Silver credit card are contributing to 93% of overall</a:t>
            </a:r>
          </a:p>
          <a:p>
            <a:pPr marL="0" indent="0">
              <a:buNone/>
            </a:pPr>
            <a:r>
              <a:rPr lang="en-US" b="1" dirty="0"/>
              <a:t>		transactions</a:t>
            </a:r>
          </a:p>
          <a:p>
            <a:pPr marL="0" indent="0">
              <a:buNone/>
            </a:pPr>
            <a:r>
              <a:rPr lang="en-US" b="1" dirty="0"/>
              <a:t>	• TX, NY &amp; CA is contributing to 68%</a:t>
            </a:r>
          </a:p>
          <a:p>
            <a:pPr marL="0" indent="0">
              <a:buNone/>
            </a:pPr>
            <a:r>
              <a:rPr lang="en-US" b="1" dirty="0"/>
              <a:t>	• Overall Activation rate is 57.5%</a:t>
            </a:r>
          </a:p>
          <a:p>
            <a:pPr marL="0" indent="0">
              <a:buNone/>
            </a:pPr>
            <a:r>
              <a:rPr lang="en-US" b="1" dirty="0"/>
              <a:t>	• Overall Delinquent rate is 6.06%</a:t>
            </a:r>
          </a:p>
        </p:txBody>
      </p:sp>
    </p:spTree>
    <p:extLst>
      <p:ext uri="{BB962C8B-B14F-4D97-AF65-F5344CB8AC3E}">
        <p14:creationId xmlns:p14="http://schemas.microsoft.com/office/powerpoint/2010/main" val="3157276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529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Credit Card Weekly Report</vt:lpstr>
      <vt:lpstr>Project Objective</vt:lpstr>
      <vt:lpstr>Import data to SQL Database</vt:lpstr>
      <vt:lpstr>DAX Queries</vt:lpstr>
      <vt:lpstr>DAX Queries</vt:lpstr>
      <vt:lpstr>Project Insights –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Weekly Report</dc:title>
  <dc:creator>shahrukh</dc:creator>
  <cp:lastModifiedBy>shahrukh</cp:lastModifiedBy>
  <cp:revision>9</cp:revision>
  <dcterms:created xsi:type="dcterms:W3CDTF">2024-04-29T06:44:08Z</dcterms:created>
  <dcterms:modified xsi:type="dcterms:W3CDTF">2024-04-29T08:00:18Z</dcterms:modified>
</cp:coreProperties>
</file>