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6" r:id="rId1"/>
  </p:sldMasterIdLst>
  <p:notesMasterIdLst>
    <p:notesMasterId r:id="rId33"/>
  </p:notesMasterIdLst>
  <p:sldIdLst>
    <p:sldId id="257" r:id="rId2"/>
    <p:sldId id="258" r:id="rId3"/>
    <p:sldId id="259" r:id="rId4"/>
    <p:sldId id="260" r:id="rId5"/>
    <p:sldId id="261" r:id="rId6"/>
    <p:sldId id="263" r:id="rId7"/>
    <p:sldId id="268" r:id="rId8"/>
    <p:sldId id="283" r:id="rId9"/>
    <p:sldId id="284" r:id="rId10"/>
    <p:sldId id="285" r:id="rId11"/>
    <p:sldId id="265" r:id="rId12"/>
    <p:sldId id="286" r:id="rId13"/>
    <p:sldId id="262" r:id="rId14"/>
    <p:sldId id="287" r:id="rId15"/>
    <p:sldId id="276" r:id="rId16"/>
    <p:sldId id="288" r:id="rId17"/>
    <p:sldId id="289" r:id="rId18"/>
    <p:sldId id="290" r:id="rId19"/>
    <p:sldId id="269" r:id="rId20"/>
    <p:sldId id="291" r:id="rId21"/>
    <p:sldId id="292" r:id="rId22"/>
    <p:sldId id="293" r:id="rId23"/>
    <p:sldId id="267" r:id="rId24"/>
    <p:sldId id="280" r:id="rId25"/>
    <p:sldId id="282" r:id="rId26"/>
    <p:sldId id="295" r:id="rId27"/>
    <p:sldId id="296" r:id="rId28"/>
    <p:sldId id="297" r:id="rId29"/>
    <p:sldId id="279" r:id="rId30"/>
    <p:sldId id="278" r:id="rId31"/>
    <p:sldId id="26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CC0066"/>
    <a:srgbClr val="EE5C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varScale="1">
        <p:scale>
          <a:sx n="86" d="100"/>
          <a:sy n="86" d="100"/>
        </p:scale>
        <p:origin x="56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rukh sable" userId="39912d6c-f1db-4587-9075-86a6876e3254" providerId="ADAL" clId="{105B58E8-C602-4409-B004-79381E29BD6F}"/>
    <pc:docChg chg="modSld">
      <pc:chgData name="shahrukh sable" userId="39912d6c-f1db-4587-9075-86a6876e3254" providerId="ADAL" clId="{105B58E8-C602-4409-B004-79381E29BD6F}" dt="2023-08-09T05:04:07.110" v="0" actId="1076"/>
      <pc:docMkLst>
        <pc:docMk/>
      </pc:docMkLst>
      <pc:sldChg chg="modSp mod">
        <pc:chgData name="shahrukh sable" userId="39912d6c-f1db-4587-9075-86a6876e3254" providerId="ADAL" clId="{105B58E8-C602-4409-B004-79381E29BD6F}" dt="2023-08-09T05:04:07.110" v="0" actId="1076"/>
        <pc:sldMkLst>
          <pc:docMk/>
          <pc:sldMk cId="0" sldId="269"/>
        </pc:sldMkLst>
        <pc:picChg chg="mod">
          <ac:chgData name="shahrukh sable" userId="39912d6c-f1db-4587-9075-86a6876e3254" providerId="ADAL" clId="{105B58E8-C602-4409-B004-79381E29BD6F}" dt="2023-08-09T05:04:07.110" v="0" actId="1076"/>
          <ac:picMkLst>
            <pc:docMk/>
            <pc:sldMk cId="0" sldId="269"/>
            <ac:picMk id="3" creationId="{00000000-0000-0000-0000-000000000000}"/>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1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svg"/><Relationship Id="rId1" Type="http://schemas.openxmlformats.org/officeDocument/2006/relationships/image" Target="../media/image60.png"/><Relationship Id="rId6" Type="http://schemas.openxmlformats.org/officeDocument/2006/relationships/image" Target="../media/image65.svg"/><Relationship Id="rId5" Type="http://schemas.openxmlformats.org/officeDocument/2006/relationships/image" Target="../media/image64.png"/><Relationship Id="rId4" Type="http://schemas.openxmlformats.org/officeDocument/2006/relationships/image" Target="../media/image63.svg"/></Relationships>
</file>

<file path=ppt/diagrams/_rels/data11.xml.rels><?xml version="1.0" encoding="UTF-8" standalone="yes"?>
<Relationships xmlns="http://schemas.openxmlformats.org/package/2006/relationships"><Relationship Id="rId8" Type="http://schemas.openxmlformats.org/officeDocument/2006/relationships/image" Target="../media/image74.sv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svg"/><Relationship Id="rId1" Type="http://schemas.openxmlformats.org/officeDocument/2006/relationships/image" Target="../media/image67.png"/><Relationship Id="rId6" Type="http://schemas.openxmlformats.org/officeDocument/2006/relationships/image" Target="../media/image72.svg"/><Relationship Id="rId5" Type="http://schemas.openxmlformats.org/officeDocument/2006/relationships/image" Target="../media/image71.png"/><Relationship Id="rId10" Type="http://schemas.openxmlformats.org/officeDocument/2006/relationships/image" Target="../media/image76.svg"/><Relationship Id="rId4" Type="http://schemas.openxmlformats.org/officeDocument/2006/relationships/image" Target="../media/image70.svg"/><Relationship Id="rId9" Type="http://schemas.openxmlformats.org/officeDocument/2006/relationships/image" Target="../media/image75.png"/></Relationships>
</file>

<file path=ppt/diagrams/_rels/data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4.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41.svg"/></Relationships>
</file>

<file path=ppt/diagrams/_rels/data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ata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4" Type="http://schemas.openxmlformats.org/officeDocument/2006/relationships/image" Target="../media/image50.svg"/></Relationships>
</file>

<file path=ppt/diagrams/_rels/data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svg"/><Relationship Id="rId1" Type="http://schemas.openxmlformats.org/officeDocument/2006/relationships/image" Target="../media/image60.png"/><Relationship Id="rId6" Type="http://schemas.openxmlformats.org/officeDocument/2006/relationships/image" Target="../media/image65.svg"/><Relationship Id="rId5" Type="http://schemas.openxmlformats.org/officeDocument/2006/relationships/image" Target="../media/image64.png"/><Relationship Id="rId4" Type="http://schemas.openxmlformats.org/officeDocument/2006/relationships/image" Target="../media/image63.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74.sv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svg"/><Relationship Id="rId1" Type="http://schemas.openxmlformats.org/officeDocument/2006/relationships/image" Target="../media/image67.png"/><Relationship Id="rId6" Type="http://schemas.openxmlformats.org/officeDocument/2006/relationships/image" Target="../media/image72.svg"/><Relationship Id="rId5" Type="http://schemas.openxmlformats.org/officeDocument/2006/relationships/image" Target="../media/image71.png"/><Relationship Id="rId10" Type="http://schemas.openxmlformats.org/officeDocument/2006/relationships/image" Target="../media/image76.svg"/><Relationship Id="rId4" Type="http://schemas.openxmlformats.org/officeDocument/2006/relationships/image" Target="../media/image70.svg"/><Relationship Id="rId9" Type="http://schemas.openxmlformats.org/officeDocument/2006/relationships/image" Target="../media/image75.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41.svg"/></Relationships>
</file>

<file path=ppt/diagrams/_rels/drawing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4" Type="http://schemas.openxmlformats.org/officeDocument/2006/relationships/image" Target="../media/image50.svg"/></Relationships>
</file>

<file path=ppt/diagrams/_rels/drawing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F57FC3-6DCE-41A3-92FD-3C543D582764}" type="doc">
      <dgm:prSet loTypeId="urn:microsoft.com/office/officeart/2018/5/layout/IconCircleLabelList#1" loCatId="icon" qsTypeId="urn:microsoft.com/office/officeart/2005/8/quickstyle/simple1#3" qsCatId="simple" csTypeId="urn:microsoft.com/office/officeart/2018/5/colors/Iconchunking_coloredtext_colorful1#1" csCatId="colorful" phldr="1"/>
      <dgm:spPr/>
      <dgm:t>
        <a:bodyPr/>
        <a:lstStyle/>
        <a:p>
          <a:endParaRPr lang="en-US"/>
        </a:p>
      </dgm:t>
    </dgm:pt>
    <dgm:pt modelId="{12692006-5A0A-4057-8BA7-BE10A17870F7}">
      <dgm:prSet/>
      <dgm:spPr/>
      <dgm:t>
        <a:bodyPr/>
        <a:lstStyle/>
        <a:p>
          <a:pPr>
            <a:lnSpc>
              <a:spcPct val="100000"/>
            </a:lnSpc>
          </a:pPr>
          <a:r>
            <a:rPr lang="en-IN" dirty="0">
              <a:latin typeface="Amasis MT Pro Medium" panose="02040604050005020304" pitchFamily="18" charset="0"/>
            </a:rPr>
            <a:t>Introduction &amp; Problem Statement</a:t>
          </a:r>
          <a:endParaRPr lang="en-US" dirty="0">
            <a:latin typeface="Amasis MT Pro Medium" panose="02040604050005020304" pitchFamily="18" charset="0"/>
          </a:endParaRPr>
        </a:p>
      </dgm:t>
    </dgm:pt>
    <dgm:pt modelId="{0DD81470-204F-448E-87C9-E17648BA7007}" type="parTrans" cxnId="{EA7E01AC-6ED7-4841-974A-304DB4055489}">
      <dgm:prSet/>
      <dgm:spPr/>
      <dgm:t>
        <a:bodyPr/>
        <a:lstStyle/>
        <a:p>
          <a:endParaRPr lang="en-US"/>
        </a:p>
      </dgm:t>
    </dgm:pt>
    <dgm:pt modelId="{F2452B45-2DA7-4172-810E-4A0E1D89BAE0}" type="sibTrans" cxnId="{EA7E01AC-6ED7-4841-974A-304DB4055489}">
      <dgm:prSet/>
      <dgm:spPr/>
      <dgm:t>
        <a:bodyPr/>
        <a:lstStyle/>
        <a:p>
          <a:pPr>
            <a:lnSpc>
              <a:spcPct val="100000"/>
            </a:lnSpc>
          </a:pPr>
          <a:endParaRPr lang="en-US"/>
        </a:p>
      </dgm:t>
    </dgm:pt>
    <dgm:pt modelId="{FB6C8AAF-A113-4121-89FF-AFD06A2E4CB6}">
      <dgm:prSet custT="1"/>
      <dgm:spPr/>
      <dgm:t>
        <a:bodyPr/>
        <a:lstStyle/>
        <a:p>
          <a:pPr>
            <a:lnSpc>
              <a:spcPct val="100000"/>
            </a:lnSpc>
          </a:pPr>
          <a:r>
            <a:rPr lang="en-IN" sz="1500" dirty="0">
              <a:latin typeface="Amasis MT Pro Medium" panose="02040604050005020304" pitchFamily="18" charset="0"/>
            </a:rPr>
            <a:t>Business Objective</a:t>
          </a:r>
          <a:endParaRPr lang="en-US" sz="1500" dirty="0">
            <a:latin typeface="Amasis MT Pro Medium" panose="02040604050005020304" pitchFamily="18" charset="0"/>
          </a:endParaRPr>
        </a:p>
      </dgm:t>
    </dgm:pt>
    <dgm:pt modelId="{B3074B51-271E-429A-BBA7-9A9736FA7D47}" type="parTrans" cxnId="{999948C4-933D-4B2E-863A-CC9E1BF8E33D}">
      <dgm:prSet/>
      <dgm:spPr/>
      <dgm:t>
        <a:bodyPr/>
        <a:lstStyle/>
        <a:p>
          <a:endParaRPr lang="en-US"/>
        </a:p>
      </dgm:t>
    </dgm:pt>
    <dgm:pt modelId="{B0171E78-1805-47F2-84AF-B7B05BA50A20}" type="sibTrans" cxnId="{999948C4-933D-4B2E-863A-CC9E1BF8E33D}">
      <dgm:prSet/>
      <dgm:spPr/>
      <dgm:t>
        <a:bodyPr/>
        <a:lstStyle/>
        <a:p>
          <a:pPr>
            <a:lnSpc>
              <a:spcPct val="100000"/>
            </a:lnSpc>
          </a:pPr>
          <a:endParaRPr lang="en-US"/>
        </a:p>
      </dgm:t>
    </dgm:pt>
    <dgm:pt modelId="{5B857DEF-6B16-427C-9D8A-8BB8B0E75779}">
      <dgm:prSet/>
      <dgm:spPr/>
      <dgm:t>
        <a:bodyPr/>
        <a:lstStyle/>
        <a:p>
          <a:pPr>
            <a:lnSpc>
              <a:spcPct val="100000"/>
            </a:lnSpc>
          </a:pPr>
          <a:r>
            <a:rPr lang="en-IN" dirty="0">
              <a:latin typeface="Amasis MT Pro Medium" panose="02040604050005020304" pitchFamily="18" charset="0"/>
            </a:rPr>
            <a:t>KPIs</a:t>
          </a:r>
          <a:endParaRPr lang="en-US" dirty="0">
            <a:latin typeface="Amasis MT Pro Medium" panose="02040604050005020304" pitchFamily="18" charset="0"/>
          </a:endParaRPr>
        </a:p>
      </dgm:t>
    </dgm:pt>
    <dgm:pt modelId="{1D970D90-E7A4-4216-8EB7-5F0DD16A77B0}" type="parTrans" cxnId="{553AEEF7-EAD9-47B3-98DE-E872EEAD7EEA}">
      <dgm:prSet/>
      <dgm:spPr/>
      <dgm:t>
        <a:bodyPr/>
        <a:lstStyle/>
        <a:p>
          <a:endParaRPr lang="en-US"/>
        </a:p>
      </dgm:t>
    </dgm:pt>
    <dgm:pt modelId="{C9027E26-BD43-4C72-B341-A67E49108CB3}" type="sibTrans" cxnId="{553AEEF7-EAD9-47B3-98DE-E872EEAD7EEA}">
      <dgm:prSet/>
      <dgm:spPr/>
      <dgm:t>
        <a:bodyPr/>
        <a:lstStyle/>
        <a:p>
          <a:pPr>
            <a:lnSpc>
              <a:spcPct val="100000"/>
            </a:lnSpc>
          </a:pPr>
          <a:endParaRPr lang="en-US"/>
        </a:p>
      </dgm:t>
    </dgm:pt>
    <dgm:pt modelId="{42A89EE8-11D2-4851-BB98-F4B8D6368DB5}">
      <dgm:prSet/>
      <dgm:spPr/>
      <dgm:t>
        <a:bodyPr/>
        <a:lstStyle/>
        <a:p>
          <a:pPr>
            <a:lnSpc>
              <a:spcPct val="100000"/>
            </a:lnSpc>
          </a:pPr>
          <a:r>
            <a:rPr lang="en-IN" dirty="0">
              <a:latin typeface="Amasis MT Pro Medium" panose="02040604050005020304" pitchFamily="18" charset="0"/>
            </a:rPr>
            <a:t>Dashboard</a:t>
          </a:r>
          <a:endParaRPr lang="en-US" dirty="0">
            <a:latin typeface="Amasis MT Pro Medium" panose="02040604050005020304" pitchFamily="18" charset="0"/>
          </a:endParaRPr>
        </a:p>
      </dgm:t>
    </dgm:pt>
    <dgm:pt modelId="{931B76A9-F2DD-4A4B-B8AB-74E1A82571D2}" type="parTrans" cxnId="{8A1BA6E6-2D1C-4351-A295-3DA16CE15CEC}">
      <dgm:prSet/>
      <dgm:spPr/>
      <dgm:t>
        <a:bodyPr/>
        <a:lstStyle/>
        <a:p>
          <a:endParaRPr lang="en-US"/>
        </a:p>
      </dgm:t>
    </dgm:pt>
    <dgm:pt modelId="{4B4EA075-2719-48BE-A86E-6C2C27BE0D40}" type="sibTrans" cxnId="{8A1BA6E6-2D1C-4351-A295-3DA16CE15CEC}">
      <dgm:prSet/>
      <dgm:spPr/>
      <dgm:t>
        <a:bodyPr/>
        <a:lstStyle/>
        <a:p>
          <a:pPr>
            <a:lnSpc>
              <a:spcPct val="100000"/>
            </a:lnSpc>
          </a:pPr>
          <a:endParaRPr lang="en-US"/>
        </a:p>
      </dgm:t>
    </dgm:pt>
    <dgm:pt modelId="{E729FD1C-9D84-4B80-BAB7-70366BC2565C}">
      <dgm:prSet/>
      <dgm:spPr/>
      <dgm:t>
        <a:bodyPr/>
        <a:lstStyle/>
        <a:p>
          <a:pPr>
            <a:lnSpc>
              <a:spcPct val="100000"/>
            </a:lnSpc>
          </a:pPr>
          <a:r>
            <a:rPr lang="en-IN" dirty="0">
              <a:latin typeface="Amasis MT Pro Medium" panose="02040604050005020304" pitchFamily="18" charset="0"/>
            </a:rPr>
            <a:t>Conclusion</a:t>
          </a:r>
          <a:endParaRPr lang="en-US" dirty="0">
            <a:latin typeface="Amasis MT Pro Medium" panose="02040604050005020304" pitchFamily="18" charset="0"/>
          </a:endParaRPr>
        </a:p>
      </dgm:t>
    </dgm:pt>
    <dgm:pt modelId="{D33D71D9-7C8D-47A0-B8E6-E0C9AD15D6A8}" type="parTrans" cxnId="{46DA169B-C097-420A-A0E7-EDAA4CE5BB7F}">
      <dgm:prSet/>
      <dgm:spPr/>
      <dgm:t>
        <a:bodyPr/>
        <a:lstStyle/>
        <a:p>
          <a:endParaRPr lang="en-US"/>
        </a:p>
      </dgm:t>
    </dgm:pt>
    <dgm:pt modelId="{0437266C-D4AB-4283-B415-0D5B0D732353}" type="sibTrans" cxnId="{46DA169B-C097-420A-A0E7-EDAA4CE5BB7F}">
      <dgm:prSet/>
      <dgm:spPr/>
      <dgm:t>
        <a:bodyPr/>
        <a:lstStyle/>
        <a:p>
          <a:endParaRPr lang="en-US"/>
        </a:p>
      </dgm:t>
    </dgm:pt>
    <dgm:pt modelId="{7E473F42-FB9C-4D50-A6FA-A7BF44D17A81}" type="pres">
      <dgm:prSet presAssocID="{52F57FC3-6DCE-41A3-92FD-3C543D582764}" presName="root" presStyleCnt="0">
        <dgm:presLayoutVars>
          <dgm:dir/>
          <dgm:resizeHandles val="exact"/>
        </dgm:presLayoutVars>
      </dgm:prSet>
      <dgm:spPr/>
    </dgm:pt>
    <dgm:pt modelId="{D1BD0552-8236-492D-94D8-FB4F0D520E6B}" type="pres">
      <dgm:prSet presAssocID="{12692006-5A0A-4057-8BA7-BE10A17870F7}" presName="compNode" presStyleCnt="0"/>
      <dgm:spPr/>
    </dgm:pt>
    <dgm:pt modelId="{AA306FAA-6C0E-4935-AB43-12D28C3B1AAB}" type="pres">
      <dgm:prSet presAssocID="{12692006-5A0A-4057-8BA7-BE10A17870F7}" presName="iconBgRect" presStyleLbl="bgShp" presStyleIdx="0" presStyleCnt="5"/>
      <dgm:spPr/>
    </dgm:pt>
    <dgm:pt modelId="{AD7AB92A-4DF5-4962-933E-50B93E0A4166}" type="pres">
      <dgm:prSet presAssocID="{12692006-5A0A-4057-8BA7-BE10A17870F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E75760D4-A7C7-4F9A-8418-B07157112F02}" type="pres">
      <dgm:prSet presAssocID="{12692006-5A0A-4057-8BA7-BE10A17870F7}" presName="spaceRect" presStyleCnt="0"/>
      <dgm:spPr/>
    </dgm:pt>
    <dgm:pt modelId="{84BA2DD6-8D83-493F-9054-0A9644AF6839}" type="pres">
      <dgm:prSet presAssocID="{12692006-5A0A-4057-8BA7-BE10A17870F7}" presName="textRect" presStyleLbl="revTx" presStyleIdx="0" presStyleCnt="5">
        <dgm:presLayoutVars>
          <dgm:chMax val="1"/>
          <dgm:chPref val="1"/>
        </dgm:presLayoutVars>
      </dgm:prSet>
      <dgm:spPr/>
    </dgm:pt>
    <dgm:pt modelId="{5392952E-9370-43A5-8CC9-7D9F9DD0EE27}" type="pres">
      <dgm:prSet presAssocID="{F2452B45-2DA7-4172-810E-4A0E1D89BAE0}" presName="sibTrans" presStyleCnt="0"/>
      <dgm:spPr/>
    </dgm:pt>
    <dgm:pt modelId="{42F35C07-8825-4285-A6D3-6EC57D189DF7}" type="pres">
      <dgm:prSet presAssocID="{FB6C8AAF-A113-4121-89FF-AFD06A2E4CB6}" presName="compNode" presStyleCnt="0"/>
      <dgm:spPr/>
    </dgm:pt>
    <dgm:pt modelId="{8B7B898D-4F51-4B41-B439-94C166BD9C6C}" type="pres">
      <dgm:prSet presAssocID="{FB6C8AAF-A113-4121-89FF-AFD06A2E4CB6}" presName="iconBgRect" presStyleLbl="bgShp" presStyleIdx="1" presStyleCnt="5"/>
      <dgm:spPr/>
    </dgm:pt>
    <dgm:pt modelId="{3C472F9E-6950-4F55-A26E-2D8CEA53AFC8}" type="pres">
      <dgm:prSet presAssocID="{FB6C8AAF-A113-4121-89FF-AFD06A2E4CB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pt>
    <dgm:pt modelId="{F4771942-D105-4A2C-AE3C-BA6405535AA7}" type="pres">
      <dgm:prSet presAssocID="{FB6C8AAF-A113-4121-89FF-AFD06A2E4CB6}" presName="spaceRect" presStyleCnt="0"/>
      <dgm:spPr/>
    </dgm:pt>
    <dgm:pt modelId="{2274C79D-76D2-4369-90D1-52E36556FA66}" type="pres">
      <dgm:prSet presAssocID="{FB6C8AAF-A113-4121-89FF-AFD06A2E4CB6}" presName="textRect" presStyleLbl="revTx" presStyleIdx="1" presStyleCnt="5">
        <dgm:presLayoutVars>
          <dgm:chMax val="1"/>
          <dgm:chPref val="1"/>
        </dgm:presLayoutVars>
      </dgm:prSet>
      <dgm:spPr/>
    </dgm:pt>
    <dgm:pt modelId="{87CC4F69-A980-48D3-97B8-BF200C5CA99E}" type="pres">
      <dgm:prSet presAssocID="{B0171E78-1805-47F2-84AF-B7B05BA50A20}" presName="sibTrans" presStyleCnt="0"/>
      <dgm:spPr/>
    </dgm:pt>
    <dgm:pt modelId="{2F042DD6-A1B4-448C-AE87-D06A9006AB78}" type="pres">
      <dgm:prSet presAssocID="{5B857DEF-6B16-427C-9D8A-8BB8B0E75779}" presName="compNode" presStyleCnt="0"/>
      <dgm:spPr/>
    </dgm:pt>
    <dgm:pt modelId="{D5E67B1E-EF75-48A2-A54B-770EBDCF9CB8}" type="pres">
      <dgm:prSet presAssocID="{5B857DEF-6B16-427C-9D8A-8BB8B0E75779}" presName="iconBgRect" presStyleLbl="bgShp" presStyleIdx="2" presStyleCnt="5"/>
      <dgm:spPr/>
    </dgm:pt>
    <dgm:pt modelId="{418D2344-C672-4E46-9858-7D31B2CDF56F}" type="pres">
      <dgm:prSet presAssocID="{5B857DEF-6B16-427C-9D8A-8BB8B0E7577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pt>
    <dgm:pt modelId="{28739035-FA6A-44D8-A713-C71C73DB4FB0}" type="pres">
      <dgm:prSet presAssocID="{5B857DEF-6B16-427C-9D8A-8BB8B0E75779}" presName="spaceRect" presStyleCnt="0"/>
      <dgm:spPr/>
    </dgm:pt>
    <dgm:pt modelId="{63FADC6C-1B5C-472F-9930-515DCB293558}" type="pres">
      <dgm:prSet presAssocID="{5B857DEF-6B16-427C-9D8A-8BB8B0E75779}" presName="textRect" presStyleLbl="revTx" presStyleIdx="2" presStyleCnt="5">
        <dgm:presLayoutVars>
          <dgm:chMax val="1"/>
          <dgm:chPref val="1"/>
        </dgm:presLayoutVars>
      </dgm:prSet>
      <dgm:spPr/>
    </dgm:pt>
    <dgm:pt modelId="{5641BA45-2C68-4FAB-954C-D62DAEEDC702}" type="pres">
      <dgm:prSet presAssocID="{C9027E26-BD43-4C72-B341-A67E49108CB3}" presName="sibTrans" presStyleCnt="0"/>
      <dgm:spPr/>
    </dgm:pt>
    <dgm:pt modelId="{55CA2A66-91E8-4EF7-844C-C48D683DA391}" type="pres">
      <dgm:prSet presAssocID="{42A89EE8-11D2-4851-BB98-F4B8D6368DB5}" presName="compNode" presStyleCnt="0"/>
      <dgm:spPr/>
    </dgm:pt>
    <dgm:pt modelId="{640772AC-DF26-41A8-8780-4366CD6C54FA}" type="pres">
      <dgm:prSet presAssocID="{42A89EE8-11D2-4851-BB98-F4B8D6368DB5}" presName="iconBgRect" presStyleLbl="bgShp" presStyleIdx="3" presStyleCnt="5"/>
      <dgm:spPr/>
    </dgm:pt>
    <dgm:pt modelId="{A291A885-72D6-40EA-A71D-FEE06F427491}" type="pres">
      <dgm:prSet presAssocID="{42A89EE8-11D2-4851-BB98-F4B8D6368DB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pt>
    <dgm:pt modelId="{C9459BB6-7B35-4656-B2BC-C8F06068C362}" type="pres">
      <dgm:prSet presAssocID="{42A89EE8-11D2-4851-BB98-F4B8D6368DB5}" presName="spaceRect" presStyleCnt="0"/>
      <dgm:spPr/>
    </dgm:pt>
    <dgm:pt modelId="{06646A4D-0E91-4F3E-86D5-3A50EA5AE283}" type="pres">
      <dgm:prSet presAssocID="{42A89EE8-11D2-4851-BB98-F4B8D6368DB5}" presName="textRect" presStyleLbl="revTx" presStyleIdx="3" presStyleCnt="5">
        <dgm:presLayoutVars>
          <dgm:chMax val="1"/>
          <dgm:chPref val="1"/>
        </dgm:presLayoutVars>
      </dgm:prSet>
      <dgm:spPr/>
    </dgm:pt>
    <dgm:pt modelId="{3B88EBCF-5D08-438C-8977-7C40437347F2}" type="pres">
      <dgm:prSet presAssocID="{4B4EA075-2719-48BE-A86E-6C2C27BE0D40}" presName="sibTrans" presStyleCnt="0"/>
      <dgm:spPr/>
    </dgm:pt>
    <dgm:pt modelId="{81598963-A178-4A4C-81CC-7278F8F97AC9}" type="pres">
      <dgm:prSet presAssocID="{E729FD1C-9D84-4B80-BAB7-70366BC2565C}" presName="compNode" presStyleCnt="0"/>
      <dgm:spPr/>
    </dgm:pt>
    <dgm:pt modelId="{D75E3BB3-9F68-4512-94AA-0953F514D933}" type="pres">
      <dgm:prSet presAssocID="{E729FD1C-9D84-4B80-BAB7-70366BC2565C}" presName="iconBgRect" presStyleLbl="bgShp" presStyleIdx="4" presStyleCnt="5"/>
      <dgm:spPr/>
    </dgm:pt>
    <dgm:pt modelId="{F7A87F04-F312-4E79-99F0-E2901F8B965B}" type="pres">
      <dgm:prSet presAssocID="{E729FD1C-9D84-4B80-BAB7-70366BC2565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pt>
    <dgm:pt modelId="{DC3DEE84-3E6C-4933-8FCA-B6E5E5E2F232}" type="pres">
      <dgm:prSet presAssocID="{E729FD1C-9D84-4B80-BAB7-70366BC2565C}" presName="spaceRect" presStyleCnt="0"/>
      <dgm:spPr/>
    </dgm:pt>
    <dgm:pt modelId="{DC1A6CA3-986B-4564-899C-19BD37D429A2}" type="pres">
      <dgm:prSet presAssocID="{E729FD1C-9D84-4B80-BAB7-70366BC2565C}" presName="textRect" presStyleLbl="revTx" presStyleIdx="4" presStyleCnt="5">
        <dgm:presLayoutVars>
          <dgm:chMax val="1"/>
          <dgm:chPref val="1"/>
        </dgm:presLayoutVars>
      </dgm:prSet>
      <dgm:spPr/>
    </dgm:pt>
  </dgm:ptLst>
  <dgm:cxnLst>
    <dgm:cxn modelId="{0BAF162C-C359-4C31-89D0-C13B9953C525}" type="presOf" srcId="{12692006-5A0A-4057-8BA7-BE10A17870F7}" destId="{84BA2DD6-8D83-493F-9054-0A9644AF6839}" srcOrd="0" destOrd="0" presId="urn:microsoft.com/office/officeart/2018/5/layout/IconCircleLabelList#1"/>
    <dgm:cxn modelId="{DFF4355B-D370-4FAF-A6F8-D3559DE2554B}" type="presOf" srcId="{42A89EE8-11D2-4851-BB98-F4B8D6368DB5}" destId="{06646A4D-0E91-4F3E-86D5-3A50EA5AE283}" srcOrd="0" destOrd="0" presId="urn:microsoft.com/office/officeart/2018/5/layout/IconCircleLabelList#1"/>
    <dgm:cxn modelId="{32F3C770-9291-4784-B9A0-3526775797F1}" type="presOf" srcId="{52F57FC3-6DCE-41A3-92FD-3C543D582764}" destId="{7E473F42-FB9C-4D50-A6FA-A7BF44D17A81}" srcOrd="0" destOrd="0" presId="urn:microsoft.com/office/officeart/2018/5/layout/IconCircleLabelList#1"/>
    <dgm:cxn modelId="{11B82482-441B-45A4-B7DE-CA9E956C7067}" type="presOf" srcId="{5B857DEF-6B16-427C-9D8A-8BB8B0E75779}" destId="{63FADC6C-1B5C-472F-9930-515DCB293558}" srcOrd="0" destOrd="0" presId="urn:microsoft.com/office/officeart/2018/5/layout/IconCircleLabelList#1"/>
    <dgm:cxn modelId="{46DA169B-C097-420A-A0E7-EDAA4CE5BB7F}" srcId="{52F57FC3-6DCE-41A3-92FD-3C543D582764}" destId="{E729FD1C-9D84-4B80-BAB7-70366BC2565C}" srcOrd="4" destOrd="0" parTransId="{D33D71D9-7C8D-47A0-B8E6-E0C9AD15D6A8}" sibTransId="{0437266C-D4AB-4283-B415-0D5B0D732353}"/>
    <dgm:cxn modelId="{EA7E01AC-6ED7-4841-974A-304DB4055489}" srcId="{52F57FC3-6DCE-41A3-92FD-3C543D582764}" destId="{12692006-5A0A-4057-8BA7-BE10A17870F7}" srcOrd="0" destOrd="0" parTransId="{0DD81470-204F-448E-87C9-E17648BA7007}" sibTransId="{F2452B45-2DA7-4172-810E-4A0E1D89BAE0}"/>
    <dgm:cxn modelId="{B24B29BF-F5E9-4BCD-BFDB-F6252C56C724}" type="presOf" srcId="{E729FD1C-9D84-4B80-BAB7-70366BC2565C}" destId="{DC1A6CA3-986B-4564-899C-19BD37D429A2}" srcOrd="0" destOrd="0" presId="urn:microsoft.com/office/officeart/2018/5/layout/IconCircleLabelList#1"/>
    <dgm:cxn modelId="{999948C4-933D-4B2E-863A-CC9E1BF8E33D}" srcId="{52F57FC3-6DCE-41A3-92FD-3C543D582764}" destId="{FB6C8AAF-A113-4121-89FF-AFD06A2E4CB6}" srcOrd="1" destOrd="0" parTransId="{B3074B51-271E-429A-BBA7-9A9736FA7D47}" sibTransId="{B0171E78-1805-47F2-84AF-B7B05BA50A20}"/>
    <dgm:cxn modelId="{7A2BD2DF-F2F2-473A-875E-0300F035697C}" type="presOf" srcId="{FB6C8AAF-A113-4121-89FF-AFD06A2E4CB6}" destId="{2274C79D-76D2-4369-90D1-52E36556FA66}" srcOrd="0" destOrd="0" presId="urn:microsoft.com/office/officeart/2018/5/layout/IconCircleLabelList#1"/>
    <dgm:cxn modelId="{8A1BA6E6-2D1C-4351-A295-3DA16CE15CEC}" srcId="{52F57FC3-6DCE-41A3-92FD-3C543D582764}" destId="{42A89EE8-11D2-4851-BB98-F4B8D6368DB5}" srcOrd="3" destOrd="0" parTransId="{931B76A9-F2DD-4A4B-B8AB-74E1A82571D2}" sibTransId="{4B4EA075-2719-48BE-A86E-6C2C27BE0D40}"/>
    <dgm:cxn modelId="{553AEEF7-EAD9-47B3-98DE-E872EEAD7EEA}" srcId="{52F57FC3-6DCE-41A3-92FD-3C543D582764}" destId="{5B857DEF-6B16-427C-9D8A-8BB8B0E75779}" srcOrd="2" destOrd="0" parTransId="{1D970D90-E7A4-4216-8EB7-5F0DD16A77B0}" sibTransId="{C9027E26-BD43-4C72-B341-A67E49108CB3}"/>
    <dgm:cxn modelId="{02C01B74-93BA-4335-B0C4-CC1272BB1B34}" type="presParOf" srcId="{7E473F42-FB9C-4D50-A6FA-A7BF44D17A81}" destId="{D1BD0552-8236-492D-94D8-FB4F0D520E6B}" srcOrd="0" destOrd="0" presId="urn:microsoft.com/office/officeart/2018/5/layout/IconCircleLabelList#1"/>
    <dgm:cxn modelId="{73C95C15-A686-4ECD-B1CA-16D08A9F9511}" type="presParOf" srcId="{D1BD0552-8236-492D-94D8-FB4F0D520E6B}" destId="{AA306FAA-6C0E-4935-AB43-12D28C3B1AAB}" srcOrd="0" destOrd="0" presId="urn:microsoft.com/office/officeart/2018/5/layout/IconCircleLabelList#1"/>
    <dgm:cxn modelId="{4EC182DC-ED47-4596-96CB-B436DDADB66E}" type="presParOf" srcId="{D1BD0552-8236-492D-94D8-FB4F0D520E6B}" destId="{AD7AB92A-4DF5-4962-933E-50B93E0A4166}" srcOrd="1" destOrd="0" presId="urn:microsoft.com/office/officeart/2018/5/layout/IconCircleLabelList#1"/>
    <dgm:cxn modelId="{1597A6BA-43C9-4B9C-8F32-65FCF7462EE1}" type="presParOf" srcId="{D1BD0552-8236-492D-94D8-FB4F0D520E6B}" destId="{E75760D4-A7C7-4F9A-8418-B07157112F02}" srcOrd="2" destOrd="0" presId="urn:microsoft.com/office/officeart/2018/5/layout/IconCircleLabelList#1"/>
    <dgm:cxn modelId="{83F27295-5E7A-43D4-A633-B77F1E516862}" type="presParOf" srcId="{D1BD0552-8236-492D-94D8-FB4F0D520E6B}" destId="{84BA2DD6-8D83-493F-9054-0A9644AF6839}" srcOrd="3" destOrd="0" presId="urn:microsoft.com/office/officeart/2018/5/layout/IconCircleLabelList#1"/>
    <dgm:cxn modelId="{65D80FCC-035B-400E-B3D4-36CAC06CC8FC}" type="presParOf" srcId="{7E473F42-FB9C-4D50-A6FA-A7BF44D17A81}" destId="{5392952E-9370-43A5-8CC9-7D9F9DD0EE27}" srcOrd="1" destOrd="0" presId="urn:microsoft.com/office/officeart/2018/5/layout/IconCircleLabelList#1"/>
    <dgm:cxn modelId="{A616649A-6ED5-4BBA-8D68-949D30940D93}" type="presParOf" srcId="{7E473F42-FB9C-4D50-A6FA-A7BF44D17A81}" destId="{42F35C07-8825-4285-A6D3-6EC57D189DF7}" srcOrd="2" destOrd="0" presId="urn:microsoft.com/office/officeart/2018/5/layout/IconCircleLabelList#1"/>
    <dgm:cxn modelId="{47307F59-537B-4092-AEE9-D9501FBBFC75}" type="presParOf" srcId="{42F35C07-8825-4285-A6D3-6EC57D189DF7}" destId="{8B7B898D-4F51-4B41-B439-94C166BD9C6C}" srcOrd="0" destOrd="0" presId="urn:microsoft.com/office/officeart/2018/5/layout/IconCircleLabelList#1"/>
    <dgm:cxn modelId="{119B93A6-E2DB-49E6-A7EF-53CB0241CE16}" type="presParOf" srcId="{42F35C07-8825-4285-A6D3-6EC57D189DF7}" destId="{3C472F9E-6950-4F55-A26E-2D8CEA53AFC8}" srcOrd="1" destOrd="0" presId="urn:microsoft.com/office/officeart/2018/5/layout/IconCircleLabelList#1"/>
    <dgm:cxn modelId="{FFE2BB81-9741-4CC5-ACAC-E4B2579DC04D}" type="presParOf" srcId="{42F35C07-8825-4285-A6D3-6EC57D189DF7}" destId="{F4771942-D105-4A2C-AE3C-BA6405535AA7}" srcOrd="2" destOrd="0" presId="urn:microsoft.com/office/officeart/2018/5/layout/IconCircleLabelList#1"/>
    <dgm:cxn modelId="{5B7EA1D3-3314-4901-B2B9-5A4C053FA092}" type="presParOf" srcId="{42F35C07-8825-4285-A6D3-6EC57D189DF7}" destId="{2274C79D-76D2-4369-90D1-52E36556FA66}" srcOrd="3" destOrd="0" presId="urn:microsoft.com/office/officeart/2018/5/layout/IconCircleLabelList#1"/>
    <dgm:cxn modelId="{054AD7A6-154A-48DD-A014-BB155CB6EB10}" type="presParOf" srcId="{7E473F42-FB9C-4D50-A6FA-A7BF44D17A81}" destId="{87CC4F69-A980-48D3-97B8-BF200C5CA99E}" srcOrd="3" destOrd="0" presId="urn:microsoft.com/office/officeart/2018/5/layout/IconCircleLabelList#1"/>
    <dgm:cxn modelId="{62E914E4-D831-4716-87C2-CF8803E113B3}" type="presParOf" srcId="{7E473F42-FB9C-4D50-A6FA-A7BF44D17A81}" destId="{2F042DD6-A1B4-448C-AE87-D06A9006AB78}" srcOrd="4" destOrd="0" presId="urn:microsoft.com/office/officeart/2018/5/layout/IconCircleLabelList#1"/>
    <dgm:cxn modelId="{4B57A8FC-BCEE-4EA1-A732-4119016BBF27}" type="presParOf" srcId="{2F042DD6-A1B4-448C-AE87-D06A9006AB78}" destId="{D5E67B1E-EF75-48A2-A54B-770EBDCF9CB8}" srcOrd="0" destOrd="0" presId="urn:microsoft.com/office/officeart/2018/5/layout/IconCircleLabelList#1"/>
    <dgm:cxn modelId="{4E2F7ECA-4BF1-4BDC-B3F0-FF8678D05317}" type="presParOf" srcId="{2F042DD6-A1B4-448C-AE87-D06A9006AB78}" destId="{418D2344-C672-4E46-9858-7D31B2CDF56F}" srcOrd="1" destOrd="0" presId="urn:microsoft.com/office/officeart/2018/5/layout/IconCircleLabelList#1"/>
    <dgm:cxn modelId="{8C4C8EB9-30B0-4DDC-B13B-CF86D09F694E}" type="presParOf" srcId="{2F042DD6-A1B4-448C-AE87-D06A9006AB78}" destId="{28739035-FA6A-44D8-A713-C71C73DB4FB0}" srcOrd="2" destOrd="0" presId="urn:microsoft.com/office/officeart/2018/5/layout/IconCircleLabelList#1"/>
    <dgm:cxn modelId="{F5128540-55FB-46D0-89EC-8570D07E2A6C}" type="presParOf" srcId="{2F042DD6-A1B4-448C-AE87-D06A9006AB78}" destId="{63FADC6C-1B5C-472F-9930-515DCB293558}" srcOrd="3" destOrd="0" presId="urn:microsoft.com/office/officeart/2018/5/layout/IconCircleLabelList#1"/>
    <dgm:cxn modelId="{6964DE34-3575-494B-B321-E90D42B91844}" type="presParOf" srcId="{7E473F42-FB9C-4D50-A6FA-A7BF44D17A81}" destId="{5641BA45-2C68-4FAB-954C-D62DAEEDC702}" srcOrd="5" destOrd="0" presId="urn:microsoft.com/office/officeart/2018/5/layout/IconCircleLabelList#1"/>
    <dgm:cxn modelId="{C8C1E004-B482-43CC-974E-07549754D8E5}" type="presParOf" srcId="{7E473F42-FB9C-4D50-A6FA-A7BF44D17A81}" destId="{55CA2A66-91E8-4EF7-844C-C48D683DA391}" srcOrd="6" destOrd="0" presId="urn:microsoft.com/office/officeart/2018/5/layout/IconCircleLabelList#1"/>
    <dgm:cxn modelId="{4E8C8A2C-5E00-4AD9-87D3-48B04E3D4B3C}" type="presParOf" srcId="{55CA2A66-91E8-4EF7-844C-C48D683DA391}" destId="{640772AC-DF26-41A8-8780-4366CD6C54FA}" srcOrd="0" destOrd="0" presId="urn:microsoft.com/office/officeart/2018/5/layout/IconCircleLabelList#1"/>
    <dgm:cxn modelId="{953BBC4D-3079-4D82-B0E9-00EBEE21C082}" type="presParOf" srcId="{55CA2A66-91E8-4EF7-844C-C48D683DA391}" destId="{A291A885-72D6-40EA-A71D-FEE06F427491}" srcOrd="1" destOrd="0" presId="urn:microsoft.com/office/officeart/2018/5/layout/IconCircleLabelList#1"/>
    <dgm:cxn modelId="{5BC4BB3E-C66A-4053-B828-30681209E747}" type="presParOf" srcId="{55CA2A66-91E8-4EF7-844C-C48D683DA391}" destId="{C9459BB6-7B35-4656-B2BC-C8F06068C362}" srcOrd="2" destOrd="0" presId="urn:microsoft.com/office/officeart/2018/5/layout/IconCircleLabelList#1"/>
    <dgm:cxn modelId="{C93F0567-47F8-49AD-A373-CCD8A08D1F46}" type="presParOf" srcId="{55CA2A66-91E8-4EF7-844C-C48D683DA391}" destId="{06646A4D-0E91-4F3E-86D5-3A50EA5AE283}" srcOrd="3" destOrd="0" presId="urn:microsoft.com/office/officeart/2018/5/layout/IconCircleLabelList#1"/>
    <dgm:cxn modelId="{E13EE3F3-DF67-4A54-B1D1-4011BC2BF66B}" type="presParOf" srcId="{7E473F42-FB9C-4D50-A6FA-A7BF44D17A81}" destId="{3B88EBCF-5D08-438C-8977-7C40437347F2}" srcOrd="7" destOrd="0" presId="urn:microsoft.com/office/officeart/2018/5/layout/IconCircleLabelList#1"/>
    <dgm:cxn modelId="{560F3849-0B9C-48CD-8ADA-578ED992D65B}" type="presParOf" srcId="{7E473F42-FB9C-4D50-A6FA-A7BF44D17A81}" destId="{81598963-A178-4A4C-81CC-7278F8F97AC9}" srcOrd="8" destOrd="0" presId="urn:microsoft.com/office/officeart/2018/5/layout/IconCircleLabelList#1"/>
    <dgm:cxn modelId="{C4396F96-0AE8-4476-90BE-88F41261E448}" type="presParOf" srcId="{81598963-A178-4A4C-81CC-7278F8F97AC9}" destId="{D75E3BB3-9F68-4512-94AA-0953F514D933}" srcOrd="0" destOrd="0" presId="urn:microsoft.com/office/officeart/2018/5/layout/IconCircleLabelList#1"/>
    <dgm:cxn modelId="{BCBC6863-BF03-48E4-8E52-FB6FAAFE775E}" type="presParOf" srcId="{81598963-A178-4A4C-81CC-7278F8F97AC9}" destId="{F7A87F04-F312-4E79-99F0-E2901F8B965B}" srcOrd="1" destOrd="0" presId="urn:microsoft.com/office/officeart/2018/5/layout/IconCircleLabelList#1"/>
    <dgm:cxn modelId="{0F94F61B-71E3-4741-BD9F-09CB86D8C426}" type="presParOf" srcId="{81598963-A178-4A4C-81CC-7278F8F97AC9}" destId="{DC3DEE84-3E6C-4933-8FCA-B6E5E5E2F232}" srcOrd="2" destOrd="0" presId="urn:microsoft.com/office/officeart/2018/5/layout/IconCircleLabelList#1"/>
    <dgm:cxn modelId="{ADFF0A6C-008D-4BC0-8C65-BA879A2C5CE3}" type="presParOf" srcId="{81598963-A178-4A4C-81CC-7278F8F97AC9}" destId="{DC1A6CA3-986B-4564-899C-19BD37D429A2}" srcOrd="3" destOrd="0" presId="urn:microsoft.com/office/officeart/2018/5/layout/IconCircleLabel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27CBBC5-D751-4A32-A5B6-43B3217597C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E990FE7-47C7-43A4-8784-A052B586E53C}">
      <dgm:prSet/>
      <dgm:spPr/>
      <dgm:t>
        <a:bodyPr/>
        <a:lstStyle/>
        <a:p>
          <a:r>
            <a:rPr lang="en-US" b="0" i="0"/>
            <a:t>The data presents two metrics for each job position: the attrition rate and the average monthly income.</a:t>
          </a:r>
          <a:endParaRPr lang="en-US"/>
        </a:p>
      </dgm:t>
    </dgm:pt>
    <dgm:pt modelId="{DE0D2144-AC43-41C5-9804-4582233701DD}" type="parTrans" cxnId="{28152CC7-880C-4D5C-BE01-37F19A31126B}">
      <dgm:prSet/>
      <dgm:spPr/>
      <dgm:t>
        <a:bodyPr/>
        <a:lstStyle/>
        <a:p>
          <a:endParaRPr lang="en-US"/>
        </a:p>
      </dgm:t>
    </dgm:pt>
    <dgm:pt modelId="{3F3C7447-2170-48D6-84C8-407FD2B76C21}" type="sibTrans" cxnId="{28152CC7-880C-4D5C-BE01-37F19A31126B}">
      <dgm:prSet/>
      <dgm:spPr/>
      <dgm:t>
        <a:bodyPr/>
        <a:lstStyle/>
        <a:p>
          <a:endParaRPr lang="en-US"/>
        </a:p>
      </dgm:t>
    </dgm:pt>
    <dgm:pt modelId="{B325D78B-B80C-4A5D-92C5-492721E8F66A}">
      <dgm:prSet/>
      <dgm:spPr/>
      <dgm:t>
        <a:bodyPr/>
        <a:lstStyle/>
        <a:p>
          <a:r>
            <a:rPr lang="en-US" b="0" i="0"/>
            <a:t>The attrition rates for different job positions range from 48.91% to 50.57%, with the overall grand total attrition rate being 50.21%. This indicates that attrition is a common challenge across all job positions in the organization.</a:t>
          </a:r>
          <a:endParaRPr lang="en-US"/>
        </a:p>
      </dgm:t>
    </dgm:pt>
    <dgm:pt modelId="{160DCAF2-330A-4062-98E6-620E40119985}" type="parTrans" cxnId="{7E57BF8F-C08C-4066-B5D3-BA21804CEA18}">
      <dgm:prSet/>
      <dgm:spPr/>
      <dgm:t>
        <a:bodyPr/>
        <a:lstStyle/>
        <a:p>
          <a:endParaRPr lang="en-US"/>
        </a:p>
      </dgm:t>
    </dgm:pt>
    <dgm:pt modelId="{8A02B226-81EE-4079-8BC8-CFCDFF9BF4E3}" type="sibTrans" cxnId="{7E57BF8F-C08C-4066-B5D3-BA21804CEA18}">
      <dgm:prSet/>
      <dgm:spPr/>
      <dgm:t>
        <a:bodyPr/>
        <a:lstStyle/>
        <a:p>
          <a:endParaRPr lang="en-US"/>
        </a:p>
      </dgm:t>
    </dgm:pt>
    <dgm:pt modelId="{7C835BC1-17DD-4272-AEBA-86F1E94F3D21}">
      <dgm:prSet/>
      <dgm:spPr/>
      <dgm:t>
        <a:bodyPr/>
        <a:lstStyle/>
        <a:p>
          <a:r>
            <a:rPr lang="en-US" b="0" i="0"/>
            <a:t>The average monthly income for job positions ranges from 5.74 to 6.00, with the overall grand total average monthly income being 5.87.</a:t>
          </a:r>
          <a:endParaRPr lang="en-US"/>
        </a:p>
      </dgm:t>
    </dgm:pt>
    <dgm:pt modelId="{06B20158-968F-4135-965E-E2BDFC1BA229}" type="parTrans" cxnId="{80D27873-31CF-40A0-8410-E4FCA28CFFA5}">
      <dgm:prSet/>
      <dgm:spPr/>
      <dgm:t>
        <a:bodyPr/>
        <a:lstStyle/>
        <a:p>
          <a:endParaRPr lang="en-US"/>
        </a:p>
      </dgm:t>
    </dgm:pt>
    <dgm:pt modelId="{A4DB6D3C-B735-40CC-8AF2-2E68142DB7A8}" type="sibTrans" cxnId="{80D27873-31CF-40A0-8410-E4FCA28CFFA5}">
      <dgm:prSet/>
      <dgm:spPr/>
      <dgm:t>
        <a:bodyPr/>
        <a:lstStyle/>
        <a:p>
          <a:endParaRPr lang="en-US"/>
        </a:p>
      </dgm:t>
    </dgm:pt>
    <dgm:pt modelId="{7C117C07-84EB-4409-BE80-AA06901A46A3}" type="pres">
      <dgm:prSet presAssocID="{727CBBC5-D751-4A32-A5B6-43B3217597C6}" presName="root" presStyleCnt="0">
        <dgm:presLayoutVars>
          <dgm:dir/>
          <dgm:resizeHandles val="exact"/>
        </dgm:presLayoutVars>
      </dgm:prSet>
      <dgm:spPr/>
    </dgm:pt>
    <dgm:pt modelId="{61466EC6-DAD1-4F47-9898-4B6526944916}" type="pres">
      <dgm:prSet presAssocID="{6E990FE7-47C7-43A4-8784-A052B586E53C}" presName="compNode" presStyleCnt="0"/>
      <dgm:spPr/>
    </dgm:pt>
    <dgm:pt modelId="{D92A0724-41FB-423C-803A-8C62993165C1}" type="pres">
      <dgm:prSet presAssocID="{6E990FE7-47C7-43A4-8784-A052B586E53C}" presName="bgRect" presStyleLbl="bgShp" presStyleIdx="0" presStyleCnt="3"/>
      <dgm:spPr/>
    </dgm:pt>
    <dgm:pt modelId="{4D160F93-E757-4ADA-8517-594E8B8BA277}" type="pres">
      <dgm:prSet presAssocID="{6E990FE7-47C7-43A4-8784-A052B586E53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FDFEC3F2-9631-4EAD-8C68-BAFAA08EA808}" type="pres">
      <dgm:prSet presAssocID="{6E990FE7-47C7-43A4-8784-A052B586E53C}" presName="spaceRect" presStyleCnt="0"/>
      <dgm:spPr/>
    </dgm:pt>
    <dgm:pt modelId="{DCD0AA80-FA52-4D80-9EC1-C06EC58C2AFB}" type="pres">
      <dgm:prSet presAssocID="{6E990FE7-47C7-43A4-8784-A052B586E53C}" presName="parTx" presStyleLbl="revTx" presStyleIdx="0" presStyleCnt="3">
        <dgm:presLayoutVars>
          <dgm:chMax val="0"/>
          <dgm:chPref val="0"/>
        </dgm:presLayoutVars>
      </dgm:prSet>
      <dgm:spPr/>
    </dgm:pt>
    <dgm:pt modelId="{346C20F0-9EE9-481D-94AE-007CB353D2FC}" type="pres">
      <dgm:prSet presAssocID="{3F3C7447-2170-48D6-84C8-407FD2B76C21}" presName="sibTrans" presStyleCnt="0"/>
      <dgm:spPr/>
    </dgm:pt>
    <dgm:pt modelId="{148E151E-093D-484A-ACD2-9671C430F958}" type="pres">
      <dgm:prSet presAssocID="{B325D78B-B80C-4A5D-92C5-492721E8F66A}" presName="compNode" presStyleCnt="0"/>
      <dgm:spPr/>
    </dgm:pt>
    <dgm:pt modelId="{59EB664A-F4ED-4796-8CCF-DAFD58FE6D7E}" type="pres">
      <dgm:prSet presAssocID="{B325D78B-B80C-4A5D-92C5-492721E8F66A}" presName="bgRect" presStyleLbl="bgShp" presStyleIdx="1" presStyleCnt="3"/>
      <dgm:spPr/>
    </dgm:pt>
    <dgm:pt modelId="{C03505FB-3B83-4811-928B-6168388339E5}" type="pres">
      <dgm:prSet presAssocID="{B325D78B-B80C-4A5D-92C5-492721E8F66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of People"/>
        </a:ext>
      </dgm:extLst>
    </dgm:pt>
    <dgm:pt modelId="{ACB666CE-001B-4192-AD55-ACACA981B968}" type="pres">
      <dgm:prSet presAssocID="{B325D78B-B80C-4A5D-92C5-492721E8F66A}" presName="spaceRect" presStyleCnt="0"/>
      <dgm:spPr/>
    </dgm:pt>
    <dgm:pt modelId="{F5B48F2C-2BA8-4D4A-9D46-DBC79D0BC63A}" type="pres">
      <dgm:prSet presAssocID="{B325D78B-B80C-4A5D-92C5-492721E8F66A}" presName="parTx" presStyleLbl="revTx" presStyleIdx="1" presStyleCnt="3">
        <dgm:presLayoutVars>
          <dgm:chMax val="0"/>
          <dgm:chPref val="0"/>
        </dgm:presLayoutVars>
      </dgm:prSet>
      <dgm:spPr/>
    </dgm:pt>
    <dgm:pt modelId="{9ED80F5D-516C-436A-8930-66A3996792FA}" type="pres">
      <dgm:prSet presAssocID="{8A02B226-81EE-4079-8BC8-CFCDFF9BF4E3}" presName="sibTrans" presStyleCnt="0"/>
      <dgm:spPr/>
    </dgm:pt>
    <dgm:pt modelId="{F30587FE-B203-4B5B-B55C-A78CA9ECA2BF}" type="pres">
      <dgm:prSet presAssocID="{7C835BC1-17DD-4272-AEBA-86F1E94F3D21}" presName="compNode" presStyleCnt="0"/>
      <dgm:spPr/>
    </dgm:pt>
    <dgm:pt modelId="{C5377726-2E43-4679-9958-37CF597AB4B4}" type="pres">
      <dgm:prSet presAssocID="{7C835BC1-17DD-4272-AEBA-86F1E94F3D21}" presName="bgRect" presStyleLbl="bgShp" presStyleIdx="2" presStyleCnt="3"/>
      <dgm:spPr/>
    </dgm:pt>
    <dgm:pt modelId="{77160B18-9ECD-492C-A78E-2AD872CB4B26}" type="pres">
      <dgm:prSet presAssocID="{7C835BC1-17DD-4272-AEBA-86F1E94F3D2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Yuan"/>
        </a:ext>
      </dgm:extLst>
    </dgm:pt>
    <dgm:pt modelId="{DF215AA1-1C54-472F-97E1-AD6118072C7C}" type="pres">
      <dgm:prSet presAssocID="{7C835BC1-17DD-4272-AEBA-86F1E94F3D21}" presName="spaceRect" presStyleCnt="0"/>
      <dgm:spPr/>
    </dgm:pt>
    <dgm:pt modelId="{ECE567DE-90B7-444E-BB26-7ABDF0151185}" type="pres">
      <dgm:prSet presAssocID="{7C835BC1-17DD-4272-AEBA-86F1E94F3D21}" presName="parTx" presStyleLbl="revTx" presStyleIdx="2" presStyleCnt="3">
        <dgm:presLayoutVars>
          <dgm:chMax val="0"/>
          <dgm:chPref val="0"/>
        </dgm:presLayoutVars>
      </dgm:prSet>
      <dgm:spPr/>
    </dgm:pt>
  </dgm:ptLst>
  <dgm:cxnLst>
    <dgm:cxn modelId="{A7118515-AF3F-4F99-B990-99C33E268B1D}" type="presOf" srcId="{6E990FE7-47C7-43A4-8784-A052B586E53C}" destId="{DCD0AA80-FA52-4D80-9EC1-C06EC58C2AFB}" srcOrd="0" destOrd="0" presId="urn:microsoft.com/office/officeart/2018/2/layout/IconVerticalSolidList"/>
    <dgm:cxn modelId="{80D27873-31CF-40A0-8410-E4FCA28CFFA5}" srcId="{727CBBC5-D751-4A32-A5B6-43B3217597C6}" destId="{7C835BC1-17DD-4272-AEBA-86F1E94F3D21}" srcOrd="2" destOrd="0" parTransId="{06B20158-968F-4135-965E-E2BDFC1BA229}" sibTransId="{A4DB6D3C-B735-40CC-8AF2-2E68142DB7A8}"/>
    <dgm:cxn modelId="{9457B08C-C026-4D17-B5A3-B94E4D8F8138}" type="presOf" srcId="{B325D78B-B80C-4A5D-92C5-492721E8F66A}" destId="{F5B48F2C-2BA8-4D4A-9D46-DBC79D0BC63A}" srcOrd="0" destOrd="0" presId="urn:microsoft.com/office/officeart/2018/2/layout/IconVerticalSolidList"/>
    <dgm:cxn modelId="{7E57BF8F-C08C-4066-B5D3-BA21804CEA18}" srcId="{727CBBC5-D751-4A32-A5B6-43B3217597C6}" destId="{B325D78B-B80C-4A5D-92C5-492721E8F66A}" srcOrd="1" destOrd="0" parTransId="{160DCAF2-330A-4062-98E6-620E40119985}" sibTransId="{8A02B226-81EE-4079-8BC8-CFCDFF9BF4E3}"/>
    <dgm:cxn modelId="{187888BF-57D4-4664-85A6-AE293C569E24}" type="presOf" srcId="{7C835BC1-17DD-4272-AEBA-86F1E94F3D21}" destId="{ECE567DE-90B7-444E-BB26-7ABDF0151185}" srcOrd="0" destOrd="0" presId="urn:microsoft.com/office/officeart/2018/2/layout/IconVerticalSolidList"/>
    <dgm:cxn modelId="{28152CC7-880C-4D5C-BE01-37F19A31126B}" srcId="{727CBBC5-D751-4A32-A5B6-43B3217597C6}" destId="{6E990FE7-47C7-43A4-8784-A052B586E53C}" srcOrd="0" destOrd="0" parTransId="{DE0D2144-AC43-41C5-9804-4582233701DD}" sibTransId="{3F3C7447-2170-48D6-84C8-407FD2B76C21}"/>
    <dgm:cxn modelId="{283D5CE1-A49C-4731-9C5C-2902E21D535D}" type="presOf" srcId="{727CBBC5-D751-4A32-A5B6-43B3217597C6}" destId="{7C117C07-84EB-4409-BE80-AA06901A46A3}" srcOrd="0" destOrd="0" presId="urn:microsoft.com/office/officeart/2018/2/layout/IconVerticalSolidList"/>
    <dgm:cxn modelId="{5E8EE5BF-F27B-4085-A094-652CE9B6B03A}" type="presParOf" srcId="{7C117C07-84EB-4409-BE80-AA06901A46A3}" destId="{61466EC6-DAD1-4F47-9898-4B6526944916}" srcOrd="0" destOrd="0" presId="urn:microsoft.com/office/officeart/2018/2/layout/IconVerticalSolidList"/>
    <dgm:cxn modelId="{DF1F22BC-4DEA-4061-AAE9-140568774C0B}" type="presParOf" srcId="{61466EC6-DAD1-4F47-9898-4B6526944916}" destId="{D92A0724-41FB-423C-803A-8C62993165C1}" srcOrd="0" destOrd="0" presId="urn:microsoft.com/office/officeart/2018/2/layout/IconVerticalSolidList"/>
    <dgm:cxn modelId="{0E9A9FA4-5FE6-46FD-9535-562A072FED99}" type="presParOf" srcId="{61466EC6-DAD1-4F47-9898-4B6526944916}" destId="{4D160F93-E757-4ADA-8517-594E8B8BA277}" srcOrd="1" destOrd="0" presId="urn:microsoft.com/office/officeart/2018/2/layout/IconVerticalSolidList"/>
    <dgm:cxn modelId="{3FF23139-CA42-4170-9E14-A5AACA63BD21}" type="presParOf" srcId="{61466EC6-DAD1-4F47-9898-4B6526944916}" destId="{FDFEC3F2-9631-4EAD-8C68-BAFAA08EA808}" srcOrd="2" destOrd="0" presId="urn:microsoft.com/office/officeart/2018/2/layout/IconVerticalSolidList"/>
    <dgm:cxn modelId="{0BE471FC-D1F1-46CE-8AC0-C5CDA7293B6E}" type="presParOf" srcId="{61466EC6-DAD1-4F47-9898-4B6526944916}" destId="{DCD0AA80-FA52-4D80-9EC1-C06EC58C2AFB}" srcOrd="3" destOrd="0" presId="urn:microsoft.com/office/officeart/2018/2/layout/IconVerticalSolidList"/>
    <dgm:cxn modelId="{18B110ED-61E6-4C2E-9CB9-DAD9F0DCF2FD}" type="presParOf" srcId="{7C117C07-84EB-4409-BE80-AA06901A46A3}" destId="{346C20F0-9EE9-481D-94AE-007CB353D2FC}" srcOrd="1" destOrd="0" presId="urn:microsoft.com/office/officeart/2018/2/layout/IconVerticalSolidList"/>
    <dgm:cxn modelId="{FDBDA225-551E-4D73-8EF8-663D32F8F86C}" type="presParOf" srcId="{7C117C07-84EB-4409-BE80-AA06901A46A3}" destId="{148E151E-093D-484A-ACD2-9671C430F958}" srcOrd="2" destOrd="0" presId="urn:microsoft.com/office/officeart/2018/2/layout/IconVerticalSolidList"/>
    <dgm:cxn modelId="{D28D0B1A-1B6F-497F-AEE6-3A6C3E61AEB1}" type="presParOf" srcId="{148E151E-093D-484A-ACD2-9671C430F958}" destId="{59EB664A-F4ED-4796-8CCF-DAFD58FE6D7E}" srcOrd="0" destOrd="0" presId="urn:microsoft.com/office/officeart/2018/2/layout/IconVerticalSolidList"/>
    <dgm:cxn modelId="{A72D3E68-43F3-43DB-9E0F-BBD234F28045}" type="presParOf" srcId="{148E151E-093D-484A-ACD2-9671C430F958}" destId="{C03505FB-3B83-4811-928B-6168388339E5}" srcOrd="1" destOrd="0" presId="urn:microsoft.com/office/officeart/2018/2/layout/IconVerticalSolidList"/>
    <dgm:cxn modelId="{A8073B62-DAC0-4BF0-AD70-8F677125B45F}" type="presParOf" srcId="{148E151E-093D-484A-ACD2-9671C430F958}" destId="{ACB666CE-001B-4192-AD55-ACACA981B968}" srcOrd="2" destOrd="0" presId="urn:microsoft.com/office/officeart/2018/2/layout/IconVerticalSolidList"/>
    <dgm:cxn modelId="{7EE40E12-D416-475E-B334-50CA21055F2C}" type="presParOf" srcId="{148E151E-093D-484A-ACD2-9671C430F958}" destId="{F5B48F2C-2BA8-4D4A-9D46-DBC79D0BC63A}" srcOrd="3" destOrd="0" presId="urn:microsoft.com/office/officeart/2018/2/layout/IconVerticalSolidList"/>
    <dgm:cxn modelId="{1C6309B9-9094-45F8-84FF-A2A3C27530DA}" type="presParOf" srcId="{7C117C07-84EB-4409-BE80-AA06901A46A3}" destId="{9ED80F5D-516C-436A-8930-66A3996792FA}" srcOrd="3" destOrd="0" presId="urn:microsoft.com/office/officeart/2018/2/layout/IconVerticalSolidList"/>
    <dgm:cxn modelId="{2FE9D9B1-085C-40EC-AFC1-A95753EC67DD}" type="presParOf" srcId="{7C117C07-84EB-4409-BE80-AA06901A46A3}" destId="{F30587FE-B203-4B5B-B55C-A78CA9ECA2BF}" srcOrd="4" destOrd="0" presId="urn:microsoft.com/office/officeart/2018/2/layout/IconVerticalSolidList"/>
    <dgm:cxn modelId="{542E2B62-27D9-45B8-96B4-6F54A1337C2A}" type="presParOf" srcId="{F30587FE-B203-4B5B-B55C-A78CA9ECA2BF}" destId="{C5377726-2E43-4679-9958-37CF597AB4B4}" srcOrd="0" destOrd="0" presId="urn:microsoft.com/office/officeart/2018/2/layout/IconVerticalSolidList"/>
    <dgm:cxn modelId="{1394D569-B888-48D2-83DD-0FA83C04F207}" type="presParOf" srcId="{F30587FE-B203-4B5B-B55C-A78CA9ECA2BF}" destId="{77160B18-9ECD-492C-A78E-2AD872CB4B26}" srcOrd="1" destOrd="0" presId="urn:microsoft.com/office/officeart/2018/2/layout/IconVerticalSolidList"/>
    <dgm:cxn modelId="{BB9C366E-1CAF-4FC8-8236-AC6EAE0B76BA}" type="presParOf" srcId="{F30587FE-B203-4B5B-B55C-A78CA9ECA2BF}" destId="{DF215AA1-1C54-472F-97E1-AD6118072C7C}" srcOrd="2" destOrd="0" presId="urn:microsoft.com/office/officeart/2018/2/layout/IconVerticalSolidList"/>
    <dgm:cxn modelId="{EF1E7FBC-347B-4CE6-9F19-57BC23EC5F63}" type="presParOf" srcId="{F30587FE-B203-4B5B-B55C-A78CA9ECA2BF}" destId="{ECE567DE-90B7-444E-BB26-7ABDF015118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F6514D2-ED29-4255-8DD3-233BD29375A3}" type="doc">
      <dgm:prSet loTypeId="urn:microsoft.com/office/officeart/2018/2/layout/IconVerticalSolidList#1" loCatId="icon" qsTypeId="urn:microsoft.com/office/officeart/2005/8/quickstyle/simple1#4" qsCatId="simple" csTypeId="urn:microsoft.com/office/officeart/2005/8/colors/accent1_2#2" csCatId="accent1" phldr="1"/>
      <dgm:spPr/>
      <dgm:t>
        <a:bodyPr/>
        <a:lstStyle/>
        <a:p>
          <a:endParaRPr lang="en-US"/>
        </a:p>
      </dgm:t>
    </dgm:pt>
    <dgm:pt modelId="{979D44DA-A849-447C-80B8-D85AA437A144}">
      <dgm:prSet custT="1"/>
      <dgm:spPr/>
      <dgm:t>
        <a:bodyPr/>
        <a:lstStyle/>
        <a:p>
          <a:pPr algn="ctr">
            <a:lnSpc>
              <a:spcPct val="100000"/>
            </a:lnSpc>
          </a:pPr>
          <a:r>
            <a:rPr lang="en-US" sz="2000" b="0" i="0" dirty="0"/>
            <a:t>Conduct stay interviews: Instead of exit interviews, conduct stay interviews with employees to gather feedback about the job.</a:t>
          </a:r>
          <a:endParaRPr lang="en-US" sz="2000" dirty="0"/>
        </a:p>
      </dgm:t>
    </dgm:pt>
    <dgm:pt modelId="{8559330C-3B52-48D1-8C5E-47B1EBC27028}" type="parTrans" cxnId="{81E60EC9-7ACB-4CF6-84FA-E56E55D0055D}">
      <dgm:prSet/>
      <dgm:spPr/>
      <dgm:t>
        <a:bodyPr/>
        <a:lstStyle/>
        <a:p>
          <a:endParaRPr lang="en-US"/>
        </a:p>
      </dgm:t>
    </dgm:pt>
    <dgm:pt modelId="{100B7237-87F1-4A74-A828-FF9C5AE6A4DF}" type="sibTrans" cxnId="{81E60EC9-7ACB-4CF6-84FA-E56E55D0055D}">
      <dgm:prSet/>
      <dgm:spPr/>
      <dgm:t>
        <a:bodyPr/>
        <a:lstStyle/>
        <a:p>
          <a:pPr>
            <a:lnSpc>
              <a:spcPct val="100000"/>
            </a:lnSpc>
          </a:pPr>
          <a:endParaRPr lang="en-US"/>
        </a:p>
      </dgm:t>
    </dgm:pt>
    <dgm:pt modelId="{D5EDE5F3-8F64-4A1B-AF4F-40020A16C4F1}">
      <dgm:prSet custT="1"/>
      <dgm:spPr/>
      <dgm:t>
        <a:bodyPr/>
        <a:lstStyle/>
        <a:p>
          <a:pPr algn="ctr">
            <a:lnSpc>
              <a:spcPct val="100000"/>
            </a:lnSpc>
          </a:pPr>
          <a:r>
            <a:rPr lang="en-US" sz="2000" b="0" i="0" dirty="0"/>
            <a:t>Improve employee engagement: Implement initiatives to improve employee engagement, such as regular feedback, recognition and rewards programs, and opportunities for career growth</a:t>
          </a:r>
          <a:r>
            <a:rPr lang="en-US" sz="2000" dirty="0"/>
            <a:t>.</a:t>
          </a:r>
        </a:p>
      </dgm:t>
    </dgm:pt>
    <dgm:pt modelId="{B5EDD9A9-C33B-4EE5-8A0E-09362637AE8E}" type="parTrans" cxnId="{CFCD71EB-5606-4221-BDBE-EA8BB0B6A49C}">
      <dgm:prSet/>
      <dgm:spPr/>
      <dgm:t>
        <a:bodyPr/>
        <a:lstStyle/>
        <a:p>
          <a:endParaRPr lang="en-US"/>
        </a:p>
      </dgm:t>
    </dgm:pt>
    <dgm:pt modelId="{2A70A06E-FBBD-44AF-9347-1739E2910E1F}" type="sibTrans" cxnId="{CFCD71EB-5606-4221-BDBE-EA8BB0B6A49C}">
      <dgm:prSet/>
      <dgm:spPr/>
      <dgm:t>
        <a:bodyPr/>
        <a:lstStyle/>
        <a:p>
          <a:pPr>
            <a:lnSpc>
              <a:spcPct val="100000"/>
            </a:lnSpc>
          </a:pPr>
          <a:endParaRPr lang="en-US"/>
        </a:p>
      </dgm:t>
    </dgm:pt>
    <dgm:pt modelId="{F46DF968-1C0F-4EC7-8656-EC6D6157A290}">
      <dgm:prSet custT="1"/>
      <dgm:spPr/>
      <dgm:t>
        <a:bodyPr/>
        <a:lstStyle/>
        <a:p>
          <a:pPr algn="ctr">
            <a:lnSpc>
              <a:spcPct val="100000"/>
            </a:lnSpc>
          </a:pPr>
          <a:r>
            <a:rPr lang="en-US" sz="2000" b="0" i="0" dirty="0"/>
            <a:t>Address workload issues: Ensure employees have manageable workloads by regularly monitoring and adjusting workloads to prevent burnout and overwhelm.</a:t>
          </a:r>
          <a:endParaRPr lang="en-US" sz="2000" dirty="0"/>
        </a:p>
      </dgm:t>
    </dgm:pt>
    <dgm:pt modelId="{C8C5539F-5DB1-4230-ACE9-0F447E5F27F0}" type="parTrans" cxnId="{C50C29A7-C82C-44E8-889E-F108A5B48E68}">
      <dgm:prSet/>
      <dgm:spPr/>
      <dgm:t>
        <a:bodyPr/>
        <a:lstStyle/>
        <a:p>
          <a:endParaRPr lang="en-US"/>
        </a:p>
      </dgm:t>
    </dgm:pt>
    <dgm:pt modelId="{E204B08A-0898-43F1-AD87-374DE6935361}" type="sibTrans" cxnId="{C50C29A7-C82C-44E8-889E-F108A5B48E68}">
      <dgm:prSet/>
      <dgm:spPr/>
      <dgm:t>
        <a:bodyPr/>
        <a:lstStyle/>
        <a:p>
          <a:pPr>
            <a:lnSpc>
              <a:spcPct val="100000"/>
            </a:lnSpc>
          </a:pPr>
          <a:endParaRPr lang="en-US"/>
        </a:p>
      </dgm:t>
    </dgm:pt>
    <dgm:pt modelId="{7AC09B67-08AB-44F1-9479-FA1D83F360C8}">
      <dgm:prSet custT="1"/>
      <dgm:spPr/>
      <dgm:t>
        <a:bodyPr/>
        <a:lstStyle/>
        <a:p>
          <a:pPr algn="ctr">
            <a:lnSpc>
              <a:spcPct val="100000"/>
            </a:lnSpc>
          </a:pPr>
          <a:r>
            <a:rPr lang="en-US" sz="1800" b="0" i="0" dirty="0"/>
            <a:t>Create a positive work environment: Foster a positive work environment by promoting a culture of respect, inclusivity, and teamwork. Encourage open communication and collaboration among employees.</a:t>
          </a:r>
          <a:endParaRPr lang="en-US" sz="1800" dirty="0"/>
        </a:p>
      </dgm:t>
    </dgm:pt>
    <dgm:pt modelId="{CEE117DE-75AC-4734-8A1F-55B079FAB27E}" type="parTrans" cxnId="{5E71B501-7666-4684-83C0-6BB893A2CF21}">
      <dgm:prSet/>
      <dgm:spPr/>
      <dgm:t>
        <a:bodyPr/>
        <a:lstStyle/>
        <a:p>
          <a:endParaRPr lang="en-US"/>
        </a:p>
      </dgm:t>
    </dgm:pt>
    <dgm:pt modelId="{A74E9CEF-F2EC-4932-A805-1C5E32C3D803}" type="sibTrans" cxnId="{5E71B501-7666-4684-83C0-6BB893A2CF21}">
      <dgm:prSet/>
      <dgm:spPr/>
      <dgm:t>
        <a:bodyPr/>
        <a:lstStyle/>
        <a:p>
          <a:pPr>
            <a:lnSpc>
              <a:spcPct val="100000"/>
            </a:lnSpc>
          </a:pPr>
          <a:endParaRPr lang="en-US"/>
        </a:p>
      </dgm:t>
    </dgm:pt>
    <dgm:pt modelId="{E9926D6A-4677-4603-BD6F-E83DC47CBC4F}">
      <dgm:prSet custT="1"/>
      <dgm:spPr/>
      <dgm:t>
        <a:bodyPr/>
        <a:lstStyle/>
        <a:p>
          <a:pPr algn="ctr">
            <a:lnSpc>
              <a:spcPct val="100000"/>
            </a:lnSpc>
          </a:pPr>
          <a:r>
            <a:rPr lang="en-US" sz="1800" b="0" i="0" dirty="0"/>
            <a:t>Address pay and compensation issues: Ensure that employees receive fair pay and compensation for their work and t</a:t>
          </a:r>
          <a:r>
            <a:rPr lang="en-US" sz="1800" dirty="0"/>
            <a:t>o find out what motivates an employee to continue to work in an organization.</a:t>
          </a:r>
        </a:p>
      </dgm:t>
    </dgm:pt>
    <dgm:pt modelId="{FFF3D7BE-DCA0-4559-9D66-E0D7499F9880}" type="parTrans" cxnId="{9BC097FD-E961-4E21-95AF-3FE885B98EF9}">
      <dgm:prSet/>
      <dgm:spPr/>
      <dgm:t>
        <a:bodyPr/>
        <a:lstStyle/>
        <a:p>
          <a:endParaRPr lang="en-US"/>
        </a:p>
      </dgm:t>
    </dgm:pt>
    <dgm:pt modelId="{EE0FD7F5-AB39-433B-A1D3-689AC58932CD}" type="sibTrans" cxnId="{9BC097FD-E961-4E21-95AF-3FE885B98EF9}">
      <dgm:prSet/>
      <dgm:spPr/>
      <dgm:t>
        <a:bodyPr/>
        <a:lstStyle/>
        <a:p>
          <a:endParaRPr lang="en-US"/>
        </a:p>
      </dgm:t>
    </dgm:pt>
    <dgm:pt modelId="{82D179F3-9F27-4AD3-994B-4D630B2A7D0E}" type="pres">
      <dgm:prSet presAssocID="{7F6514D2-ED29-4255-8DD3-233BD29375A3}" presName="root" presStyleCnt="0">
        <dgm:presLayoutVars>
          <dgm:dir/>
          <dgm:resizeHandles val="exact"/>
        </dgm:presLayoutVars>
      </dgm:prSet>
      <dgm:spPr/>
    </dgm:pt>
    <dgm:pt modelId="{A0202CA9-0C26-4FAF-8317-737803119154}" type="pres">
      <dgm:prSet presAssocID="{979D44DA-A849-447C-80B8-D85AA437A144}" presName="compNode" presStyleCnt="0"/>
      <dgm:spPr/>
    </dgm:pt>
    <dgm:pt modelId="{5642527A-CCB6-4829-88E3-7552B266EFAB}" type="pres">
      <dgm:prSet presAssocID="{979D44DA-A849-447C-80B8-D85AA437A144}" presName="bgRect" presStyleLbl="bgShp" presStyleIdx="0" presStyleCnt="5"/>
      <dgm:spPr/>
    </dgm:pt>
    <dgm:pt modelId="{B06E9D13-3C76-45C3-8931-E3693C602C60}" type="pres">
      <dgm:prSet presAssocID="{979D44DA-A849-447C-80B8-D85AA437A14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9B7537F8-ABA6-4076-9392-7FE9A7DF778A}" type="pres">
      <dgm:prSet presAssocID="{979D44DA-A849-447C-80B8-D85AA437A144}" presName="spaceRect" presStyleCnt="0"/>
      <dgm:spPr/>
    </dgm:pt>
    <dgm:pt modelId="{6D64BECF-0D1A-410A-8F1A-CCDAE9A6B1CE}" type="pres">
      <dgm:prSet presAssocID="{979D44DA-A849-447C-80B8-D85AA437A144}" presName="parTx" presStyleLbl="revTx" presStyleIdx="0" presStyleCnt="5">
        <dgm:presLayoutVars>
          <dgm:chMax val="0"/>
          <dgm:chPref val="0"/>
        </dgm:presLayoutVars>
      </dgm:prSet>
      <dgm:spPr/>
    </dgm:pt>
    <dgm:pt modelId="{9ED24C57-DCCD-4435-B4DB-3257213F2D68}" type="pres">
      <dgm:prSet presAssocID="{100B7237-87F1-4A74-A828-FF9C5AE6A4DF}" presName="sibTrans" presStyleCnt="0"/>
      <dgm:spPr/>
    </dgm:pt>
    <dgm:pt modelId="{BCF85146-BAD5-4312-A9F8-CBA4E17C2D95}" type="pres">
      <dgm:prSet presAssocID="{D5EDE5F3-8F64-4A1B-AF4F-40020A16C4F1}" presName="compNode" presStyleCnt="0"/>
      <dgm:spPr/>
    </dgm:pt>
    <dgm:pt modelId="{BFC3A43C-BCDB-4217-8A75-CCC1183668B5}" type="pres">
      <dgm:prSet presAssocID="{D5EDE5F3-8F64-4A1B-AF4F-40020A16C4F1}" presName="bgRect" presStyleLbl="bgShp" presStyleIdx="1" presStyleCnt="5" custLinFactNeighborX="0"/>
      <dgm:spPr/>
    </dgm:pt>
    <dgm:pt modelId="{618F2191-0ABC-400B-9F39-F02DFE1A6756}" type="pres">
      <dgm:prSet presAssocID="{D5EDE5F3-8F64-4A1B-AF4F-40020A16C4F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pt>
    <dgm:pt modelId="{7A042F4E-5D8F-4627-A836-96417EED0104}" type="pres">
      <dgm:prSet presAssocID="{D5EDE5F3-8F64-4A1B-AF4F-40020A16C4F1}" presName="spaceRect" presStyleCnt="0"/>
      <dgm:spPr/>
    </dgm:pt>
    <dgm:pt modelId="{7AAF71C2-E556-429D-B688-B88B92F8AFD3}" type="pres">
      <dgm:prSet presAssocID="{D5EDE5F3-8F64-4A1B-AF4F-40020A16C4F1}" presName="parTx" presStyleLbl="revTx" presStyleIdx="1" presStyleCnt="5">
        <dgm:presLayoutVars>
          <dgm:chMax val="0"/>
          <dgm:chPref val="0"/>
        </dgm:presLayoutVars>
      </dgm:prSet>
      <dgm:spPr/>
    </dgm:pt>
    <dgm:pt modelId="{51DD5228-8DB8-4302-9A64-C059E1255783}" type="pres">
      <dgm:prSet presAssocID="{2A70A06E-FBBD-44AF-9347-1739E2910E1F}" presName="sibTrans" presStyleCnt="0"/>
      <dgm:spPr/>
    </dgm:pt>
    <dgm:pt modelId="{82AFED9C-0F4B-48EC-A88C-0B516EE43FC3}" type="pres">
      <dgm:prSet presAssocID="{F46DF968-1C0F-4EC7-8656-EC6D6157A290}" presName="compNode" presStyleCnt="0"/>
      <dgm:spPr/>
    </dgm:pt>
    <dgm:pt modelId="{A8E1718F-77A1-495C-808D-3B6F90B50A14}" type="pres">
      <dgm:prSet presAssocID="{F46DF968-1C0F-4EC7-8656-EC6D6157A290}" presName="bgRect" presStyleLbl="bgShp" presStyleIdx="2" presStyleCnt="5"/>
      <dgm:spPr/>
    </dgm:pt>
    <dgm:pt modelId="{02A001B9-CC7E-4D30-8A42-42401FCF2E5E}" type="pres">
      <dgm:prSet presAssocID="{F46DF968-1C0F-4EC7-8656-EC6D6157A29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pt>
    <dgm:pt modelId="{49E95D16-8525-42FA-A7E0-4780846B2111}" type="pres">
      <dgm:prSet presAssocID="{F46DF968-1C0F-4EC7-8656-EC6D6157A290}" presName="spaceRect" presStyleCnt="0"/>
      <dgm:spPr/>
    </dgm:pt>
    <dgm:pt modelId="{7CBA4BF1-5BE7-4D48-AB8C-831BE404813F}" type="pres">
      <dgm:prSet presAssocID="{F46DF968-1C0F-4EC7-8656-EC6D6157A290}" presName="parTx" presStyleLbl="revTx" presStyleIdx="2" presStyleCnt="5">
        <dgm:presLayoutVars>
          <dgm:chMax val="0"/>
          <dgm:chPref val="0"/>
        </dgm:presLayoutVars>
      </dgm:prSet>
      <dgm:spPr/>
    </dgm:pt>
    <dgm:pt modelId="{C1D0750B-AB2F-4306-9002-C5ABE8C0A2BA}" type="pres">
      <dgm:prSet presAssocID="{E204B08A-0898-43F1-AD87-374DE6935361}" presName="sibTrans" presStyleCnt="0"/>
      <dgm:spPr/>
    </dgm:pt>
    <dgm:pt modelId="{F48709A7-D70C-45AD-B627-0FF146A87B1F}" type="pres">
      <dgm:prSet presAssocID="{7AC09B67-08AB-44F1-9479-FA1D83F360C8}" presName="compNode" presStyleCnt="0"/>
      <dgm:spPr/>
    </dgm:pt>
    <dgm:pt modelId="{9BEE6CFB-24F9-41CE-B772-C8332367E6E1}" type="pres">
      <dgm:prSet presAssocID="{7AC09B67-08AB-44F1-9479-FA1D83F360C8}" presName="bgRect" presStyleLbl="bgShp" presStyleIdx="3" presStyleCnt="5"/>
      <dgm:spPr/>
    </dgm:pt>
    <dgm:pt modelId="{ADEF7A08-80D8-4596-BA50-B479596CE6FE}" type="pres">
      <dgm:prSet presAssocID="{7AC09B67-08AB-44F1-9479-FA1D83F36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pt>
    <dgm:pt modelId="{AFB8E5AC-0151-460F-A1FD-AF916BAB7DEB}" type="pres">
      <dgm:prSet presAssocID="{7AC09B67-08AB-44F1-9479-FA1D83F360C8}" presName="spaceRect" presStyleCnt="0"/>
      <dgm:spPr/>
    </dgm:pt>
    <dgm:pt modelId="{C6E1F057-43E6-4AAD-B399-BE1431F6946F}" type="pres">
      <dgm:prSet presAssocID="{7AC09B67-08AB-44F1-9479-FA1D83F360C8}" presName="parTx" presStyleLbl="revTx" presStyleIdx="3" presStyleCnt="5">
        <dgm:presLayoutVars>
          <dgm:chMax val="0"/>
          <dgm:chPref val="0"/>
        </dgm:presLayoutVars>
      </dgm:prSet>
      <dgm:spPr/>
    </dgm:pt>
    <dgm:pt modelId="{153FCBAD-35F9-4745-898D-E833C132E723}" type="pres">
      <dgm:prSet presAssocID="{A74E9CEF-F2EC-4932-A805-1C5E32C3D803}" presName="sibTrans" presStyleCnt="0"/>
      <dgm:spPr/>
    </dgm:pt>
    <dgm:pt modelId="{F7F0CFAB-63AF-48C3-BAD1-5E487FB2FF3B}" type="pres">
      <dgm:prSet presAssocID="{E9926D6A-4677-4603-BD6F-E83DC47CBC4F}" presName="compNode" presStyleCnt="0"/>
      <dgm:spPr/>
    </dgm:pt>
    <dgm:pt modelId="{49E30507-7FF7-4582-BA49-3BE38F2DFCD6}" type="pres">
      <dgm:prSet presAssocID="{E9926D6A-4677-4603-BD6F-E83DC47CBC4F}" presName="bgRect" presStyleLbl="bgShp" presStyleIdx="4" presStyleCnt="5" custLinFactNeighborX="0"/>
      <dgm:spPr/>
    </dgm:pt>
    <dgm:pt modelId="{BC0709E7-CF9F-4F6D-AB5D-FF51711F3DB7}" type="pres">
      <dgm:prSet presAssocID="{E9926D6A-4677-4603-BD6F-E83DC47CBC4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pt>
    <dgm:pt modelId="{818557AF-0518-424A-970F-F2B8D574CB21}" type="pres">
      <dgm:prSet presAssocID="{E9926D6A-4677-4603-BD6F-E83DC47CBC4F}" presName="spaceRect" presStyleCnt="0"/>
      <dgm:spPr/>
    </dgm:pt>
    <dgm:pt modelId="{A2C2242C-368F-46CC-A1D0-7676852EB348}" type="pres">
      <dgm:prSet presAssocID="{E9926D6A-4677-4603-BD6F-E83DC47CBC4F}" presName="parTx" presStyleLbl="revTx" presStyleIdx="4" presStyleCnt="5">
        <dgm:presLayoutVars>
          <dgm:chMax val="0"/>
          <dgm:chPref val="0"/>
        </dgm:presLayoutVars>
      </dgm:prSet>
      <dgm:spPr/>
    </dgm:pt>
  </dgm:ptLst>
  <dgm:cxnLst>
    <dgm:cxn modelId="{5E71B501-7666-4684-83C0-6BB893A2CF21}" srcId="{7F6514D2-ED29-4255-8DD3-233BD29375A3}" destId="{7AC09B67-08AB-44F1-9479-FA1D83F360C8}" srcOrd="3" destOrd="0" parTransId="{CEE117DE-75AC-4734-8A1F-55B079FAB27E}" sibTransId="{A74E9CEF-F2EC-4932-A805-1C5E32C3D803}"/>
    <dgm:cxn modelId="{C9E12F12-E748-47E2-9666-9CF960F8C675}" type="presOf" srcId="{7AC09B67-08AB-44F1-9479-FA1D83F360C8}" destId="{C6E1F057-43E6-4AAD-B399-BE1431F6946F}" srcOrd="0" destOrd="0" presId="urn:microsoft.com/office/officeart/2018/2/layout/IconVerticalSolidList#1"/>
    <dgm:cxn modelId="{D6CA9969-0268-48EA-B216-972BE1C6639B}" type="presOf" srcId="{7F6514D2-ED29-4255-8DD3-233BD29375A3}" destId="{82D179F3-9F27-4AD3-994B-4D630B2A7D0E}" srcOrd="0" destOrd="0" presId="urn:microsoft.com/office/officeart/2018/2/layout/IconVerticalSolidList#1"/>
    <dgm:cxn modelId="{9B3D4058-EA63-4F28-8EA4-3024083F950C}" type="presOf" srcId="{D5EDE5F3-8F64-4A1B-AF4F-40020A16C4F1}" destId="{7AAF71C2-E556-429D-B688-B88B92F8AFD3}" srcOrd="0" destOrd="0" presId="urn:microsoft.com/office/officeart/2018/2/layout/IconVerticalSolidList#1"/>
    <dgm:cxn modelId="{95A9637F-1DFE-4CB1-A296-00C86E32C026}" type="presOf" srcId="{979D44DA-A849-447C-80B8-D85AA437A144}" destId="{6D64BECF-0D1A-410A-8F1A-CCDAE9A6B1CE}" srcOrd="0" destOrd="0" presId="urn:microsoft.com/office/officeart/2018/2/layout/IconVerticalSolidList#1"/>
    <dgm:cxn modelId="{5A6F378C-B4E9-4AE2-99A5-9F1012EB7878}" type="presOf" srcId="{F46DF968-1C0F-4EC7-8656-EC6D6157A290}" destId="{7CBA4BF1-5BE7-4D48-AB8C-831BE404813F}" srcOrd="0" destOrd="0" presId="urn:microsoft.com/office/officeart/2018/2/layout/IconVerticalSolidList#1"/>
    <dgm:cxn modelId="{3D91EC8E-5F65-4CA8-8339-8F2838193B90}" type="presOf" srcId="{E9926D6A-4677-4603-BD6F-E83DC47CBC4F}" destId="{A2C2242C-368F-46CC-A1D0-7676852EB348}" srcOrd="0" destOrd="0" presId="urn:microsoft.com/office/officeart/2018/2/layout/IconVerticalSolidList#1"/>
    <dgm:cxn modelId="{C50C29A7-C82C-44E8-889E-F108A5B48E68}" srcId="{7F6514D2-ED29-4255-8DD3-233BD29375A3}" destId="{F46DF968-1C0F-4EC7-8656-EC6D6157A290}" srcOrd="2" destOrd="0" parTransId="{C8C5539F-5DB1-4230-ACE9-0F447E5F27F0}" sibTransId="{E204B08A-0898-43F1-AD87-374DE6935361}"/>
    <dgm:cxn modelId="{81E60EC9-7ACB-4CF6-84FA-E56E55D0055D}" srcId="{7F6514D2-ED29-4255-8DD3-233BD29375A3}" destId="{979D44DA-A849-447C-80B8-D85AA437A144}" srcOrd="0" destOrd="0" parTransId="{8559330C-3B52-48D1-8C5E-47B1EBC27028}" sibTransId="{100B7237-87F1-4A74-A828-FF9C5AE6A4DF}"/>
    <dgm:cxn modelId="{CFCD71EB-5606-4221-BDBE-EA8BB0B6A49C}" srcId="{7F6514D2-ED29-4255-8DD3-233BD29375A3}" destId="{D5EDE5F3-8F64-4A1B-AF4F-40020A16C4F1}" srcOrd="1" destOrd="0" parTransId="{B5EDD9A9-C33B-4EE5-8A0E-09362637AE8E}" sibTransId="{2A70A06E-FBBD-44AF-9347-1739E2910E1F}"/>
    <dgm:cxn modelId="{9BC097FD-E961-4E21-95AF-3FE885B98EF9}" srcId="{7F6514D2-ED29-4255-8DD3-233BD29375A3}" destId="{E9926D6A-4677-4603-BD6F-E83DC47CBC4F}" srcOrd="4" destOrd="0" parTransId="{FFF3D7BE-DCA0-4559-9D66-E0D7499F9880}" sibTransId="{EE0FD7F5-AB39-433B-A1D3-689AC58932CD}"/>
    <dgm:cxn modelId="{EA0E2400-53A9-4B62-AC0B-C0D4D9D15A3E}" type="presParOf" srcId="{82D179F3-9F27-4AD3-994B-4D630B2A7D0E}" destId="{A0202CA9-0C26-4FAF-8317-737803119154}" srcOrd="0" destOrd="0" presId="urn:microsoft.com/office/officeart/2018/2/layout/IconVerticalSolidList#1"/>
    <dgm:cxn modelId="{3780AECD-C8F7-432C-8063-B08F38976CA2}" type="presParOf" srcId="{A0202CA9-0C26-4FAF-8317-737803119154}" destId="{5642527A-CCB6-4829-88E3-7552B266EFAB}" srcOrd="0" destOrd="0" presId="urn:microsoft.com/office/officeart/2018/2/layout/IconVerticalSolidList#1"/>
    <dgm:cxn modelId="{68226B2A-17DB-4D04-807C-70BA9B8F43EA}" type="presParOf" srcId="{A0202CA9-0C26-4FAF-8317-737803119154}" destId="{B06E9D13-3C76-45C3-8931-E3693C602C60}" srcOrd="1" destOrd="0" presId="urn:microsoft.com/office/officeart/2018/2/layout/IconVerticalSolidList#1"/>
    <dgm:cxn modelId="{27D085A7-BA38-4597-8EF6-33FBB1C21821}" type="presParOf" srcId="{A0202CA9-0C26-4FAF-8317-737803119154}" destId="{9B7537F8-ABA6-4076-9392-7FE9A7DF778A}" srcOrd="2" destOrd="0" presId="urn:microsoft.com/office/officeart/2018/2/layout/IconVerticalSolidList#1"/>
    <dgm:cxn modelId="{F2A65DA0-2668-4E50-B52D-E96574A91DB7}" type="presParOf" srcId="{A0202CA9-0C26-4FAF-8317-737803119154}" destId="{6D64BECF-0D1A-410A-8F1A-CCDAE9A6B1CE}" srcOrd="3" destOrd="0" presId="urn:microsoft.com/office/officeart/2018/2/layout/IconVerticalSolidList#1"/>
    <dgm:cxn modelId="{690437E9-E18E-452E-A62E-5CD4441038A1}" type="presParOf" srcId="{82D179F3-9F27-4AD3-994B-4D630B2A7D0E}" destId="{9ED24C57-DCCD-4435-B4DB-3257213F2D68}" srcOrd="1" destOrd="0" presId="urn:microsoft.com/office/officeart/2018/2/layout/IconVerticalSolidList#1"/>
    <dgm:cxn modelId="{79C62400-5FD0-4747-B711-6FE3D2DB2F12}" type="presParOf" srcId="{82D179F3-9F27-4AD3-994B-4D630B2A7D0E}" destId="{BCF85146-BAD5-4312-A9F8-CBA4E17C2D95}" srcOrd="2" destOrd="0" presId="urn:microsoft.com/office/officeart/2018/2/layout/IconVerticalSolidList#1"/>
    <dgm:cxn modelId="{696126D7-4EF7-4C35-ADE3-DA212912D862}" type="presParOf" srcId="{BCF85146-BAD5-4312-A9F8-CBA4E17C2D95}" destId="{BFC3A43C-BCDB-4217-8A75-CCC1183668B5}" srcOrd="0" destOrd="0" presId="urn:microsoft.com/office/officeart/2018/2/layout/IconVerticalSolidList#1"/>
    <dgm:cxn modelId="{B62E5AFE-2B00-4A92-8DA5-72C11EA36FE6}" type="presParOf" srcId="{BCF85146-BAD5-4312-A9F8-CBA4E17C2D95}" destId="{618F2191-0ABC-400B-9F39-F02DFE1A6756}" srcOrd="1" destOrd="0" presId="urn:microsoft.com/office/officeart/2018/2/layout/IconVerticalSolidList#1"/>
    <dgm:cxn modelId="{B46B0A54-6E90-4953-B1E1-5F39FBD9B603}" type="presParOf" srcId="{BCF85146-BAD5-4312-A9F8-CBA4E17C2D95}" destId="{7A042F4E-5D8F-4627-A836-96417EED0104}" srcOrd="2" destOrd="0" presId="urn:microsoft.com/office/officeart/2018/2/layout/IconVerticalSolidList#1"/>
    <dgm:cxn modelId="{E56DFCCC-F9B5-4140-9B4F-FC67DCCBFA68}" type="presParOf" srcId="{BCF85146-BAD5-4312-A9F8-CBA4E17C2D95}" destId="{7AAF71C2-E556-429D-B688-B88B92F8AFD3}" srcOrd="3" destOrd="0" presId="urn:microsoft.com/office/officeart/2018/2/layout/IconVerticalSolidList#1"/>
    <dgm:cxn modelId="{1647CE63-ABDA-41C6-9CAA-FF65A35BAF76}" type="presParOf" srcId="{82D179F3-9F27-4AD3-994B-4D630B2A7D0E}" destId="{51DD5228-8DB8-4302-9A64-C059E1255783}" srcOrd="3" destOrd="0" presId="urn:microsoft.com/office/officeart/2018/2/layout/IconVerticalSolidList#1"/>
    <dgm:cxn modelId="{40340C58-A029-431E-B549-F3877AB6969D}" type="presParOf" srcId="{82D179F3-9F27-4AD3-994B-4D630B2A7D0E}" destId="{82AFED9C-0F4B-48EC-A88C-0B516EE43FC3}" srcOrd="4" destOrd="0" presId="urn:microsoft.com/office/officeart/2018/2/layout/IconVerticalSolidList#1"/>
    <dgm:cxn modelId="{981B9AB2-DD0E-456F-A7AA-955E34CB768B}" type="presParOf" srcId="{82AFED9C-0F4B-48EC-A88C-0B516EE43FC3}" destId="{A8E1718F-77A1-495C-808D-3B6F90B50A14}" srcOrd="0" destOrd="0" presId="urn:microsoft.com/office/officeart/2018/2/layout/IconVerticalSolidList#1"/>
    <dgm:cxn modelId="{478C14FF-07CD-4DF4-B7E8-2B589310E451}" type="presParOf" srcId="{82AFED9C-0F4B-48EC-A88C-0B516EE43FC3}" destId="{02A001B9-CC7E-4D30-8A42-42401FCF2E5E}" srcOrd="1" destOrd="0" presId="urn:microsoft.com/office/officeart/2018/2/layout/IconVerticalSolidList#1"/>
    <dgm:cxn modelId="{20997564-5B19-433E-B53E-53D87C26286E}" type="presParOf" srcId="{82AFED9C-0F4B-48EC-A88C-0B516EE43FC3}" destId="{49E95D16-8525-42FA-A7E0-4780846B2111}" srcOrd="2" destOrd="0" presId="urn:microsoft.com/office/officeart/2018/2/layout/IconVerticalSolidList#1"/>
    <dgm:cxn modelId="{553B8F40-6D72-4272-BD3B-B57E107B093C}" type="presParOf" srcId="{82AFED9C-0F4B-48EC-A88C-0B516EE43FC3}" destId="{7CBA4BF1-5BE7-4D48-AB8C-831BE404813F}" srcOrd="3" destOrd="0" presId="urn:microsoft.com/office/officeart/2018/2/layout/IconVerticalSolidList#1"/>
    <dgm:cxn modelId="{3628B63E-AF75-4613-868D-04F7E5E98046}" type="presParOf" srcId="{82D179F3-9F27-4AD3-994B-4D630B2A7D0E}" destId="{C1D0750B-AB2F-4306-9002-C5ABE8C0A2BA}" srcOrd="5" destOrd="0" presId="urn:microsoft.com/office/officeart/2018/2/layout/IconVerticalSolidList#1"/>
    <dgm:cxn modelId="{6B2E2F7A-CD83-4EB2-A255-B865513C11EC}" type="presParOf" srcId="{82D179F3-9F27-4AD3-994B-4D630B2A7D0E}" destId="{F48709A7-D70C-45AD-B627-0FF146A87B1F}" srcOrd="6" destOrd="0" presId="urn:microsoft.com/office/officeart/2018/2/layout/IconVerticalSolidList#1"/>
    <dgm:cxn modelId="{F2488704-45A2-4E3C-9BC2-7EE134C99DD8}" type="presParOf" srcId="{F48709A7-D70C-45AD-B627-0FF146A87B1F}" destId="{9BEE6CFB-24F9-41CE-B772-C8332367E6E1}" srcOrd="0" destOrd="0" presId="urn:microsoft.com/office/officeart/2018/2/layout/IconVerticalSolidList#1"/>
    <dgm:cxn modelId="{B97998B7-1EDE-4EC3-A975-2D0BAE9253AB}" type="presParOf" srcId="{F48709A7-D70C-45AD-B627-0FF146A87B1F}" destId="{ADEF7A08-80D8-4596-BA50-B479596CE6FE}" srcOrd="1" destOrd="0" presId="urn:microsoft.com/office/officeart/2018/2/layout/IconVerticalSolidList#1"/>
    <dgm:cxn modelId="{AA54E524-6051-46BD-9AFB-CA6AA331FC87}" type="presParOf" srcId="{F48709A7-D70C-45AD-B627-0FF146A87B1F}" destId="{AFB8E5AC-0151-460F-A1FD-AF916BAB7DEB}" srcOrd="2" destOrd="0" presId="urn:microsoft.com/office/officeart/2018/2/layout/IconVerticalSolidList#1"/>
    <dgm:cxn modelId="{317BF289-E911-4A07-A320-4D2B0F781492}" type="presParOf" srcId="{F48709A7-D70C-45AD-B627-0FF146A87B1F}" destId="{C6E1F057-43E6-4AAD-B399-BE1431F6946F}" srcOrd="3" destOrd="0" presId="urn:microsoft.com/office/officeart/2018/2/layout/IconVerticalSolidList#1"/>
    <dgm:cxn modelId="{EED89624-FEE3-4089-8327-412C54879D3E}" type="presParOf" srcId="{82D179F3-9F27-4AD3-994B-4D630B2A7D0E}" destId="{153FCBAD-35F9-4745-898D-E833C132E723}" srcOrd="7" destOrd="0" presId="urn:microsoft.com/office/officeart/2018/2/layout/IconVerticalSolidList#1"/>
    <dgm:cxn modelId="{5F6FB354-722A-4F8B-9F33-820DB6A2B50A}" type="presParOf" srcId="{82D179F3-9F27-4AD3-994B-4D630B2A7D0E}" destId="{F7F0CFAB-63AF-48C3-BAD1-5E487FB2FF3B}" srcOrd="8" destOrd="0" presId="urn:microsoft.com/office/officeart/2018/2/layout/IconVerticalSolidList#1"/>
    <dgm:cxn modelId="{A6FF484F-8495-4E22-A43B-BFF42B59A085}" type="presParOf" srcId="{F7F0CFAB-63AF-48C3-BAD1-5E487FB2FF3B}" destId="{49E30507-7FF7-4582-BA49-3BE38F2DFCD6}" srcOrd="0" destOrd="0" presId="urn:microsoft.com/office/officeart/2018/2/layout/IconVerticalSolidList#1"/>
    <dgm:cxn modelId="{ED90913D-A869-4581-B8E0-6302F3E7C0FB}" type="presParOf" srcId="{F7F0CFAB-63AF-48C3-BAD1-5E487FB2FF3B}" destId="{BC0709E7-CF9F-4F6D-AB5D-FF51711F3DB7}" srcOrd="1" destOrd="0" presId="urn:microsoft.com/office/officeart/2018/2/layout/IconVerticalSolidList#1"/>
    <dgm:cxn modelId="{7683A6CB-FB13-44E0-88EE-EBA2B84302BE}" type="presParOf" srcId="{F7F0CFAB-63AF-48C3-BAD1-5E487FB2FF3B}" destId="{818557AF-0518-424A-970F-F2B8D574CB21}" srcOrd="2" destOrd="0" presId="urn:microsoft.com/office/officeart/2018/2/layout/IconVerticalSolidList#1"/>
    <dgm:cxn modelId="{F29B16DB-AE56-4FAA-AFC9-A0A9B87E5196}" type="presParOf" srcId="{F7F0CFAB-63AF-48C3-BAD1-5E487FB2FF3B}" destId="{A2C2242C-368F-46CC-A1D0-7676852EB348}" srcOrd="3" destOrd="0" presId="urn:microsoft.com/office/officeart/2018/2/layout/IconVerticalSolid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32D383-EF8F-45A3-84AE-91D406D4423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5CE3346-3F44-41C2-9FA5-5B08BA866165}">
      <dgm:prSet/>
      <dgm:spPr/>
      <dgm:t>
        <a:bodyPr/>
        <a:lstStyle/>
        <a:p>
          <a:r>
            <a:rPr lang="en-US" b="0" i="0"/>
            <a:t>The attrition rates across all departments seem to be relatively close, ranging from 16.09% to 16.97%. This indicates a somewhat uniform distribution of attrition across the organization.</a:t>
          </a:r>
          <a:endParaRPr lang="en-US"/>
        </a:p>
      </dgm:t>
    </dgm:pt>
    <dgm:pt modelId="{8299E2CB-0635-45E5-B2EA-3C76C7D30C70}" type="parTrans" cxnId="{4871200D-C752-48FF-BC44-5840679F9B8A}">
      <dgm:prSet/>
      <dgm:spPr/>
      <dgm:t>
        <a:bodyPr/>
        <a:lstStyle/>
        <a:p>
          <a:endParaRPr lang="en-US"/>
        </a:p>
      </dgm:t>
    </dgm:pt>
    <dgm:pt modelId="{ED1086D2-4A95-46AE-945F-BA97E34F939C}" type="sibTrans" cxnId="{4871200D-C752-48FF-BC44-5840679F9B8A}">
      <dgm:prSet/>
      <dgm:spPr/>
      <dgm:t>
        <a:bodyPr/>
        <a:lstStyle/>
        <a:p>
          <a:endParaRPr lang="en-US"/>
        </a:p>
      </dgm:t>
    </dgm:pt>
    <dgm:pt modelId="{C18439F7-FF63-42CE-82F9-5412F1B78B36}">
      <dgm:prSet/>
      <dgm:spPr/>
      <dgm:t>
        <a:bodyPr/>
        <a:lstStyle/>
        <a:p>
          <a:r>
            <a:rPr lang="en-US" b="0" i="0"/>
            <a:t>The Research &amp; Development department has the highest sum of attrition rate (4,260.00) and contributes the highest percentage (16.97%) to the overall attrition rate. This suggests that attrition in this department is a significant concern and should be carefully addressed.</a:t>
          </a:r>
          <a:endParaRPr lang="en-US"/>
        </a:p>
      </dgm:t>
    </dgm:pt>
    <dgm:pt modelId="{448D71E6-366B-40FE-A214-73CEE5ADFD37}" type="parTrans" cxnId="{5B7C2C04-09BB-4934-841C-14A047D50CF3}">
      <dgm:prSet/>
      <dgm:spPr/>
      <dgm:t>
        <a:bodyPr/>
        <a:lstStyle/>
        <a:p>
          <a:endParaRPr lang="en-US"/>
        </a:p>
      </dgm:t>
    </dgm:pt>
    <dgm:pt modelId="{BFAF9040-DEB1-49FC-A340-7FE4502247B1}" type="sibTrans" cxnId="{5B7C2C04-09BB-4934-841C-14A047D50CF3}">
      <dgm:prSet/>
      <dgm:spPr/>
      <dgm:t>
        <a:bodyPr/>
        <a:lstStyle/>
        <a:p>
          <a:endParaRPr lang="en-US"/>
        </a:p>
      </dgm:t>
    </dgm:pt>
    <dgm:pt modelId="{3B9D21B0-45A8-4590-853C-7426B6B96B26}">
      <dgm:prSet/>
      <dgm:spPr/>
      <dgm:t>
        <a:bodyPr/>
        <a:lstStyle/>
        <a:p>
          <a:r>
            <a:rPr lang="en-US" b="0" i="0"/>
            <a:t>The Hardware department has the lowest sum of attrition rate (4,039.00) and contributes the lowest percentage (16.09%) to the overall attrition rate. While this might be seen as a positive aspect, it's essential to investigate further to ensure the low attrition rate is not due to dissatisfaction or other issues that might arise later</a:t>
          </a:r>
          <a:endParaRPr lang="en-US"/>
        </a:p>
      </dgm:t>
    </dgm:pt>
    <dgm:pt modelId="{7EFEB4EB-2DE2-455C-B8A9-505E9AC21868}" type="parTrans" cxnId="{0A3CE82A-9D92-439B-9E31-EF25F4D95488}">
      <dgm:prSet/>
      <dgm:spPr/>
      <dgm:t>
        <a:bodyPr/>
        <a:lstStyle/>
        <a:p>
          <a:endParaRPr lang="en-US"/>
        </a:p>
      </dgm:t>
    </dgm:pt>
    <dgm:pt modelId="{75D95DE5-9D8F-464B-A213-22662F26356F}" type="sibTrans" cxnId="{0A3CE82A-9D92-439B-9E31-EF25F4D95488}">
      <dgm:prSet/>
      <dgm:spPr/>
      <dgm:t>
        <a:bodyPr/>
        <a:lstStyle/>
        <a:p>
          <a:endParaRPr lang="en-US"/>
        </a:p>
      </dgm:t>
    </dgm:pt>
    <dgm:pt modelId="{CAE78D83-6DE8-4005-B216-6D956297D0CC}" type="pres">
      <dgm:prSet presAssocID="{C532D383-EF8F-45A3-84AE-91D406D4423F}" presName="root" presStyleCnt="0">
        <dgm:presLayoutVars>
          <dgm:dir/>
          <dgm:resizeHandles val="exact"/>
        </dgm:presLayoutVars>
      </dgm:prSet>
      <dgm:spPr/>
    </dgm:pt>
    <dgm:pt modelId="{A1A16A3C-884D-46DA-82C4-25C6101F17AF}" type="pres">
      <dgm:prSet presAssocID="{05CE3346-3F44-41C2-9FA5-5B08BA866165}" presName="compNode" presStyleCnt="0"/>
      <dgm:spPr/>
    </dgm:pt>
    <dgm:pt modelId="{741BB17E-743D-4B69-8B5C-2EEF0C8C4A0C}" type="pres">
      <dgm:prSet presAssocID="{05CE3346-3F44-41C2-9FA5-5B08BA866165}" presName="bgRect" presStyleLbl="bgShp" presStyleIdx="0" presStyleCnt="3"/>
      <dgm:spPr/>
    </dgm:pt>
    <dgm:pt modelId="{93282E83-175A-4726-9C0C-FDD7E1D8D1FE}" type="pres">
      <dgm:prSet presAssocID="{05CE3346-3F44-41C2-9FA5-5B08BA86616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fused Person"/>
        </a:ext>
      </dgm:extLst>
    </dgm:pt>
    <dgm:pt modelId="{2FCD794E-5D23-4185-9DC0-F2911D9908B3}" type="pres">
      <dgm:prSet presAssocID="{05CE3346-3F44-41C2-9FA5-5B08BA866165}" presName="spaceRect" presStyleCnt="0"/>
      <dgm:spPr/>
    </dgm:pt>
    <dgm:pt modelId="{64800CF6-AC03-4E22-AFF3-EFBBA10C393E}" type="pres">
      <dgm:prSet presAssocID="{05CE3346-3F44-41C2-9FA5-5B08BA866165}" presName="parTx" presStyleLbl="revTx" presStyleIdx="0" presStyleCnt="3">
        <dgm:presLayoutVars>
          <dgm:chMax val="0"/>
          <dgm:chPref val="0"/>
        </dgm:presLayoutVars>
      </dgm:prSet>
      <dgm:spPr/>
    </dgm:pt>
    <dgm:pt modelId="{7DBE38F4-2E3C-417A-8A99-5A6D5B078361}" type="pres">
      <dgm:prSet presAssocID="{ED1086D2-4A95-46AE-945F-BA97E34F939C}" presName="sibTrans" presStyleCnt="0"/>
      <dgm:spPr/>
    </dgm:pt>
    <dgm:pt modelId="{F2F9A418-D2A6-4BEC-AF24-CB4F1E4D66C8}" type="pres">
      <dgm:prSet presAssocID="{C18439F7-FF63-42CE-82F9-5412F1B78B36}" presName="compNode" presStyleCnt="0"/>
      <dgm:spPr/>
    </dgm:pt>
    <dgm:pt modelId="{FFCC1D16-8D93-4ED4-95B2-2059B574BA1A}" type="pres">
      <dgm:prSet presAssocID="{C18439F7-FF63-42CE-82F9-5412F1B78B36}" presName="bgRect" presStyleLbl="bgShp" presStyleIdx="1" presStyleCnt="3"/>
      <dgm:spPr/>
    </dgm:pt>
    <dgm:pt modelId="{BE245F8B-30D7-4225-84D8-C7C1318C0C22}" type="pres">
      <dgm:prSet presAssocID="{C18439F7-FF63-42CE-82F9-5412F1B78B3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A64DF049-B232-4BA1-BA03-3EEE98842359}" type="pres">
      <dgm:prSet presAssocID="{C18439F7-FF63-42CE-82F9-5412F1B78B36}" presName="spaceRect" presStyleCnt="0"/>
      <dgm:spPr/>
    </dgm:pt>
    <dgm:pt modelId="{10B92DC7-DA06-4947-84AD-8A3C999AAF38}" type="pres">
      <dgm:prSet presAssocID="{C18439F7-FF63-42CE-82F9-5412F1B78B36}" presName="parTx" presStyleLbl="revTx" presStyleIdx="1" presStyleCnt="3">
        <dgm:presLayoutVars>
          <dgm:chMax val="0"/>
          <dgm:chPref val="0"/>
        </dgm:presLayoutVars>
      </dgm:prSet>
      <dgm:spPr/>
    </dgm:pt>
    <dgm:pt modelId="{71DE9E35-E762-47D8-9A7F-C6E3991A9AEC}" type="pres">
      <dgm:prSet presAssocID="{BFAF9040-DEB1-49FC-A340-7FE4502247B1}" presName="sibTrans" presStyleCnt="0"/>
      <dgm:spPr/>
    </dgm:pt>
    <dgm:pt modelId="{6BFEE42E-3EFF-42B3-9D58-B626FDBD9545}" type="pres">
      <dgm:prSet presAssocID="{3B9D21B0-45A8-4590-853C-7426B6B96B26}" presName="compNode" presStyleCnt="0"/>
      <dgm:spPr/>
    </dgm:pt>
    <dgm:pt modelId="{B2500F7B-37D6-4BDC-BB1D-403455069087}" type="pres">
      <dgm:prSet presAssocID="{3B9D21B0-45A8-4590-853C-7426B6B96B26}" presName="bgRect" presStyleLbl="bgShp" presStyleIdx="2" presStyleCnt="3"/>
      <dgm:spPr/>
    </dgm:pt>
    <dgm:pt modelId="{43CF570D-282B-4335-B260-5C739F5ADF72}" type="pres">
      <dgm:prSet presAssocID="{3B9D21B0-45A8-4590-853C-7426B6B96B2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of People"/>
        </a:ext>
      </dgm:extLst>
    </dgm:pt>
    <dgm:pt modelId="{2C9DFEF8-F547-48B8-8226-D18C441F6A9B}" type="pres">
      <dgm:prSet presAssocID="{3B9D21B0-45A8-4590-853C-7426B6B96B26}" presName="spaceRect" presStyleCnt="0"/>
      <dgm:spPr/>
    </dgm:pt>
    <dgm:pt modelId="{7E19DF4D-7666-4F43-B641-6422CFC70CBE}" type="pres">
      <dgm:prSet presAssocID="{3B9D21B0-45A8-4590-853C-7426B6B96B26}" presName="parTx" presStyleLbl="revTx" presStyleIdx="2" presStyleCnt="3">
        <dgm:presLayoutVars>
          <dgm:chMax val="0"/>
          <dgm:chPref val="0"/>
        </dgm:presLayoutVars>
      </dgm:prSet>
      <dgm:spPr/>
    </dgm:pt>
  </dgm:ptLst>
  <dgm:cxnLst>
    <dgm:cxn modelId="{5B7C2C04-09BB-4934-841C-14A047D50CF3}" srcId="{C532D383-EF8F-45A3-84AE-91D406D4423F}" destId="{C18439F7-FF63-42CE-82F9-5412F1B78B36}" srcOrd="1" destOrd="0" parTransId="{448D71E6-366B-40FE-A214-73CEE5ADFD37}" sibTransId="{BFAF9040-DEB1-49FC-A340-7FE4502247B1}"/>
    <dgm:cxn modelId="{4871200D-C752-48FF-BC44-5840679F9B8A}" srcId="{C532D383-EF8F-45A3-84AE-91D406D4423F}" destId="{05CE3346-3F44-41C2-9FA5-5B08BA866165}" srcOrd="0" destOrd="0" parTransId="{8299E2CB-0635-45E5-B2EA-3C76C7D30C70}" sibTransId="{ED1086D2-4A95-46AE-945F-BA97E34F939C}"/>
    <dgm:cxn modelId="{7F730018-7E8F-4C0E-B238-5251E32D38A3}" type="presOf" srcId="{05CE3346-3F44-41C2-9FA5-5B08BA866165}" destId="{64800CF6-AC03-4E22-AFF3-EFBBA10C393E}" srcOrd="0" destOrd="0" presId="urn:microsoft.com/office/officeart/2018/2/layout/IconVerticalSolidList"/>
    <dgm:cxn modelId="{0A3CE82A-9D92-439B-9E31-EF25F4D95488}" srcId="{C532D383-EF8F-45A3-84AE-91D406D4423F}" destId="{3B9D21B0-45A8-4590-853C-7426B6B96B26}" srcOrd="2" destOrd="0" parTransId="{7EFEB4EB-2DE2-455C-B8A9-505E9AC21868}" sibTransId="{75D95DE5-9D8F-464B-A213-22662F26356F}"/>
    <dgm:cxn modelId="{F88D683A-BC72-4257-B2A0-12BF6504A2A5}" type="presOf" srcId="{C18439F7-FF63-42CE-82F9-5412F1B78B36}" destId="{10B92DC7-DA06-4947-84AD-8A3C999AAF38}" srcOrd="0" destOrd="0" presId="urn:microsoft.com/office/officeart/2018/2/layout/IconVerticalSolidList"/>
    <dgm:cxn modelId="{7E3B5EC1-37E1-49E7-8E46-292CF4AA2415}" type="presOf" srcId="{3B9D21B0-45A8-4590-853C-7426B6B96B26}" destId="{7E19DF4D-7666-4F43-B641-6422CFC70CBE}" srcOrd="0" destOrd="0" presId="urn:microsoft.com/office/officeart/2018/2/layout/IconVerticalSolidList"/>
    <dgm:cxn modelId="{ADD735E8-D6FC-48FF-BD68-F0DE4D7DDEF5}" type="presOf" srcId="{C532D383-EF8F-45A3-84AE-91D406D4423F}" destId="{CAE78D83-6DE8-4005-B216-6D956297D0CC}" srcOrd="0" destOrd="0" presId="urn:microsoft.com/office/officeart/2018/2/layout/IconVerticalSolidList"/>
    <dgm:cxn modelId="{174E8CB5-D77D-48D9-98E3-5B5AE2C20F5D}" type="presParOf" srcId="{CAE78D83-6DE8-4005-B216-6D956297D0CC}" destId="{A1A16A3C-884D-46DA-82C4-25C6101F17AF}" srcOrd="0" destOrd="0" presId="urn:microsoft.com/office/officeart/2018/2/layout/IconVerticalSolidList"/>
    <dgm:cxn modelId="{DF8575EF-6FA9-4E4F-856F-C1E0B31230D3}" type="presParOf" srcId="{A1A16A3C-884D-46DA-82C4-25C6101F17AF}" destId="{741BB17E-743D-4B69-8B5C-2EEF0C8C4A0C}" srcOrd="0" destOrd="0" presId="urn:microsoft.com/office/officeart/2018/2/layout/IconVerticalSolidList"/>
    <dgm:cxn modelId="{B9CA9875-CA6D-43CB-95AD-72E45BC101D9}" type="presParOf" srcId="{A1A16A3C-884D-46DA-82C4-25C6101F17AF}" destId="{93282E83-175A-4726-9C0C-FDD7E1D8D1FE}" srcOrd="1" destOrd="0" presId="urn:microsoft.com/office/officeart/2018/2/layout/IconVerticalSolidList"/>
    <dgm:cxn modelId="{5ABE3610-601E-4367-993C-76AF89262268}" type="presParOf" srcId="{A1A16A3C-884D-46DA-82C4-25C6101F17AF}" destId="{2FCD794E-5D23-4185-9DC0-F2911D9908B3}" srcOrd="2" destOrd="0" presId="urn:microsoft.com/office/officeart/2018/2/layout/IconVerticalSolidList"/>
    <dgm:cxn modelId="{A021242E-7FA3-466A-B391-D1A2D8F4CA61}" type="presParOf" srcId="{A1A16A3C-884D-46DA-82C4-25C6101F17AF}" destId="{64800CF6-AC03-4E22-AFF3-EFBBA10C393E}" srcOrd="3" destOrd="0" presId="urn:microsoft.com/office/officeart/2018/2/layout/IconVerticalSolidList"/>
    <dgm:cxn modelId="{F08916C1-7BC1-4370-9A84-088EB3573CD9}" type="presParOf" srcId="{CAE78D83-6DE8-4005-B216-6D956297D0CC}" destId="{7DBE38F4-2E3C-417A-8A99-5A6D5B078361}" srcOrd="1" destOrd="0" presId="urn:microsoft.com/office/officeart/2018/2/layout/IconVerticalSolidList"/>
    <dgm:cxn modelId="{ECFF58A3-4A35-46E0-8302-89CD6E93BEF6}" type="presParOf" srcId="{CAE78D83-6DE8-4005-B216-6D956297D0CC}" destId="{F2F9A418-D2A6-4BEC-AF24-CB4F1E4D66C8}" srcOrd="2" destOrd="0" presId="urn:microsoft.com/office/officeart/2018/2/layout/IconVerticalSolidList"/>
    <dgm:cxn modelId="{272035DA-F418-40A1-8D40-0F1DF4235107}" type="presParOf" srcId="{F2F9A418-D2A6-4BEC-AF24-CB4F1E4D66C8}" destId="{FFCC1D16-8D93-4ED4-95B2-2059B574BA1A}" srcOrd="0" destOrd="0" presId="urn:microsoft.com/office/officeart/2018/2/layout/IconVerticalSolidList"/>
    <dgm:cxn modelId="{19CBC745-9A95-4796-9BE6-0AEFF340335B}" type="presParOf" srcId="{F2F9A418-D2A6-4BEC-AF24-CB4F1E4D66C8}" destId="{BE245F8B-30D7-4225-84D8-C7C1318C0C22}" srcOrd="1" destOrd="0" presId="urn:microsoft.com/office/officeart/2018/2/layout/IconVerticalSolidList"/>
    <dgm:cxn modelId="{7ABC0DCF-950B-47BD-B2B7-87B52AAFC817}" type="presParOf" srcId="{F2F9A418-D2A6-4BEC-AF24-CB4F1E4D66C8}" destId="{A64DF049-B232-4BA1-BA03-3EEE98842359}" srcOrd="2" destOrd="0" presId="urn:microsoft.com/office/officeart/2018/2/layout/IconVerticalSolidList"/>
    <dgm:cxn modelId="{D37CD227-5FAA-438C-ADE7-A898E961BCEE}" type="presParOf" srcId="{F2F9A418-D2A6-4BEC-AF24-CB4F1E4D66C8}" destId="{10B92DC7-DA06-4947-84AD-8A3C999AAF38}" srcOrd="3" destOrd="0" presId="urn:microsoft.com/office/officeart/2018/2/layout/IconVerticalSolidList"/>
    <dgm:cxn modelId="{C0846B2C-E1BC-4C76-A907-B44BCC8E094A}" type="presParOf" srcId="{CAE78D83-6DE8-4005-B216-6D956297D0CC}" destId="{71DE9E35-E762-47D8-9A7F-C6E3991A9AEC}" srcOrd="3" destOrd="0" presId="urn:microsoft.com/office/officeart/2018/2/layout/IconVerticalSolidList"/>
    <dgm:cxn modelId="{AF4C6507-7F12-4761-8C26-F9631A888AAD}" type="presParOf" srcId="{CAE78D83-6DE8-4005-B216-6D956297D0CC}" destId="{6BFEE42E-3EFF-42B3-9D58-B626FDBD9545}" srcOrd="4" destOrd="0" presId="urn:microsoft.com/office/officeart/2018/2/layout/IconVerticalSolidList"/>
    <dgm:cxn modelId="{73EFA829-EC78-4E6A-A076-797BD0A16CB3}" type="presParOf" srcId="{6BFEE42E-3EFF-42B3-9D58-B626FDBD9545}" destId="{B2500F7B-37D6-4BDC-BB1D-403455069087}" srcOrd="0" destOrd="0" presId="urn:microsoft.com/office/officeart/2018/2/layout/IconVerticalSolidList"/>
    <dgm:cxn modelId="{9A7D0258-E661-4AAA-8CED-03D0D50303D4}" type="presParOf" srcId="{6BFEE42E-3EFF-42B3-9D58-B626FDBD9545}" destId="{43CF570D-282B-4335-B260-5C739F5ADF72}" srcOrd="1" destOrd="0" presId="urn:microsoft.com/office/officeart/2018/2/layout/IconVerticalSolidList"/>
    <dgm:cxn modelId="{DF6D9931-FFA2-4AB1-B113-E9BE99DB787E}" type="presParOf" srcId="{6BFEE42E-3EFF-42B3-9D58-B626FDBD9545}" destId="{2C9DFEF8-F547-48B8-8226-D18C441F6A9B}" srcOrd="2" destOrd="0" presId="urn:microsoft.com/office/officeart/2018/2/layout/IconVerticalSolidList"/>
    <dgm:cxn modelId="{69F5E76A-04AE-4E80-A566-FD0D951BB191}" type="presParOf" srcId="{6BFEE42E-3EFF-42B3-9D58-B626FDBD9545}" destId="{7E19DF4D-7666-4F43-B641-6422CFC70CB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88D9B2-FCB3-4AF4-AC5B-7CFCFD34E49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8121B06-487D-42DC-8939-B388378C622D}">
      <dgm:prSet/>
      <dgm:spPr/>
      <dgm:t>
        <a:bodyPr/>
        <a:lstStyle/>
        <a:p>
          <a:r>
            <a:rPr lang="en-US" b="0" i="0"/>
            <a:t>Focus on addressing attrition in the Research &amp; Development department. Conduct exit interviews, employee surveys, and performance reviews to identify the reasons behind the high attrition rate. Implement measures to improve employee satisfaction, work-life balance, and career growth opportunities in this department.</a:t>
          </a:r>
          <a:endParaRPr lang="en-US"/>
        </a:p>
      </dgm:t>
    </dgm:pt>
    <dgm:pt modelId="{56998C83-5B80-4C44-AAA7-A3A922BE7185}" type="parTrans" cxnId="{FC48BBFD-4531-4292-8A7D-CCF9D0A51935}">
      <dgm:prSet/>
      <dgm:spPr/>
      <dgm:t>
        <a:bodyPr/>
        <a:lstStyle/>
        <a:p>
          <a:endParaRPr lang="en-US"/>
        </a:p>
      </dgm:t>
    </dgm:pt>
    <dgm:pt modelId="{E7F6F69B-1567-4FD6-B9F8-800E0E327475}" type="sibTrans" cxnId="{FC48BBFD-4531-4292-8A7D-CCF9D0A51935}">
      <dgm:prSet/>
      <dgm:spPr/>
      <dgm:t>
        <a:bodyPr/>
        <a:lstStyle/>
        <a:p>
          <a:endParaRPr lang="en-US"/>
        </a:p>
      </dgm:t>
    </dgm:pt>
    <dgm:pt modelId="{49F22E95-F864-46E3-92E0-19A186A6F508}">
      <dgm:prSet/>
      <dgm:spPr/>
      <dgm:t>
        <a:bodyPr/>
        <a:lstStyle/>
        <a:p>
          <a:r>
            <a:rPr lang="en-US" b="0" i="0"/>
            <a:t>Evaluate the reasons for the relatively high attrition rates in other departments, such as Sales, Software, and Human Resources. Consider implementing targeted retention strategies to reduce turnover in these areas as well.</a:t>
          </a:r>
          <a:endParaRPr lang="en-US"/>
        </a:p>
      </dgm:t>
    </dgm:pt>
    <dgm:pt modelId="{54EE2913-640E-4ECA-884F-72C72C425BE4}" type="parTrans" cxnId="{9BD8B631-705E-4BD8-A9AA-1375C94188C3}">
      <dgm:prSet/>
      <dgm:spPr/>
      <dgm:t>
        <a:bodyPr/>
        <a:lstStyle/>
        <a:p>
          <a:endParaRPr lang="en-US"/>
        </a:p>
      </dgm:t>
    </dgm:pt>
    <dgm:pt modelId="{DA6A2790-9903-4A59-8D01-63E98A0B6517}" type="sibTrans" cxnId="{9BD8B631-705E-4BD8-A9AA-1375C94188C3}">
      <dgm:prSet/>
      <dgm:spPr/>
      <dgm:t>
        <a:bodyPr/>
        <a:lstStyle/>
        <a:p>
          <a:endParaRPr lang="en-US"/>
        </a:p>
      </dgm:t>
    </dgm:pt>
    <dgm:pt modelId="{39C395FA-5595-401A-A571-0882265A546A}">
      <dgm:prSet/>
      <dgm:spPr/>
      <dgm:t>
        <a:bodyPr/>
        <a:lstStyle/>
        <a:p>
          <a:r>
            <a:rPr lang="en-US" b="0" i="0"/>
            <a:t>Share the findings with department heads and managers to raise awareness about attrition trends in their respective teams. Encourage them to take proactive steps to retain valuable employees.</a:t>
          </a:r>
          <a:endParaRPr lang="en-US"/>
        </a:p>
      </dgm:t>
    </dgm:pt>
    <dgm:pt modelId="{864857C7-C364-498B-A409-16AA68D0A16F}" type="parTrans" cxnId="{00F48384-E883-45F7-BA32-514A5C4FB50D}">
      <dgm:prSet/>
      <dgm:spPr/>
      <dgm:t>
        <a:bodyPr/>
        <a:lstStyle/>
        <a:p>
          <a:endParaRPr lang="en-US"/>
        </a:p>
      </dgm:t>
    </dgm:pt>
    <dgm:pt modelId="{529B3E56-DA89-4589-A3F7-9E984FEA4D42}" type="sibTrans" cxnId="{00F48384-E883-45F7-BA32-514A5C4FB50D}">
      <dgm:prSet/>
      <dgm:spPr/>
      <dgm:t>
        <a:bodyPr/>
        <a:lstStyle/>
        <a:p>
          <a:endParaRPr lang="en-US"/>
        </a:p>
      </dgm:t>
    </dgm:pt>
    <dgm:pt modelId="{ED256D15-9590-4A79-8BD2-5C547CA68814}">
      <dgm:prSet/>
      <dgm:spPr/>
      <dgm:t>
        <a:bodyPr/>
        <a:lstStyle/>
        <a:p>
          <a:r>
            <a:rPr lang="en-US" b="0" i="0"/>
            <a:t>Monitor attrition rates over time and track the effectiveness of implemented measures to understand which strategies are working and which need adjustments.</a:t>
          </a:r>
          <a:endParaRPr lang="en-US"/>
        </a:p>
      </dgm:t>
    </dgm:pt>
    <dgm:pt modelId="{655B2085-86B3-49BB-8357-BF5132FBD6F5}" type="parTrans" cxnId="{94D1063B-33B0-4D62-9F3C-AC414436F763}">
      <dgm:prSet/>
      <dgm:spPr/>
      <dgm:t>
        <a:bodyPr/>
        <a:lstStyle/>
        <a:p>
          <a:endParaRPr lang="en-US"/>
        </a:p>
      </dgm:t>
    </dgm:pt>
    <dgm:pt modelId="{4C28C2B8-4B59-4B81-B435-1F58601E810A}" type="sibTrans" cxnId="{94D1063B-33B0-4D62-9F3C-AC414436F763}">
      <dgm:prSet/>
      <dgm:spPr/>
      <dgm:t>
        <a:bodyPr/>
        <a:lstStyle/>
        <a:p>
          <a:endParaRPr lang="en-US"/>
        </a:p>
      </dgm:t>
    </dgm:pt>
    <dgm:pt modelId="{C2735B84-47D8-4786-83ED-60B612D803A0}" type="pres">
      <dgm:prSet presAssocID="{F088D9B2-FCB3-4AF4-AC5B-7CFCFD34E49E}" presName="root" presStyleCnt="0">
        <dgm:presLayoutVars>
          <dgm:dir/>
          <dgm:resizeHandles val="exact"/>
        </dgm:presLayoutVars>
      </dgm:prSet>
      <dgm:spPr/>
    </dgm:pt>
    <dgm:pt modelId="{14342967-8E0B-41CC-8BB0-52F99A2EEE01}" type="pres">
      <dgm:prSet presAssocID="{48121B06-487D-42DC-8939-B388378C622D}" presName="compNode" presStyleCnt="0"/>
      <dgm:spPr/>
    </dgm:pt>
    <dgm:pt modelId="{BC279397-9EEB-4F52-8457-C1AA40916EDE}" type="pres">
      <dgm:prSet presAssocID="{48121B06-487D-42DC-8939-B388378C622D}" presName="bgRect" presStyleLbl="bgShp" presStyleIdx="0" presStyleCnt="4"/>
      <dgm:spPr/>
    </dgm:pt>
    <dgm:pt modelId="{D7D75484-2314-4ACB-8C97-087BDAA341CE}" type="pres">
      <dgm:prSet presAssocID="{48121B06-487D-42DC-8939-B388378C622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504682FE-7336-4801-81D9-FEA754711120}" type="pres">
      <dgm:prSet presAssocID="{48121B06-487D-42DC-8939-B388378C622D}" presName="spaceRect" presStyleCnt="0"/>
      <dgm:spPr/>
    </dgm:pt>
    <dgm:pt modelId="{B0667CD0-CF9C-4F6D-8E5E-CBBAB9F5DF8A}" type="pres">
      <dgm:prSet presAssocID="{48121B06-487D-42DC-8939-B388378C622D}" presName="parTx" presStyleLbl="revTx" presStyleIdx="0" presStyleCnt="4">
        <dgm:presLayoutVars>
          <dgm:chMax val="0"/>
          <dgm:chPref val="0"/>
        </dgm:presLayoutVars>
      </dgm:prSet>
      <dgm:spPr/>
    </dgm:pt>
    <dgm:pt modelId="{63B07130-3E11-4715-AE26-49C4E6E3BEFB}" type="pres">
      <dgm:prSet presAssocID="{E7F6F69B-1567-4FD6-B9F8-800E0E327475}" presName="sibTrans" presStyleCnt="0"/>
      <dgm:spPr/>
    </dgm:pt>
    <dgm:pt modelId="{AC0A07A1-D874-4AE0-B90B-3B6BF8AB7C4B}" type="pres">
      <dgm:prSet presAssocID="{49F22E95-F864-46E3-92E0-19A186A6F508}" presName="compNode" presStyleCnt="0"/>
      <dgm:spPr/>
    </dgm:pt>
    <dgm:pt modelId="{4D8E92FA-3277-4175-9A3C-F89857E94B1E}" type="pres">
      <dgm:prSet presAssocID="{49F22E95-F864-46E3-92E0-19A186A6F508}" presName="bgRect" presStyleLbl="bgShp" presStyleIdx="1" presStyleCnt="4"/>
      <dgm:spPr/>
    </dgm:pt>
    <dgm:pt modelId="{F5F7B570-4E52-4399-96FB-9BD189F3918B}" type="pres">
      <dgm:prSet presAssocID="{49F22E95-F864-46E3-92E0-19A186A6F50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nching Diagram"/>
        </a:ext>
      </dgm:extLst>
    </dgm:pt>
    <dgm:pt modelId="{586F46AA-0C4B-49EB-810B-CD7B2F2DDE90}" type="pres">
      <dgm:prSet presAssocID="{49F22E95-F864-46E3-92E0-19A186A6F508}" presName="spaceRect" presStyleCnt="0"/>
      <dgm:spPr/>
    </dgm:pt>
    <dgm:pt modelId="{A7EA47D6-4FF1-4DAC-BB14-A1F9022C4E17}" type="pres">
      <dgm:prSet presAssocID="{49F22E95-F864-46E3-92E0-19A186A6F508}" presName="parTx" presStyleLbl="revTx" presStyleIdx="1" presStyleCnt="4">
        <dgm:presLayoutVars>
          <dgm:chMax val="0"/>
          <dgm:chPref val="0"/>
        </dgm:presLayoutVars>
      </dgm:prSet>
      <dgm:spPr/>
    </dgm:pt>
    <dgm:pt modelId="{1AF8B70C-B520-43CE-AF5A-B023E0242723}" type="pres">
      <dgm:prSet presAssocID="{DA6A2790-9903-4A59-8D01-63E98A0B6517}" presName="sibTrans" presStyleCnt="0"/>
      <dgm:spPr/>
    </dgm:pt>
    <dgm:pt modelId="{6120B668-0BF1-4EDB-B041-2B8F8933DFCF}" type="pres">
      <dgm:prSet presAssocID="{39C395FA-5595-401A-A571-0882265A546A}" presName="compNode" presStyleCnt="0"/>
      <dgm:spPr/>
    </dgm:pt>
    <dgm:pt modelId="{96B1D775-CC3E-45DF-B7E2-EFF517683A21}" type="pres">
      <dgm:prSet presAssocID="{39C395FA-5595-401A-A571-0882265A546A}" presName="bgRect" presStyleLbl="bgShp" presStyleIdx="2" presStyleCnt="4"/>
      <dgm:spPr/>
    </dgm:pt>
    <dgm:pt modelId="{A916D514-8459-4B07-96C7-4DD88D875FA2}" type="pres">
      <dgm:prSet presAssocID="{39C395FA-5595-401A-A571-0882265A546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ard Room"/>
        </a:ext>
      </dgm:extLst>
    </dgm:pt>
    <dgm:pt modelId="{D48389EA-934F-4B48-B493-083481AF82CF}" type="pres">
      <dgm:prSet presAssocID="{39C395FA-5595-401A-A571-0882265A546A}" presName="spaceRect" presStyleCnt="0"/>
      <dgm:spPr/>
    </dgm:pt>
    <dgm:pt modelId="{FC53A01C-6B76-4EBC-AC9A-4515F7A5C3EB}" type="pres">
      <dgm:prSet presAssocID="{39C395FA-5595-401A-A571-0882265A546A}" presName="parTx" presStyleLbl="revTx" presStyleIdx="2" presStyleCnt="4">
        <dgm:presLayoutVars>
          <dgm:chMax val="0"/>
          <dgm:chPref val="0"/>
        </dgm:presLayoutVars>
      </dgm:prSet>
      <dgm:spPr/>
    </dgm:pt>
    <dgm:pt modelId="{F1AA2960-93F3-436A-A6BA-C8A1636F071F}" type="pres">
      <dgm:prSet presAssocID="{529B3E56-DA89-4589-A3F7-9E984FEA4D42}" presName="sibTrans" presStyleCnt="0"/>
      <dgm:spPr/>
    </dgm:pt>
    <dgm:pt modelId="{6C2ABB26-858D-4151-AAEE-33329A350593}" type="pres">
      <dgm:prSet presAssocID="{ED256D15-9590-4A79-8BD2-5C547CA68814}" presName="compNode" presStyleCnt="0"/>
      <dgm:spPr/>
    </dgm:pt>
    <dgm:pt modelId="{24784128-54DE-40BD-BA10-342B891C4541}" type="pres">
      <dgm:prSet presAssocID="{ED256D15-9590-4A79-8BD2-5C547CA68814}" presName="bgRect" presStyleLbl="bgShp" presStyleIdx="3" presStyleCnt="4"/>
      <dgm:spPr/>
    </dgm:pt>
    <dgm:pt modelId="{0635E494-C634-4F71-96FD-1AFF5690CF77}" type="pres">
      <dgm:prSet presAssocID="{ED256D15-9590-4A79-8BD2-5C547CA6881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with Checklist"/>
        </a:ext>
      </dgm:extLst>
    </dgm:pt>
    <dgm:pt modelId="{7A6DB44C-3AC0-4CBE-8D31-0E07D8E500C1}" type="pres">
      <dgm:prSet presAssocID="{ED256D15-9590-4A79-8BD2-5C547CA68814}" presName="spaceRect" presStyleCnt="0"/>
      <dgm:spPr/>
    </dgm:pt>
    <dgm:pt modelId="{FE8C161F-98BE-44B9-8117-2C37038B3B80}" type="pres">
      <dgm:prSet presAssocID="{ED256D15-9590-4A79-8BD2-5C547CA68814}" presName="parTx" presStyleLbl="revTx" presStyleIdx="3" presStyleCnt="4">
        <dgm:presLayoutVars>
          <dgm:chMax val="0"/>
          <dgm:chPref val="0"/>
        </dgm:presLayoutVars>
      </dgm:prSet>
      <dgm:spPr/>
    </dgm:pt>
  </dgm:ptLst>
  <dgm:cxnLst>
    <dgm:cxn modelId="{9BD8B631-705E-4BD8-A9AA-1375C94188C3}" srcId="{F088D9B2-FCB3-4AF4-AC5B-7CFCFD34E49E}" destId="{49F22E95-F864-46E3-92E0-19A186A6F508}" srcOrd="1" destOrd="0" parTransId="{54EE2913-640E-4ECA-884F-72C72C425BE4}" sibTransId="{DA6A2790-9903-4A59-8D01-63E98A0B6517}"/>
    <dgm:cxn modelId="{FA68BF34-66E5-4A8C-A9C2-78D64F027060}" type="presOf" srcId="{F088D9B2-FCB3-4AF4-AC5B-7CFCFD34E49E}" destId="{C2735B84-47D8-4786-83ED-60B612D803A0}" srcOrd="0" destOrd="0" presId="urn:microsoft.com/office/officeart/2018/2/layout/IconVerticalSolidList"/>
    <dgm:cxn modelId="{94D1063B-33B0-4D62-9F3C-AC414436F763}" srcId="{F088D9B2-FCB3-4AF4-AC5B-7CFCFD34E49E}" destId="{ED256D15-9590-4A79-8BD2-5C547CA68814}" srcOrd="3" destOrd="0" parTransId="{655B2085-86B3-49BB-8357-BF5132FBD6F5}" sibTransId="{4C28C2B8-4B59-4B81-B435-1F58601E810A}"/>
    <dgm:cxn modelId="{8F470D74-E447-4C42-8CD4-D7D837CCC77F}" type="presOf" srcId="{39C395FA-5595-401A-A571-0882265A546A}" destId="{FC53A01C-6B76-4EBC-AC9A-4515F7A5C3EB}" srcOrd="0" destOrd="0" presId="urn:microsoft.com/office/officeart/2018/2/layout/IconVerticalSolidList"/>
    <dgm:cxn modelId="{48B97B7A-5CC3-48E0-BEAB-F91360405B89}" type="presOf" srcId="{ED256D15-9590-4A79-8BD2-5C547CA68814}" destId="{FE8C161F-98BE-44B9-8117-2C37038B3B80}" srcOrd="0" destOrd="0" presId="urn:microsoft.com/office/officeart/2018/2/layout/IconVerticalSolidList"/>
    <dgm:cxn modelId="{00F48384-E883-45F7-BA32-514A5C4FB50D}" srcId="{F088D9B2-FCB3-4AF4-AC5B-7CFCFD34E49E}" destId="{39C395FA-5595-401A-A571-0882265A546A}" srcOrd="2" destOrd="0" parTransId="{864857C7-C364-498B-A409-16AA68D0A16F}" sibTransId="{529B3E56-DA89-4589-A3F7-9E984FEA4D42}"/>
    <dgm:cxn modelId="{5C09B2BD-A979-4A65-A5B5-C6FBA348BE0E}" type="presOf" srcId="{48121B06-487D-42DC-8939-B388378C622D}" destId="{B0667CD0-CF9C-4F6D-8E5E-CBBAB9F5DF8A}" srcOrd="0" destOrd="0" presId="urn:microsoft.com/office/officeart/2018/2/layout/IconVerticalSolidList"/>
    <dgm:cxn modelId="{26C082E0-9EA3-4D0C-BDAF-B861378CAD37}" type="presOf" srcId="{49F22E95-F864-46E3-92E0-19A186A6F508}" destId="{A7EA47D6-4FF1-4DAC-BB14-A1F9022C4E17}" srcOrd="0" destOrd="0" presId="urn:microsoft.com/office/officeart/2018/2/layout/IconVerticalSolidList"/>
    <dgm:cxn modelId="{FC48BBFD-4531-4292-8A7D-CCF9D0A51935}" srcId="{F088D9B2-FCB3-4AF4-AC5B-7CFCFD34E49E}" destId="{48121B06-487D-42DC-8939-B388378C622D}" srcOrd="0" destOrd="0" parTransId="{56998C83-5B80-4C44-AAA7-A3A922BE7185}" sibTransId="{E7F6F69B-1567-4FD6-B9F8-800E0E327475}"/>
    <dgm:cxn modelId="{D6AC330C-48BC-42D2-8042-BD717DA2CF3D}" type="presParOf" srcId="{C2735B84-47D8-4786-83ED-60B612D803A0}" destId="{14342967-8E0B-41CC-8BB0-52F99A2EEE01}" srcOrd="0" destOrd="0" presId="urn:microsoft.com/office/officeart/2018/2/layout/IconVerticalSolidList"/>
    <dgm:cxn modelId="{629877F4-C0DD-4E81-AA8E-D7072B99818B}" type="presParOf" srcId="{14342967-8E0B-41CC-8BB0-52F99A2EEE01}" destId="{BC279397-9EEB-4F52-8457-C1AA40916EDE}" srcOrd="0" destOrd="0" presId="urn:microsoft.com/office/officeart/2018/2/layout/IconVerticalSolidList"/>
    <dgm:cxn modelId="{9EF3E41C-950D-44B5-91F7-1E589440A4DF}" type="presParOf" srcId="{14342967-8E0B-41CC-8BB0-52F99A2EEE01}" destId="{D7D75484-2314-4ACB-8C97-087BDAA341CE}" srcOrd="1" destOrd="0" presId="urn:microsoft.com/office/officeart/2018/2/layout/IconVerticalSolidList"/>
    <dgm:cxn modelId="{D15F62B2-CD37-4138-832B-DA87BC7B44C8}" type="presParOf" srcId="{14342967-8E0B-41CC-8BB0-52F99A2EEE01}" destId="{504682FE-7336-4801-81D9-FEA754711120}" srcOrd="2" destOrd="0" presId="urn:microsoft.com/office/officeart/2018/2/layout/IconVerticalSolidList"/>
    <dgm:cxn modelId="{45B30FC9-F38C-4D02-AB57-CED6DD166C51}" type="presParOf" srcId="{14342967-8E0B-41CC-8BB0-52F99A2EEE01}" destId="{B0667CD0-CF9C-4F6D-8E5E-CBBAB9F5DF8A}" srcOrd="3" destOrd="0" presId="urn:microsoft.com/office/officeart/2018/2/layout/IconVerticalSolidList"/>
    <dgm:cxn modelId="{DB99DB00-E9F1-418A-B9CA-263058F84BD8}" type="presParOf" srcId="{C2735B84-47D8-4786-83ED-60B612D803A0}" destId="{63B07130-3E11-4715-AE26-49C4E6E3BEFB}" srcOrd="1" destOrd="0" presId="urn:microsoft.com/office/officeart/2018/2/layout/IconVerticalSolidList"/>
    <dgm:cxn modelId="{40CD3140-3C0B-40AF-B540-81A34953FD5C}" type="presParOf" srcId="{C2735B84-47D8-4786-83ED-60B612D803A0}" destId="{AC0A07A1-D874-4AE0-B90B-3B6BF8AB7C4B}" srcOrd="2" destOrd="0" presId="urn:microsoft.com/office/officeart/2018/2/layout/IconVerticalSolidList"/>
    <dgm:cxn modelId="{7A9EA2E7-39E5-46A5-9AE1-716211D6B463}" type="presParOf" srcId="{AC0A07A1-D874-4AE0-B90B-3B6BF8AB7C4B}" destId="{4D8E92FA-3277-4175-9A3C-F89857E94B1E}" srcOrd="0" destOrd="0" presId="urn:microsoft.com/office/officeart/2018/2/layout/IconVerticalSolidList"/>
    <dgm:cxn modelId="{C41F23D2-2150-42D5-8157-ABA0585AEFB0}" type="presParOf" srcId="{AC0A07A1-D874-4AE0-B90B-3B6BF8AB7C4B}" destId="{F5F7B570-4E52-4399-96FB-9BD189F3918B}" srcOrd="1" destOrd="0" presId="urn:microsoft.com/office/officeart/2018/2/layout/IconVerticalSolidList"/>
    <dgm:cxn modelId="{CFDF9FF0-673B-4844-9B9D-D9542B9BBA26}" type="presParOf" srcId="{AC0A07A1-D874-4AE0-B90B-3B6BF8AB7C4B}" destId="{586F46AA-0C4B-49EB-810B-CD7B2F2DDE90}" srcOrd="2" destOrd="0" presId="urn:microsoft.com/office/officeart/2018/2/layout/IconVerticalSolidList"/>
    <dgm:cxn modelId="{7BE80E92-246D-4CBD-BBF1-09DC0F8FA349}" type="presParOf" srcId="{AC0A07A1-D874-4AE0-B90B-3B6BF8AB7C4B}" destId="{A7EA47D6-4FF1-4DAC-BB14-A1F9022C4E17}" srcOrd="3" destOrd="0" presId="urn:microsoft.com/office/officeart/2018/2/layout/IconVerticalSolidList"/>
    <dgm:cxn modelId="{FF1F6179-C9A3-4041-9044-74E69EDA08A9}" type="presParOf" srcId="{C2735B84-47D8-4786-83ED-60B612D803A0}" destId="{1AF8B70C-B520-43CE-AF5A-B023E0242723}" srcOrd="3" destOrd="0" presId="urn:microsoft.com/office/officeart/2018/2/layout/IconVerticalSolidList"/>
    <dgm:cxn modelId="{B1B93310-3A7B-474E-A529-6B203F39EF9A}" type="presParOf" srcId="{C2735B84-47D8-4786-83ED-60B612D803A0}" destId="{6120B668-0BF1-4EDB-B041-2B8F8933DFCF}" srcOrd="4" destOrd="0" presId="urn:microsoft.com/office/officeart/2018/2/layout/IconVerticalSolidList"/>
    <dgm:cxn modelId="{DDB5CD92-DF02-48FB-AB0E-8D41BCCD6E01}" type="presParOf" srcId="{6120B668-0BF1-4EDB-B041-2B8F8933DFCF}" destId="{96B1D775-CC3E-45DF-B7E2-EFF517683A21}" srcOrd="0" destOrd="0" presId="urn:microsoft.com/office/officeart/2018/2/layout/IconVerticalSolidList"/>
    <dgm:cxn modelId="{C0BB4265-2746-4624-AAA2-2DC4973252B0}" type="presParOf" srcId="{6120B668-0BF1-4EDB-B041-2B8F8933DFCF}" destId="{A916D514-8459-4B07-96C7-4DD88D875FA2}" srcOrd="1" destOrd="0" presId="urn:microsoft.com/office/officeart/2018/2/layout/IconVerticalSolidList"/>
    <dgm:cxn modelId="{D720FA1C-7F09-4F83-9DD5-3B3299DA789C}" type="presParOf" srcId="{6120B668-0BF1-4EDB-B041-2B8F8933DFCF}" destId="{D48389EA-934F-4B48-B493-083481AF82CF}" srcOrd="2" destOrd="0" presId="urn:microsoft.com/office/officeart/2018/2/layout/IconVerticalSolidList"/>
    <dgm:cxn modelId="{66B17B5B-F950-47D5-9D1C-BFBDD3729DB0}" type="presParOf" srcId="{6120B668-0BF1-4EDB-B041-2B8F8933DFCF}" destId="{FC53A01C-6B76-4EBC-AC9A-4515F7A5C3EB}" srcOrd="3" destOrd="0" presId="urn:microsoft.com/office/officeart/2018/2/layout/IconVerticalSolidList"/>
    <dgm:cxn modelId="{34B900D4-F2E6-41B0-BF58-51FA5DDC06BC}" type="presParOf" srcId="{C2735B84-47D8-4786-83ED-60B612D803A0}" destId="{F1AA2960-93F3-436A-A6BA-C8A1636F071F}" srcOrd="5" destOrd="0" presId="urn:microsoft.com/office/officeart/2018/2/layout/IconVerticalSolidList"/>
    <dgm:cxn modelId="{43A00743-AB19-400C-B01F-8CDE9FE646D3}" type="presParOf" srcId="{C2735B84-47D8-4786-83ED-60B612D803A0}" destId="{6C2ABB26-858D-4151-AAEE-33329A350593}" srcOrd="6" destOrd="0" presId="urn:microsoft.com/office/officeart/2018/2/layout/IconVerticalSolidList"/>
    <dgm:cxn modelId="{E777B0E9-07B7-4658-8AC5-77C01F53A58D}" type="presParOf" srcId="{6C2ABB26-858D-4151-AAEE-33329A350593}" destId="{24784128-54DE-40BD-BA10-342B891C4541}" srcOrd="0" destOrd="0" presId="urn:microsoft.com/office/officeart/2018/2/layout/IconVerticalSolidList"/>
    <dgm:cxn modelId="{689F8B2B-3359-494E-B939-E61ED6FC8A58}" type="presParOf" srcId="{6C2ABB26-858D-4151-AAEE-33329A350593}" destId="{0635E494-C634-4F71-96FD-1AFF5690CF77}" srcOrd="1" destOrd="0" presId="urn:microsoft.com/office/officeart/2018/2/layout/IconVerticalSolidList"/>
    <dgm:cxn modelId="{4143B095-5464-4BC8-8262-E7ECB71F1DA2}" type="presParOf" srcId="{6C2ABB26-858D-4151-AAEE-33329A350593}" destId="{7A6DB44C-3AC0-4CBE-8D31-0E07D8E500C1}" srcOrd="2" destOrd="0" presId="urn:microsoft.com/office/officeart/2018/2/layout/IconVerticalSolidList"/>
    <dgm:cxn modelId="{BB0E37CE-B967-440D-BC0A-303618271A65}" type="presParOf" srcId="{6C2ABB26-858D-4151-AAEE-33329A350593}" destId="{FE8C161F-98BE-44B9-8117-2C37038B3B8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E4A22B-68D9-41BE-AE65-511ECF5DD84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1ACB9C5-7C63-4F95-A2E2-66207010514F}">
      <dgm:prSet/>
      <dgm:spPr/>
      <dgm:t>
        <a:bodyPr/>
        <a:lstStyle/>
        <a:p>
          <a:r>
            <a:rPr lang="en-US" b="0" i="0"/>
            <a:t>The data represents the average job satisfaction scores for different job positions within the organization.</a:t>
          </a:r>
          <a:endParaRPr lang="en-US"/>
        </a:p>
      </dgm:t>
    </dgm:pt>
    <dgm:pt modelId="{8657E282-E61A-4F60-8A40-C4E07EA8A7A0}" type="parTrans" cxnId="{038F0120-4BFF-40B8-9736-B9BB0EA5D043}">
      <dgm:prSet/>
      <dgm:spPr/>
      <dgm:t>
        <a:bodyPr/>
        <a:lstStyle/>
        <a:p>
          <a:endParaRPr lang="en-US"/>
        </a:p>
      </dgm:t>
    </dgm:pt>
    <dgm:pt modelId="{48A4E7FF-AC6C-4760-A4C8-C34103ED00CF}" type="sibTrans" cxnId="{038F0120-4BFF-40B8-9736-B9BB0EA5D043}">
      <dgm:prSet/>
      <dgm:spPr/>
      <dgm:t>
        <a:bodyPr/>
        <a:lstStyle/>
        <a:p>
          <a:endParaRPr lang="en-US"/>
        </a:p>
      </dgm:t>
    </dgm:pt>
    <dgm:pt modelId="{8D4904F1-53DC-4377-9E5E-D6110A596E80}">
      <dgm:prSet/>
      <dgm:spPr/>
      <dgm:t>
        <a:bodyPr/>
        <a:lstStyle/>
        <a:p>
          <a:r>
            <a:rPr lang="en-US" b="0" i="0"/>
            <a:t>The job satisfaction scores are quite close to each other, ranging from 114.18 to 116.29, indicating a relatively consistent level of satisfaction across job roles.</a:t>
          </a:r>
          <a:endParaRPr lang="en-US"/>
        </a:p>
      </dgm:t>
    </dgm:pt>
    <dgm:pt modelId="{DC4F13D2-BB4E-424E-BB18-152890EEE7FD}" type="parTrans" cxnId="{AD344307-BDBE-440C-AF09-08AA0DE083CE}">
      <dgm:prSet/>
      <dgm:spPr/>
      <dgm:t>
        <a:bodyPr/>
        <a:lstStyle/>
        <a:p>
          <a:endParaRPr lang="en-US"/>
        </a:p>
      </dgm:t>
    </dgm:pt>
    <dgm:pt modelId="{DDC45E47-B01D-48F1-BA8E-3DFB1C47D62A}" type="sibTrans" cxnId="{AD344307-BDBE-440C-AF09-08AA0DE083CE}">
      <dgm:prSet/>
      <dgm:spPr/>
      <dgm:t>
        <a:bodyPr/>
        <a:lstStyle/>
        <a:p>
          <a:endParaRPr lang="en-US"/>
        </a:p>
      </dgm:t>
    </dgm:pt>
    <dgm:pt modelId="{51144F8A-C974-4327-BE92-833DD0F13918}">
      <dgm:prSet/>
      <dgm:spPr/>
      <dgm:t>
        <a:bodyPr/>
        <a:lstStyle/>
        <a:p>
          <a:r>
            <a:rPr lang="en-US" b="0" i="0"/>
            <a:t>The Healthcare Representative position has the highest average job satisfaction score (116.29), suggesting that employees in this role are generally more satisfied with their jobs.</a:t>
          </a:r>
          <a:endParaRPr lang="en-US"/>
        </a:p>
      </dgm:t>
    </dgm:pt>
    <dgm:pt modelId="{0B8DDCCD-DF1D-4C0C-BBB2-E6541B521543}" type="parTrans" cxnId="{11572610-5A41-444F-8FD2-A52EA3152D06}">
      <dgm:prSet/>
      <dgm:spPr/>
      <dgm:t>
        <a:bodyPr/>
        <a:lstStyle/>
        <a:p>
          <a:endParaRPr lang="en-US"/>
        </a:p>
      </dgm:t>
    </dgm:pt>
    <dgm:pt modelId="{BDBDB324-CA39-4245-A5F0-F9B132AE0B8E}" type="sibTrans" cxnId="{11572610-5A41-444F-8FD2-A52EA3152D06}">
      <dgm:prSet/>
      <dgm:spPr/>
      <dgm:t>
        <a:bodyPr/>
        <a:lstStyle/>
        <a:p>
          <a:endParaRPr lang="en-US"/>
        </a:p>
      </dgm:t>
    </dgm:pt>
    <dgm:pt modelId="{FDC09294-5FA0-424F-B4C8-8AD736CAECF4}">
      <dgm:prSet/>
      <dgm:spPr/>
      <dgm:t>
        <a:bodyPr/>
        <a:lstStyle/>
        <a:p>
          <a:r>
            <a:rPr lang="en-US" b="0" i="0"/>
            <a:t>The Developer position has the lowest average job satisfaction score (114.18), indicating a possible area of concern.</a:t>
          </a:r>
          <a:endParaRPr lang="en-US"/>
        </a:p>
      </dgm:t>
    </dgm:pt>
    <dgm:pt modelId="{717A018E-24B5-48BA-929D-92497C584741}" type="parTrans" cxnId="{5AF08D86-2223-432A-BCF8-4B4577D52DE0}">
      <dgm:prSet/>
      <dgm:spPr/>
      <dgm:t>
        <a:bodyPr/>
        <a:lstStyle/>
        <a:p>
          <a:endParaRPr lang="en-US"/>
        </a:p>
      </dgm:t>
    </dgm:pt>
    <dgm:pt modelId="{09F43FEE-FC49-4D28-B0CA-3415E685498E}" type="sibTrans" cxnId="{5AF08D86-2223-432A-BCF8-4B4577D52DE0}">
      <dgm:prSet/>
      <dgm:spPr/>
      <dgm:t>
        <a:bodyPr/>
        <a:lstStyle/>
        <a:p>
          <a:endParaRPr lang="en-US"/>
        </a:p>
      </dgm:t>
    </dgm:pt>
    <dgm:pt modelId="{4E7101F8-1883-4083-9355-04E6555F5F81}" type="pres">
      <dgm:prSet presAssocID="{34E4A22B-68D9-41BE-AE65-511ECF5DD840}" presName="root" presStyleCnt="0">
        <dgm:presLayoutVars>
          <dgm:dir/>
          <dgm:resizeHandles val="exact"/>
        </dgm:presLayoutVars>
      </dgm:prSet>
      <dgm:spPr/>
    </dgm:pt>
    <dgm:pt modelId="{7A72681B-9B0D-447B-913B-CC3C67267A7A}" type="pres">
      <dgm:prSet presAssocID="{51ACB9C5-7C63-4F95-A2E2-66207010514F}" presName="compNode" presStyleCnt="0"/>
      <dgm:spPr/>
    </dgm:pt>
    <dgm:pt modelId="{E097318D-6109-4EE9-B76C-9B3CBC0B0BD6}" type="pres">
      <dgm:prSet presAssocID="{51ACB9C5-7C63-4F95-A2E2-66207010514F}" presName="bgRect" presStyleLbl="bgShp" presStyleIdx="0" presStyleCnt="4"/>
      <dgm:spPr/>
    </dgm:pt>
    <dgm:pt modelId="{3D46E2DA-573B-4301-9900-EC678363B072}" type="pres">
      <dgm:prSet presAssocID="{51ACB9C5-7C63-4F95-A2E2-66207010514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32FFA538-EF8F-4CCE-AA8D-18947B544D58}" type="pres">
      <dgm:prSet presAssocID="{51ACB9C5-7C63-4F95-A2E2-66207010514F}" presName="spaceRect" presStyleCnt="0"/>
      <dgm:spPr/>
    </dgm:pt>
    <dgm:pt modelId="{F4F603E1-45C1-4404-AB99-F1DD99028317}" type="pres">
      <dgm:prSet presAssocID="{51ACB9C5-7C63-4F95-A2E2-66207010514F}" presName="parTx" presStyleLbl="revTx" presStyleIdx="0" presStyleCnt="4">
        <dgm:presLayoutVars>
          <dgm:chMax val="0"/>
          <dgm:chPref val="0"/>
        </dgm:presLayoutVars>
      </dgm:prSet>
      <dgm:spPr/>
    </dgm:pt>
    <dgm:pt modelId="{FC835562-1AB5-4FE1-97D8-E2A2D552D26E}" type="pres">
      <dgm:prSet presAssocID="{48A4E7FF-AC6C-4760-A4C8-C34103ED00CF}" presName="sibTrans" presStyleCnt="0"/>
      <dgm:spPr/>
    </dgm:pt>
    <dgm:pt modelId="{458E46C2-8651-4C51-AB30-174AAFDBBC2D}" type="pres">
      <dgm:prSet presAssocID="{8D4904F1-53DC-4377-9E5E-D6110A596E80}" presName="compNode" presStyleCnt="0"/>
      <dgm:spPr/>
    </dgm:pt>
    <dgm:pt modelId="{93D800E8-2A84-4C66-B375-52A411B7EAC9}" type="pres">
      <dgm:prSet presAssocID="{8D4904F1-53DC-4377-9E5E-D6110A596E80}" presName="bgRect" presStyleLbl="bgShp" presStyleIdx="1" presStyleCnt="4"/>
      <dgm:spPr/>
    </dgm:pt>
    <dgm:pt modelId="{6FDBAD4A-05AC-4AB4-B2E0-E59DBF870862}" type="pres">
      <dgm:prSet presAssocID="{8D4904F1-53DC-4377-9E5E-D6110A596E8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10FD1510-3F5C-4E10-9FB7-BD666A4F6A0C}" type="pres">
      <dgm:prSet presAssocID="{8D4904F1-53DC-4377-9E5E-D6110A596E80}" presName="spaceRect" presStyleCnt="0"/>
      <dgm:spPr/>
    </dgm:pt>
    <dgm:pt modelId="{69B58F3D-492C-4DDD-8648-6C9DE4002B55}" type="pres">
      <dgm:prSet presAssocID="{8D4904F1-53DC-4377-9E5E-D6110A596E80}" presName="parTx" presStyleLbl="revTx" presStyleIdx="1" presStyleCnt="4">
        <dgm:presLayoutVars>
          <dgm:chMax val="0"/>
          <dgm:chPref val="0"/>
        </dgm:presLayoutVars>
      </dgm:prSet>
      <dgm:spPr/>
    </dgm:pt>
    <dgm:pt modelId="{2AD684CA-604B-4BD2-9053-E74FAB9B443F}" type="pres">
      <dgm:prSet presAssocID="{DDC45E47-B01D-48F1-BA8E-3DFB1C47D62A}" presName="sibTrans" presStyleCnt="0"/>
      <dgm:spPr/>
    </dgm:pt>
    <dgm:pt modelId="{53738FD5-485F-436D-B695-E4202C0B7D7C}" type="pres">
      <dgm:prSet presAssocID="{51144F8A-C974-4327-BE92-833DD0F13918}" presName="compNode" presStyleCnt="0"/>
      <dgm:spPr/>
    </dgm:pt>
    <dgm:pt modelId="{3B92C387-1F4C-4AD3-8B91-F1FB4AB6F236}" type="pres">
      <dgm:prSet presAssocID="{51144F8A-C974-4327-BE92-833DD0F13918}" presName="bgRect" presStyleLbl="bgShp" presStyleIdx="2" presStyleCnt="4"/>
      <dgm:spPr/>
    </dgm:pt>
    <dgm:pt modelId="{25BDBA67-8C24-4533-B9DA-AF9C209EB93F}" type="pres">
      <dgm:prSet presAssocID="{51144F8A-C974-4327-BE92-833DD0F1391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ethoscope"/>
        </a:ext>
      </dgm:extLst>
    </dgm:pt>
    <dgm:pt modelId="{3B358F32-487A-4AFF-AB7C-EACB92F3622B}" type="pres">
      <dgm:prSet presAssocID="{51144F8A-C974-4327-BE92-833DD0F13918}" presName="spaceRect" presStyleCnt="0"/>
      <dgm:spPr/>
    </dgm:pt>
    <dgm:pt modelId="{E1BC60C7-2FA0-4B8B-9C3D-085C3555F7C3}" type="pres">
      <dgm:prSet presAssocID="{51144F8A-C974-4327-BE92-833DD0F13918}" presName="parTx" presStyleLbl="revTx" presStyleIdx="2" presStyleCnt="4">
        <dgm:presLayoutVars>
          <dgm:chMax val="0"/>
          <dgm:chPref val="0"/>
        </dgm:presLayoutVars>
      </dgm:prSet>
      <dgm:spPr/>
    </dgm:pt>
    <dgm:pt modelId="{C88D1877-4C09-4BCC-9882-4709C0551FBF}" type="pres">
      <dgm:prSet presAssocID="{BDBDB324-CA39-4245-A5F0-F9B132AE0B8E}" presName="sibTrans" presStyleCnt="0"/>
      <dgm:spPr/>
    </dgm:pt>
    <dgm:pt modelId="{A14F0292-66DB-4E61-B3B9-75B14853C144}" type="pres">
      <dgm:prSet presAssocID="{FDC09294-5FA0-424F-B4C8-8AD736CAECF4}" presName="compNode" presStyleCnt="0"/>
      <dgm:spPr/>
    </dgm:pt>
    <dgm:pt modelId="{9F5B1DD5-1F79-4185-996A-4BB0B47AFAEC}" type="pres">
      <dgm:prSet presAssocID="{FDC09294-5FA0-424F-B4C8-8AD736CAECF4}" presName="bgRect" presStyleLbl="bgShp" presStyleIdx="3" presStyleCnt="4"/>
      <dgm:spPr/>
    </dgm:pt>
    <dgm:pt modelId="{FD49469B-2D0D-419D-82B4-A1B3B741B26B}" type="pres">
      <dgm:prSet presAssocID="{FDC09294-5FA0-424F-B4C8-8AD736CAECF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ploma Roll"/>
        </a:ext>
      </dgm:extLst>
    </dgm:pt>
    <dgm:pt modelId="{C8799038-5678-4EE0-8D68-770443D1AF4F}" type="pres">
      <dgm:prSet presAssocID="{FDC09294-5FA0-424F-B4C8-8AD736CAECF4}" presName="spaceRect" presStyleCnt="0"/>
      <dgm:spPr/>
    </dgm:pt>
    <dgm:pt modelId="{21940FE9-93FE-480C-A771-1D7C98D2A3B5}" type="pres">
      <dgm:prSet presAssocID="{FDC09294-5FA0-424F-B4C8-8AD736CAECF4}" presName="parTx" presStyleLbl="revTx" presStyleIdx="3" presStyleCnt="4">
        <dgm:presLayoutVars>
          <dgm:chMax val="0"/>
          <dgm:chPref val="0"/>
        </dgm:presLayoutVars>
      </dgm:prSet>
      <dgm:spPr/>
    </dgm:pt>
  </dgm:ptLst>
  <dgm:cxnLst>
    <dgm:cxn modelId="{AD344307-BDBE-440C-AF09-08AA0DE083CE}" srcId="{34E4A22B-68D9-41BE-AE65-511ECF5DD840}" destId="{8D4904F1-53DC-4377-9E5E-D6110A596E80}" srcOrd="1" destOrd="0" parTransId="{DC4F13D2-BB4E-424E-BB18-152890EEE7FD}" sibTransId="{DDC45E47-B01D-48F1-BA8E-3DFB1C47D62A}"/>
    <dgm:cxn modelId="{96C6F00A-F489-4343-BA21-054E3702789F}" type="presOf" srcId="{FDC09294-5FA0-424F-B4C8-8AD736CAECF4}" destId="{21940FE9-93FE-480C-A771-1D7C98D2A3B5}" srcOrd="0" destOrd="0" presId="urn:microsoft.com/office/officeart/2018/2/layout/IconVerticalSolidList"/>
    <dgm:cxn modelId="{11572610-5A41-444F-8FD2-A52EA3152D06}" srcId="{34E4A22B-68D9-41BE-AE65-511ECF5DD840}" destId="{51144F8A-C974-4327-BE92-833DD0F13918}" srcOrd="2" destOrd="0" parTransId="{0B8DDCCD-DF1D-4C0C-BBB2-E6541B521543}" sibTransId="{BDBDB324-CA39-4245-A5F0-F9B132AE0B8E}"/>
    <dgm:cxn modelId="{038F0120-4BFF-40B8-9736-B9BB0EA5D043}" srcId="{34E4A22B-68D9-41BE-AE65-511ECF5DD840}" destId="{51ACB9C5-7C63-4F95-A2E2-66207010514F}" srcOrd="0" destOrd="0" parTransId="{8657E282-E61A-4F60-8A40-C4E07EA8A7A0}" sibTransId="{48A4E7FF-AC6C-4760-A4C8-C34103ED00CF}"/>
    <dgm:cxn modelId="{F4A9C234-365E-4E84-A1AD-220DE107BDD6}" type="presOf" srcId="{51ACB9C5-7C63-4F95-A2E2-66207010514F}" destId="{F4F603E1-45C1-4404-AB99-F1DD99028317}" srcOrd="0" destOrd="0" presId="urn:microsoft.com/office/officeart/2018/2/layout/IconVerticalSolidList"/>
    <dgm:cxn modelId="{5AF08D86-2223-432A-BCF8-4B4577D52DE0}" srcId="{34E4A22B-68D9-41BE-AE65-511ECF5DD840}" destId="{FDC09294-5FA0-424F-B4C8-8AD736CAECF4}" srcOrd="3" destOrd="0" parTransId="{717A018E-24B5-48BA-929D-92497C584741}" sibTransId="{09F43FEE-FC49-4D28-B0CA-3415E685498E}"/>
    <dgm:cxn modelId="{EA3AAE9B-DFB8-464F-96CD-E4902ED12E67}" type="presOf" srcId="{34E4A22B-68D9-41BE-AE65-511ECF5DD840}" destId="{4E7101F8-1883-4083-9355-04E6555F5F81}" srcOrd="0" destOrd="0" presId="urn:microsoft.com/office/officeart/2018/2/layout/IconVerticalSolidList"/>
    <dgm:cxn modelId="{FD37E8EF-196D-4686-9922-367AC416D887}" type="presOf" srcId="{8D4904F1-53DC-4377-9E5E-D6110A596E80}" destId="{69B58F3D-492C-4DDD-8648-6C9DE4002B55}" srcOrd="0" destOrd="0" presId="urn:microsoft.com/office/officeart/2018/2/layout/IconVerticalSolidList"/>
    <dgm:cxn modelId="{9F65E9FB-CA11-4638-9570-E30345779D26}" type="presOf" srcId="{51144F8A-C974-4327-BE92-833DD0F13918}" destId="{E1BC60C7-2FA0-4B8B-9C3D-085C3555F7C3}" srcOrd="0" destOrd="0" presId="urn:microsoft.com/office/officeart/2018/2/layout/IconVerticalSolidList"/>
    <dgm:cxn modelId="{6EC4E83F-61DA-4D8E-A599-C29204771A92}" type="presParOf" srcId="{4E7101F8-1883-4083-9355-04E6555F5F81}" destId="{7A72681B-9B0D-447B-913B-CC3C67267A7A}" srcOrd="0" destOrd="0" presId="urn:microsoft.com/office/officeart/2018/2/layout/IconVerticalSolidList"/>
    <dgm:cxn modelId="{31FB6047-1B60-4CBB-BE9D-773DDC79B351}" type="presParOf" srcId="{7A72681B-9B0D-447B-913B-CC3C67267A7A}" destId="{E097318D-6109-4EE9-B76C-9B3CBC0B0BD6}" srcOrd="0" destOrd="0" presId="urn:microsoft.com/office/officeart/2018/2/layout/IconVerticalSolidList"/>
    <dgm:cxn modelId="{B398F359-0C01-4B35-BDB3-C02FED3FE897}" type="presParOf" srcId="{7A72681B-9B0D-447B-913B-CC3C67267A7A}" destId="{3D46E2DA-573B-4301-9900-EC678363B072}" srcOrd="1" destOrd="0" presId="urn:microsoft.com/office/officeart/2018/2/layout/IconVerticalSolidList"/>
    <dgm:cxn modelId="{1D97E9E8-6DAD-44CE-9C28-4CC2624CEAC9}" type="presParOf" srcId="{7A72681B-9B0D-447B-913B-CC3C67267A7A}" destId="{32FFA538-EF8F-4CCE-AA8D-18947B544D58}" srcOrd="2" destOrd="0" presId="urn:microsoft.com/office/officeart/2018/2/layout/IconVerticalSolidList"/>
    <dgm:cxn modelId="{9EC22AE8-8E2C-4D2E-AF4A-275A56686E85}" type="presParOf" srcId="{7A72681B-9B0D-447B-913B-CC3C67267A7A}" destId="{F4F603E1-45C1-4404-AB99-F1DD99028317}" srcOrd="3" destOrd="0" presId="urn:microsoft.com/office/officeart/2018/2/layout/IconVerticalSolidList"/>
    <dgm:cxn modelId="{25B7EDEB-73EE-4076-A692-09518E4D9EEC}" type="presParOf" srcId="{4E7101F8-1883-4083-9355-04E6555F5F81}" destId="{FC835562-1AB5-4FE1-97D8-E2A2D552D26E}" srcOrd="1" destOrd="0" presId="urn:microsoft.com/office/officeart/2018/2/layout/IconVerticalSolidList"/>
    <dgm:cxn modelId="{5EF12A46-C7AB-475C-89B0-55CF47B143D6}" type="presParOf" srcId="{4E7101F8-1883-4083-9355-04E6555F5F81}" destId="{458E46C2-8651-4C51-AB30-174AAFDBBC2D}" srcOrd="2" destOrd="0" presId="urn:microsoft.com/office/officeart/2018/2/layout/IconVerticalSolidList"/>
    <dgm:cxn modelId="{5389D8F9-EF21-4BCD-9593-127723CA305D}" type="presParOf" srcId="{458E46C2-8651-4C51-AB30-174AAFDBBC2D}" destId="{93D800E8-2A84-4C66-B375-52A411B7EAC9}" srcOrd="0" destOrd="0" presId="urn:microsoft.com/office/officeart/2018/2/layout/IconVerticalSolidList"/>
    <dgm:cxn modelId="{3F18A247-9C63-4B07-857D-7A55EC07233F}" type="presParOf" srcId="{458E46C2-8651-4C51-AB30-174AAFDBBC2D}" destId="{6FDBAD4A-05AC-4AB4-B2E0-E59DBF870862}" srcOrd="1" destOrd="0" presId="urn:microsoft.com/office/officeart/2018/2/layout/IconVerticalSolidList"/>
    <dgm:cxn modelId="{8649F0D2-49AF-46B7-9959-9058C86E5A3E}" type="presParOf" srcId="{458E46C2-8651-4C51-AB30-174AAFDBBC2D}" destId="{10FD1510-3F5C-4E10-9FB7-BD666A4F6A0C}" srcOrd="2" destOrd="0" presId="urn:microsoft.com/office/officeart/2018/2/layout/IconVerticalSolidList"/>
    <dgm:cxn modelId="{0DB29605-4B93-493B-BC23-88C32E85391E}" type="presParOf" srcId="{458E46C2-8651-4C51-AB30-174AAFDBBC2D}" destId="{69B58F3D-492C-4DDD-8648-6C9DE4002B55}" srcOrd="3" destOrd="0" presId="urn:microsoft.com/office/officeart/2018/2/layout/IconVerticalSolidList"/>
    <dgm:cxn modelId="{4BE62E82-6372-4F05-B113-4BB1E5EAB2E1}" type="presParOf" srcId="{4E7101F8-1883-4083-9355-04E6555F5F81}" destId="{2AD684CA-604B-4BD2-9053-E74FAB9B443F}" srcOrd="3" destOrd="0" presId="urn:microsoft.com/office/officeart/2018/2/layout/IconVerticalSolidList"/>
    <dgm:cxn modelId="{416BE459-7B9E-4EC1-A8A8-B416F062F81B}" type="presParOf" srcId="{4E7101F8-1883-4083-9355-04E6555F5F81}" destId="{53738FD5-485F-436D-B695-E4202C0B7D7C}" srcOrd="4" destOrd="0" presId="urn:microsoft.com/office/officeart/2018/2/layout/IconVerticalSolidList"/>
    <dgm:cxn modelId="{9AFC9BE9-7C1B-4BBD-9F8F-826905361E50}" type="presParOf" srcId="{53738FD5-485F-436D-B695-E4202C0B7D7C}" destId="{3B92C387-1F4C-4AD3-8B91-F1FB4AB6F236}" srcOrd="0" destOrd="0" presId="urn:microsoft.com/office/officeart/2018/2/layout/IconVerticalSolidList"/>
    <dgm:cxn modelId="{47105E9C-733C-4464-B7D6-F84E585050CE}" type="presParOf" srcId="{53738FD5-485F-436D-B695-E4202C0B7D7C}" destId="{25BDBA67-8C24-4533-B9DA-AF9C209EB93F}" srcOrd="1" destOrd="0" presId="urn:microsoft.com/office/officeart/2018/2/layout/IconVerticalSolidList"/>
    <dgm:cxn modelId="{A02F041B-5971-4FCE-B5BB-695E44B1F945}" type="presParOf" srcId="{53738FD5-485F-436D-B695-E4202C0B7D7C}" destId="{3B358F32-487A-4AFF-AB7C-EACB92F3622B}" srcOrd="2" destOrd="0" presId="urn:microsoft.com/office/officeart/2018/2/layout/IconVerticalSolidList"/>
    <dgm:cxn modelId="{6F91E5D3-988D-437A-8686-EF10D71D0F47}" type="presParOf" srcId="{53738FD5-485F-436D-B695-E4202C0B7D7C}" destId="{E1BC60C7-2FA0-4B8B-9C3D-085C3555F7C3}" srcOrd="3" destOrd="0" presId="urn:microsoft.com/office/officeart/2018/2/layout/IconVerticalSolidList"/>
    <dgm:cxn modelId="{8D245229-70C1-4E48-9D51-0F40376C3EBD}" type="presParOf" srcId="{4E7101F8-1883-4083-9355-04E6555F5F81}" destId="{C88D1877-4C09-4BCC-9882-4709C0551FBF}" srcOrd="5" destOrd="0" presId="urn:microsoft.com/office/officeart/2018/2/layout/IconVerticalSolidList"/>
    <dgm:cxn modelId="{4CAC4B30-19A2-47ED-A6A7-03128B83B81F}" type="presParOf" srcId="{4E7101F8-1883-4083-9355-04E6555F5F81}" destId="{A14F0292-66DB-4E61-B3B9-75B14853C144}" srcOrd="6" destOrd="0" presId="urn:microsoft.com/office/officeart/2018/2/layout/IconVerticalSolidList"/>
    <dgm:cxn modelId="{F2D23419-0EC5-4E0D-99F1-FE74166296A1}" type="presParOf" srcId="{A14F0292-66DB-4E61-B3B9-75B14853C144}" destId="{9F5B1DD5-1F79-4185-996A-4BB0B47AFAEC}" srcOrd="0" destOrd="0" presId="urn:microsoft.com/office/officeart/2018/2/layout/IconVerticalSolidList"/>
    <dgm:cxn modelId="{0C6320EE-5C28-4037-A22E-4605479DEB81}" type="presParOf" srcId="{A14F0292-66DB-4E61-B3B9-75B14853C144}" destId="{FD49469B-2D0D-419D-82B4-A1B3B741B26B}" srcOrd="1" destOrd="0" presId="urn:microsoft.com/office/officeart/2018/2/layout/IconVerticalSolidList"/>
    <dgm:cxn modelId="{03E71772-421A-4C6A-9F4C-ECC8F698AFFA}" type="presParOf" srcId="{A14F0292-66DB-4E61-B3B9-75B14853C144}" destId="{C8799038-5678-4EE0-8D68-770443D1AF4F}" srcOrd="2" destOrd="0" presId="urn:microsoft.com/office/officeart/2018/2/layout/IconVerticalSolidList"/>
    <dgm:cxn modelId="{E110AA88-8473-4AB0-96B5-CDCEC77FAE50}" type="presParOf" srcId="{A14F0292-66DB-4E61-B3B9-75B14853C144}" destId="{21940FE9-93FE-480C-A771-1D7C98D2A3B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BFB8438-98EB-4758-9FC3-3A701B998936}" type="doc">
      <dgm:prSet loTypeId="urn:microsoft.com/office/officeart/2016/7/layout/VerticalSolidActionList" loCatId="List" qsTypeId="urn:microsoft.com/office/officeart/2005/8/quickstyle/simple1" qsCatId="simple" csTypeId="urn:microsoft.com/office/officeart/2005/8/colors/colorful2" csCatId="colorful"/>
      <dgm:spPr/>
      <dgm:t>
        <a:bodyPr/>
        <a:lstStyle/>
        <a:p>
          <a:endParaRPr lang="en-US"/>
        </a:p>
      </dgm:t>
    </dgm:pt>
    <dgm:pt modelId="{F5F22E85-EF6E-472D-A976-67365F82056F}">
      <dgm:prSet/>
      <dgm:spPr/>
      <dgm:t>
        <a:bodyPr/>
        <a:lstStyle/>
        <a:p>
          <a:r>
            <a:rPr lang="en-US"/>
            <a:t>Focus on</a:t>
          </a:r>
        </a:p>
      </dgm:t>
    </dgm:pt>
    <dgm:pt modelId="{2FC9280B-B231-4C43-9470-9285DE802B0A}" type="parTrans" cxnId="{D8D3005D-04E1-4299-B844-D0BCD8671AAE}">
      <dgm:prSet/>
      <dgm:spPr/>
      <dgm:t>
        <a:bodyPr/>
        <a:lstStyle/>
        <a:p>
          <a:endParaRPr lang="en-US"/>
        </a:p>
      </dgm:t>
    </dgm:pt>
    <dgm:pt modelId="{7970AB60-8E63-4B42-8CCF-2F700AF8D3CF}" type="sibTrans" cxnId="{D8D3005D-04E1-4299-B844-D0BCD8671AAE}">
      <dgm:prSet/>
      <dgm:spPr/>
      <dgm:t>
        <a:bodyPr/>
        <a:lstStyle/>
        <a:p>
          <a:endParaRPr lang="en-US"/>
        </a:p>
      </dgm:t>
    </dgm:pt>
    <dgm:pt modelId="{C9317DC4-DDF3-4F91-9B50-2B2BB5DD76D1}">
      <dgm:prSet/>
      <dgm:spPr/>
      <dgm:t>
        <a:bodyPr/>
        <a:lstStyle/>
        <a:p>
          <a:r>
            <a:rPr lang="en-US"/>
            <a:t>Focus on understanding the factors contributing to the lower job satisfaction among Developers. Conduct surveys, one-on-one interviews, and team discussions to identify specific pain points.</a:t>
          </a:r>
        </a:p>
      </dgm:t>
    </dgm:pt>
    <dgm:pt modelId="{BE5A62A7-429F-4A72-BEBC-706E0C67A8D2}" type="parTrans" cxnId="{FD302DA7-7B9F-42C3-8732-F8244D1E7B25}">
      <dgm:prSet/>
      <dgm:spPr/>
      <dgm:t>
        <a:bodyPr/>
        <a:lstStyle/>
        <a:p>
          <a:endParaRPr lang="en-US"/>
        </a:p>
      </dgm:t>
    </dgm:pt>
    <dgm:pt modelId="{CB4AC74D-9B87-4701-BAE4-1C7ADF98E00F}" type="sibTrans" cxnId="{FD302DA7-7B9F-42C3-8732-F8244D1E7B25}">
      <dgm:prSet/>
      <dgm:spPr/>
      <dgm:t>
        <a:bodyPr/>
        <a:lstStyle/>
        <a:p>
          <a:endParaRPr lang="en-US"/>
        </a:p>
      </dgm:t>
    </dgm:pt>
    <dgm:pt modelId="{78E89498-896C-4552-9031-50651C0DAFF9}">
      <dgm:prSet/>
      <dgm:spPr/>
      <dgm:t>
        <a:bodyPr/>
        <a:lstStyle/>
        <a:p>
          <a:r>
            <a:rPr lang="en-US"/>
            <a:t>Implement</a:t>
          </a:r>
        </a:p>
      </dgm:t>
    </dgm:pt>
    <dgm:pt modelId="{D47AB043-B8F9-422A-A813-6F873B3074BB}" type="parTrans" cxnId="{6410E753-5984-42DC-8421-C9A815A58B85}">
      <dgm:prSet/>
      <dgm:spPr/>
      <dgm:t>
        <a:bodyPr/>
        <a:lstStyle/>
        <a:p>
          <a:endParaRPr lang="en-US"/>
        </a:p>
      </dgm:t>
    </dgm:pt>
    <dgm:pt modelId="{696FF1B6-A705-4E61-AA09-3D086BF3B04D}" type="sibTrans" cxnId="{6410E753-5984-42DC-8421-C9A815A58B85}">
      <dgm:prSet/>
      <dgm:spPr/>
      <dgm:t>
        <a:bodyPr/>
        <a:lstStyle/>
        <a:p>
          <a:endParaRPr lang="en-US"/>
        </a:p>
      </dgm:t>
    </dgm:pt>
    <dgm:pt modelId="{30B402B6-8B75-4135-A68A-BE930B34EC78}">
      <dgm:prSet/>
      <dgm:spPr/>
      <dgm:t>
        <a:bodyPr/>
        <a:lstStyle/>
        <a:p>
          <a:r>
            <a:rPr lang="en-US"/>
            <a:t>Implement initiatives to address the identified concerns, such as providing growth opportunities, recognition, and work-life balance improvements for Developers.</a:t>
          </a:r>
        </a:p>
      </dgm:t>
    </dgm:pt>
    <dgm:pt modelId="{3D5DE805-5969-4469-A125-0EC7DC7781E5}" type="parTrans" cxnId="{5809B0B7-383D-46A1-B404-D321D45937A2}">
      <dgm:prSet/>
      <dgm:spPr/>
      <dgm:t>
        <a:bodyPr/>
        <a:lstStyle/>
        <a:p>
          <a:endParaRPr lang="en-US"/>
        </a:p>
      </dgm:t>
    </dgm:pt>
    <dgm:pt modelId="{AB01303C-E5BC-4B27-99CD-B49C7AF74324}" type="sibTrans" cxnId="{5809B0B7-383D-46A1-B404-D321D45937A2}">
      <dgm:prSet/>
      <dgm:spPr/>
      <dgm:t>
        <a:bodyPr/>
        <a:lstStyle/>
        <a:p>
          <a:endParaRPr lang="en-US"/>
        </a:p>
      </dgm:t>
    </dgm:pt>
    <dgm:pt modelId="{27EEE626-7E38-4111-9CF9-80C96D279967}">
      <dgm:prSet/>
      <dgm:spPr/>
      <dgm:t>
        <a:bodyPr/>
        <a:lstStyle/>
        <a:p>
          <a:r>
            <a:rPr lang="en-US"/>
            <a:t>Recognize and reward</a:t>
          </a:r>
        </a:p>
      </dgm:t>
    </dgm:pt>
    <dgm:pt modelId="{D9E64312-AF60-435E-AB80-F8DDBDB02387}" type="parTrans" cxnId="{8CD6C1DA-8AFA-4DAB-B4F7-5CC50B3C2957}">
      <dgm:prSet/>
      <dgm:spPr/>
      <dgm:t>
        <a:bodyPr/>
        <a:lstStyle/>
        <a:p>
          <a:endParaRPr lang="en-US"/>
        </a:p>
      </dgm:t>
    </dgm:pt>
    <dgm:pt modelId="{2EE76E79-D09B-4972-8AD5-EE902BC2B681}" type="sibTrans" cxnId="{8CD6C1DA-8AFA-4DAB-B4F7-5CC50B3C2957}">
      <dgm:prSet/>
      <dgm:spPr/>
      <dgm:t>
        <a:bodyPr/>
        <a:lstStyle/>
        <a:p>
          <a:endParaRPr lang="en-US"/>
        </a:p>
      </dgm:t>
    </dgm:pt>
    <dgm:pt modelId="{26C09E9E-62B2-47FF-8F81-97DCDCB4B1B0}">
      <dgm:prSet/>
      <dgm:spPr/>
      <dgm:t>
        <a:bodyPr/>
        <a:lstStyle/>
        <a:p>
          <a:r>
            <a:rPr lang="en-US"/>
            <a:t>Recognize and reward high-performing employees in all job positions to boost overall job satisfaction.</a:t>
          </a:r>
        </a:p>
      </dgm:t>
    </dgm:pt>
    <dgm:pt modelId="{B2A212DD-F300-4680-8158-C686EB2E9EA5}" type="parTrans" cxnId="{320EC50F-9C9B-449E-961A-CA54E58CAAB2}">
      <dgm:prSet/>
      <dgm:spPr/>
      <dgm:t>
        <a:bodyPr/>
        <a:lstStyle/>
        <a:p>
          <a:endParaRPr lang="en-US"/>
        </a:p>
      </dgm:t>
    </dgm:pt>
    <dgm:pt modelId="{3B396179-6161-414B-898A-7F9B4BBD173D}" type="sibTrans" cxnId="{320EC50F-9C9B-449E-961A-CA54E58CAAB2}">
      <dgm:prSet/>
      <dgm:spPr/>
      <dgm:t>
        <a:bodyPr/>
        <a:lstStyle/>
        <a:p>
          <a:endParaRPr lang="en-US"/>
        </a:p>
      </dgm:t>
    </dgm:pt>
    <dgm:pt modelId="{79B9A78D-68EB-4CA5-BB9B-095F0D5B1A5D}" type="pres">
      <dgm:prSet presAssocID="{9BFB8438-98EB-4758-9FC3-3A701B998936}" presName="Name0" presStyleCnt="0">
        <dgm:presLayoutVars>
          <dgm:dir/>
          <dgm:animLvl val="lvl"/>
          <dgm:resizeHandles val="exact"/>
        </dgm:presLayoutVars>
      </dgm:prSet>
      <dgm:spPr/>
    </dgm:pt>
    <dgm:pt modelId="{18F5412B-BCA2-413E-9C8A-7F4686481F80}" type="pres">
      <dgm:prSet presAssocID="{F5F22E85-EF6E-472D-A976-67365F82056F}" presName="linNode" presStyleCnt="0"/>
      <dgm:spPr/>
    </dgm:pt>
    <dgm:pt modelId="{1672969A-D28F-4475-B110-62DA840E47AA}" type="pres">
      <dgm:prSet presAssocID="{F5F22E85-EF6E-472D-A976-67365F82056F}" presName="parentText" presStyleLbl="alignNode1" presStyleIdx="0" presStyleCnt="3">
        <dgm:presLayoutVars>
          <dgm:chMax val="1"/>
          <dgm:bulletEnabled/>
        </dgm:presLayoutVars>
      </dgm:prSet>
      <dgm:spPr/>
    </dgm:pt>
    <dgm:pt modelId="{0BC95F41-C1D9-4ADF-9B97-29359C48E988}" type="pres">
      <dgm:prSet presAssocID="{F5F22E85-EF6E-472D-A976-67365F82056F}" presName="descendantText" presStyleLbl="alignAccFollowNode1" presStyleIdx="0" presStyleCnt="3">
        <dgm:presLayoutVars>
          <dgm:bulletEnabled/>
        </dgm:presLayoutVars>
      </dgm:prSet>
      <dgm:spPr/>
    </dgm:pt>
    <dgm:pt modelId="{97354793-83F3-4B86-8F5E-B10D90808A1E}" type="pres">
      <dgm:prSet presAssocID="{7970AB60-8E63-4B42-8CCF-2F700AF8D3CF}" presName="sp" presStyleCnt="0"/>
      <dgm:spPr/>
    </dgm:pt>
    <dgm:pt modelId="{15ED0A77-CB82-4ADA-84E0-3613FFE43772}" type="pres">
      <dgm:prSet presAssocID="{78E89498-896C-4552-9031-50651C0DAFF9}" presName="linNode" presStyleCnt="0"/>
      <dgm:spPr/>
    </dgm:pt>
    <dgm:pt modelId="{55221EEF-D395-4FF8-B3E8-AE023BF10E21}" type="pres">
      <dgm:prSet presAssocID="{78E89498-896C-4552-9031-50651C0DAFF9}" presName="parentText" presStyleLbl="alignNode1" presStyleIdx="1" presStyleCnt="3">
        <dgm:presLayoutVars>
          <dgm:chMax val="1"/>
          <dgm:bulletEnabled/>
        </dgm:presLayoutVars>
      </dgm:prSet>
      <dgm:spPr/>
    </dgm:pt>
    <dgm:pt modelId="{FAF25ADF-5673-4EA3-9B4A-325A3930C795}" type="pres">
      <dgm:prSet presAssocID="{78E89498-896C-4552-9031-50651C0DAFF9}" presName="descendantText" presStyleLbl="alignAccFollowNode1" presStyleIdx="1" presStyleCnt="3">
        <dgm:presLayoutVars>
          <dgm:bulletEnabled/>
        </dgm:presLayoutVars>
      </dgm:prSet>
      <dgm:spPr/>
    </dgm:pt>
    <dgm:pt modelId="{C0564D1D-F6B7-4A18-B47F-680B1235A21A}" type="pres">
      <dgm:prSet presAssocID="{696FF1B6-A705-4E61-AA09-3D086BF3B04D}" presName="sp" presStyleCnt="0"/>
      <dgm:spPr/>
    </dgm:pt>
    <dgm:pt modelId="{11B35A1D-4005-445F-A691-F9843C25DDA7}" type="pres">
      <dgm:prSet presAssocID="{27EEE626-7E38-4111-9CF9-80C96D279967}" presName="linNode" presStyleCnt="0"/>
      <dgm:spPr/>
    </dgm:pt>
    <dgm:pt modelId="{37FB994F-2F42-4B68-AD2F-5F4177FC4E89}" type="pres">
      <dgm:prSet presAssocID="{27EEE626-7E38-4111-9CF9-80C96D279967}" presName="parentText" presStyleLbl="alignNode1" presStyleIdx="2" presStyleCnt="3">
        <dgm:presLayoutVars>
          <dgm:chMax val="1"/>
          <dgm:bulletEnabled/>
        </dgm:presLayoutVars>
      </dgm:prSet>
      <dgm:spPr/>
    </dgm:pt>
    <dgm:pt modelId="{3E752638-3A23-4FBF-8065-EBCD07FF0FEB}" type="pres">
      <dgm:prSet presAssocID="{27EEE626-7E38-4111-9CF9-80C96D279967}" presName="descendantText" presStyleLbl="alignAccFollowNode1" presStyleIdx="2" presStyleCnt="3">
        <dgm:presLayoutVars>
          <dgm:bulletEnabled/>
        </dgm:presLayoutVars>
      </dgm:prSet>
      <dgm:spPr/>
    </dgm:pt>
  </dgm:ptLst>
  <dgm:cxnLst>
    <dgm:cxn modelId="{320EC50F-9C9B-449E-961A-CA54E58CAAB2}" srcId="{27EEE626-7E38-4111-9CF9-80C96D279967}" destId="{26C09E9E-62B2-47FF-8F81-97DCDCB4B1B0}" srcOrd="0" destOrd="0" parTransId="{B2A212DD-F300-4680-8158-C686EB2E9EA5}" sibTransId="{3B396179-6161-414B-898A-7F9B4BBD173D}"/>
    <dgm:cxn modelId="{BB288218-D0AD-4203-AEAC-D19E7C66C9B6}" type="presOf" srcId="{F5F22E85-EF6E-472D-A976-67365F82056F}" destId="{1672969A-D28F-4475-B110-62DA840E47AA}" srcOrd="0" destOrd="0" presId="urn:microsoft.com/office/officeart/2016/7/layout/VerticalSolidActionList"/>
    <dgm:cxn modelId="{5E4EBD1A-85B0-46A7-9E0B-92079AB21D87}" type="presOf" srcId="{26C09E9E-62B2-47FF-8F81-97DCDCB4B1B0}" destId="{3E752638-3A23-4FBF-8065-EBCD07FF0FEB}" srcOrd="0" destOrd="0" presId="urn:microsoft.com/office/officeart/2016/7/layout/VerticalSolidActionList"/>
    <dgm:cxn modelId="{1AD40A40-B1C8-47FA-AFB8-88CC36937DA6}" type="presOf" srcId="{27EEE626-7E38-4111-9CF9-80C96D279967}" destId="{37FB994F-2F42-4B68-AD2F-5F4177FC4E89}" srcOrd="0" destOrd="0" presId="urn:microsoft.com/office/officeart/2016/7/layout/VerticalSolidActionList"/>
    <dgm:cxn modelId="{D8D3005D-04E1-4299-B844-D0BCD8671AAE}" srcId="{9BFB8438-98EB-4758-9FC3-3A701B998936}" destId="{F5F22E85-EF6E-472D-A976-67365F82056F}" srcOrd="0" destOrd="0" parTransId="{2FC9280B-B231-4C43-9470-9285DE802B0A}" sibTransId="{7970AB60-8E63-4B42-8CCF-2F700AF8D3CF}"/>
    <dgm:cxn modelId="{DAFA216C-31F4-4125-8D8F-6C28FF35C314}" type="presOf" srcId="{78E89498-896C-4552-9031-50651C0DAFF9}" destId="{55221EEF-D395-4FF8-B3E8-AE023BF10E21}" srcOrd="0" destOrd="0" presId="urn:microsoft.com/office/officeart/2016/7/layout/VerticalSolidActionList"/>
    <dgm:cxn modelId="{6410E753-5984-42DC-8421-C9A815A58B85}" srcId="{9BFB8438-98EB-4758-9FC3-3A701B998936}" destId="{78E89498-896C-4552-9031-50651C0DAFF9}" srcOrd="1" destOrd="0" parTransId="{D47AB043-B8F9-422A-A813-6F873B3074BB}" sibTransId="{696FF1B6-A705-4E61-AA09-3D086BF3B04D}"/>
    <dgm:cxn modelId="{1EFEDB93-B6E3-4AFC-8C40-8F33E74D2AA5}" type="presOf" srcId="{C9317DC4-DDF3-4F91-9B50-2B2BB5DD76D1}" destId="{0BC95F41-C1D9-4ADF-9B97-29359C48E988}" srcOrd="0" destOrd="0" presId="urn:microsoft.com/office/officeart/2016/7/layout/VerticalSolidActionList"/>
    <dgm:cxn modelId="{FD302DA7-7B9F-42C3-8732-F8244D1E7B25}" srcId="{F5F22E85-EF6E-472D-A976-67365F82056F}" destId="{C9317DC4-DDF3-4F91-9B50-2B2BB5DD76D1}" srcOrd="0" destOrd="0" parTransId="{BE5A62A7-429F-4A72-BEBC-706E0C67A8D2}" sibTransId="{CB4AC74D-9B87-4701-BAE4-1C7ADF98E00F}"/>
    <dgm:cxn modelId="{787453B3-D8A6-4328-B5F5-71D42B6A82C4}" type="presOf" srcId="{30B402B6-8B75-4135-A68A-BE930B34EC78}" destId="{FAF25ADF-5673-4EA3-9B4A-325A3930C795}" srcOrd="0" destOrd="0" presId="urn:microsoft.com/office/officeart/2016/7/layout/VerticalSolidActionList"/>
    <dgm:cxn modelId="{5809B0B7-383D-46A1-B404-D321D45937A2}" srcId="{78E89498-896C-4552-9031-50651C0DAFF9}" destId="{30B402B6-8B75-4135-A68A-BE930B34EC78}" srcOrd="0" destOrd="0" parTransId="{3D5DE805-5969-4469-A125-0EC7DC7781E5}" sibTransId="{AB01303C-E5BC-4B27-99CD-B49C7AF74324}"/>
    <dgm:cxn modelId="{8CD6C1DA-8AFA-4DAB-B4F7-5CC50B3C2957}" srcId="{9BFB8438-98EB-4758-9FC3-3A701B998936}" destId="{27EEE626-7E38-4111-9CF9-80C96D279967}" srcOrd="2" destOrd="0" parTransId="{D9E64312-AF60-435E-AB80-F8DDBDB02387}" sibTransId="{2EE76E79-D09B-4972-8AD5-EE902BC2B681}"/>
    <dgm:cxn modelId="{1CC213FF-A421-4505-B89F-5A6D5BB9724C}" type="presOf" srcId="{9BFB8438-98EB-4758-9FC3-3A701B998936}" destId="{79B9A78D-68EB-4CA5-BB9B-095F0D5B1A5D}" srcOrd="0" destOrd="0" presId="urn:microsoft.com/office/officeart/2016/7/layout/VerticalSolidActionList"/>
    <dgm:cxn modelId="{23C1987A-7BD5-4A3F-B182-431794F127C0}" type="presParOf" srcId="{79B9A78D-68EB-4CA5-BB9B-095F0D5B1A5D}" destId="{18F5412B-BCA2-413E-9C8A-7F4686481F80}" srcOrd="0" destOrd="0" presId="urn:microsoft.com/office/officeart/2016/7/layout/VerticalSolidActionList"/>
    <dgm:cxn modelId="{80F656E3-E7D7-4DF3-A4CC-22AC2626F4CE}" type="presParOf" srcId="{18F5412B-BCA2-413E-9C8A-7F4686481F80}" destId="{1672969A-D28F-4475-B110-62DA840E47AA}" srcOrd="0" destOrd="0" presId="urn:microsoft.com/office/officeart/2016/7/layout/VerticalSolidActionList"/>
    <dgm:cxn modelId="{ED300307-CDCE-420A-BA73-AFA681DD82AE}" type="presParOf" srcId="{18F5412B-BCA2-413E-9C8A-7F4686481F80}" destId="{0BC95F41-C1D9-4ADF-9B97-29359C48E988}" srcOrd="1" destOrd="0" presId="urn:microsoft.com/office/officeart/2016/7/layout/VerticalSolidActionList"/>
    <dgm:cxn modelId="{A198D881-A3E3-4995-AFCF-5C5E5292F285}" type="presParOf" srcId="{79B9A78D-68EB-4CA5-BB9B-095F0D5B1A5D}" destId="{97354793-83F3-4B86-8F5E-B10D90808A1E}" srcOrd="1" destOrd="0" presId="urn:microsoft.com/office/officeart/2016/7/layout/VerticalSolidActionList"/>
    <dgm:cxn modelId="{4B96D56E-46AC-4F00-9A55-9065541CB441}" type="presParOf" srcId="{79B9A78D-68EB-4CA5-BB9B-095F0D5B1A5D}" destId="{15ED0A77-CB82-4ADA-84E0-3613FFE43772}" srcOrd="2" destOrd="0" presId="urn:microsoft.com/office/officeart/2016/7/layout/VerticalSolidActionList"/>
    <dgm:cxn modelId="{65B91C3F-44CE-4794-907F-0F63B9CBFDE5}" type="presParOf" srcId="{15ED0A77-CB82-4ADA-84E0-3613FFE43772}" destId="{55221EEF-D395-4FF8-B3E8-AE023BF10E21}" srcOrd="0" destOrd="0" presId="urn:microsoft.com/office/officeart/2016/7/layout/VerticalSolidActionList"/>
    <dgm:cxn modelId="{E4248572-79C3-44EF-BF55-BFB7B1556EA3}" type="presParOf" srcId="{15ED0A77-CB82-4ADA-84E0-3613FFE43772}" destId="{FAF25ADF-5673-4EA3-9B4A-325A3930C795}" srcOrd="1" destOrd="0" presId="urn:microsoft.com/office/officeart/2016/7/layout/VerticalSolidActionList"/>
    <dgm:cxn modelId="{DDA50618-B91A-4FD3-8F6F-23191C2DCC34}" type="presParOf" srcId="{79B9A78D-68EB-4CA5-BB9B-095F0D5B1A5D}" destId="{C0564D1D-F6B7-4A18-B47F-680B1235A21A}" srcOrd="3" destOrd="0" presId="urn:microsoft.com/office/officeart/2016/7/layout/VerticalSolidActionList"/>
    <dgm:cxn modelId="{48107A4A-5C25-4AC7-A6D4-69B6347E54B9}" type="presParOf" srcId="{79B9A78D-68EB-4CA5-BB9B-095F0D5B1A5D}" destId="{11B35A1D-4005-445F-A691-F9843C25DDA7}" srcOrd="4" destOrd="0" presId="urn:microsoft.com/office/officeart/2016/7/layout/VerticalSolidActionList"/>
    <dgm:cxn modelId="{D92D0056-FDC3-4301-B4E7-28CBDC37E20B}" type="presParOf" srcId="{11B35A1D-4005-445F-A691-F9843C25DDA7}" destId="{37FB994F-2F42-4B68-AD2F-5F4177FC4E89}" srcOrd="0" destOrd="0" presId="urn:microsoft.com/office/officeart/2016/7/layout/VerticalSolidActionList"/>
    <dgm:cxn modelId="{A4514D06-6D9A-40B0-B306-BC59C5BE1B28}" type="presParOf" srcId="{11B35A1D-4005-445F-A691-F9843C25DDA7}" destId="{3E752638-3A23-4FBF-8065-EBCD07FF0FEB}"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0A8B0FC-00CC-4E3A-B70F-18D9F6382F1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FF646EB-FE2C-4E28-836A-C65B08E9148E}">
      <dgm:prSet/>
      <dgm:spPr/>
      <dgm:t>
        <a:bodyPr/>
        <a:lstStyle/>
        <a:p>
          <a:r>
            <a:rPr lang="en-US" b="0" i="0"/>
            <a:t>The data presents the average monthly income and average attrition rate for each department within the organization.</a:t>
          </a:r>
          <a:endParaRPr lang="en-US"/>
        </a:p>
      </dgm:t>
    </dgm:pt>
    <dgm:pt modelId="{63776E40-ECF7-4ABA-8497-2C23CF4AD7E1}" type="parTrans" cxnId="{AAB1F3D9-5263-43F6-89A2-EEDA347DEDB4}">
      <dgm:prSet/>
      <dgm:spPr/>
      <dgm:t>
        <a:bodyPr/>
        <a:lstStyle/>
        <a:p>
          <a:endParaRPr lang="en-US"/>
        </a:p>
      </dgm:t>
    </dgm:pt>
    <dgm:pt modelId="{482A6D1C-6811-4B61-9AEE-C769E28BD334}" type="sibTrans" cxnId="{AAB1F3D9-5263-43F6-89A2-EEDA347DEDB4}">
      <dgm:prSet/>
      <dgm:spPr/>
      <dgm:t>
        <a:bodyPr/>
        <a:lstStyle/>
        <a:p>
          <a:endParaRPr lang="en-US"/>
        </a:p>
      </dgm:t>
    </dgm:pt>
    <dgm:pt modelId="{8A1AB31C-E39B-4F8F-A429-499D817164C3}">
      <dgm:prSet/>
      <dgm:spPr/>
      <dgm:t>
        <a:bodyPr/>
        <a:lstStyle/>
        <a:p>
          <a:r>
            <a:rPr lang="en-US" b="0" i="0"/>
            <a:t>The average monthly incomes are quite similar across departments, ranging from 25,726.08 to 26,118.75, indicating a relatively consistent salary structure.</a:t>
          </a:r>
          <a:endParaRPr lang="en-US"/>
        </a:p>
      </dgm:t>
    </dgm:pt>
    <dgm:pt modelId="{ACA97EB5-A37E-424E-B846-1AD8F5FA5665}" type="parTrans" cxnId="{9C75A607-2CDD-4321-AAB0-464CC221F9CD}">
      <dgm:prSet/>
      <dgm:spPr/>
      <dgm:t>
        <a:bodyPr/>
        <a:lstStyle/>
        <a:p>
          <a:endParaRPr lang="en-US"/>
        </a:p>
      </dgm:t>
    </dgm:pt>
    <dgm:pt modelId="{5C5F9F14-69C3-4EE5-AE13-0722B5E0DD35}" type="sibTrans" cxnId="{9C75A607-2CDD-4321-AAB0-464CC221F9CD}">
      <dgm:prSet/>
      <dgm:spPr/>
      <dgm:t>
        <a:bodyPr/>
        <a:lstStyle/>
        <a:p>
          <a:endParaRPr lang="en-US"/>
        </a:p>
      </dgm:t>
    </dgm:pt>
    <dgm:pt modelId="{9A761505-9665-4268-A8BC-337B85695FCA}">
      <dgm:prSet/>
      <dgm:spPr/>
      <dgm:t>
        <a:bodyPr/>
        <a:lstStyle/>
        <a:p>
          <a:r>
            <a:rPr lang="en-US" b="0" i="0"/>
            <a:t>The attrition rates for all departments are around 50%, with values ranging from 49.44% to 51.21%. This suggests that attrition is a common challenge across the organization.</a:t>
          </a:r>
          <a:endParaRPr lang="en-US"/>
        </a:p>
      </dgm:t>
    </dgm:pt>
    <dgm:pt modelId="{AE0AC409-C44D-4E99-9438-B621C3854204}" type="parTrans" cxnId="{B65C66D6-FDCD-4D5C-8EBE-610D707812E3}">
      <dgm:prSet/>
      <dgm:spPr/>
      <dgm:t>
        <a:bodyPr/>
        <a:lstStyle/>
        <a:p>
          <a:endParaRPr lang="en-US"/>
        </a:p>
      </dgm:t>
    </dgm:pt>
    <dgm:pt modelId="{4A8A0BDD-E4A2-45D3-A822-FA5C289DB862}" type="sibTrans" cxnId="{B65C66D6-FDCD-4D5C-8EBE-610D707812E3}">
      <dgm:prSet/>
      <dgm:spPr/>
      <dgm:t>
        <a:bodyPr/>
        <a:lstStyle/>
        <a:p>
          <a:endParaRPr lang="en-US"/>
        </a:p>
      </dgm:t>
    </dgm:pt>
    <dgm:pt modelId="{BEB03FE6-5BCB-4A19-A767-AF4C7799469D}" type="pres">
      <dgm:prSet presAssocID="{80A8B0FC-00CC-4E3A-B70F-18D9F6382F1E}" presName="root" presStyleCnt="0">
        <dgm:presLayoutVars>
          <dgm:dir/>
          <dgm:resizeHandles val="exact"/>
        </dgm:presLayoutVars>
      </dgm:prSet>
      <dgm:spPr/>
    </dgm:pt>
    <dgm:pt modelId="{FD2A96DC-21A0-45DF-82D5-AAC7369B346B}" type="pres">
      <dgm:prSet presAssocID="{3FF646EB-FE2C-4E28-836A-C65B08E9148E}" presName="compNode" presStyleCnt="0"/>
      <dgm:spPr/>
    </dgm:pt>
    <dgm:pt modelId="{86A7C595-8E30-4B26-9AB4-CDE347849518}" type="pres">
      <dgm:prSet presAssocID="{3FF646EB-FE2C-4E28-836A-C65B08E9148E}" presName="bgRect" presStyleLbl="bgShp" presStyleIdx="0" presStyleCnt="3"/>
      <dgm:spPr/>
    </dgm:pt>
    <dgm:pt modelId="{86B747CD-C943-4927-87CF-DE8865F4C173}" type="pres">
      <dgm:prSet presAssocID="{3FF646EB-FE2C-4E28-836A-C65B08E9148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9A9D806B-FC46-4A7D-A1AB-455103012816}" type="pres">
      <dgm:prSet presAssocID="{3FF646EB-FE2C-4E28-836A-C65B08E9148E}" presName="spaceRect" presStyleCnt="0"/>
      <dgm:spPr/>
    </dgm:pt>
    <dgm:pt modelId="{226B73A1-42D3-4EFB-9651-F0A0DD07AF41}" type="pres">
      <dgm:prSet presAssocID="{3FF646EB-FE2C-4E28-836A-C65B08E9148E}" presName="parTx" presStyleLbl="revTx" presStyleIdx="0" presStyleCnt="3">
        <dgm:presLayoutVars>
          <dgm:chMax val="0"/>
          <dgm:chPref val="0"/>
        </dgm:presLayoutVars>
      </dgm:prSet>
      <dgm:spPr/>
    </dgm:pt>
    <dgm:pt modelId="{517EEF9C-12D5-47C6-A66D-D2BF68BCD130}" type="pres">
      <dgm:prSet presAssocID="{482A6D1C-6811-4B61-9AEE-C769E28BD334}" presName="sibTrans" presStyleCnt="0"/>
      <dgm:spPr/>
    </dgm:pt>
    <dgm:pt modelId="{227DC480-9364-445C-9D18-A6647B671ABE}" type="pres">
      <dgm:prSet presAssocID="{8A1AB31C-E39B-4F8F-A429-499D817164C3}" presName="compNode" presStyleCnt="0"/>
      <dgm:spPr/>
    </dgm:pt>
    <dgm:pt modelId="{3DAB95AA-7960-4A87-9919-CC776503283E}" type="pres">
      <dgm:prSet presAssocID="{8A1AB31C-E39B-4F8F-A429-499D817164C3}" presName="bgRect" presStyleLbl="bgShp" presStyleIdx="1" presStyleCnt="3"/>
      <dgm:spPr/>
    </dgm:pt>
    <dgm:pt modelId="{0A2625B8-6F9B-45BB-8E83-13C7B9B53A35}" type="pres">
      <dgm:prSet presAssocID="{8A1AB31C-E39B-4F8F-A429-499D817164C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09CB86E1-B434-4C0B-B83F-1A7E959A5377}" type="pres">
      <dgm:prSet presAssocID="{8A1AB31C-E39B-4F8F-A429-499D817164C3}" presName="spaceRect" presStyleCnt="0"/>
      <dgm:spPr/>
    </dgm:pt>
    <dgm:pt modelId="{26E87225-3539-4556-809E-0DCA78FB770A}" type="pres">
      <dgm:prSet presAssocID="{8A1AB31C-E39B-4F8F-A429-499D817164C3}" presName="parTx" presStyleLbl="revTx" presStyleIdx="1" presStyleCnt="3">
        <dgm:presLayoutVars>
          <dgm:chMax val="0"/>
          <dgm:chPref val="0"/>
        </dgm:presLayoutVars>
      </dgm:prSet>
      <dgm:spPr/>
    </dgm:pt>
    <dgm:pt modelId="{1D6E75D2-4772-48EA-A6B2-6EFC1B56B0AF}" type="pres">
      <dgm:prSet presAssocID="{5C5F9F14-69C3-4EE5-AE13-0722B5E0DD35}" presName="sibTrans" presStyleCnt="0"/>
      <dgm:spPr/>
    </dgm:pt>
    <dgm:pt modelId="{40950B10-76A7-4986-A148-4C2AD0E6196E}" type="pres">
      <dgm:prSet presAssocID="{9A761505-9665-4268-A8BC-337B85695FCA}" presName="compNode" presStyleCnt="0"/>
      <dgm:spPr/>
    </dgm:pt>
    <dgm:pt modelId="{60E69C70-8E52-4570-943B-C663684BF59D}" type="pres">
      <dgm:prSet presAssocID="{9A761505-9665-4268-A8BC-337B85695FCA}" presName="bgRect" presStyleLbl="bgShp" presStyleIdx="2" presStyleCnt="3"/>
      <dgm:spPr/>
    </dgm:pt>
    <dgm:pt modelId="{CA7599B8-1FE4-454C-A179-7F889DC46524}" type="pres">
      <dgm:prSet presAssocID="{9A761505-9665-4268-A8BC-337B85695FC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nching Diagram"/>
        </a:ext>
      </dgm:extLst>
    </dgm:pt>
    <dgm:pt modelId="{61F9A08C-3A81-4FBA-859E-38FD421DDC2F}" type="pres">
      <dgm:prSet presAssocID="{9A761505-9665-4268-A8BC-337B85695FCA}" presName="spaceRect" presStyleCnt="0"/>
      <dgm:spPr/>
    </dgm:pt>
    <dgm:pt modelId="{70199A49-0056-45D6-A7A5-4C2457229724}" type="pres">
      <dgm:prSet presAssocID="{9A761505-9665-4268-A8BC-337B85695FCA}" presName="parTx" presStyleLbl="revTx" presStyleIdx="2" presStyleCnt="3">
        <dgm:presLayoutVars>
          <dgm:chMax val="0"/>
          <dgm:chPref val="0"/>
        </dgm:presLayoutVars>
      </dgm:prSet>
      <dgm:spPr/>
    </dgm:pt>
  </dgm:ptLst>
  <dgm:cxnLst>
    <dgm:cxn modelId="{9C75A607-2CDD-4321-AAB0-464CC221F9CD}" srcId="{80A8B0FC-00CC-4E3A-B70F-18D9F6382F1E}" destId="{8A1AB31C-E39B-4F8F-A429-499D817164C3}" srcOrd="1" destOrd="0" parTransId="{ACA97EB5-A37E-424E-B846-1AD8F5FA5665}" sibTransId="{5C5F9F14-69C3-4EE5-AE13-0722B5E0DD35}"/>
    <dgm:cxn modelId="{F708F01A-0524-4D13-9A03-F94A0C4AAE30}" type="presOf" srcId="{8A1AB31C-E39B-4F8F-A429-499D817164C3}" destId="{26E87225-3539-4556-809E-0DCA78FB770A}" srcOrd="0" destOrd="0" presId="urn:microsoft.com/office/officeart/2018/2/layout/IconVerticalSolidList"/>
    <dgm:cxn modelId="{442A532D-896B-41CE-BBAE-771005CE5B51}" type="presOf" srcId="{3FF646EB-FE2C-4E28-836A-C65B08E9148E}" destId="{226B73A1-42D3-4EFB-9651-F0A0DD07AF41}" srcOrd="0" destOrd="0" presId="urn:microsoft.com/office/officeart/2018/2/layout/IconVerticalSolidList"/>
    <dgm:cxn modelId="{50548C6B-9F17-4ADD-A80C-0D0F1034AA38}" type="presOf" srcId="{80A8B0FC-00CC-4E3A-B70F-18D9F6382F1E}" destId="{BEB03FE6-5BCB-4A19-A767-AF4C7799469D}" srcOrd="0" destOrd="0" presId="urn:microsoft.com/office/officeart/2018/2/layout/IconVerticalSolidList"/>
    <dgm:cxn modelId="{B65C66D6-FDCD-4D5C-8EBE-610D707812E3}" srcId="{80A8B0FC-00CC-4E3A-B70F-18D9F6382F1E}" destId="{9A761505-9665-4268-A8BC-337B85695FCA}" srcOrd="2" destOrd="0" parTransId="{AE0AC409-C44D-4E99-9438-B621C3854204}" sibTransId="{4A8A0BDD-E4A2-45D3-A822-FA5C289DB862}"/>
    <dgm:cxn modelId="{AAB1F3D9-5263-43F6-89A2-EEDA347DEDB4}" srcId="{80A8B0FC-00CC-4E3A-B70F-18D9F6382F1E}" destId="{3FF646EB-FE2C-4E28-836A-C65B08E9148E}" srcOrd="0" destOrd="0" parTransId="{63776E40-ECF7-4ABA-8497-2C23CF4AD7E1}" sibTransId="{482A6D1C-6811-4B61-9AEE-C769E28BD334}"/>
    <dgm:cxn modelId="{05AB5AF4-E172-4856-BA6F-832E5DF0C33F}" type="presOf" srcId="{9A761505-9665-4268-A8BC-337B85695FCA}" destId="{70199A49-0056-45D6-A7A5-4C2457229724}" srcOrd="0" destOrd="0" presId="urn:microsoft.com/office/officeart/2018/2/layout/IconVerticalSolidList"/>
    <dgm:cxn modelId="{63E23213-4CDB-4535-AC97-C0CB5F46FC96}" type="presParOf" srcId="{BEB03FE6-5BCB-4A19-A767-AF4C7799469D}" destId="{FD2A96DC-21A0-45DF-82D5-AAC7369B346B}" srcOrd="0" destOrd="0" presId="urn:microsoft.com/office/officeart/2018/2/layout/IconVerticalSolidList"/>
    <dgm:cxn modelId="{1259F581-CFD8-48CA-8E2B-1B37583AA982}" type="presParOf" srcId="{FD2A96DC-21A0-45DF-82D5-AAC7369B346B}" destId="{86A7C595-8E30-4B26-9AB4-CDE347849518}" srcOrd="0" destOrd="0" presId="urn:microsoft.com/office/officeart/2018/2/layout/IconVerticalSolidList"/>
    <dgm:cxn modelId="{BE464D52-1751-44BE-8CBB-335B848953EB}" type="presParOf" srcId="{FD2A96DC-21A0-45DF-82D5-AAC7369B346B}" destId="{86B747CD-C943-4927-87CF-DE8865F4C173}" srcOrd="1" destOrd="0" presId="urn:microsoft.com/office/officeart/2018/2/layout/IconVerticalSolidList"/>
    <dgm:cxn modelId="{4B2A6887-C43E-49E3-9442-E8F68F7BAA31}" type="presParOf" srcId="{FD2A96DC-21A0-45DF-82D5-AAC7369B346B}" destId="{9A9D806B-FC46-4A7D-A1AB-455103012816}" srcOrd="2" destOrd="0" presId="urn:microsoft.com/office/officeart/2018/2/layout/IconVerticalSolidList"/>
    <dgm:cxn modelId="{FA7A22A2-5D3B-41E4-9825-1526CA912A55}" type="presParOf" srcId="{FD2A96DC-21A0-45DF-82D5-AAC7369B346B}" destId="{226B73A1-42D3-4EFB-9651-F0A0DD07AF41}" srcOrd="3" destOrd="0" presId="urn:microsoft.com/office/officeart/2018/2/layout/IconVerticalSolidList"/>
    <dgm:cxn modelId="{3C6B7991-48D7-4FBB-9099-739D1986C2C0}" type="presParOf" srcId="{BEB03FE6-5BCB-4A19-A767-AF4C7799469D}" destId="{517EEF9C-12D5-47C6-A66D-D2BF68BCD130}" srcOrd="1" destOrd="0" presId="urn:microsoft.com/office/officeart/2018/2/layout/IconVerticalSolidList"/>
    <dgm:cxn modelId="{27D99E3E-241C-4F3D-BA9C-638A865B7995}" type="presParOf" srcId="{BEB03FE6-5BCB-4A19-A767-AF4C7799469D}" destId="{227DC480-9364-445C-9D18-A6647B671ABE}" srcOrd="2" destOrd="0" presId="urn:microsoft.com/office/officeart/2018/2/layout/IconVerticalSolidList"/>
    <dgm:cxn modelId="{C76E7C30-2A53-4813-810D-63D01999CB62}" type="presParOf" srcId="{227DC480-9364-445C-9D18-A6647B671ABE}" destId="{3DAB95AA-7960-4A87-9919-CC776503283E}" srcOrd="0" destOrd="0" presId="urn:microsoft.com/office/officeart/2018/2/layout/IconVerticalSolidList"/>
    <dgm:cxn modelId="{57DB29BA-F597-42B7-B378-B71E59AE0ECB}" type="presParOf" srcId="{227DC480-9364-445C-9D18-A6647B671ABE}" destId="{0A2625B8-6F9B-45BB-8E83-13C7B9B53A35}" srcOrd="1" destOrd="0" presId="urn:microsoft.com/office/officeart/2018/2/layout/IconVerticalSolidList"/>
    <dgm:cxn modelId="{DA2338F5-3858-4D41-A5FA-4F20F098461E}" type="presParOf" srcId="{227DC480-9364-445C-9D18-A6647B671ABE}" destId="{09CB86E1-B434-4C0B-B83F-1A7E959A5377}" srcOrd="2" destOrd="0" presId="urn:microsoft.com/office/officeart/2018/2/layout/IconVerticalSolidList"/>
    <dgm:cxn modelId="{1C3A260A-30AA-406D-B202-E88F7667A4C2}" type="presParOf" srcId="{227DC480-9364-445C-9D18-A6647B671ABE}" destId="{26E87225-3539-4556-809E-0DCA78FB770A}" srcOrd="3" destOrd="0" presId="urn:microsoft.com/office/officeart/2018/2/layout/IconVerticalSolidList"/>
    <dgm:cxn modelId="{5A6DB72D-B715-4178-9DAF-CB25C276DE89}" type="presParOf" srcId="{BEB03FE6-5BCB-4A19-A767-AF4C7799469D}" destId="{1D6E75D2-4772-48EA-A6B2-6EFC1B56B0AF}" srcOrd="3" destOrd="0" presId="urn:microsoft.com/office/officeart/2018/2/layout/IconVerticalSolidList"/>
    <dgm:cxn modelId="{89BCDBBD-63B6-46E4-BA8A-E8CD9F742D99}" type="presParOf" srcId="{BEB03FE6-5BCB-4A19-A767-AF4C7799469D}" destId="{40950B10-76A7-4986-A148-4C2AD0E6196E}" srcOrd="4" destOrd="0" presId="urn:microsoft.com/office/officeart/2018/2/layout/IconVerticalSolidList"/>
    <dgm:cxn modelId="{62F4C56B-D8C0-41D0-9664-139C3CBE17A1}" type="presParOf" srcId="{40950B10-76A7-4986-A148-4C2AD0E6196E}" destId="{60E69C70-8E52-4570-943B-C663684BF59D}" srcOrd="0" destOrd="0" presId="urn:microsoft.com/office/officeart/2018/2/layout/IconVerticalSolidList"/>
    <dgm:cxn modelId="{023A6D8F-7DEC-4550-B046-CF2E8D8B0B1C}" type="presParOf" srcId="{40950B10-76A7-4986-A148-4C2AD0E6196E}" destId="{CA7599B8-1FE4-454C-A179-7F889DC46524}" srcOrd="1" destOrd="0" presId="urn:microsoft.com/office/officeart/2018/2/layout/IconVerticalSolidList"/>
    <dgm:cxn modelId="{2C3378A5-8547-4206-92DE-33902D8D4C7C}" type="presParOf" srcId="{40950B10-76A7-4986-A148-4C2AD0E6196E}" destId="{61F9A08C-3A81-4FBA-859E-38FD421DDC2F}" srcOrd="2" destOrd="0" presId="urn:microsoft.com/office/officeart/2018/2/layout/IconVerticalSolidList"/>
    <dgm:cxn modelId="{ABFF9F2F-1EC1-4A8F-A1A4-385AA2CD0A96}" type="presParOf" srcId="{40950B10-76A7-4986-A148-4C2AD0E6196E}" destId="{70199A49-0056-45D6-A7A5-4C245722972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CAB1558-22BC-4C50-B0CC-4DC6882DA55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A0F22AF-E8F5-491F-AB53-9A96274019E3}">
      <dgm:prSet/>
      <dgm:spPr/>
      <dgm:t>
        <a:bodyPr/>
        <a:lstStyle/>
        <a:p>
          <a:r>
            <a:rPr lang="en-US" b="0" i="0"/>
            <a:t>Although the average monthly incomes are consistent, it is essential to review market salary trends to ensure the organization remains competitive in attracting and retaining top talent.</a:t>
          </a:r>
          <a:endParaRPr lang="en-US"/>
        </a:p>
      </dgm:t>
    </dgm:pt>
    <dgm:pt modelId="{F950636C-7B00-4FAA-973F-4E64B4D27183}" type="parTrans" cxnId="{DA997974-4CF5-4452-9FD4-507D438E9204}">
      <dgm:prSet/>
      <dgm:spPr/>
      <dgm:t>
        <a:bodyPr/>
        <a:lstStyle/>
        <a:p>
          <a:endParaRPr lang="en-US"/>
        </a:p>
      </dgm:t>
    </dgm:pt>
    <dgm:pt modelId="{E15EE143-3C36-4F91-A43E-655E44450687}" type="sibTrans" cxnId="{DA997974-4CF5-4452-9FD4-507D438E9204}">
      <dgm:prSet/>
      <dgm:spPr/>
      <dgm:t>
        <a:bodyPr/>
        <a:lstStyle/>
        <a:p>
          <a:endParaRPr lang="en-US"/>
        </a:p>
      </dgm:t>
    </dgm:pt>
    <dgm:pt modelId="{1B88613E-75D1-40BA-88CE-A15D178356D3}">
      <dgm:prSet/>
      <dgm:spPr/>
      <dgm:t>
        <a:bodyPr/>
        <a:lstStyle/>
        <a:p>
          <a:r>
            <a:rPr lang="en-US" b="0" i="0"/>
            <a:t>For departments with higher attrition rates (e.g., Research &amp; Development), conduct in-depth exit interviews and employee surveys to identify reasons for attrition and implement targeted retention strategies.</a:t>
          </a:r>
          <a:endParaRPr lang="en-US"/>
        </a:p>
      </dgm:t>
    </dgm:pt>
    <dgm:pt modelId="{8BB238A0-1BD8-4B0A-BF4E-980E4778C7DE}" type="parTrans" cxnId="{C0B972A7-A843-483C-975B-DFADEED214FF}">
      <dgm:prSet/>
      <dgm:spPr/>
      <dgm:t>
        <a:bodyPr/>
        <a:lstStyle/>
        <a:p>
          <a:endParaRPr lang="en-US"/>
        </a:p>
      </dgm:t>
    </dgm:pt>
    <dgm:pt modelId="{C9A39561-F86D-4BE3-AC57-55DEBC136911}" type="sibTrans" cxnId="{C0B972A7-A843-483C-975B-DFADEED214FF}">
      <dgm:prSet/>
      <dgm:spPr/>
      <dgm:t>
        <a:bodyPr/>
        <a:lstStyle/>
        <a:p>
          <a:endParaRPr lang="en-US"/>
        </a:p>
      </dgm:t>
    </dgm:pt>
    <dgm:pt modelId="{AED1617C-1282-417F-878D-1AFED9E67811}">
      <dgm:prSet/>
      <dgm:spPr/>
      <dgm:t>
        <a:bodyPr/>
        <a:lstStyle/>
        <a:p>
          <a:r>
            <a:rPr lang="en-US" b="0" i="0"/>
            <a:t>Enhance employee engagement programs and career development opportunities to increase job satisfaction and reduce attrition across all departments</a:t>
          </a:r>
          <a:endParaRPr lang="en-US"/>
        </a:p>
      </dgm:t>
    </dgm:pt>
    <dgm:pt modelId="{88DC0F34-7464-4A28-97E3-DA8AB94E1F89}" type="parTrans" cxnId="{2782D743-60C4-459F-A2EB-09ADFC5A2D63}">
      <dgm:prSet/>
      <dgm:spPr/>
      <dgm:t>
        <a:bodyPr/>
        <a:lstStyle/>
        <a:p>
          <a:endParaRPr lang="en-US"/>
        </a:p>
      </dgm:t>
    </dgm:pt>
    <dgm:pt modelId="{965D038C-63F1-4243-ACD4-532F4B0ED615}" type="sibTrans" cxnId="{2782D743-60C4-459F-A2EB-09ADFC5A2D63}">
      <dgm:prSet/>
      <dgm:spPr/>
      <dgm:t>
        <a:bodyPr/>
        <a:lstStyle/>
        <a:p>
          <a:endParaRPr lang="en-US"/>
        </a:p>
      </dgm:t>
    </dgm:pt>
    <dgm:pt modelId="{BE059A8E-94E6-4F19-98C8-FE1E1EE83DDD}" type="pres">
      <dgm:prSet presAssocID="{9CAB1558-22BC-4C50-B0CC-4DC6882DA559}" presName="root" presStyleCnt="0">
        <dgm:presLayoutVars>
          <dgm:dir/>
          <dgm:resizeHandles val="exact"/>
        </dgm:presLayoutVars>
      </dgm:prSet>
      <dgm:spPr/>
    </dgm:pt>
    <dgm:pt modelId="{2501564B-BD86-410A-8D95-D85E895CECCF}" type="pres">
      <dgm:prSet presAssocID="{AA0F22AF-E8F5-491F-AB53-9A96274019E3}" presName="compNode" presStyleCnt="0"/>
      <dgm:spPr/>
    </dgm:pt>
    <dgm:pt modelId="{837AF21F-87DD-4993-9E2E-0811A7F42EF2}" type="pres">
      <dgm:prSet presAssocID="{AA0F22AF-E8F5-491F-AB53-9A96274019E3}" presName="bgRect" presStyleLbl="bgShp" presStyleIdx="0" presStyleCnt="3"/>
      <dgm:spPr/>
    </dgm:pt>
    <dgm:pt modelId="{4986E00F-89DE-4C36-A068-827800DD0A86}" type="pres">
      <dgm:prSet presAssocID="{AA0F22AF-E8F5-491F-AB53-9A96274019E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DAEACAF6-7DF2-4F87-A8AD-1E2D695EFE2D}" type="pres">
      <dgm:prSet presAssocID="{AA0F22AF-E8F5-491F-AB53-9A96274019E3}" presName="spaceRect" presStyleCnt="0"/>
      <dgm:spPr/>
    </dgm:pt>
    <dgm:pt modelId="{2B649AB0-0C2E-44C6-8632-94BBA84AE796}" type="pres">
      <dgm:prSet presAssocID="{AA0F22AF-E8F5-491F-AB53-9A96274019E3}" presName="parTx" presStyleLbl="revTx" presStyleIdx="0" presStyleCnt="3">
        <dgm:presLayoutVars>
          <dgm:chMax val="0"/>
          <dgm:chPref val="0"/>
        </dgm:presLayoutVars>
      </dgm:prSet>
      <dgm:spPr/>
    </dgm:pt>
    <dgm:pt modelId="{E2957C78-6218-478E-B09A-19137C44652F}" type="pres">
      <dgm:prSet presAssocID="{E15EE143-3C36-4F91-A43E-655E44450687}" presName="sibTrans" presStyleCnt="0"/>
      <dgm:spPr/>
    </dgm:pt>
    <dgm:pt modelId="{2A1216E0-1BD6-443A-B69D-0928662E051F}" type="pres">
      <dgm:prSet presAssocID="{1B88613E-75D1-40BA-88CE-A15D178356D3}" presName="compNode" presStyleCnt="0"/>
      <dgm:spPr/>
    </dgm:pt>
    <dgm:pt modelId="{B60A8C39-0609-4EAD-B9DF-3824D2C64EBF}" type="pres">
      <dgm:prSet presAssocID="{1B88613E-75D1-40BA-88CE-A15D178356D3}" presName="bgRect" presStyleLbl="bgShp" presStyleIdx="1" presStyleCnt="3"/>
      <dgm:spPr/>
    </dgm:pt>
    <dgm:pt modelId="{F637C178-2D3F-48FD-B325-56A6998E3F98}" type="pres">
      <dgm:prSet presAssocID="{1B88613E-75D1-40BA-88CE-A15D178356D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stronaut"/>
        </a:ext>
      </dgm:extLst>
    </dgm:pt>
    <dgm:pt modelId="{D2A2C7F4-8C80-4C51-8ABC-9E418C204075}" type="pres">
      <dgm:prSet presAssocID="{1B88613E-75D1-40BA-88CE-A15D178356D3}" presName="spaceRect" presStyleCnt="0"/>
      <dgm:spPr/>
    </dgm:pt>
    <dgm:pt modelId="{F7CB78DB-841C-429F-BC69-6935A1293787}" type="pres">
      <dgm:prSet presAssocID="{1B88613E-75D1-40BA-88CE-A15D178356D3}" presName="parTx" presStyleLbl="revTx" presStyleIdx="1" presStyleCnt="3">
        <dgm:presLayoutVars>
          <dgm:chMax val="0"/>
          <dgm:chPref val="0"/>
        </dgm:presLayoutVars>
      </dgm:prSet>
      <dgm:spPr/>
    </dgm:pt>
    <dgm:pt modelId="{B97B02CC-93F4-465B-B5FD-A65D1D9A1D4F}" type="pres">
      <dgm:prSet presAssocID="{C9A39561-F86D-4BE3-AC57-55DEBC136911}" presName="sibTrans" presStyleCnt="0"/>
      <dgm:spPr/>
    </dgm:pt>
    <dgm:pt modelId="{5D23724F-94DB-4206-BDDD-4BB215ED9865}" type="pres">
      <dgm:prSet presAssocID="{AED1617C-1282-417F-878D-1AFED9E67811}" presName="compNode" presStyleCnt="0"/>
      <dgm:spPr/>
    </dgm:pt>
    <dgm:pt modelId="{16312322-A4BD-4EF2-A2FC-A3E698CF3DEC}" type="pres">
      <dgm:prSet presAssocID="{AED1617C-1282-417F-878D-1AFED9E67811}" presName="bgRect" presStyleLbl="bgShp" presStyleIdx="2" presStyleCnt="3"/>
      <dgm:spPr/>
    </dgm:pt>
    <dgm:pt modelId="{E0F46420-C8B4-48FF-A002-CFA7850F7D8F}" type="pres">
      <dgm:prSet presAssocID="{AED1617C-1282-417F-878D-1AFED9E6781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842CBBF8-88AE-4120-B4E2-BCEE7739FD29}" type="pres">
      <dgm:prSet presAssocID="{AED1617C-1282-417F-878D-1AFED9E67811}" presName="spaceRect" presStyleCnt="0"/>
      <dgm:spPr/>
    </dgm:pt>
    <dgm:pt modelId="{B906851F-C279-47B6-9BE2-FABA1435A3C5}" type="pres">
      <dgm:prSet presAssocID="{AED1617C-1282-417F-878D-1AFED9E67811}" presName="parTx" presStyleLbl="revTx" presStyleIdx="2" presStyleCnt="3">
        <dgm:presLayoutVars>
          <dgm:chMax val="0"/>
          <dgm:chPref val="0"/>
        </dgm:presLayoutVars>
      </dgm:prSet>
      <dgm:spPr/>
    </dgm:pt>
  </dgm:ptLst>
  <dgm:cxnLst>
    <dgm:cxn modelId="{00BC882B-16BD-4280-8735-78027F17E7F3}" type="presOf" srcId="{AED1617C-1282-417F-878D-1AFED9E67811}" destId="{B906851F-C279-47B6-9BE2-FABA1435A3C5}" srcOrd="0" destOrd="0" presId="urn:microsoft.com/office/officeart/2018/2/layout/IconVerticalSolidList"/>
    <dgm:cxn modelId="{ABA95E2F-7C4C-4F0C-94BD-AAD3A74CEEC7}" type="presOf" srcId="{AA0F22AF-E8F5-491F-AB53-9A96274019E3}" destId="{2B649AB0-0C2E-44C6-8632-94BBA84AE796}" srcOrd="0" destOrd="0" presId="urn:microsoft.com/office/officeart/2018/2/layout/IconVerticalSolidList"/>
    <dgm:cxn modelId="{2782D743-60C4-459F-A2EB-09ADFC5A2D63}" srcId="{9CAB1558-22BC-4C50-B0CC-4DC6882DA559}" destId="{AED1617C-1282-417F-878D-1AFED9E67811}" srcOrd="2" destOrd="0" parTransId="{88DC0F34-7464-4A28-97E3-DA8AB94E1F89}" sibTransId="{965D038C-63F1-4243-ACD4-532F4B0ED615}"/>
    <dgm:cxn modelId="{A7097347-CAC3-46A9-9560-BE107BA1E3A3}" type="presOf" srcId="{9CAB1558-22BC-4C50-B0CC-4DC6882DA559}" destId="{BE059A8E-94E6-4F19-98C8-FE1E1EE83DDD}" srcOrd="0" destOrd="0" presId="urn:microsoft.com/office/officeart/2018/2/layout/IconVerticalSolidList"/>
    <dgm:cxn modelId="{DA997974-4CF5-4452-9FD4-507D438E9204}" srcId="{9CAB1558-22BC-4C50-B0CC-4DC6882DA559}" destId="{AA0F22AF-E8F5-491F-AB53-9A96274019E3}" srcOrd="0" destOrd="0" parTransId="{F950636C-7B00-4FAA-973F-4E64B4D27183}" sibTransId="{E15EE143-3C36-4F91-A43E-655E44450687}"/>
    <dgm:cxn modelId="{8FB96687-87E6-4792-B232-4345B86F28FB}" type="presOf" srcId="{1B88613E-75D1-40BA-88CE-A15D178356D3}" destId="{F7CB78DB-841C-429F-BC69-6935A1293787}" srcOrd="0" destOrd="0" presId="urn:microsoft.com/office/officeart/2018/2/layout/IconVerticalSolidList"/>
    <dgm:cxn modelId="{C0B972A7-A843-483C-975B-DFADEED214FF}" srcId="{9CAB1558-22BC-4C50-B0CC-4DC6882DA559}" destId="{1B88613E-75D1-40BA-88CE-A15D178356D3}" srcOrd="1" destOrd="0" parTransId="{8BB238A0-1BD8-4B0A-BF4E-980E4778C7DE}" sibTransId="{C9A39561-F86D-4BE3-AC57-55DEBC136911}"/>
    <dgm:cxn modelId="{8C4C678B-460E-4D27-967F-C940591C3663}" type="presParOf" srcId="{BE059A8E-94E6-4F19-98C8-FE1E1EE83DDD}" destId="{2501564B-BD86-410A-8D95-D85E895CECCF}" srcOrd="0" destOrd="0" presId="urn:microsoft.com/office/officeart/2018/2/layout/IconVerticalSolidList"/>
    <dgm:cxn modelId="{6AC35F99-3F2F-452C-A656-E144F009401E}" type="presParOf" srcId="{2501564B-BD86-410A-8D95-D85E895CECCF}" destId="{837AF21F-87DD-4993-9E2E-0811A7F42EF2}" srcOrd="0" destOrd="0" presId="urn:microsoft.com/office/officeart/2018/2/layout/IconVerticalSolidList"/>
    <dgm:cxn modelId="{2F128EEC-516F-4CD8-ABF4-7DA75D69B2F1}" type="presParOf" srcId="{2501564B-BD86-410A-8D95-D85E895CECCF}" destId="{4986E00F-89DE-4C36-A068-827800DD0A86}" srcOrd="1" destOrd="0" presId="urn:microsoft.com/office/officeart/2018/2/layout/IconVerticalSolidList"/>
    <dgm:cxn modelId="{B4EC2E24-3A02-45E1-81C8-40C2C52DE900}" type="presParOf" srcId="{2501564B-BD86-410A-8D95-D85E895CECCF}" destId="{DAEACAF6-7DF2-4F87-A8AD-1E2D695EFE2D}" srcOrd="2" destOrd="0" presId="urn:microsoft.com/office/officeart/2018/2/layout/IconVerticalSolidList"/>
    <dgm:cxn modelId="{050851B8-C01B-4C3B-B2D0-FA922BDA6B69}" type="presParOf" srcId="{2501564B-BD86-410A-8D95-D85E895CECCF}" destId="{2B649AB0-0C2E-44C6-8632-94BBA84AE796}" srcOrd="3" destOrd="0" presId="urn:microsoft.com/office/officeart/2018/2/layout/IconVerticalSolidList"/>
    <dgm:cxn modelId="{1CCD4B26-FC4D-440F-8B07-D69D7073E593}" type="presParOf" srcId="{BE059A8E-94E6-4F19-98C8-FE1E1EE83DDD}" destId="{E2957C78-6218-478E-B09A-19137C44652F}" srcOrd="1" destOrd="0" presId="urn:microsoft.com/office/officeart/2018/2/layout/IconVerticalSolidList"/>
    <dgm:cxn modelId="{D79F292E-BE96-4FB0-B989-5332E8B066CD}" type="presParOf" srcId="{BE059A8E-94E6-4F19-98C8-FE1E1EE83DDD}" destId="{2A1216E0-1BD6-443A-B69D-0928662E051F}" srcOrd="2" destOrd="0" presId="urn:microsoft.com/office/officeart/2018/2/layout/IconVerticalSolidList"/>
    <dgm:cxn modelId="{0B8F9503-3DDE-443E-80B5-FFAFDD4800D3}" type="presParOf" srcId="{2A1216E0-1BD6-443A-B69D-0928662E051F}" destId="{B60A8C39-0609-4EAD-B9DF-3824D2C64EBF}" srcOrd="0" destOrd="0" presId="urn:microsoft.com/office/officeart/2018/2/layout/IconVerticalSolidList"/>
    <dgm:cxn modelId="{7F322B3A-795B-4EB4-8E11-456DC1B3CA64}" type="presParOf" srcId="{2A1216E0-1BD6-443A-B69D-0928662E051F}" destId="{F637C178-2D3F-48FD-B325-56A6998E3F98}" srcOrd="1" destOrd="0" presId="urn:microsoft.com/office/officeart/2018/2/layout/IconVerticalSolidList"/>
    <dgm:cxn modelId="{D2F7AF45-0787-459F-B565-74BD6807E0B0}" type="presParOf" srcId="{2A1216E0-1BD6-443A-B69D-0928662E051F}" destId="{D2A2C7F4-8C80-4C51-8ABC-9E418C204075}" srcOrd="2" destOrd="0" presId="urn:microsoft.com/office/officeart/2018/2/layout/IconVerticalSolidList"/>
    <dgm:cxn modelId="{174DFF7F-53EF-4CCF-8F77-AC24051B7E0E}" type="presParOf" srcId="{2A1216E0-1BD6-443A-B69D-0928662E051F}" destId="{F7CB78DB-841C-429F-BC69-6935A1293787}" srcOrd="3" destOrd="0" presId="urn:microsoft.com/office/officeart/2018/2/layout/IconVerticalSolidList"/>
    <dgm:cxn modelId="{F0CC5FCB-A4FD-49BE-B8AF-332F22DBD50D}" type="presParOf" srcId="{BE059A8E-94E6-4F19-98C8-FE1E1EE83DDD}" destId="{B97B02CC-93F4-465B-B5FD-A65D1D9A1D4F}" srcOrd="3" destOrd="0" presId="urn:microsoft.com/office/officeart/2018/2/layout/IconVerticalSolidList"/>
    <dgm:cxn modelId="{D23FD275-7205-4548-8AC2-5D351ED3D77D}" type="presParOf" srcId="{BE059A8E-94E6-4F19-98C8-FE1E1EE83DDD}" destId="{5D23724F-94DB-4206-BDDD-4BB215ED9865}" srcOrd="4" destOrd="0" presId="urn:microsoft.com/office/officeart/2018/2/layout/IconVerticalSolidList"/>
    <dgm:cxn modelId="{2DFB54AD-5652-4518-A691-D288FB1EBE02}" type="presParOf" srcId="{5D23724F-94DB-4206-BDDD-4BB215ED9865}" destId="{16312322-A4BD-4EF2-A2FC-A3E698CF3DEC}" srcOrd="0" destOrd="0" presId="urn:microsoft.com/office/officeart/2018/2/layout/IconVerticalSolidList"/>
    <dgm:cxn modelId="{291A8807-33AA-4C47-9CF9-9002E7482BA8}" type="presParOf" srcId="{5D23724F-94DB-4206-BDDD-4BB215ED9865}" destId="{E0F46420-C8B4-48FF-A002-CFA7850F7D8F}" srcOrd="1" destOrd="0" presId="urn:microsoft.com/office/officeart/2018/2/layout/IconVerticalSolidList"/>
    <dgm:cxn modelId="{449A4995-F288-491B-A014-6211FE69F70F}" type="presParOf" srcId="{5D23724F-94DB-4206-BDDD-4BB215ED9865}" destId="{842CBBF8-88AE-4120-B4E2-BCEE7739FD29}" srcOrd="2" destOrd="0" presId="urn:microsoft.com/office/officeart/2018/2/layout/IconVerticalSolidList"/>
    <dgm:cxn modelId="{91BB708A-00FD-4DCE-9AEA-7168E3E920F1}" type="presParOf" srcId="{5D23724F-94DB-4206-BDDD-4BB215ED9865}" destId="{B906851F-C279-47B6-9BE2-FABA1435A3C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C61B791-DB86-4E7B-B8A4-94A4DF80381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3D5C338-DDC9-4442-AB3D-E4BB16BB23C4}">
      <dgm:prSet/>
      <dgm:spPr/>
      <dgm:t>
        <a:bodyPr/>
        <a:lstStyle/>
        <a:p>
          <a:r>
            <a:rPr lang="en-US" b="0" i="0"/>
            <a:t>The average working years for employees across all departments in the organization are quite consistent, ranging from 20.3 to 20.6 years. This suggests that employees, on average, have a similar level of work experience regardless of their department.</a:t>
          </a:r>
          <a:endParaRPr lang="en-US"/>
        </a:p>
      </dgm:t>
    </dgm:pt>
    <dgm:pt modelId="{B58D497D-0310-4F35-88D4-41B5AB06A1AD}" type="parTrans" cxnId="{A8A50A84-2428-4C2F-AFD2-FBA83FC5A8D7}">
      <dgm:prSet/>
      <dgm:spPr/>
      <dgm:t>
        <a:bodyPr/>
        <a:lstStyle/>
        <a:p>
          <a:endParaRPr lang="en-US"/>
        </a:p>
      </dgm:t>
    </dgm:pt>
    <dgm:pt modelId="{869615F4-7748-44F8-B033-A8279C5256A5}" type="sibTrans" cxnId="{A8A50A84-2428-4C2F-AFD2-FBA83FC5A8D7}">
      <dgm:prSet/>
      <dgm:spPr/>
      <dgm:t>
        <a:bodyPr/>
        <a:lstStyle/>
        <a:p>
          <a:endParaRPr lang="en-US"/>
        </a:p>
      </dgm:t>
    </dgm:pt>
    <dgm:pt modelId="{54E963DB-CB6A-4E30-8405-532A694D16A6}">
      <dgm:prSet/>
      <dgm:spPr/>
      <dgm:t>
        <a:bodyPr/>
        <a:lstStyle/>
        <a:p>
          <a:r>
            <a:rPr lang="en-US" b="0" i="0"/>
            <a:t>The Grand Total average of 20.5 years indicates that the organization, as a whole, has a stable and experienced workforce with an average tenure of approximately 20.5 years.</a:t>
          </a:r>
          <a:endParaRPr lang="en-US"/>
        </a:p>
      </dgm:t>
    </dgm:pt>
    <dgm:pt modelId="{27CB008A-FF09-498F-84C9-81218485CA7F}" type="parTrans" cxnId="{FFE7F037-537E-423B-8E28-DCDC6A540339}">
      <dgm:prSet/>
      <dgm:spPr/>
      <dgm:t>
        <a:bodyPr/>
        <a:lstStyle/>
        <a:p>
          <a:endParaRPr lang="en-US"/>
        </a:p>
      </dgm:t>
    </dgm:pt>
    <dgm:pt modelId="{DFC8D315-B010-4DE9-B3E2-B955A7E4D594}" type="sibTrans" cxnId="{FFE7F037-537E-423B-8E28-DCDC6A540339}">
      <dgm:prSet/>
      <dgm:spPr/>
      <dgm:t>
        <a:bodyPr/>
        <a:lstStyle/>
        <a:p>
          <a:endParaRPr lang="en-US"/>
        </a:p>
      </dgm:t>
    </dgm:pt>
    <dgm:pt modelId="{FE83460E-D3C5-4E14-8273-872A9596A748}" type="pres">
      <dgm:prSet presAssocID="{5C61B791-DB86-4E7B-B8A4-94A4DF803810}" presName="root" presStyleCnt="0">
        <dgm:presLayoutVars>
          <dgm:dir/>
          <dgm:resizeHandles val="exact"/>
        </dgm:presLayoutVars>
      </dgm:prSet>
      <dgm:spPr/>
    </dgm:pt>
    <dgm:pt modelId="{10F39583-3D05-4258-B793-D8EDDAF44C86}" type="pres">
      <dgm:prSet presAssocID="{E3D5C338-DDC9-4442-AB3D-E4BB16BB23C4}" presName="compNode" presStyleCnt="0"/>
      <dgm:spPr/>
    </dgm:pt>
    <dgm:pt modelId="{4B64D57C-9C03-4B42-A9F9-A022363C8191}" type="pres">
      <dgm:prSet presAssocID="{E3D5C338-DDC9-4442-AB3D-E4BB16BB23C4}" presName="bgRect" presStyleLbl="bgShp" presStyleIdx="0" presStyleCnt="2"/>
      <dgm:spPr/>
    </dgm:pt>
    <dgm:pt modelId="{F3D358E1-48CA-41B9-B44D-C82807403BD5}" type="pres">
      <dgm:prSet presAssocID="{E3D5C338-DDC9-4442-AB3D-E4BB16BB23C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ffice Worker"/>
        </a:ext>
      </dgm:extLst>
    </dgm:pt>
    <dgm:pt modelId="{ABD92EA0-6DA9-45F3-960D-2653CEFB26D9}" type="pres">
      <dgm:prSet presAssocID="{E3D5C338-DDC9-4442-AB3D-E4BB16BB23C4}" presName="spaceRect" presStyleCnt="0"/>
      <dgm:spPr/>
    </dgm:pt>
    <dgm:pt modelId="{55332FA9-9AB6-4910-90B3-7DBAB89E0612}" type="pres">
      <dgm:prSet presAssocID="{E3D5C338-DDC9-4442-AB3D-E4BB16BB23C4}" presName="parTx" presStyleLbl="revTx" presStyleIdx="0" presStyleCnt="2">
        <dgm:presLayoutVars>
          <dgm:chMax val="0"/>
          <dgm:chPref val="0"/>
        </dgm:presLayoutVars>
      </dgm:prSet>
      <dgm:spPr/>
    </dgm:pt>
    <dgm:pt modelId="{67060D09-DECC-45FA-97AB-2677DC41CF33}" type="pres">
      <dgm:prSet presAssocID="{869615F4-7748-44F8-B033-A8279C5256A5}" presName="sibTrans" presStyleCnt="0"/>
      <dgm:spPr/>
    </dgm:pt>
    <dgm:pt modelId="{1F880AAF-619E-482B-97E5-C27D8756B153}" type="pres">
      <dgm:prSet presAssocID="{54E963DB-CB6A-4E30-8405-532A694D16A6}" presName="compNode" presStyleCnt="0"/>
      <dgm:spPr/>
    </dgm:pt>
    <dgm:pt modelId="{84B6A3FA-353C-484C-9C7C-3181D9AB1FC7}" type="pres">
      <dgm:prSet presAssocID="{54E963DB-CB6A-4E30-8405-532A694D16A6}" presName="bgRect" presStyleLbl="bgShp" presStyleIdx="1" presStyleCnt="2"/>
      <dgm:spPr/>
    </dgm:pt>
    <dgm:pt modelId="{5973EAD0-3AEF-426F-804B-0C2E53EF1DF4}" type="pres">
      <dgm:prSet presAssocID="{54E963DB-CB6A-4E30-8405-532A694D16A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ptain"/>
        </a:ext>
      </dgm:extLst>
    </dgm:pt>
    <dgm:pt modelId="{9424E02E-88F2-4938-B9BA-0B77E746676D}" type="pres">
      <dgm:prSet presAssocID="{54E963DB-CB6A-4E30-8405-532A694D16A6}" presName="spaceRect" presStyleCnt="0"/>
      <dgm:spPr/>
    </dgm:pt>
    <dgm:pt modelId="{97AD5868-5C87-4AC9-8A9D-C5FF16FE28EB}" type="pres">
      <dgm:prSet presAssocID="{54E963DB-CB6A-4E30-8405-532A694D16A6}" presName="parTx" presStyleLbl="revTx" presStyleIdx="1" presStyleCnt="2">
        <dgm:presLayoutVars>
          <dgm:chMax val="0"/>
          <dgm:chPref val="0"/>
        </dgm:presLayoutVars>
      </dgm:prSet>
      <dgm:spPr/>
    </dgm:pt>
  </dgm:ptLst>
  <dgm:cxnLst>
    <dgm:cxn modelId="{49AEEB25-227F-43FF-985C-232FF6F86102}" type="presOf" srcId="{54E963DB-CB6A-4E30-8405-532A694D16A6}" destId="{97AD5868-5C87-4AC9-8A9D-C5FF16FE28EB}" srcOrd="0" destOrd="0" presId="urn:microsoft.com/office/officeart/2018/2/layout/IconVerticalSolidList"/>
    <dgm:cxn modelId="{FFE7F037-537E-423B-8E28-DCDC6A540339}" srcId="{5C61B791-DB86-4E7B-B8A4-94A4DF803810}" destId="{54E963DB-CB6A-4E30-8405-532A694D16A6}" srcOrd="1" destOrd="0" parTransId="{27CB008A-FF09-498F-84C9-81218485CA7F}" sibTransId="{DFC8D315-B010-4DE9-B3E2-B955A7E4D594}"/>
    <dgm:cxn modelId="{1EAA8D7F-7F41-404E-BD00-6743F7C14443}" type="presOf" srcId="{E3D5C338-DDC9-4442-AB3D-E4BB16BB23C4}" destId="{55332FA9-9AB6-4910-90B3-7DBAB89E0612}" srcOrd="0" destOrd="0" presId="urn:microsoft.com/office/officeart/2018/2/layout/IconVerticalSolidList"/>
    <dgm:cxn modelId="{A8A50A84-2428-4C2F-AFD2-FBA83FC5A8D7}" srcId="{5C61B791-DB86-4E7B-B8A4-94A4DF803810}" destId="{E3D5C338-DDC9-4442-AB3D-E4BB16BB23C4}" srcOrd="0" destOrd="0" parTransId="{B58D497D-0310-4F35-88D4-41B5AB06A1AD}" sibTransId="{869615F4-7748-44F8-B033-A8279C5256A5}"/>
    <dgm:cxn modelId="{03B8C5BF-7A40-4374-A184-670FDB7AF4DE}" type="presOf" srcId="{5C61B791-DB86-4E7B-B8A4-94A4DF803810}" destId="{FE83460E-D3C5-4E14-8273-872A9596A748}" srcOrd="0" destOrd="0" presId="urn:microsoft.com/office/officeart/2018/2/layout/IconVerticalSolidList"/>
    <dgm:cxn modelId="{F4496CAE-BFA5-47AE-8ED0-0BE3EE2BCAEB}" type="presParOf" srcId="{FE83460E-D3C5-4E14-8273-872A9596A748}" destId="{10F39583-3D05-4258-B793-D8EDDAF44C86}" srcOrd="0" destOrd="0" presId="urn:microsoft.com/office/officeart/2018/2/layout/IconVerticalSolidList"/>
    <dgm:cxn modelId="{6838851D-EF4D-4262-A639-5BDE0DFCA20F}" type="presParOf" srcId="{10F39583-3D05-4258-B793-D8EDDAF44C86}" destId="{4B64D57C-9C03-4B42-A9F9-A022363C8191}" srcOrd="0" destOrd="0" presId="urn:microsoft.com/office/officeart/2018/2/layout/IconVerticalSolidList"/>
    <dgm:cxn modelId="{03F7A2FE-5FD2-454F-A13D-3DBAB83AA443}" type="presParOf" srcId="{10F39583-3D05-4258-B793-D8EDDAF44C86}" destId="{F3D358E1-48CA-41B9-B44D-C82807403BD5}" srcOrd="1" destOrd="0" presId="urn:microsoft.com/office/officeart/2018/2/layout/IconVerticalSolidList"/>
    <dgm:cxn modelId="{A11E5A99-38C8-44BF-B791-10A9C86B6D35}" type="presParOf" srcId="{10F39583-3D05-4258-B793-D8EDDAF44C86}" destId="{ABD92EA0-6DA9-45F3-960D-2653CEFB26D9}" srcOrd="2" destOrd="0" presId="urn:microsoft.com/office/officeart/2018/2/layout/IconVerticalSolidList"/>
    <dgm:cxn modelId="{33CEC466-95E4-432D-80F2-CD7EF2DFA47A}" type="presParOf" srcId="{10F39583-3D05-4258-B793-D8EDDAF44C86}" destId="{55332FA9-9AB6-4910-90B3-7DBAB89E0612}" srcOrd="3" destOrd="0" presId="urn:microsoft.com/office/officeart/2018/2/layout/IconVerticalSolidList"/>
    <dgm:cxn modelId="{EFC7FA3F-3296-4A1C-8800-B4FA72F12160}" type="presParOf" srcId="{FE83460E-D3C5-4E14-8273-872A9596A748}" destId="{67060D09-DECC-45FA-97AB-2677DC41CF33}" srcOrd="1" destOrd="0" presId="urn:microsoft.com/office/officeart/2018/2/layout/IconVerticalSolidList"/>
    <dgm:cxn modelId="{8775E4D4-9938-4715-A906-A591BFDC0619}" type="presParOf" srcId="{FE83460E-D3C5-4E14-8273-872A9596A748}" destId="{1F880AAF-619E-482B-97E5-C27D8756B153}" srcOrd="2" destOrd="0" presId="urn:microsoft.com/office/officeart/2018/2/layout/IconVerticalSolidList"/>
    <dgm:cxn modelId="{D15E600D-CF98-4F07-88B9-51A3C874EEFE}" type="presParOf" srcId="{1F880AAF-619E-482B-97E5-C27D8756B153}" destId="{84B6A3FA-353C-484C-9C7C-3181D9AB1FC7}" srcOrd="0" destOrd="0" presId="urn:microsoft.com/office/officeart/2018/2/layout/IconVerticalSolidList"/>
    <dgm:cxn modelId="{2F079D73-8165-426F-B93E-15772764F0E8}" type="presParOf" srcId="{1F880AAF-619E-482B-97E5-C27D8756B153}" destId="{5973EAD0-3AEF-426F-804B-0C2E53EF1DF4}" srcOrd="1" destOrd="0" presId="urn:microsoft.com/office/officeart/2018/2/layout/IconVerticalSolidList"/>
    <dgm:cxn modelId="{AF89918B-92A1-49B0-8C3D-C181BE844110}" type="presParOf" srcId="{1F880AAF-619E-482B-97E5-C27D8756B153}" destId="{9424E02E-88F2-4938-B9BA-0B77E746676D}" srcOrd="2" destOrd="0" presId="urn:microsoft.com/office/officeart/2018/2/layout/IconVerticalSolidList"/>
    <dgm:cxn modelId="{2B349620-D2F5-46A5-8DB7-2614FF0DA4EB}" type="presParOf" srcId="{1F880AAF-619E-482B-97E5-C27D8756B153}" destId="{97AD5868-5C87-4AC9-8A9D-C5FF16FE28E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6B89540-FF1A-4E16-B8F7-1CB1BEAD4F7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4516428-B4C2-4F87-B361-64BC9A97FE81}">
      <dgm:prSet/>
      <dgm:spPr/>
      <dgm:t>
        <a:bodyPr/>
        <a:lstStyle/>
        <a:p>
          <a:r>
            <a:rPr lang="en-US" b="0" i="0"/>
            <a:t>While the average working years are consistent, it is essential to ensure that the organization continues to attract and retain young talent to maintain a healthy balance of experience and fresh perspectives.</a:t>
          </a:r>
          <a:endParaRPr lang="en-US"/>
        </a:p>
      </dgm:t>
    </dgm:pt>
    <dgm:pt modelId="{FEBD2348-B00F-4A3A-A7EF-F3F6CCAD919F}" type="parTrans" cxnId="{C822EFD4-DF1B-405C-A76A-B263E020BCE0}">
      <dgm:prSet/>
      <dgm:spPr/>
      <dgm:t>
        <a:bodyPr/>
        <a:lstStyle/>
        <a:p>
          <a:endParaRPr lang="en-US"/>
        </a:p>
      </dgm:t>
    </dgm:pt>
    <dgm:pt modelId="{29B660D0-81F3-43FF-BCC6-E7A63BE90299}" type="sibTrans" cxnId="{C822EFD4-DF1B-405C-A76A-B263E020BCE0}">
      <dgm:prSet/>
      <dgm:spPr/>
      <dgm:t>
        <a:bodyPr/>
        <a:lstStyle/>
        <a:p>
          <a:endParaRPr lang="en-US"/>
        </a:p>
      </dgm:t>
    </dgm:pt>
    <dgm:pt modelId="{4BDB11FC-3951-4A1E-8F10-71A7204F92FE}">
      <dgm:prSet/>
      <dgm:spPr/>
      <dgm:t>
        <a:bodyPr/>
        <a:lstStyle/>
        <a:p>
          <a:r>
            <a:rPr lang="en-US" b="0" i="0"/>
            <a:t>Implement mentorship and knowledge-sharing programs to leverage the expertise of long-tenured employees and facilitate the onboarding and development of new employees.</a:t>
          </a:r>
          <a:endParaRPr lang="en-US"/>
        </a:p>
      </dgm:t>
    </dgm:pt>
    <dgm:pt modelId="{8BE9D5D0-9DA8-43EE-B020-88AB9DB9073E}" type="parTrans" cxnId="{ED04D48D-9722-4DE4-B365-8E9350F67EFF}">
      <dgm:prSet/>
      <dgm:spPr/>
      <dgm:t>
        <a:bodyPr/>
        <a:lstStyle/>
        <a:p>
          <a:endParaRPr lang="en-US"/>
        </a:p>
      </dgm:t>
    </dgm:pt>
    <dgm:pt modelId="{DE046144-2ECC-4B2A-9246-1C337CAC6363}" type="sibTrans" cxnId="{ED04D48D-9722-4DE4-B365-8E9350F67EFF}">
      <dgm:prSet/>
      <dgm:spPr/>
      <dgm:t>
        <a:bodyPr/>
        <a:lstStyle/>
        <a:p>
          <a:endParaRPr lang="en-US"/>
        </a:p>
      </dgm:t>
    </dgm:pt>
    <dgm:pt modelId="{E38C8B09-7FAD-4E91-8FB8-8F59546A1810}">
      <dgm:prSet/>
      <dgm:spPr/>
      <dgm:t>
        <a:bodyPr/>
        <a:lstStyle/>
        <a:p>
          <a:r>
            <a:rPr lang="en-US" b="0" i="0"/>
            <a:t>Regularly assess employee satisfaction and engagement to identify any potential factors that may affect retention and motivation</a:t>
          </a:r>
          <a:endParaRPr lang="en-US"/>
        </a:p>
      </dgm:t>
    </dgm:pt>
    <dgm:pt modelId="{48C6494F-FAFF-4BA6-947E-0E057BF1EDFC}" type="parTrans" cxnId="{F156135E-C9CA-4FC3-AE22-40768D0D679D}">
      <dgm:prSet/>
      <dgm:spPr/>
      <dgm:t>
        <a:bodyPr/>
        <a:lstStyle/>
        <a:p>
          <a:endParaRPr lang="en-US"/>
        </a:p>
      </dgm:t>
    </dgm:pt>
    <dgm:pt modelId="{5E8AB6B3-0C24-4067-B0F7-E5D243F0F7AC}" type="sibTrans" cxnId="{F156135E-C9CA-4FC3-AE22-40768D0D679D}">
      <dgm:prSet/>
      <dgm:spPr/>
      <dgm:t>
        <a:bodyPr/>
        <a:lstStyle/>
        <a:p>
          <a:endParaRPr lang="en-US"/>
        </a:p>
      </dgm:t>
    </dgm:pt>
    <dgm:pt modelId="{BC01E8F2-51B2-45F4-B019-574916FA01AF}" type="pres">
      <dgm:prSet presAssocID="{A6B89540-FF1A-4E16-B8F7-1CB1BEAD4F7E}" presName="root" presStyleCnt="0">
        <dgm:presLayoutVars>
          <dgm:dir/>
          <dgm:resizeHandles val="exact"/>
        </dgm:presLayoutVars>
      </dgm:prSet>
      <dgm:spPr/>
    </dgm:pt>
    <dgm:pt modelId="{699B7B08-C1C6-41A1-A44F-F6409CEADECF}" type="pres">
      <dgm:prSet presAssocID="{64516428-B4C2-4F87-B361-64BC9A97FE81}" presName="compNode" presStyleCnt="0"/>
      <dgm:spPr/>
    </dgm:pt>
    <dgm:pt modelId="{8ADA052B-8919-4EB8-A4AD-5D70322078CF}" type="pres">
      <dgm:prSet presAssocID="{64516428-B4C2-4F87-B361-64BC9A97FE81}" presName="bgRect" presStyleLbl="bgShp" presStyleIdx="0" presStyleCnt="3"/>
      <dgm:spPr/>
    </dgm:pt>
    <dgm:pt modelId="{EE14722F-A826-40C7-B5BE-05950587601D}" type="pres">
      <dgm:prSet presAssocID="{64516428-B4C2-4F87-B361-64BC9A97FE8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E8BB1144-F7D7-4FDC-A362-7C0590247B01}" type="pres">
      <dgm:prSet presAssocID="{64516428-B4C2-4F87-B361-64BC9A97FE81}" presName="spaceRect" presStyleCnt="0"/>
      <dgm:spPr/>
    </dgm:pt>
    <dgm:pt modelId="{7EF0E68A-1723-49E6-AB48-576A1FF2A3B0}" type="pres">
      <dgm:prSet presAssocID="{64516428-B4C2-4F87-B361-64BC9A97FE81}" presName="parTx" presStyleLbl="revTx" presStyleIdx="0" presStyleCnt="3">
        <dgm:presLayoutVars>
          <dgm:chMax val="0"/>
          <dgm:chPref val="0"/>
        </dgm:presLayoutVars>
      </dgm:prSet>
      <dgm:spPr/>
    </dgm:pt>
    <dgm:pt modelId="{3F170311-E4BF-4E2E-B017-EB583FD1A769}" type="pres">
      <dgm:prSet presAssocID="{29B660D0-81F3-43FF-BCC6-E7A63BE90299}" presName="sibTrans" presStyleCnt="0"/>
      <dgm:spPr/>
    </dgm:pt>
    <dgm:pt modelId="{7C78AF67-2A61-4343-82E6-9EA87BF40C32}" type="pres">
      <dgm:prSet presAssocID="{4BDB11FC-3951-4A1E-8F10-71A7204F92FE}" presName="compNode" presStyleCnt="0"/>
      <dgm:spPr/>
    </dgm:pt>
    <dgm:pt modelId="{7890E79C-7DCA-4EE2-ACED-9B9A0F0D78CE}" type="pres">
      <dgm:prSet presAssocID="{4BDB11FC-3951-4A1E-8F10-71A7204F92FE}" presName="bgRect" presStyleLbl="bgShp" presStyleIdx="1" presStyleCnt="3"/>
      <dgm:spPr/>
    </dgm:pt>
    <dgm:pt modelId="{92EEB262-6D24-468E-80A3-6FEBB211042F}" type="pres">
      <dgm:prSet presAssocID="{4BDB11FC-3951-4A1E-8F10-71A7204F92F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B4157935-C718-4C21-9E3E-44B86CFF59BB}" type="pres">
      <dgm:prSet presAssocID="{4BDB11FC-3951-4A1E-8F10-71A7204F92FE}" presName="spaceRect" presStyleCnt="0"/>
      <dgm:spPr/>
    </dgm:pt>
    <dgm:pt modelId="{4E2E1D28-079A-4847-B3DB-9156D3D0ABCA}" type="pres">
      <dgm:prSet presAssocID="{4BDB11FC-3951-4A1E-8F10-71A7204F92FE}" presName="parTx" presStyleLbl="revTx" presStyleIdx="1" presStyleCnt="3">
        <dgm:presLayoutVars>
          <dgm:chMax val="0"/>
          <dgm:chPref val="0"/>
        </dgm:presLayoutVars>
      </dgm:prSet>
      <dgm:spPr/>
    </dgm:pt>
    <dgm:pt modelId="{BE7E144B-7CF5-46C0-8D1D-C2ED24FD02EB}" type="pres">
      <dgm:prSet presAssocID="{DE046144-2ECC-4B2A-9246-1C337CAC6363}" presName="sibTrans" presStyleCnt="0"/>
      <dgm:spPr/>
    </dgm:pt>
    <dgm:pt modelId="{5429486B-8578-4413-B763-05E0BD21B5E2}" type="pres">
      <dgm:prSet presAssocID="{E38C8B09-7FAD-4E91-8FB8-8F59546A1810}" presName="compNode" presStyleCnt="0"/>
      <dgm:spPr/>
    </dgm:pt>
    <dgm:pt modelId="{E11BD7CE-A18D-48C9-9680-737A60F65BEB}" type="pres">
      <dgm:prSet presAssocID="{E38C8B09-7FAD-4E91-8FB8-8F59546A1810}" presName="bgRect" presStyleLbl="bgShp" presStyleIdx="2" presStyleCnt="3"/>
      <dgm:spPr/>
    </dgm:pt>
    <dgm:pt modelId="{8CC56A87-F03F-4AD1-A60D-739226A7970F}" type="pres">
      <dgm:prSet presAssocID="{E38C8B09-7FAD-4E91-8FB8-8F59546A181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ffice Worker"/>
        </a:ext>
      </dgm:extLst>
    </dgm:pt>
    <dgm:pt modelId="{CEB3CC66-581C-4397-A6E3-F9206BD54EF4}" type="pres">
      <dgm:prSet presAssocID="{E38C8B09-7FAD-4E91-8FB8-8F59546A1810}" presName="spaceRect" presStyleCnt="0"/>
      <dgm:spPr/>
    </dgm:pt>
    <dgm:pt modelId="{5687C09C-33F9-4492-9244-98A6466B795E}" type="pres">
      <dgm:prSet presAssocID="{E38C8B09-7FAD-4E91-8FB8-8F59546A1810}" presName="parTx" presStyleLbl="revTx" presStyleIdx="2" presStyleCnt="3">
        <dgm:presLayoutVars>
          <dgm:chMax val="0"/>
          <dgm:chPref val="0"/>
        </dgm:presLayoutVars>
      </dgm:prSet>
      <dgm:spPr/>
    </dgm:pt>
  </dgm:ptLst>
  <dgm:cxnLst>
    <dgm:cxn modelId="{7395B10F-8902-4329-9750-78FE53E1DDAE}" type="presOf" srcId="{E38C8B09-7FAD-4E91-8FB8-8F59546A1810}" destId="{5687C09C-33F9-4492-9244-98A6466B795E}" srcOrd="0" destOrd="0" presId="urn:microsoft.com/office/officeart/2018/2/layout/IconVerticalSolidList"/>
    <dgm:cxn modelId="{F156135E-C9CA-4FC3-AE22-40768D0D679D}" srcId="{A6B89540-FF1A-4E16-B8F7-1CB1BEAD4F7E}" destId="{E38C8B09-7FAD-4E91-8FB8-8F59546A1810}" srcOrd="2" destOrd="0" parTransId="{48C6494F-FAFF-4BA6-947E-0E057BF1EDFC}" sibTransId="{5E8AB6B3-0C24-4067-B0F7-E5D243F0F7AC}"/>
    <dgm:cxn modelId="{6A5E9841-A54F-4415-B869-1B19E87EFB8B}" type="presOf" srcId="{64516428-B4C2-4F87-B361-64BC9A97FE81}" destId="{7EF0E68A-1723-49E6-AB48-576A1FF2A3B0}" srcOrd="0" destOrd="0" presId="urn:microsoft.com/office/officeart/2018/2/layout/IconVerticalSolidList"/>
    <dgm:cxn modelId="{ED04D48D-9722-4DE4-B365-8E9350F67EFF}" srcId="{A6B89540-FF1A-4E16-B8F7-1CB1BEAD4F7E}" destId="{4BDB11FC-3951-4A1E-8F10-71A7204F92FE}" srcOrd="1" destOrd="0" parTransId="{8BE9D5D0-9DA8-43EE-B020-88AB9DB9073E}" sibTransId="{DE046144-2ECC-4B2A-9246-1C337CAC6363}"/>
    <dgm:cxn modelId="{D9DC03C7-27C7-4FC7-B7E1-61490269C0F8}" type="presOf" srcId="{A6B89540-FF1A-4E16-B8F7-1CB1BEAD4F7E}" destId="{BC01E8F2-51B2-45F4-B019-574916FA01AF}" srcOrd="0" destOrd="0" presId="urn:microsoft.com/office/officeart/2018/2/layout/IconVerticalSolidList"/>
    <dgm:cxn modelId="{C822EFD4-DF1B-405C-A76A-B263E020BCE0}" srcId="{A6B89540-FF1A-4E16-B8F7-1CB1BEAD4F7E}" destId="{64516428-B4C2-4F87-B361-64BC9A97FE81}" srcOrd="0" destOrd="0" parTransId="{FEBD2348-B00F-4A3A-A7EF-F3F6CCAD919F}" sibTransId="{29B660D0-81F3-43FF-BCC6-E7A63BE90299}"/>
    <dgm:cxn modelId="{50ED2EFF-5283-435B-B16F-9D8DBDE93B50}" type="presOf" srcId="{4BDB11FC-3951-4A1E-8F10-71A7204F92FE}" destId="{4E2E1D28-079A-4847-B3DB-9156D3D0ABCA}" srcOrd="0" destOrd="0" presId="urn:microsoft.com/office/officeart/2018/2/layout/IconVerticalSolidList"/>
    <dgm:cxn modelId="{E5933532-5FBC-4BCC-98D5-B3776F3369CF}" type="presParOf" srcId="{BC01E8F2-51B2-45F4-B019-574916FA01AF}" destId="{699B7B08-C1C6-41A1-A44F-F6409CEADECF}" srcOrd="0" destOrd="0" presId="urn:microsoft.com/office/officeart/2018/2/layout/IconVerticalSolidList"/>
    <dgm:cxn modelId="{231676F9-81B7-4231-ADBE-E9EE50F642B7}" type="presParOf" srcId="{699B7B08-C1C6-41A1-A44F-F6409CEADECF}" destId="{8ADA052B-8919-4EB8-A4AD-5D70322078CF}" srcOrd="0" destOrd="0" presId="urn:microsoft.com/office/officeart/2018/2/layout/IconVerticalSolidList"/>
    <dgm:cxn modelId="{637B270A-E985-41C3-B0A9-327D8CD085A7}" type="presParOf" srcId="{699B7B08-C1C6-41A1-A44F-F6409CEADECF}" destId="{EE14722F-A826-40C7-B5BE-05950587601D}" srcOrd="1" destOrd="0" presId="urn:microsoft.com/office/officeart/2018/2/layout/IconVerticalSolidList"/>
    <dgm:cxn modelId="{A857C285-729D-4C79-8C88-36DC40CEEBC9}" type="presParOf" srcId="{699B7B08-C1C6-41A1-A44F-F6409CEADECF}" destId="{E8BB1144-F7D7-4FDC-A362-7C0590247B01}" srcOrd="2" destOrd="0" presId="urn:microsoft.com/office/officeart/2018/2/layout/IconVerticalSolidList"/>
    <dgm:cxn modelId="{A8B5CC28-063A-4B5A-A5D7-13BBC62FF158}" type="presParOf" srcId="{699B7B08-C1C6-41A1-A44F-F6409CEADECF}" destId="{7EF0E68A-1723-49E6-AB48-576A1FF2A3B0}" srcOrd="3" destOrd="0" presId="urn:microsoft.com/office/officeart/2018/2/layout/IconVerticalSolidList"/>
    <dgm:cxn modelId="{E4ABA26E-E384-42D3-8E57-94DDC7ED5CD6}" type="presParOf" srcId="{BC01E8F2-51B2-45F4-B019-574916FA01AF}" destId="{3F170311-E4BF-4E2E-B017-EB583FD1A769}" srcOrd="1" destOrd="0" presId="urn:microsoft.com/office/officeart/2018/2/layout/IconVerticalSolidList"/>
    <dgm:cxn modelId="{0A778369-2297-428E-9572-785D010B8F05}" type="presParOf" srcId="{BC01E8F2-51B2-45F4-B019-574916FA01AF}" destId="{7C78AF67-2A61-4343-82E6-9EA87BF40C32}" srcOrd="2" destOrd="0" presId="urn:microsoft.com/office/officeart/2018/2/layout/IconVerticalSolidList"/>
    <dgm:cxn modelId="{1BFC1FF6-CE5B-457F-93D1-47F4FA4411A7}" type="presParOf" srcId="{7C78AF67-2A61-4343-82E6-9EA87BF40C32}" destId="{7890E79C-7DCA-4EE2-ACED-9B9A0F0D78CE}" srcOrd="0" destOrd="0" presId="urn:microsoft.com/office/officeart/2018/2/layout/IconVerticalSolidList"/>
    <dgm:cxn modelId="{160C15A6-BF82-4C47-B43D-F1834FB94DE2}" type="presParOf" srcId="{7C78AF67-2A61-4343-82E6-9EA87BF40C32}" destId="{92EEB262-6D24-468E-80A3-6FEBB211042F}" srcOrd="1" destOrd="0" presId="urn:microsoft.com/office/officeart/2018/2/layout/IconVerticalSolidList"/>
    <dgm:cxn modelId="{910E4071-4D06-4DF4-9560-B160A3286EBF}" type="presParOf" srcId="{7C78AF67-2A61-4343-82E6-9EA87BF40C32}" destId="{B4157935-C718-4C21-9E3E-44B86CFF59BB}" srcOrd="2" destOrd="0" presId="urn:microsoft.com/office/officeart/2018/2/layout/IconVerticalSolidList"/>
    <dgm:cxn modelId="{8ADA1172-6FA9-48BF-AA79-A8AC0041A72E}" type="presParOf" srcId="{7C78AF67-2A61-4343-82E6-9EA87BF40C32}" destId="{4E2E1D28-079A-4847-B3DB-9156D3D0ABCA}" srcOrd="3" destOrd="0" presId="urn:microsoft.com/office/officeart/2018/2/layout/IconVerticalSolidList"/>
    <dgm:cxn modelId="{1A70C15F-C0F5-4A79-B334-326FC82EDA42}" type="presParOf" srcId="{BC01E8F2-51B2-45F4-B019-574916FA01AF}" destId="{BE7E144B-7CF5-46C0-8D1D-C2ED24FD02EB}" srcOrd="3" destOrd="0" presId="urn:microsoft.com/office/officeart/2018/2/layout/IconVerticalSolidList"/>
    <dgm:cxn modelId="{EEB93BBB-25BF-4DE1-A247-3F4FCDBF876F}" type="presParOf" srcId="{BC01E8F2-51B2-45F4-B019-574916FA01AF}" destId="{5429486B-8578-4413-B763-05E0BD21B5E2}" srcOrd="4" destOrd="0" presId="urn:microsoft.com/office/officeart/2018/2/layout/IconVerticalSolidList"/>
    <dgm:cxn modelId="{3571B125-8989-494C-80C3-58E8A212516F}" type="presParOf" srcId="{5429486B-8578-4413-B763-05E0BD21B5E2}" destId="{E11BD7CE-A18D-48C9-9680-737A60F65BEB}" srcOrd="0" destOrd="0" presId="urn:microsoft.com/office/officeart/2018/2/layout/IconVerticalSolidList"/>
    <dgm:cxn modelId="{B09563B2-5634-4CE5-B445-65F07997A3DA}" type="presParOf" srcId="{5429486B-8578-4413-B763-05E0BD21B5E2}" destId="{8CC56A87-F03F-4AD1-A60D-739226A7970F}" srcOrd="1" destOrd="0" presId="urn:microsoft.com/office/officeart/2018/2/layout/IconVerticalSolidList"/>
    <dgm:cxn modelId="{D0D55759-B2FD-435E-BEF8-04E8B4971A7B}" type="presParOf" srcId="{5429486B-8578-4413-B763-05E0BD21B5E2}" destId="{CEB3CC66-581C-4397-A6E3-F9206BD54EF4}" srcOrd="2" destOrd="0" presId="urn:microsoft.com/office/officeart/2018/2/layout/IconVerticalSolidList"/>
    <dgm:cxn modelId="{A660F548-73FC-45EE-B72B-C40A0914FC45}" type="presParOf" srcId="{5429486B-8578-4413-B763-05E0BD21B5E2}" destId="{5687C09C-33F9-4492-9244-98A6466B795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306FAA-6C0E-4935-AB43-12D28C3B1AAB}">
      <dsp:nvSpPr>
        <dsp:cNvPr id="0" name=""/>
        <dsp:cNvSpPr/>
      </dsp:nvSpPr>
      <dsp:spPr>
        <a:xfrm>
          <a:off x="597197" y="153010"/>
          <a:ext cx="1197196" cy="11971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7AB92A-4DF5-4962-933E-50B93E0A4166}">
      <dsp:nvSpPr>
        <dsp:cNvPr id="0" name=""/>
        <dsp:cNvSpPr/>
      </dsp:nvSpPr>
      <dsp:spPr>
        <a:xfrm>
          <a:off x="852337" y="408151"/>
          <a:ext cx="686915" cy="6869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BA2DD6-8D83-493F-9054-0A9644AF6839}">
      <dsp:nvSpPr>
        <dsp:cNvPr id="0" name=""/>
        <dsp:cNvSpPr/>
      </dsp:nvSpPr>
      <dsp:spPr bwMode="white">
        <a:xfrm>
          <a:off x="214487" y="1723104"/>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IN" sz="1700" kern="1200" dirty="0">
              <a:latin typeface="Amasis MT Pro Medium" panose="02040604050005020304" pitchFamily="18" charset="0"/>
            </a:rPr>
            <a:t>Introduction &amp; Problem Statement</a:t>
          </a:r>
          <a:endParaRPr lang="en-US" sz="1700" kern="1200" dirty="0">
            <a:latin typeface="Amasis MT Pro Medium" panose="02040604050005020304" pitchFamily="18" charset="0"/>
          </a:endParaRPr>
        </a:p>
      </dsp:txBody>
      <dsp:txXfrm>
        <a:off x="214487" y="1723104"/>
        <a:ext cx="1962616" cy="720000"/>
      </dsp:txXfrm>
    </dsp:sp>
    <dsp:sp modelId="{8B7B898D-4F51-4B41-B439-94C166BD9C6C}">
      <dsp:nvSpPr>
        <dsp:cNvPr id="0" name=""/>
        <dsp:cNvSpPr/>
      </dsp:nvSpPr>
      <dsp:spPr>
        <a:xfrm>
          <a:off x="2903272" y="153010"/>
          <a:ext cx="1197196" cy="119719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472F9E-6950-4F55-A26E-2D8CEA53AFC8}">
      <dsp:nvSpPr>
        <dsp:cNvPr id="0" name=""/>
        <dsp:cNvSpPr/>
      </dsp:nvSpPr>
      <dsp:spPr>
        <a:xfrm>
          <a:off x="3158412" y="408151"/>
          <a:ext cx="686915" cy="6869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74C79D-76D2-4369-90D1-52E36556FA66}">
      <dsp:nvSpPr>
        <dsp:cNvPr id="0" name=""/>
        <dsp:cNvSpPr/>
      </dsp:nvSpPr>
      <dsp:spPr bwMode="white">
        <a:xfrm>
          <a:off x="2520562" y="1723104"/>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IN" sz="1500" kern="1200" dirty="0">
              <a:latin typeface="Amasis MT Pro Medium" panose="02040604050005020304" pitchFamily="18" charset="0"/>
            </a:rPr>
            <a:t>Business Objective</a:t>
          </a:r>
          <a:endParaRPr lang="en-US" sz="1500" kern="1200" dirty="0">
            <a:latin typeface="Amasis MT Pro Medium" panose="02040604050005020304" pitchFamily="18" charset="0"/>
          </a:endParaRPr>
        </a:p>
      </dsp:txBody>
      <dsp:txXfrm>
        <a:off x="2520562" y="1723104"/>
        <a:ext cx="1962616" cy="720000"/>
      </dsp:txXfrm>
    </dsp:sp>
    <dsp:sp modelId="{D5E67B1E-EF75-48A2-A54B-770EBDCF9CB8}">
      <dsp:nvSpPr>
        <dsp:cNvPr id="0" name=""/>
        <dsp:cNvSpPr/>
      </dsp:nvSpPr>
      <dsp:spPr>
        <a:xfrm>
          <a:off x="5209347" y="153010"/>
          <a:ext cx="1197196" cy="119719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8D2344-C672-4E46-9858-7D31B2CDF56F}">
      <dsp:nvSpPr>
        <dsp:cNvPr id="0" name=""/>
        <dsp:cNvSpPr/>
      </dsp:nvSpPr>
      <dsp:spPr>
        <a:xfrm>
          <a:off x="5464487" y="408151"/>
          <a:ext cx="686915" cy="6869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FADC6C-1B5C-472F-9930-515DCB293558}">
      <dsp:nvSpPr>
        <dsp:cNvPr id="0" name=""/>
        <dsp:cNvSpPr/>
      </dsp:nvSpPr>
      <dsp:spPr bwMode="white">
        <a:xfrm>
          <a:off x="4826636" y="1723104"/>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IN" sz="1700" kern="1200" dirty="0">
              <a:latin typeface="Amasis MT Pro Medium" panose="02040604050005020304" pitchFamily="18" charset="0"/>
            </a:rPr>
            <a:t>KPIs</a:t>
          </a:r>
          <a:endParaRPr lang="en-US" sz="1700" kern="1200" dirty="0">
            <a:latin typeface="Amasis MT Pro Medium" panose="02040604050005020304" pitchFamily="18" charset="0"/>
          </a:endParaRPr>
        </a:p>
      </dsp:txBody>
      <dsp:txXfrm>
        <a:off x="4826636" y="1723104"/>
        <a:ext cx="1962616" cy="720000"/>
      </dsp:txXfrm>
    </dsp:sp>
    <dsp:sp modelId="{640772AC-DF26-41A8-8780-4366CD6C54FA}">
      <dsp:nvSpPr>
        <dsp:cNvPr id="0" name=""/>
        <dsp:cNvSpPr/>
      </dsp:nvSpPr>
      <dsp:spPr>
        <a:xfrm>
          <a:off x="1750234" y="2933758"/>
          <a:ext cx="1197196" cy="119719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91A885-72D6-40EA-A71D-FEE06F427491}">
      <dsp:nvSpPr>
        <dsp:cNvPr id="0" name=""/>
        <dsp:cNvSpPr/>
      </dsp:nvSpPr>
      <dsp:spPr>
        <a:xfrm>
          <a:off x="2005375" y="3188898"/>
          <a:ext cx="686915" cy="6869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646A4D-0E91-4F3E-86D5-3A50EA5AE283}">
      <dsp:nvSpPr>
        <dsp:cNvPr id="0" name=""/>
        <dsp:cNvSpPr/>
      </dsp:nvSpPr>
      <dsp:spPr bwMode="white">
        <a:xfrm>
          <a:off x="1367524" y="4503852"/>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IN" sz="1700" kern="1200" dirty="0">
              <a:latin typeface="Amasis MT Pro Medium" panose="02040604050005020304" pitchFamily="18" charset="0"/>
            </a:rPr>
            <a:t>Dashboard</a:t>
          </a:r>
          <a:endParaRPr lang="en-US" sz="1700" kern="1200" dirty="0">
            <a:latin typeface="Amasis MT Pro Medium" panose="02040604050005020304" pitchFamily="18" charset="0"/>
          </a:endParaRPr>
        </a:p>
      </dsp:txBody>
      <dsp:txXfrm>
        <a:off x="1367524" y="4503852"/>
        <a:ext cx="1962616" cy="720000"/>
      </dsp:txXfrm>
    </dsp:sp>
    <dsp:sp modelId="{D75E3BB3-9F68-4512-94AA-0953F514D933}">
      <dsp:nvSpPr>
        <dsp:cNvPr id="0" name=""/>
        <dsp:cNvSpPr/>
      </dsp:nvSpPr>
      <dsp:spPr>
        <a:xfrm>
          <a:off x="4056309" y="2933758"/>
          <a:ext cx="1197196" cy="119719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A87F04-F312-4E79-99F0-E2901F8B965B}">
      <dsp:nvSpPr>
        <dsp:cNvPr id="0" name=""/>
        <dsp:cNvSpPr/>
      </dsp:nvSpPr>
      <dsp:spPr>
        <a:xfrm>
          <a:off x="4311449" y="3188898"/>
          <a:ext cx="686915" cy="6869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1A6CA3-986B-4564-899C-19BD37D429A2}">
      <dsp:nvSpPr>
        <dsp:cNvPr id="0" name=""/>
        <dsp:cNvSpPr/>
      </dsp:nvSpPr>
      <dsp:spPr bwMode="white">
        <a:xfrm>
          <a:off x="3673599" y="4503852"/>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IN" sz="1700" kern="1200" dirty="0">
              <a:latin typeface="Amasis MT Pro Medium" panose="02040604050005020304" pitchFamily="18" charset="0"/>
            </a:rPr>
            <a:t>Conclusion</a:t>
          </a:r>
          <a:endParaRPr lang="en-US" sz="1700" kern="1200" dirty="0">
            <a:latin typeface="Amasis MT Pro Medium" panose="02040604050005020304" pitchFamily="18" charset="0"/>
          </a:endParaRPr>
        </a:p>
      </dsp:txBody>
      <dsp:txXfrm>
        <a:off x="3673599" y="4503852"/>
        <a:ext cx="1962616"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2A0724-41FB-423C-803A-8C62993165C1}">
      <dsp:nvSpPr>
        <dsp:cNvPr id="0" name=""/>
        <dsp:cNvSpPr/>
      </dsp:nvSpPr>
      <dsp:spPr>
        <a:xfrm>
          <a:off x="0" y="603"/>
          <a:ext cx="6596063" cy="14116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60F93-E757-4ADA-8517-594E8B8BA277}">
      <dsp:nvSpPr>
        <dsp:cNvPr id="0" name=""/>
        <dsp:cNvSpPr/>
      </dsp:nvSpPr>
      <dsp:spPr>
        <a:xfrm>
          <a:off x="427016" y="318218"/>
          <a:ext cx="776392" cy="776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CD0AA80-FA52-4D80-9EC1-C06EC58C2AFB}">
      <dsp:nvSpPr>
        <dsp:cNvPr id="0" name=""/>
        <dsp:cNvSpPr/>
      </dsp:nvSpPr>
      <dsp:spPr>
        <a:xfrm>
          <a:off x="1630424" y="603"/>
          <a:ext cx="4965638" cy="1411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97" tIns="149397" rIns="149397" bIns="149397" numCol="1" spcCol="1270" anchor="ctr" anchorCtr="0">
          <a:noAutofit/>
        </a:bodyPr>
        <a:lstStyle/>
        <a:p>
          <a:pPr marL="0" lvl="0" indent="0" algn="l" defTabSz="755650">
            <a:lnSpc>
              <a:spcPct val="90000"/>
            </a:lnSpc>
            <a:spcBef>
              <a:spcPct val="0"/>
            </a:spcBef>
            <a:spcAft>
              <a:spcPct val="35000"/>
            </a:spcAft>
            <a:buNone/>
          </a:pPr>
          <a:r>
            <a:rPr lang="en-US" sz="1700" b="0" i="0" kern="1200"/>
            <a:t>The data presents two metrics for each job position: the attrition rate and the average monthly income.</a:t>
          </a:r>
          <a:endParaRPr lang="en-US" sz="1700" kern="1200"/>
        </a:p>
      </dsp:txBody>
      <dsp:txXfrm>
        <a:off x="1630424" y="603"/>
        <a:ext cx="4965638" cy="1411623"/>
      </dsp:txXfrm>
    </dsp:sp>
    <dsp:sp modelId="{59EB664A-F4ED-4796-8CCF-DAFD58FE6D7E}">
      <dsp:nvSpPr>
        <dsp:cNvPr id="0" name=""/>
        <dsp:cNvSpPr/>
      </dsp:nvSpPr>
      <dsp:spPr>
        <a:xfrm>
          <a:off x="0" y="1765132"/>
          <a:ext cx="6596063" cy="14116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3505FB-3B83-4811-928B-6168388339E5}">
      <dsp:nvSpPr>
        <dsp:cNvPr id="0" name=""/>
        <dsp:cNvSpPr/>
      </dsp:nvSpPr>
      <dsp:spPr>
        <a:xfrm>
          <a:off x="427016" y="2082747"/>
          <a:ext cx="776392" cy="776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B48F2C-2BA8-4D4A-9D46-DBC79D0BC63A}">
      <dsp:nvSpPr>
        <dsp:cNvPr id="0" name=""/>
        <dsp:cNvSpPr/>
      </dsp:nvSpPr>
      <dsp:spPr>
        <a:xfrm>
          <a:off x="1630424" y="1765132"/>
          <a:ext cx="4965638" cy="1411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97" tIns="149397" rIns="149397" bIns="149397" numCol="1" spcCol="1270" anchor="ctr" anchorCtr="0">
          <a:noAutofit/>
        </a:bodyPr>
        <a:lstStyle/>
        <a:p>
          <a:pPr marL="0" lvl="0" indent="0" algn="l" defTabSz="755650">
            <a:lnSpc>
              <a:spcPct val="90000"/>
            </a:lnSpc>
            <a:spcBef>
              <a:spcPct val="0"/>
            </a:spcBef>
            <a:spcAft>
              <a:spcPct val="35000"/>
            </a:spcAft>
            <a:buNone/>
          </a:pPr>
          <a:r>
            <a:rPr lang="en-US" sz="1700" b="0" i="0" kern="1200"/>
            <a:t>The attrition rates for different job positions range from 48.91% to 50.57%, with the overall grand total attrition rate being 50.21%. This indicates that attrition is a common challenge across all job positions in the organization.</a:t>
          </a:r>
          <a:endParaRPr lang="en-US" sz="1700" kern="1200"/>
        </a:p>
      </dsp:txBody>
      <dsp:txXfrm>
        <a:off x="1630424" y="1765132"/>
        <a:ext cx="4965638" cy="1411623"/>
      </dsp:txXfrm>
    </dsp:sp>
    <dsp:sp modelId="{C5377726-2E43-4679-9958-37CF597AB4B4}">
      <dsp:nvSpPr>
        <dsp:cNvPr id="0" name=""/>
        <dsp:cNvSpPr/>
      </dsp:nvSpPr>
      <dsp:spPr>
        <a:xfrm>
          <a:off x="0" y="3529661"/>
          <a:ext cx="6596063" cy="14116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160B18-9ECD-492C-A78E-2AD872CB4B26}">
      <dsp:nvSpPr>
        <dsp:cNvPr id="0" name=""/>
        <dsp:cNvSpPr/>
      </dsp:nvSpPr>
      <dsp:spPr>
        <a:xfrm>
          <a:off x="427016" y="3847276"/>
          <a:ext cx="776392" cy="776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CE567DE-90B7-444E-BB26-7ABDF0151185}">
      <dsp:nvSpPr>
        <dsp:cNvPr id="0" name=""/>
        <dsp:cNvSpPr/>
      </dsp:nvSpPr>
      <dsp:spPr>
        <a:xfrm>
          <a:off x="1630424" y="3529661"/>
          <a:ext cx="4965638" cy="1411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97" tIns="149397" rIns="149397" bIns="149397" numCol="1" spcCol="1270" anchor="ctr" anchorCtr="0">
          <a:noAutofit/>
        </a:bodyPr>
        <a:lstStyle/>
        <a:p>
          <a:pPr marL="0" lvl="0" indent="0" algn="l" defTabSz="755650">
            <a:lnSpc>
              <a:spcPct val="90000"/>
            </a:lnSpc>
            <a:spcBef>
              <a:spcPct val="0"/>
            </a:spcBef>
            <a:spcAft>
              <a:spcPct val="35000"/>
            </a:spcAft>
            <a:buNone/>
          </a:pPr>
          <a:r>
            <a:rPr lang="en-US" sz="1700" b="0" i="0" kern="1200"/>
            <a:t>The average monthly income for job positions ranges from 5.74 to 6.00, with the overall grand total average monthly income being 5.87.</a:t>
          </a:r>
          <a:endParaRPr lang="en-US" sz="1700" kern="1200"/>
        </a:p>
      </dsp:txBody>
      <dsp:txXfrm>
        <a:off x="1630424" y="3529661"/>
        <a:ext cx="4965638" cy="141162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2527A-CCB6-4829-88E3-7552B266EFAB}">
      <dsp:nvSpPr>
        <dsp:cNvPr id="0" name=""/>
        <dsp:cNvSpPr/>
      </dsp:nvSpPr>
      <dsp:spPr>
        <a:xfrm>
          <a:off x="0" y="3468"/>
          <a:ext cx="10898485" cy="7388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6E9D13-3C76-45C3-8931-E3693C602C60}">
      <dsp:nvSpPr>
        <dsp:cNvPr id="0" name=""/>
        <dsp:cNvSpPr/>
      </dsp:nvSpPr>
      <dsp:spPr>
        <a:xfrm>
          <a:off x="223512" y="169718"/>
          <a:ext cx="406386" cy="4063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64BECF-0D1A-410A-8F1A-CCDAE9A6B1CE}">
      <dsp:nvSpPr>
        <dsp:cNvPr id="0" name=""/>
        <dsp:cNvSpPr/>
      </dsp:nvSpPr>
      <dsp:spPr bwMode="white">
        <a:xfrm>
          <a:off x="853412" y="3468"/>
          <a:ext cx="10045072" cy="738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99" tIns="78199" rIns="78199" bIns="78199" numCol="1" spcCol="1270" anchor="ctr" anchorCtr="0">
          <a:noAutofit/>
        </a:bodyPr>
        <a:lstStyle/>
        <a:p>
          <a:pPr marL="0" lvl="0" indent="0" algn="ctr" defTabSz="889000">
            <a:lnSpc>
              <a:spcPct val="100000"/>
            </a:lnSpc>
            <a:spcBef>
              <a:spcPct val="0"/>
            </a:spcBef>
            <a:spcAft>
              <a:spcPct val="35000"/>
            </a:spcAft>
            <a:buNone/>
          </a:pPr>
          <a:r>
            <a:rPr lang="en-US" sz="2000" b="0" i="0" kern="1200" dirty="0"/>
            <a:t>Conduct stay interviews: Instead of exit interviews, conduct stay interviews with employees to gather feedback about the job.</a:t>
          </a:r>
          <a:endParaRPr lang="en-US" sz="2000" kern="1200" dirty="0"/>
        </a:p>
      </dsp:txBody>
      <dsp:txXfrm>
        <a:off x="853412" y="3468"/>
        <a:ext cx="10045072" cy="738885"/>
      </dsp:txXfrm>
    </dsp:sp>
    <dsp:sp modelId="{BFC3A43C-BCDB-4217-8A75-CCC1183668B5}">
      <dsp:nvSpPr>
        <dsp:cNvPr id="0" name=""/>
        <dsp:cNvSpPr/>
      </dsp:nvSpPr>
      <dsp:spPr>
        <a:xfrm>
          <a:off x="0" y="927075"/>
          <a:ext cx="10898485" cy="7388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8F2191-0ABC-400B-9F39-F02DFE1A6756}">
      <dsp:nvSpPr>
        <dsp:cNvPr id="0" name=""/>
        <dsp:cNvSpPr/>
      </dsp:nvSpPr>
      <dsp:spPr>
        <a:xfrm>
          <a:off x="223512" y="1093324"/>
          <a:ext cx="406386" cy="4063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AF71C2-E556-429D-B688-B88B92F8AFD3}">
      <dsp:nvSpPr>
        <dsp:cNvPr id="0" name=""/>
        <dsp:cNvSpPr/>
      </dsp:nvSpPr>
      <dsp:spPr bwMode="white">
        <a:xfrm>
          <a:off x="853412" y="927075"/>
          <a:ext cx="10045072" cy="738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99" tIns="78199" rIns="78199" bIns="78199" numCol="1" spcCol="1270" anchor="ctr" anchorCtr="0">
          <a:noAutofit/>
        </a:bodyPr>
        <a:lstStyle/>
        <a:p>
          <a:pPr marL="0" lvl="0" indent="0" algn="ctr" defTabSz="889000">
            <a:lnSpc>
              <a:spcPct val="100000"/>
            </a:lnSpc>
            <a:spcBef>
              <a:spcPct val="0"/>
            </a:spcBef>
            <a:spcAft>
              <a:spcPct val="35000"/>
            </a:spcAft>
            <a:buNone/>
          </a:pPr>
          <a:r>
            <a:rPr lang="en-US" sz="2000" b="0" i="0" kern="1200" dirty="0"/>
            <a:t>Improve employee engagement: Implement initiatives to improve employee engagement, such as regular feedback, recognition and rewards programs, and opportunities for career growth</a:t>
          </a:r>
          <a:r>
            <a:rPr lang="en-US" sz="2000" kern="1200" dirty="0"/>
            <a:t>.</a:t>
          </a:r>
        </a:p>
      </dsp:txBody>
      <dsp:txXfrm>
        <a:off x="853412" y="927075"/>
        <a:ext cx="10045072" cy="738885"/>
      </dsp:txXfrm>
    </dsp:sp>
    <dsp:sp modelId="{A8E1718F-77A1-495C-808D-3B6F90B50A14}">
      <dsp:nvSpPr>
        <dsp:cNvPr id="0" name=""/>
        <dsp:cNvSpPr/>
      </dsp:nvSpPr>
      <dsp:spPr>
        <a:xfrm>
          <a:off x="0" y="1850681"/>
          <a:ext cx="10898485" cy="7388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A001B9-CC7E-4D30-8A42-42401FCF2E5E}">
      <dsp:nvSpPr>
        <dsp:cNvPr id="0" name=""/>
        <dsp:cNvSpPr/>
      </dsp:nvSpPr>
      <dsp:spPr>
        <a:xfrm>
          <a:off x="223512" y="2016931"/>
          <a:ext cx="406386" cy="4063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BA4BF1-5BE7-4D48-AB8C-831BE404813F}">
      <dsp:nvSpPr>
        <dsp:cNvPr id="0" name=""/>
        <dsp:cNvSpPr/>
      </dsp:nvSpPr>
      <dsp:spPr bwMode="white">
        <a:xfrm>
          <a:off x="853412" y="1850681"/>
          <a:ext cx="10045072" cy="738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99" tIns="78199" rIns="78199" bIns="78199" numCol="1" spcCol="1270" anchor="ctr" anchorCtr="0">
          <a:noAutofit/>
        </a:bodyPr>
        <a:lstStyle/>
        <a:p>
          <a:pPr marL="0" lvl="0" indent="0" algn="ctr" defTabSz="889000">
            <a:lnSpc>
              <a:spcPct val="100000"/>
            </a:lnSpc>
            <a:spcBef>
              <a:spcPct val="0"/>
            </a:spcBef>
            <a:spcAft>
              <a:spcPct val="35000"/>
            </a:spcAft>
            <a:buNone/>
          </a:pPr>
          <a:r>
            <a:rPr lang="en-US" sz="2000" b="0" i="0" kern="1200" dirty="0"/>
            <a:t>Address workload issues: Ensure employees have manageable workloads by regularly monitoring and adjusting workloads to prevent burnout and overwhelm.</a:t>
          </a:r>
          <a:endParaRPr lang="en-US" sz="2000" kern="1200" dirty="0"/>
        </a:p>
      </dsp:txBody>
      <dsp:txXfrm>
        <a:off x="853412" y="1850681"/>
        <a:ext cx="10045072" cy="738885"/>
      </dsp:txXfrm>
    </dsp:sp>
    <dsp:sp modelId="{9BEE6CFB-24F9-41CE-B772-C8332367E6E1}">
      <dsp:nvSpPr>
        <dsp:cNvPr id="0" name=""/>
        <dsp:cNvSpPr/>
      </dsp:nvSpPr>
      <dsp:spPr>
        <a:xfrm>
          <a:off x="0" y="2774288"/>
          <a:ext cx="10898485" cy="7388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EF7A08-80D8-4596-BA50-B479596CE6FE}">
      <dsp:nvSpPr>
        <dsp:cNvPr id="0" name=""/>
        <dsp:cNvSpPr/>
      </dsp:nvSpPr>
      <dsp:spPr>
        <a:xfrm>
          <a:off x="223512" y="2940537"/>
          <a:ext cx="406386" cy="4063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E1F057-43E6-4AAD-B399-BE1431F6946F}">
      <dsp:nvSpPr>
        <dsp:cNvPr id="0" name=""/>
        <dsp:cNvSpPr/>
      </dsp:nvSpPr>
      <dsp:spPr bwMode="white">
        <a:xfrm>
          <a:off x="853412" y="2774288"/>
          <a:ext cx="10045072" cy="738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99" tIns="78199" rIns="78199" bIns="78199" numCol="1" spcCol="1270" anchor="ctr" anchorCtr="0">
          <a:noAutofit/>
        </a:bodyPr>
        <a:lstStyle/>
        <a:p>
          <a:pPr marL="0" lvl="0" indent="0" algn="ctr" defTabSz="800100">
            <a:lnSpc>
              <a:spcPct val="100000"/>
            </a:lnSpc>
            <a:spcBef>
              <a:spcPct val="0"/>
            </a:spcBef>
            <a:spcAft>
              <a:spcPct val="35000"/>
            </a:spcAft>
            <a:buNone/>
          </a:pPr>
          <a:r>
            <a:rPr lang="en-US" sz="1800" b="0" i="0" kern="1200" dirty="0"/>
            <a:t>Create a positive work environment: Foster a positive work environment by promoting a culture of respect, inclusivity, and teamwork. Encourage open communication and collaboration among employees.</a:t>
          </a:r>
          <a:endParaRPr lang="en-US" sz="1800" kern="1200" dirty="0"/>
        </a:p>
      </dsp:txBody>
      <dsp:txXfrm>
        <a:off x="853412" y="2774288"/>
        <a:ext cx="10045072" cy="738885"/>
      </dsp:txXfrm>
    </dsp:sp>
    <dsp:sp modelId="{49E30507-7FF7-4582-BA49-3BE38F2DFCD6}">
      <dsp:nvSpPr>
        <dsp:cNvPr id="0" name=""/>
        <dsp:cNvSpPr/>
      </dsp:nvSpPr>
      <dsp:spPr>
        <a:xfrm>
          <a:off x="0" y="3697894"/>
          <a:ext cx="10898485" cy="7388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0709E7-CF9F-4F6D-AB5D-FF51711F3DB7}">
      <dsp:nvSpPr>
        <dsp:cNvPr id="0" name=""/>
        <dsp:cNvSpPr/>
      </dsp:nvSpPr>
      <dsp:spPr>
        <a:xfrm>
          <a:off x="223512" y="3864144"/>
          <a:ext cx="406386" cy="40638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C2242C-368F-46CC-A1D0-7676852EB348}">
      <dsp:nvSpPr>
        <dsp:cNvPr id="0" name=""/>
        <dsp:cNvSpPr/>
      </dsp:nvSpPr>
      <dsp:spPr bwMode="white">
        <a:xfrm>
          <a:off x="853412" y="3697894"/>
          <a:ext cx="10045072" cy="738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99" tIns="78199" rIns="78199" bIns="78199" numCol="1" spcCol="1270" anchor="ctr" anchorCtr="0">
          <a:noAutofit/>
        </a:bodyPr>
        <a:lstStyle/>
        <a:p>
          <a:pPr marL="0" lvl="0" indent="0" algn="ctr" defTabSz="800100">
            <a:lnSpc>
              <a:spcPct val="100000"/>
            </a:lnSpc>
            <a:spcBef>
              <a:spcPct val="0"/>
            </a:spcBef>
            <a:spcAft>
              <a:spcPct val="35000"/>
            </a:spcAft>
            <a:buNone/>
          </a:pPr>
          <a:r>
            <a:rPr lang="en-US" sz="1800" b="0" i="0" kern="1200" dirty="0"/>
            <a:t>Address pay and compensation issues: Ensure that employees receive fair pay and compensation for their work and t</a:t>
          </a:r>
          <a:r>
            <a:rPr lang="en-US" sz="1800" kern="1200" dirty="0"/>
            <a:t>o find out what motivates an employee to continue to work in an organization.</a:t>
          </a:r>
        </a:p>
      </dsp:txBody>
      <dsp:txXfrm>
        <a:off x="853412" y="3697894"/>
        <a:ext cx="10045072" cy="7388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BB17E-743D-4B69-8B5C-2EEF0C8C4A0C}">
      <dsp:nvSpPr>
        <dsp:cNvPr id="0" name=""/>
        <dsp:cNvSpPr/>
      </dsp:nvSpPr>
      <dsp:spPr>
        <a:xfrm>
          <a:off x="0" y="493"/>
          <a:ext cx="9404352" cy="11559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282E83-175A-4726-9C0C-FDD7E1D8D1FE}">
      <dsp:nvSpPr>
        <dsp:cNvPr id="0" name=""/>
        <dsp:cNvSpPr/>
      </dsp:nvSpPr>
      <dsp:spPr>
        <a:xfrm>
          <a:off x="349665" y="260575"/>
          <a:ext cx="635755" cy="6357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4800CF6-AC03-4E22-AFF3-EFBBA10C393E}">
      <dsp:nvSpPr>
        <dsp:cNvPr id="0" name=""/>
        <dsp:cNvSpPr/>
      </dsp:nvSpPr>
      <dsp:spPr>
        <a:xfrm>
          <a:off x="1335086" y="493"/>
          <a:ext cx="8069265" cy="1155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35" tIns="122335" rIns="122335" bIns="122335" numCol="1" spcCol="1270" anchor="ctr" anchorCtr="0">
          <a:noAutofit/>
        </a:bodyPr>
        <a:lstStyle/>
        <a:p>
          <a:pPr marL="0" lvl="0" indent="0" algn="l" defTabSz="800100">
            <a:lnSpc>
              <a:spcPct val="90000"/>
            </a:lnSpc>
            <a:spcBef>
              <a:spcPct val="0"/>
            </a:spcBef>
            <a:spcAft>
              <a:spcPct val="35000"/>
            </a:spcAft>
            <a:buNone/>
          </a:pPr>
          <a:r>
            <a:rPr lang="en-US" sz="1800" b="0" i="0" kern="1200"/>
            <a:t>The attrition rates across all departments seem to be relatively close, ranging from 16.09% to 16.97%. This indicates a somewhat uniform distribution of attrition across the organization.</a:t>
          </a:r>
          <a:endParaRPr lang="en-US" sz="1800" kern="1200"/>
        </a:p>
      </dsp:txBody>
      <dsp:txXfrm>
        <a:off x="1335086" y="493"/>
        <a:ext cx="8069265" cy="1155919"/>
      </dsp:txXfrm>
    </dsp:sp>
    <dsp:sp modelId="{FFCC1D16-8D93-4ED4-95B2-2059B574BA1A}">
      <dsp:nvSpPr>
        <dsp:cNvPr id="0" name=""/>
        <dsp:cNvSpPr/>
      </dsp:nvSpPr>
      <dsp:spPr>
        <a:xfrm>
          <a:off x="0" y="1445393"/>
          <a:ext cx="9404352" cy="11559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245F8B-30D7-4225-84D8-C7C1318C0C22}">
      <dsp:nvSpPr>
        <dsp:cNvPr id="0" name=""/>
        <dsp:cNvSpPr/>
      </dsp:nvSpPr>
      <dsp:spPr>
        <a:xfrm>
          <a:off x="349665" y="1705475"/>
          <a:ext cx="635755" cy="6357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B92DC7-DA06-4947-84AD-8A3C999AAF38}">
      <dsp:nvSpPr>
        <dsp:cNvPr id="0" name=""/>
        <dsp:cNvSpPr/>
      </dsp:nvSpPr>
      <dsp:spPr>
        <a:xfrm>
          <a:off x="1335086" y="1445393"/>
          <a:ext cx="8069265" cy="1155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35" tIns="122335" rIns="122335" bIns="122335" numCol="1" spcCol="1270" anchor="ctr" anchorCtr="0">
          <a:noAutofit/>
        </a:bodyPr>
        <a:lstStyle/>
        <a:p>
          <a:pPr marL="0" lvl="0" indent="0" algn="l" defTabSz="800100">
            <a:lnSpc>
              <a:spcPct val="90000"/>
            </a:lnSpc>
            <a:spcBef>
              <a:spcPct val="0"/>
            </a:spcBef>
            <a:spcAft>
              <a:spcPct val="35000"/>
            </a:spcAft>
            <a:buNone/>
          </a:pPr>
          <a:r>
            <a:rPr lang="en-US" sz="1800" b="0" i="0" kern="1200"/>
            <a:t>The Research &amp; Development department has the highest sum of attrition rate (4,260.00) and contributes the highest percentage (16.97%) to the overall attrition rate. This suggests that attrition in this department is a significant concern and should be carefully addressed.</a:t>
          </a:r>
          <a:endParaRPr lang="en-US" sz="1800" kern="1200"/>
        </a:p>
      </dsp:txBody>
      <dsp:txXfrm>
        <a:off x="1335086" y="1445393"/>
        <a:ext cx="8069265" cy="1155919"/>
      </dsp:txXfrm>
    </dsp:sp>
    <dsp:sp modelId="{B2500F7B-37D6-4BDC-BB1D-403455069087}">
      <dsp:nvSpPr>
        <dsp:cNvPr id="0" name=""/>
        <dsp:cNvSpPr/>
      </dsp:nvSpPr>
      <dsp:spPr>
        <a:xfrm>
          <a:off x="0" y="2890292"/>
          <a:ext cx="9404352" cy="115591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CF570D-282B-4335-B260-5C739F5ADF72}">
      <dsp:nvSpPr>
        <dsp:cNvPr id="0" name=""/>
        <dsp:cNvSpPr/>
      </dsp:nvSpPr>
      <dsp:spPr>
        <a:xfrm>
          <a:off x="349665" y="3150374"/>
          <a:ext cx="635755" cy="6357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19DF4D-7666-4F43-B641-6422CFC70CBE}">
      <dsp:nvSpPr>
        <dsp:cNvPr id="0" name=""/>
        <dsp:cNvSpPr/>
      </dsp:nvSpPr>
      <dsp:spPr>
        <a:xfrm>
          <a:off x="1335086" y="2890292"/>
          <a:ext cx="8069265" cy="1155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35" tIns="122335" rIns="122335" bIns="122335" numCol="1" spcCol="1270" anchor="ctr" anchorCtr="0">
          <a:noAutofit/>
        </a:bodyPr>
        <a:lstStyle/>
        <a:p>
          <a:pPr marL="0" lvl="0" indent="0" algn="l" defTabSz="800100">
            <a:lnSpc>
              <a:spcPct val="90000"/>
            </a:lnSpc>
            <a:spcBef>
              <a:spcPct val="0"/>
            </a:spcBef>
            <a:spcAft>
              <a:spcPct val="35000"/>
            </a:spcAft>
            <a:buNone/>
          </a:pPr>
          <a:r>
            <a:rPr lang="en-US" sz="1800" b="0" i="0" kern="1200"/>
            <a:t>The Hardware department has the lowest sum of attrition rate (4,039.00) and contributes the lowest percentage (16.09%) to the overall attrition rate. While this might be seen as a positive aspect, it's essential to investigate further to ensure the low attrition rate is not due to dissatisfaction or other issues that might arise later</a:t>
          </a:r>
          <a:endParaRPr lang="en-US" sz="1800" kern="1200"/>
        </a:p>
      </dsp:txBody>
      <dsp:txXfrm>
        <a:off x="1335086" y="2890292"/>
        <a:ext cx="8069265" cy="11559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279397-9EEB-4F52-8457-C1AA40916EDE}">
      <dsp:nvSpPr>
        <dsp:cNvPr id="0" name=""/>
        <dsp:cNvSpPr/>
      </dsp:nvSpPr>
      <dsp:spPr>
        <a:xfrm>
          <a:off x="0" y="1683"/>
          <a:ext cx="9404352" cy="85327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D75484-2314-4ACB-8C97-087BDAA341CE}">
      <dsp:nvSpPr>
        <dsp:cNvPr id="0" name=""/>
        <dsp:cNvSpPr/>
      </dsp:nvSpPr>
      <dsp:spPr>
        <a:xfrm>
          <a:off x="258116" y="193670"/>
          <a:ext cx="469302" cy="4693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667CD0-CF9C-4F6D-8E5E-CBBAB9F5DF8A}">
      <dsp:nvSpPr>
        <dsp:cNvPr id="0" name=""/>
        <dsp:cNvSpPr/>
      </dsp:nvSpPr>
      <dsp:spPr>
        <a:xfrm>
          <a:off x="985535" y="1683"/>
          <a:ext cx="8418816" cy="853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305" tIns="90305" rIns="90305" bIns="90305" numCol="1" spcCol="1270" anchor="ctr" anchorCtr="0">
          <a:noAutofit/>
        </a:bodyPr>
        <a:lstStyle/>
        <a:p>
          <a:pPr marL="0" lvl="0" indent="0" algn="l" defTabSz="666750">
            <a:lnSpc>
              <a:spcPct val="90000"/>
            </a:lnSpc>
            <a:spcBef>
              <a:spcPct val="0"/>
            </a:spcBef>
            <a:spcAft>
              <a:spcPct val="35000"/>
            </a:spcAft>
            <a:buNone/>
          </a:pPr>
          <a:r>
            <a:rPr lang="en-US" sz="1500" b="0" i="0" kern="1200"/>
            <a:t>Focus on addressing attrition in the Research &amp; Development department. Conduct exit interviews, employee surveys, and performance reviews to identify the reasons behind the high attrition rate. Implement measures to improve employee satisfaction, work-life balance, and career growth opportunities in this department.</a:t>
          </a:r>
          <a:endParaRPr lang="en-US" sz="1500" kern="1200"/>
        </a:p>
      </dsp:txBody>
      <dsp:txXfrm>
        <a:off x="985535" y="1683"/>
        <a:ext cx="8418816" cy="853277"/>
      </dsp:txXfrm>
    </dsp:sp>
    <dsp:sp modelId="{4D8E92FA-3277-4175-9A3C-F89857E94B1E}">
      <dsp:nvSpPr>
        <dsp:cNvPr id="0" name=""/>
        <dsp:cNvSpPr/>
      </dsp:nvSpPr>
      <dsp:spPr>
        <a:xfrm>
          <a:off x="0" y="1068280"/>
          <a:ext cx="9404352" cy="85327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F7B570-4E52-4399-96FB-9BD189F3918B}">
      <dsp:nvSpPr>
        <dsp:cNvPr id="0" name=""/>
        <dsp:cNvSpPr/>
      </dsp:nvSpPr>
      <dsp:spPr>
        <a:xfrm>
          <a:off x="258116" y="1260267"/>
          <a:ext cx="469302" cy="4693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EA47D6-4FF1-4DAC-BB14-A1F9022C4E17}">
      <dsp:nvSpPr>
        <dsp:cNvPr id="0" name=""/>
        <dsp:cNvSpPr/>
      </dsp:nvSpPr>
      <dsp:spPr>
        <a:xfrm>
          <a:off x="985535" y="1068280"/>
          <a:ext cx="8418816" cy="853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305" tIns="90305" rIns="90305" bIns="90305" numCol="1" spcCol="1270" anchor="ctr" anchorCtr="0">
          <a:noAutofit/>
        </a:bodyPr>
        <a:lstStyle/>
        <a:p>
          <a:pPr marL="0" lvl="0" indent="0" algn="l" defTabSz="666750">
            <a:lnSpc>
              <a:spcPct val="90000"/>
            </a:lnSpc>
            <a:spcBef>
              <a:spcPct val="0"/>
            </a:spcBef>
            <a:spcAft>
              <a:spcPct val="35000"/>
            </a:spcAft>
            <a:buNone/>
          </a:pPr>
          <a:r>
            <a:rPr lang="en-US" sz="1500" b="0" i="0" kern="1200"/>
            <a:t>Evaluate the reasons for the relatively high attrition rates in other departments, such as Sales, Software, and Human Resources. Consider implementing targeted retention strategies to reduce turnover in these areas as well.</a:t>
          </a:r>
          <a:endParaRPr lang="en-US" sz="1500" kern="1200"/>
        </a:p>
      </dsp:txBody>
      <dsp:txXfrm>
        <a:off x="985535" y="1068280"/>
        <a:ext cx="8418816" cy="853277"/>
      </dsp:txXfrm>
    </dsp:sp>
    <dsp:sp modelId="{96B1D775-CC3E-45DF-B7E2-EFF517683A21}">
      <dsp:nvSpPr>
        <dsp:cNvPr id="0" name=""/>
        <dsp:cNvSpPr/>
      </dsp:nvSpPr>
      <dsp:spPr>
        <a:xfrm>
          <a:off x="0" y="2134876"/>
          <a:ext cx="9404352" cy="85327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16D514-8459-4B07-96C7-4DD88D875FA2}">
      <dsp:nvSpPr>
        <dsp:cNvPr id="0" name=""/>
        <dsp:cNvSpPr/>
      </dsp:nvSpPr>
      <dsp:spPr>
        <a:xfrm>
          <a:off x="258116" y="2326864"/>
          <a:ext cx="469302" cy="4693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53A01C-6B76-4EBC-AC9A-4515F7A5C3EB}">
      <dsp:nvSpPr>
        <dsp:cNvPr id="0" name=""/>
        <dsp:cNvSpPr/>
      </dsp:nvSpPr>
      <dsp:spPr>
        <a:xfrm>
          <a:off x="985535" y="2134876"/>
          <a:ext cx="8418816" cy="853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305" tIns="90305" rIns="90305" bIns="90305" numCol="1" spcCol="1270" anchor="ctr" anchorCtr="0">
          <a:noAutofit/>
        </a:bodyPr>
        <a:lstStyle/>
        <a:p>
          <a:pPr marL="0" lvl="0" indent="0" algn="l" defTabSz="666750">
            <a:lnSpc>
              <a:spcPct val="90000"/>
            </a:lnSpc>
            <a:spcBef>
              <a:spcPct val="0"/>
            </a:spcBef>
            <a:spcAft>
              <a:spcPct val="35000"/>
            </a:spcAft>
            <a:buNone/>
          </a:pPr>
          <a:r>
            <a:rPr lang="en-US" sz="1500" b="0" i="0" kern="1200"/>
            <a:t>Share the findings with department heads and managers to raise awareness about attrition trends in their respective teams. Encourage them to take proactive steps to retain valuable employees.</a:t>
          </a:r>
          <a:endParaRPr lang="en-US" sz="1500" kern="1200"/>
        </a:p>
      </dsp:txBody>
      <dsp:txXfrm>
        <a:off x="985535" y="2134876"/>
        <a:ext cx="8418816" cy="853277"/>
      </dsp:txXfrm>
    </dsp:sp>
    <dsp:sp modelId="{24784128-54DE-40BD-BA10-342B891C4541}">
      <dsp:nvSpPr>
        <dsp:cNvPr id="0" name=""/>
        <dsp:cNvSpPr/>
      </dsp:nvSpPr>
      <dsp:spPr>
        <a:xfrm>
          <a:off x="0" y="3201473"/>
          <a:ext cx="9404352" cy="85327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35E494-C634-4F71-96FD-1AFF5690CF77}">
      <dsp:nvSpPr>
        <dsp:cNvPr id="0" name=""/>
        <dsp:cNvSpPr/>
      </dsp:nvSpPr>
      <dsp:spPr>
        <a:xfrm>
          <a:off x="258116" y="3393460"/>
          <a:ext cx="469302" cy="4693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E8C161F-98BE-44B9-8117-2C37038B3B80}">
      <dsp:nvSpPr>
        <dsp:cNvPr id="0" name=""/>
        <dsp:cNvSpPr/>
      </dsp:nvSpPr>
      <dsp:spPr>
        <a:xfrm>
          <a:off x="985535" y="3201473"/>
          <a:ext cx="8418816" cy="853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305" tIns="90305" rIns="90305" bIns="90305" numCol="1" spcCol="1270" anchor="ctr" anchorCtr="0">
          <a:noAutofit/>
        </a:bodyPr>
        <a:lstStyle/>
        <a:p>
          <a:pPr marL="0" lvl="0" indent="0" algn="l" defTabSz="666750">
            <a:lnSpc>
              <a:spcPct val="90000"/>
            </a:lnSpc>
            <a:spcBef>
              <a:spcPct val="0"/>
            </a:spcBef>
            <a:spcAft>
              <a:spcPct val="35000"/>
            </a:spcAft>
            <a:buNone/>
          </a:pPr>
          <a:r>
            <a:rPr lang="en-US" sz="1500" b="0" i="0" kern="1200"/>
            <a:t>Monitor attrition rates over time and track the effectiveness of implemented measures to understand which strategies are working and which need adjustments.</a:t>
          </a:r>
          <a:endParaRPr lang="en-US" sz="1500" kern="1200"/>
        </a:p>
      </dsp:txBody>
      <dsp:txXfrm>
        <a:off x="985535" y="3201473"/>
        <a:ext cx="8418816" cy="8532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97318D-6109-4EE9-B76C-9B3CBC0B0BD6}">
      <dsp:nvSpPr>
        <dsp:cNvPr id="0" name=""/>
        <dsp:cNvSpPr/>
      </dsp:nvSpPr>
      <dsp:spPr>
        <a:xfrm>
          <a:off x="0" y="1683"/>
          <a:ext cx="9404352" cy="85327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46E2DA-573B-4301-9900-EC678363B072}">
      <dsp:nvSpPr>
        <dsp:cNvPr id="0" name=""/>
        <dsp:cNvSpPr/>
      </dsp:nvSpPr>
      <dsp:spPr>
        <a:xfrm>
          <a:off x="258116" y="193670"/>
          <a:ext cx="469302" cy="4693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4F603E1-45C1-4404-AB99-F1DD99028317}">
      <dsp:nvSpPr>
        <dsp:cNvPr id="0" name=""/>
        <dsp:cNvSpPr/>
      </dsp:nvSpPr>
      <dsp:spPr>
        <a:xfrm>
          <a:off x="985535" y="1683"/>
          <a:ext cx="8418816" cy="853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305" tIns="90305" rIns="90305" bIns="90305" numCol="1" spcCol="1270" anchor="ctr" anchorCtr="0">
          <a:noAutofit/>
        </a:bodyPr>
        <a:lstStyle/>
        <a:p>
          <a:pPr marL="0" lvl="0" indent="0" algn="l" defTabSz="800100">
            <a:lnSpc>
              <a:spcPct val="90000"/>
            </a:lnSpc>
            <a:spcBef>
              <a:spcPct val="0"/>
            </a:spcBef>
            <a:spcAft>
              <a:spcPct val="35000"/>
            </a:spcAft>
            <a:buNone/>
          </a:pPr>
          <a:r>
            <a:rPr lang="en-US" sz="1800" b="0" i="0" kern="1200"/>
            <a:t>The data represents the average job satisfaction scores for different job positions within the organization.</a:t>
          </a:r>
          <a:endParaRPr lang="en-US" sz="1800" kern="1200"/>
        </a:p>
      </dsp:txBody>
      <dsp:txXfrm>
        <a:off x="985535" y="1683"/>
        <a:ext cx="8418816" cy="853277"/>
      </dsp:txXfrm>
    </dsp:sp>
    <dsp:sp modelId="{93D800E8-2A84-4C66-B375-52A411B7EAC9}">
      <dsp:nvSpPr>
        <dsp:cNvPr id="0" name=""/>
        <dsp:cNvSpPr/>
      </dsp:nvSpPr>
      <dsp:spPr>
        <a:xfrm>
          <a:off x="0" y="1068280"/>
          <a:ext cx="9404352" cy="85327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DBAD4A-05AC-4AB4-B2E0-E59DBF870862}">
      <dsp:nvSpPr>
        <dsp:cNvPr id="0" name=""/>
        <dsp:cNvSpPr/>
      </dsp:nvSpPr>
      <dsp:spPr>
        <a:xfrm>
          <a:off x="258116" y="1260267"/>
          <a:ext cx="469302" cy="4693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B58F3D-492C-4DDD-8648-6C9DE4002B55}">
      <dsp:nvSpPr>
        <dsp:cNvPr id="0" name=""/>
        <dsp:cNvSpPr/>
      </dsp:nvSpPr>
      <dsp:spPr>
        <a:xfrm>
          <a:off x="985535" y="1068280"/>
          <a:ext cx="8418816" cy="853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305" tIns="90305" rIns="90305" bIns="90305" numCol="1" spcCol="1270" anchor="ctr" anchorCtr="0">
          <a:noAutofit/>
        </a:bodyPr>
        <a:lstStyle/>
        <a:p>
          <a:pPr marL="0" lvl="0" indent="0" algn="l" defTabSz="800100">
            <a:lnSpc>
              <a:spcPct val="90000"/>
            </a:lnSpc>
            <a:spcBef>
              <a:spcPct val="0"/>
            </a:spcBef>
            <a:spcAft>
              <a:spcPct val="35000"/>
            </a:spcAft>
            <a:buNone/>
          </a:pPr>
          <a:r>
            <a:rPr lang="en-US" sz="1800" b="0" i="0" kern="1200"/>
            <a:t>The job satisfaction scores are quite close to each other, ranging from 114.18 to 116.29, indicating a relatively consistent level of satisfaction across job roles.</a:t>
          </a:r>
          <a:endParaRPr lang="en-US" sz="1800" kern="1200"/>
        </a:p>
      </dsp:txBody>
      <dsp:txXfrm>
        <a:off x="985535" y="1068280"/>
        <a:ext cx="8418816" cy="853277"/>
      </dsp:txXfrm>
    </dsp:sp>
    <dsp:sp modelId="{3B92C387-1F4C-4AD3-8B91-F1FB4AB6F236}">
      <dsp:nvSpPr>
        <dsp:cNvPr id="0" name=""/>
        <dsp:cNvSpPr/>
      </dsp:nvSpPr>
      <dsp:spPr>
        <a:xfrm>
          <a:off x="0" y="2134876"/>
          <a:ext cx="9404352" cy="85327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BDBA67-8C24-4533-B9DA-AF9C209EB93F}">
      <dsp:nvSpPr>
        <dsp:cNvPr id="0" name=""/>
        <dsp:cNvSpPr/>
      </dsp:nvSpPr>
      <dsp:spPr>
        <a:xfrm>
          <a:off x="258116" y="2326864"/>
          <a:ext cx="469302" cy="4693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BC60C7-2FA0-4B8B-9C3D-085C3555F7C3}">
      <dsp:nvSpPr>
        <dsp:cNvPr id="0" name=""/>
        <dsp:cNvSpPr/>
      </dsp:nvSpPr>
      <dsp:spPr>
        <a:xfrm>
          <a:off x="985535" y="2134876"/>
          <a:ext cx="8418816" cy="853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305" tIns="90305" rIns="90305" bIns="90305" numCol="1" spcCol="1270" anchor="ctr" anchorCtr="0">
          <a:noAutofit/>
        </a:bodyPr>
        <a:lstStyle/>
        <a:p>
          <a:pPr marL="0" lvl="0" indent="0" algn="l" defTabSz="800100">
            <a:lnSpc>
              <a:spcPct val="90000"/>
            </a:lnSpc>
            <a:spcBef>
              <a:spcPct val="0"/>
            </a:spcBef>
            <a:spcAft>
              <a:spcPct val="35000"/>
            </a:spcAft>
            <a:buNone/>
          </a:pPr>
          <a:r>
            <a:rPr lang="en-US" sz="1800" b="0" i="0" kern="1200"/>
            <a:t>The Healthcare Representative position has the highest average job satisfaction score (116.29), suggesting that employees in this role are generally more satisfied with their jobs.</a:t>
          </a:r>
          <a:endParaRPr lang="en-US" sz="1800" kern="1200"/>
        </a:p>
      </dsp:txBody>
      <dsp:txXfrm>
        <a:off x="985535" y="2134876"/>
        <a:ext cx="8418816" cy="853277"/>
      </dsp:txXfrm>
    </dsp:sp>
    <dsp:sp modelId="{9F5B1DD5-1F79-4185-996A-4BB0B47AFAEC}">
      <dsp:nvSpPr>
        <dsp:cNvPr id="0" name=""/>
        <dsp:cNvSpPr/>
      </dsp:nvSpPr>
      <dsp:spPr>
        <a:xfrm>
          <a:off x="0" y="3201473"/>
          <a:ext cx="9404352" cy="85327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49469B-2D0D-419D-82B4-A1B3B741B26B}">
      <dsp:nvSpPr>
        <dsp:cNvPr id="0" name=""/>
        <dsp:cNvSpPr/>
      </dsp:nvSpPr>
      <dsp:spPr>
        <a:xfrm>
          <a:off x="258116" y="3393460"/>
          <a:ext cx="469302" cy="4693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940FE9-93FE-480C-A771-1D7C98D2A3B5}">
      <dsp:nvSpPr>
        <dsp:cNvPr id="0" name=""/>
        <dsp:cNvSpPr/>
      </dsp:nvSpPr>
      <dsp:spPr>
        <a:xfrm>
          <a:off x="985535" y="3201473"/>
          <a:ext cx="8418816" cy="853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305" tIns="90305" rIns="90305" bIns="90305" numCol="1" spcCol="1270" anchor="ctr" anchorCtr="0">
          <a:noAutofit/>
        </a:bodyPr>
        <a:lstStyle/>
        <a:p>
          <a:pPr marL="0" lvl="0" indent="0" algn="l" defTabSz="800100">
            <a:lnSpc>
              <a:spcPct val="90000"/>
            </a:lnSpc>
            <a:spcBef>
              <a:spcPct val="0"/>
            </a:spcBef>
            <a:spcAft>
              <a:spcPct val="35000"/>
            </a:spcAft>
            <a:buNone/>
          </a:pPr>
          <a:r>
            <a:rPr lang="en-US" sz="1800" b="0" i="0" kern="1200"/>
            <a:t>The Developer position has the lowest average job satisfaction score (114.18), indicating a possible area of concern.</a:t>
          </a:r>
          <a:endParaRPr lang="en-US" sz="1800" kern="1200"/>
        </a:p>
      </dsp:txBody>
      <dsp:txXfrm>
        <a:off x="985535" y="3201473"/>
        <a:ext cx="8418816" cy="8532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C95F41-C1D9-4ADF-9B97-29359C48E988}">
      <dsp:nvSpPr>
        <dsp:cNvPr id="0" name=""/>
        <dsp:cNvSpPr/>
      </dsp:nvSpPr>
      <dsp:spPr>
        <a:xfrm>
          <a:off x="1880870" y="1267"/>
          <a:ext cx="7523481" cy="1299326"/>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5976" tIns="330029" rIns="145976" bIns="330029" numCol="1" spcCol="1270" anchor="ctr" anchorCtr="0">
          <a:noAutofit/>
        </a:bodyPr>
        <a:lstStyle/>
        <a:p>
          <a:pPr marL="0" lvl="0" indent="0" algn="l" defTabSz="755650">
            <a:lnSpc>
              <a:spcPct val="90000"/>
            </a:lnSpc>
            <a:spcBef>
              <a:spcPct val="0"/>
            </a:spcBef>
            <a:spcAft>
              <a:spcPct val="35000"/>
            </a:spcAft>
            <a:buNone/>
          </a:pPr>
          <a:r>
            <a:rPr lang="en-US" sz="1700" kern="1200"/>
            <a:t>Focus on understanding the factors contributing to the lower job satisfaction among Developers. Conduct surveys, one-on-one interviews, and team discussions to identify specific pain points.</a:t>
          </a:r>
        </a:p>
      </dsp:txBody>
      <dsp:txXfrm>
        <a:off x="1880870" y="1267"/>
        <a:ext cx="7523481" cy="1299326"/>
      </dsp:txXfrm>
    </dsp:sp>
    <dsp:sp modelId="{1672969A-D28F-4475-B110-62DA840E47AA}">
      <dsp:nvSpPr>
        <dsp:cNvPr id="0" name=""/>
        <dsp:cNvSpPr/>
      </dsp:nvSpPr>
      <dsp:spPr>
        <a:xfrm>
          <a:off x="0" y="1267"/>
          <a:ext cx="1880870" cy="1299326"/>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29" tIns="128345" rIns="99529" bIns="128345" numCol="1" spcCol="1270" anchor="ctr" anchorCtr="0">
          <a:noAutofit/>
        </a:bodyPr>
        <a:lstStyle/>
        <a:p>
          <a:pPr marL="0" lvl="0" indent="0" algn="ctr" defTabSz="933450">
            <a:lnSpc>
              <a:spcPct val="90000"/>
            </a:lnSpc>
            <a:spcBef>
              <a:spcPct val="0"/>
            </a:spcBef>
            <a:spcAft>
              <a:spcPct val="35000"/>
            </a:spcAft>
            <a:buNone/>
          </a:pPr>
          <a:r>
            <a:rPr lang="en-US" sz="2100" kern="1200"/>
            <a:t>Focus on</a:t>
          </a:r>
        </a:p>
      </dsp:txBody>
      <dsp:txXfrm>
        <a:off x="0" y="1267"/>
        <a:ext cx="1880870" cy="1299326"/>
      </dsp:txXfrm>
    </dsp:sp>
    <dsp:sp modelId="{FAF25ADF-5673-4EA3-9B4A-325A3930C795}">
      <dsp:nvSpPr>
        <dsp:cNvPr id="0" name=""/>
        <dsp:cNvSpPr/>
      </dsp:nvSpPr>
      <dsp:spPr>
        <a:xfrm>
          <a:off x="1880870" y="1378553"/>
          <a:ext cx="7523481" cy="1299326"/>
        </a:xfrm>
        <a:prstGeom prst="rect">
          <a:avLst/>
        </a:prstGeom>
        <a:solidFill>
          <a:schemeClr val="accent2">
            <a:tint val="40000"/>
            <a:alpha val="90000"/>
            <a:hueOff val="-920933"/>
            <a:satOff val="6135"/>
            <a:lumOff val="561"/>
            <a:alphaOff val="0"/>
          </a:schemeClr>
        </a:solidFill>
        <a:ln w="15875" cap="flat" cmpd="sng" algn="ctr">
          <a:solidFill>
            <a:schemeClr val="accent2">
              <a:tint val="40000"/>
              <a:alpha val="90000"/>
              <a:hueOff val="-920933"/>
              <a:satOff val="6135"/>
              <a:lumOff val="5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5976" tIns="330029" rIns="145976" bIns="330029" numCol="1" spcCol="1270" anchor="ctr" anchorCtr="0">
          <a:noAutofit/>
        </a:bodyPr>
        <a:lstStyle/>
        <a:p>
          <a:pPr marL="0" lvl="0" indent="0" algn="l" defTabSz="755650">
            <a:lnSpc>
              <a:spcPct val="90000"/>
            </a:lnSpc>
            <a:spcBef>
              <a:spcPct val="0"/>
            </a:spcBef>
            <a:spcAft>
              <a:spcPct val="35000"/>
            </a:spcAft>
            <a:buNone/>
          </a:pPr>
          <a:r>
            <a:rPr lang="en-US" sz="1700" kern="1200"/>
            <a:t>Implement initiatives to address the identified concerns, such as providing growth opportunities, recognition, and work-life balance improvements for Developers.</a:t>
          </a:r>
        </a:p>
      </dsp:txBody>
      <dsp:txXfrm>
        <a:off x="1880870" y="1378553"/>
        <a:ext cx="7523481" cy="1299326"/>
      </dsp:txXfrm>
    </dsp:sp>
    <dsp:sp modelId="{55221EEF-D395-4FF8-B3E8-AE023BF10E21}">
      <dsp:nvSpPr>
        <dsp:cNvPr id="0" name=""/>
        <dsp:cNvSpPr/>
      </dsp:nvSpPr>
      <dsp:spPr>
        <a:xfrm>
          <a:off x="0" y="1378553"/>
          <a:ext cx="1880870" cy="1299326"/>
        </a:xfrm>
        <a:prstGeom prst="rect">
          <a:avLst/>
        </a:prstGeom>
        <a:solidFill>
          <a:schemeClr val="accent2">
            <a:hueOff val="-661686"/>
            <a:satOff val="746"/>
            <a:lumOff val="1765"/>
            <a:alphaOff val="0"/>
          </a:schemeClr>
        </a:solidFill>
        <a:ln w="15875" cap="flat" cmpd="sng" algn="ctr">
          <a:solidFill>
            <a:schemeClr val="accent2">
              <a:hueOff val="-661686"/>
              <a:satOff val="746"/>
              <a:lumOff val="17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29" tIns="128345" rIns="99529" bIns="128345" numCol="1" spcCol="1270" anchor="ctr" anchorCtr="0">
          <a:noAutofit/>
        </a:bodyPr>
        <a:lstStyle/>
        <a:p>
          <a:pPr marL="0" lvl="0" indent="0" algn="ctr" defTabSz="933450">
            <a:lnSpc>
              <a:spcPct val="90000"/>
            </a:lnSpc>
            <a:spcBef>
              <a:spcPct val="0"/>
            </a:spcBef>
            <a:spcAft>
              <a:spcPct val="35000"/>
            </a:spcAft>
            <a:buNone/>
          </a:pPr>
          <a:r>
            <a:rPr lang="en-US" sz="2100" kern="1200"/>
            <a:t>Implement</a:t>
          </a:r>
        </a:p>
      </dsp:txBody>
      <dsp:txXfrm>
        <a:off x="0" y="1378553"/>
        <a:ext cx="1880870" cy="1299326"/>
      </dsp:txXfrm>
    </dsp:sp>
    <dsp:sp modelId="{3E752638-3A23-4FBF-8065-EBCD07FF0FEB}">
      <dsp:nvSpPr>
        <dsp:cNvPr id="0" name=""/>
        <dsp:cNvSpPr/>
      </dsp:nvSpPr>
      <dsp:spPr>
        <a:xfrm>
          <a:off x="1880870" y="2755839"/>
          <a:ext cx="7523481" cy="1299326"/>
        </a:xfrm>
        <a:prstGeom prst="rect">
          <a:avLst/>
        </a:prstGeom>
        <a:solidFill>
          <a:schemeClr val="accent2">
            <a:tint val="40000"/>
            <a:alpha val="90000"/>
            <a:hueOff val="-1841865"/>
            <a:satOff val="12270"/>
            <a:lumOff val="1122"/>
            <a:alphaOff val="0"/>
          </a:schemeClr>
        </a:solidFill>
        <a:ln w="15875" cap="flat" cmpd="sng" algn="ctr">
          <a:solidFill>
            <a:schemeClr val="accent2">
              <a:tint val="40000"/>
              <a:alpha val="90000"/>
              <a:hueOff val="-1841865"/>
              <a:satOff val="12270"/>
              <a:lumOff val="11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5976" tIns="330029" rIns="145976" bIns="330029" numCol="1" spcCol="1270" anchor="ctr" anchorCtr="0">
          <a:noAutofit/>
        </a:bodyPr>
        <a:lstStyle/>
        <a:p>
          <a:pPr marL="0" lvl="0" indent="0" algn="l" defTabSz="755650">
            <a:lnSpc>
              <a:spcPct val="90000"/>
            </a:lnSpc>
            <a:spcBef>
              <a:spcPct val="0"/>
            </a:spcBef>
            <a:spcAft>
              <a:spcPct val="35000"/>
            </a:spcAft>
            <a:buNone/>
          </a:pPr>
          <a:r>
            <a:rPr lang="en-US" sz="1700" kern="1200"/>
            <a:t>Recognize and reward high-performing employees in all job positions to boost overall job satisfaction.</a:t>
          </a:r>
        </a:p>
      </dsp:txBody>
      <dsp:txXfrm>
        <a:off x="1880870" y="2755839"/>
        <a:ext cx="7523481" cy="1299326"/>
      </dsp:txXfrm>
    </dsp:sp>
    <dsp:sp modelId="{37FB994F-2F42-4B68-AD2F-5F4177FC4E89}">
      <dsp:nvSpPr>
        <dsp:cNvPr id="0" name=""/>
        <dsp:cNvSpPr/>
      </dsp:nvSpPr>
      <dsp:spPr>
        <a:xfrm>
          <a:off x="0" y="2755839"/>
          <a:ext cx="1880870" cy="1299326"/>
        </a:xfrm>
        <a:prstGeom prst="rect">
          <a:avLst/>
        </a:prstGeom>
        <a:solidFill>
          <a:schemeClr val="accent2">
            <a:hueOff val="-1323373"/>
            <a:satOff val="1492"/>
            <a:lumOff val="3530"/>
            <a:alphaOff val="0"/>
          </a:schemeClr>
        </a:solidFill>
        <a:ln w="15875"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29" tIns="128345" rIns="99529" bIns="128345" numCol="1" spcCol="1270" anchor="ctr" anchorCtr="0">
          <a:noAutofit/>
        </a:bodyPr>
        <a:lstStyle/>
        <a:p>
          <a:pPr marL="0" lvl="0" indent="0" algn="ctr" defTabSz="933450">
            <a:lnSpc>
              <a:spcPct val="90000"/>
            </a:lnSpc>
            <a:spcBef>
              <a:spcPct val="0"/>
            </a:spcBef>
            <a:spcAft>
              <a:spcPct val="35000"/>
            </a:spcAft>
            <a:buNone/>
          </a:pPr>
          <a:r>
            <a:rPr lang="en-US" sz="2100" kern="1200"/>
            <a:t>Recognize and reward</a:t>
          </a:r>
        </a:p>
      </dsp:txBody>
      <dsp:txXfrm>
        <a:off x="0" y="2755839"/>
        <a:ext cx="1880870" cy="12993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A7C595-8E30-4B26-9AB4-CDE347849518}">
      <dsp:nvSpPr>
        <dsp:cNvPr id="0" name=""/>
        <dsp:cNvSpPr/>
      </dsp:nvSpPr>
      <dsp:spPr>
        <a:xfrm>
          <a:off x="0" y="495"/>
          <a:ext cx="9404352" cy="115869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B747CD-C943-4927-87CF-DE8865F4C173}">
      <dsp:nvSpPr>
        <dsp:cNvPr id="0" name=""/>
        <dsp:cNvSpPr/>
      </dsp:nvSpPr>
      <dsp:spPr>
        <a:xfrm>
          <a:off x="350506" y="261202"/>
          <a:ext cx="637284" cy="6372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6B73A1-42D3-4EFB-9651-F0A0DD07AF41}">
      <dsp:nvSpPr>
        <dsp:cNvPr id="0" name=""/>
        <dsp:cNvSpPr/>
      </dsp:nvSpPr>
      <dsp:spPr>
        <a:xfrm>
          <a:off x="1338296" y="495"/>
          <a:ext cx="8066055" cy="1158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29" tIns="122629" rIns="122629" bIns="122629" numCol="1" spcCol="1270" anchor="ctr" anchorCtr="0">
          <a:noAutofit/>
        </a:bodyPr>
        <a:lstStyle/>
        <a:p>
          <a:pPr marL="0" lvl="0" indent="0" algn="l" defTabSz="1066800">
            <a:lnSpc>
              <a:spcPct val="90000"/>
            </a:lnSpc>
            <a:spcBef>
              <a:spcPct val="0"/>
            </a:spcBef>
            <a:spcAft>
              <a:spcPct val="35000"/>
            </a:spcAft>
            <a:buNone/>
          </a:pPr>
          <a:r>
            <a:rPr lang="en-US" sz="2400" b="0" i="0" kern="1200"/>
            <a:t>The data presents the average monthly income and average attrition rate for each department within the organization.</a:t>
          </a:r>
          <a:endParaRPr lang="en-US" sz="2400" kern="1200"/>
        </a:p>
      </dsp:txBody>
      <dsp:txXfrm>
        <a:off x="1338296" y="495"/>
        <a:ext cx="8066055" cy="1158698"/>
      </dsp:txXfrm>
    </dsp:sp>
    <dsp:sp modelId="{3DAB95AA-7960-4A87-9919-CC776503283E}">
      <dsp:nvSpPr>
        <dsp:cNvPr id="0" name=""/>
        <dsp:cNvSpPr/>
      </dsp:nvSpPr>
      <dsp:spPr>
        <a:xfrm>
          <a:off x="0" y="1448867"/>
          <a:ext cx="9404352" cy="115869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2625B8-6F9B-45BB-8E83-13C7B9B53A35}">
      <dsp:nvSpPr>
        <dsp:cNvPr id="0" name=""/>
        <dsp:cNvSpPr/>
      </dsp:nvSpPr>
      <dsp:spPr>
        <a:xfrm>
          <a:off x="350506" y="1709574"/>
          <a:ext cx="637284" cy="6372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E87225-3539-4556-809E-0DCA78FB770A}">
      <dsp:nvSpPr>
        <dsp:cNvPr id="0" name=""/>
        <dsp:cNvSpPr/>
      </dsp:nvSpPr>
      <dsp:spPr>
        <a:xfrm>
          <a:off x="1338296" y="1448867"/>
          <a:ext cx="8066055" cy="1158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29" tIns="122629" rIns="122629" bIns="122629" numCol="1" spcCol="1270" anchor="ctr" anchorCtr="0">
          <a:noAutofit/>
        </a:bodyPr>
        <a:lstStyle/>
        <a:p>
          <a:pPr marL="0" lvl="0" indent="0" algn="l" defTabSz="1066800">
            <a:lnSpc>
              <a:spcPct val="90000"/>
            </a:lnSpc>
            <a:spcBef>
              <a:spcPct val="0"/>
            </a:spcBef>
            <a:spcAft>
              <a:spcPct val="35000"/>
            </a:spcAft>
            <a:buNone/>
          </a:pPr>
          <a:r>
            <a:rPr lang="en-US" sz="2400" b="0" i="0" kern="1200"/>
            <a:t>The average monthly incomes are quite similar across departments, ranging from 25,726.08 to 26,118.75, indicating a relatively consistent salary structure.</a:t>
          </a:r>
          <a:endParaRPr lang="en-US" sz="2400" kern="1200"/>
        </a:p>
      </dsp:txBody>
      <dsp:txXfrm>
        <a:off x="1338296" y="1448867"/>
        <a:ext cx="8066055" cy="1158698"/>
      </dsp:txXfrm>
    </dsp:sp>
    <dsp:sp modelId="{60E69C70-8E52-4570-943B-C663684BF59D}">
      <dsp:nvSpPr>
        <dsp:cNvPr id="0" name=""/>
        <dsp:cNvSpPr/>
      </dsp:nvSpPr>
      <dsp:spPr>
        <a:xfrm>
          <a:off x="0" y="2897240"/>
          <a:ext cx="9404352" cy="115869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7599B8-1FE4-454C-A179-7F889DC46524}">
      <dsp:nvSpPr>
        <dsp:cNvPr id="0" name=""/>
        <dsp:cNvSpPr/>
      </dsp:nvSpPr>
      <dsp:spPr>
        <a:xfrm>
          <a:off x="350506" y="3157947"/>
          <a:ext cx="637284" cy="6372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199A49-0056-45D6-A7A5-4C2457229724}">
      <dsp:nvSpPr>
        <dsp:cNvPr id="0" name=""/>
        <dsp:cNvSpPr/>
      </dsp:nvSpPr>
      <dsp:spPr>
        <a:xfrm>
          <a:off x="1338296" y="2897240"/>
          <a:ext cx="8066055" cy="1158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29" tIns="122629" rIns="122629" bIns="122629" numCol="1" spcCol="1270" anchor="ctr" anchorCtr="0">
          <a:noAutofit/>
        </a:bodyPr>
        <a:lstStyle/>
        <a:p>
          <a:pPr marL="0" lvl="0" indent="0" algn="l" defTabSz="1066800">
            <a:lnSpc>
              <a:spcPct val="90000"/>
            </a:lnSpc>
            <a:spcBef>
              <a:spcPct val="0"/>
            </a:spcBef>
            <a:spcAft>
              <a:spcPct val="35000"/>
            </a:spcAft>
            <a:buNone/>
          </a:pPr>
          <a:r>
            <a:rPr lang="en-US" sz="2400" b="0" i="0" kern="1200"/>
            <a:t>The attrition rates for all departments are around 50%, with values ranging from 49.44% to 51.21%. This suggests that attrition is a common challenge across the organization.</a:t>
          </a:r>
          <a:endParaRPr lang="en-US" sz="2400" kern="1200"/>
        </a:p>
      </dsp:txBody>
      <dsp:txXfrm>
        <a:off x="1338296" y="2897240"/>
        <a:ext cx="8066055" cy="115869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7AF21F-87DD-4993-9E2E-0811A7F42EF2}">
      <dsp:nvSpPr>
        <dsp:cNvPr id="0" name=""/>
        <dsp:cNvSpPr/>
      </dsp:nvSpPr>
      <dsp:spPr>
        <a:xfrm>
          <a:off x="0" y="495"/>
          <a:ext cx="9404352" cy="115869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86E00F-89DE-4C36-A068-827800DD0A86}">
      <dsp:nvSpPr>
        <dsp:cNvPr id="0" name=""/>
        <dsp:cNvSpPr/>
      </dsp:nvSpPr>
      <dsp:spPr>
        <a:xfrm>
          <a:off x="350506" y="261202"/>
          <a:ext cx="637284" cy="6372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649AB0-0C2E-44C6-8632-94BBA84AE796}">
      <dsp:nvSpPr>
        <dsp:cNvPr id="0" name=""/>
        <dsp:cNvSpPr/>
      </dsp:nvSpPr>
      <dsp:spPr>
        <a:xfrm>
          <a:off x="1338296" y="495"/>
          <a:ext cx="8066055" cy="1158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29" tIns="122629" rIns="122629" bIns="122629" numCol="1" spcCol="1270" anchor="ctr" anchorCtr="0">
          <a:noAutofit/>
        </a:bodyPr>
        <a:lstStyle/>
        <a:p>
          <a:pPr marL="0" lvl="0" indent="0" algn="l" defTabSz="889000">
            <a:lnSpc>
              <a:spcPct val="90000"/>
            </a:lnSpc>
            <a:spcBef>
              <a:spcPct val="0"/>
            </a:spcBef>
            <a:spcAft>
              <a:spcPct val="35000"/>
            </a:spcAft>
            <a:buNone/>
          </a:pPr>
          <a:r>
            <a:rPr lang="en-US" sz="2000" b="0" i="0" kern="1200"/>
            <a:t>Although the average monthly incomes are consistent, it is essential to review market salary trends to ensure the organization remains competitive in attracting and retaining top talent.</a:t>
          </a:r>
          <a:endParaRPr lang="en-US" sz="2000" kern="1200"/>
        </a:p>
      </dsp:txBody>
      <dsp:txXfrm>
        <a:off x="1338296" y="495"/>
        <a:ext cx="8066055" cy="1158698"/>
      </dsp:txXfrm>
    </dsp:sp>
    <dsp:sp modelId="{B60A8C39-0609-4EAD-B9DF-3824D2C64EBF}">
      <dsp:nvSpPr>
        <dsp:cNvPr id="0" name=""/>
        <dsp:cNvSpPr/>
      </dsp:nvSpPr>
      <dsp:spPr>
        <a:xfrm>
          <a:off x="0" y="1448867"/>
          <a:ext cx="9404352" cy="115869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37C178-2D3F-48FD-B325-56A6998E3F98}">
      <dsp:nvSpPr>
        <dsp:cNvPr id="0" name=""/>
        <dsp:cNvSpPr/>
      </dsp:nvSpPr>
      <dsp:spPr>
        <a:xfrm>
          <a:off x="350506" y="1709574"/>
          <a:ext cx="637284" cy="6372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CB78DB-841C-429F-BC69-6935A1293787}">
      <dsp:nvSpPr>
        <dsp:cNvPr id="0" name=""/>
        <dsp:cNvSpPr/>
      </dsp:nvSpPr>
      <dsp:spPr>
        <a:xfrm>
          <a:off x="1338296" y="1448867"/>
          <a:ext cx="8066055" cy="1158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29" tIns="122629" rIns="122629" bIns="122629" numCol="1" spcCol="1270" anchor="ctr" anchorCtr="0">
          <a:noAutofit/>
        </a:bodyPr>
        <a:lstStyle/>
        <a:p>
          <a:pPr marL="0" lvl="0" indent="0" algn="l" defTabSz="889000">
            <a:lnSpc>
              <a:spcPct val="90000"/>
            </a:lnSpc>
            <a:spcBef>
              <a:spcPct val="0"/>
            </a:spcBef>
            <a:spcAft>
              <a:spcPct val="35000"/>
            </a:spcAft>
            <a:buNone/>
          </a:pPr>
          <a:r>
            <a:rPr lang="en-US" sz="2000" b="0" i="0" kern="1200"/>
            <a:t>For departments with higher attrition rates (e.g., Research &amp; Development), conduct in-depth exit interviews and employee surveys to identify reasons for attrition and implement targeted retention strategies.</a:t>
          </a:r>
          <a:endParaRPr lang="en-US" sz="2000" kern="1200"/>
        </a:p>
      </dsp:txBody>
      <dsp:txXfrm>
        <a:off x="1338296" y="1448867"/>
        <a:ext cx="8066055" cy="1158698"/>
      </dsp:txXfrm>
    </dsp:sp>
    <dsp:sp modelId="{16312322-A4BD-4EF2-A2FC-A3E698CF3DEC}">
      <dsp:nvSpPr>
        <dsp:cNvPr id="0" name=""/>
        <dsp:cNvSpPr/>
      </dsp:nvSpPr>
      <dsp:spPr>
        <a:xfrm>
          <a:off x="0" y="2897240"/>
          <a:ext cx="9404352" cy="115869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F46420-C8B4-48FF-A002-CFA7850F7D8F}">
      <dsp:nvSpPr>
        <dsp:cNvPr id="0" name=""/>
        <dsp:cNvSpPr/>
      </dsp:nvSpPr>
      <dsp:spPr>
        <a:xfrm>
          <a:off x="350506" y="3157947"/>
          <a:ext cx="637284" cy="6372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06851F-C279-47B6-9BE2-FABA1435A3C5}">
      <dsp:nvSpPr>
        <dsp:cNvPr id="0" name=""/>
        <dsp:cNvSpPr/>
      </dsp:nvSpPr>
      <dsp:spPr>
        <a:xfrm>
          <a:off x="1338296" y="2897240"/>
          <a:ext cx="8066055" cy="1158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29" tIns="122629" rIns="122629" bIns="122629" numCol="1" spcCol="1270" anchor="ctr" anchorCtr="0">
          <a:noAutofit/>
        </a:bodyPr>
        <a:lstStyle/>
        <a:p>
          <a:pPr marL="0" lvl="0" indent="0" algn="l" defTabSz="889000">
            <a:lnSpc>
              <a:spcPct val="90000"/>
            </a:lnSpc>
            <a:spcBef>
              <a:spcPct val="0"/>
            </a:spcBef>
            <a:spcAft>
              <a:spcPct val="35000"/>
            </a:spcAft>
            <a:buNone/>
          </a:pPr>
          <a:r>
            <a:rPr lang="en-US" sz="2000" b="0" i="0" kern="1200"/>
            <a:t>Enhance employee engagement programs and career development opportunities to increase job satisfaction and reduce attrition across all departments</a:t>
          </a:r>
          <a:endParaRPr lang="en-US" sz="2000" kern="1200"/>
        </a:p>
      </dsp:txBody>
      <dsp:txXfrm>
        <a:off x="1338296" y="2897240"/>
        <a:ext cx="8066055" cy="115869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4D57C-9C03-4B42-A9F9-A022363C8191}">
      <dsp:nvSpPr>
        <dsp:cNvPr id="0" name=""/>
        <dsp:cNvSpPr/>
      </dsp:nvSpPr>
      <dsp:spPr>
        <a:xfrm>
          <a:off x="0" y="803056"/>
          <a:ext cx="6596063" cy="1482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D358E1-48CA-41B9-B44D-C82807403BD5}">
      <dsp:nvSpPr>
        <dsp:cNvPr id="0" name=""/>
        <dsp:cNvSpPr/>
      </dsp:nvSpPr>
      <dsp:spPr>
        <a:xfrm>
          <a:off x="448476" y="1136634"/>
          <a:ext cx="815411" cy="8154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332FA9-9AB6-4910-90B3-7DBAB89E0612}">
      <dsp:nvSpPr>
        <dsp:cNvPr id="0" name=""/>
        <dsp:cNvSpPr/>
      </dsp:nvSpPr>
      <dsp:spPr>
        <a:xfrm>
          <a:off x="1712364" y="803056"/>
          <a:ext cx="4883698" cy="1482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905" tIns="156905" rIns="156905" bIns="156905" numCol="1" spcCol="1270" anchor="ctr" anchorCtr="0">
          <a:noAutofit/>
        </a:bodyPr>
        <a:lstStyle/>
        <a:p>
          <a:pPr marL="0" lvl="0" indent="0" algn="l" defTabSz="755650">
            <a:lnSpc>
              <a:spcPct val="90000"/>
            </a:lnSpc>
            <a:spcBef>
              <a:spcPct val="0"/>
            </a:spcBef>
            <a:spcAft>
              <a:spcPct val="35000"/>
            </a:spcAft>
            <a:buNone/>
          </a:pPr>
          <a:r>
            <a:rPr lang="en-US" sz="1700" b="0" i="0" kern="1200"/>
            <a:t>The average working years for employees across all departments in the organization are quite consistent, ranging from 20.3 to 20.6 years. This suggests that employees, on average, have a similar level of work experience regardless of their department.</a:t>
          </a:r>
          <a:endParaRPr lang="en-US" sz="1700" kern="1200"/>
        </a:p>
      </dsp:txBody>
      <dsp:txXfrm>
        <a:off x="1712364" y="803056"/>
        <a:ext cx="4883698" cy="1482566"/>
      </dsp:txXfrm>
    </dsp:sp>
    <dsp:sp modelId="{84B6A3FA-353C-484C-9C7C-3181D9AB1FC7}">
      <dsp:nvSpPr>
        <dsp:cNvPr id="0" name=""/>
        <dsp:cNvSpPr/>
      </dsp:nvSpPr>
      <dsp:spPr>
        <a:xfrm>
          <a:off x="0" y="2656264"/>
          <a:ext cx="6596063" cy="1482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73EAD0-3AEF-426F-804B-0C2E53EF1DF4}">
      <dsp:nvSpPr>
        <dsp:cNvPr id="0" name=""/>
        <dsp:cNvSpPr/>
      </dsp:nvSpPr>
      <dsp:spPr>
        <a:xfrm>
          <a:off x="448476" y="2989842"/>
          <a:ext cx="815411" cy="8154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AD5868-5C87-4AC9-8A9D-C5FF16FE28EB}">
      <dsp:nvSpPr>
        <dsp:cNvPr id="0" name=""/>
        <dsp:cNvSpPr/>
      </dsp:nvSpPr>
      <dsp:spPr>
        <a:xfrm>
          <a:off x="1712364" y="2656264"/>
          <a:ext cx="4883698" cy="1482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905" tIns="156905" rIns="156905" bIns="156905" numCol="1" spcCol="1270" anchor="ctr" anchorCtr="0">
          <a:noAutofit/>
        </a:bodyPr>
        <a:lstStyle/>
        <a:p>
          <a:pPr marL="0" lvl="0" indent="0" algn="l" defTabSz="755650">
            <a:lnSpc>
              <a:spcPct val="90000"/>
            </a:lnSpc>
            <a:spcBef>
              <a:spcPct val="0"/>
            </a:spcBef>
            <a:spcAft>
              <a:spcPct val="35000"/>
            </a:spcAft>
            <a:buNone/>
          </a:pPr>
          <a:r>
            <a:rPr lang="en-US" sz="1700" b="0" i="0" kern="1200"/>
            <a:t>The Grand Total average of 20.5 years indicates that the organization, as a whole, has a stable and experienced workforce with an average tenure of approximately 20.5 years.</a:t>
          </a:r>
          <a:endParaRPr lang="en-US" sz="1700" kern="1200"/>
        </a:p>
      </dsp:txBody>
      <dsp:txXfrm>
        <a:off x="1712364" y="2656264"/>
        <a:ext cx="4883698" cy="148256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DA052B-8919-4EB8-A4AD-5D70322078CF}">
      <dsp:nvSpPr>
        <dsp:cNvPr id="0" name=""/>
        <dsp:cNvSpPr/>
      </dsp:nvSpPr>
      <dsp:spPr>
        <a:xfrm>
          <a:off x="0" y="603"/>
          <a:ext cx="6596063" cy="14116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14722F-A826-40C7-B5BE-05950587601D}">
      <dsp:nvSpPr>
        <dsp:cNvPr id="0" name=""/>
        <dsp:cNvSpPr/>
      </dsp:nvSpPr>
      <dsp:spPr>
        <a:xfrm>
          <a:off x="427016" y="318218"/>
          <a:ext cx="776392" cy="776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F0E68A-1723-49E6-AB48-576A1FF2A3B0}">
      <dsp:nvSpPr>
        <dsp:cNvPr id="0" name=""/>
        <dsp:cNvSpPr/>
      </dsp:nvSpPr>
      <dsp:spPr>
        <a:xfrm>
          <a:off x="1630424" y="603"/>
          <a:ext cx="4965638" cy="1411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97" tIns="149397" rIns="149397" bIns="149397" numCol="1" spcCol="1270" anchor="ctr" anchorCtr="0">
          <a:noAutofit/>
        </a:bodyPr>
        <a:lstStyle/>
        <a:p>
          <a:pPr marL="0" lvl="0" indent="0" algn="l" defTabSz="755650">
            <a:lnSpc>
              <a:spcPct val="90000"/>
            </a:lnSpc>
            <a:spcBef>
              <a:spcPct val="0"/>
            </a:spcBef>
            <a:spcAft>
              <a:spcPct val="35000"/>
            </a:spcAft>
            <a:buNone/>
          </a:pPr>
          <a:r>
            <a:rPr lang="en-US" sz="1700" b="0" i="0" kern="1200"/>
            <a:t>While the average working years are consistent, it is essential to ensure that the organization continues to attract and retain young talent to maintain a healthy balance of experience and fresh perspectives.</a:t>
          </a:r>
          <a:endParaRPr lang="en-US" sz="1700" kern="1200"/>
        </a:p>
      </dsp:txBody>
      <dsp:txXfrm>
        <a:off x="1630424" y="603"/>
        <a:ext cx="4965638" cy="1411623"/>
      </dsp:txXfrm>
    </dsp:sp>
    <dsp:sp modelId="{7890E79C-7DCA-4EE2-ACED-9B9A0F0D78CE}">
      <dsp:nvSpPr>
        <dsp:cNvPr id="0" name=""/>
        <dsp:cNvSpPr/>
      </dsp:nvSpPr>
      <dsp:spPr>
        <a:xfrm>
          <a:off x="0" y="1765132"/>
          <a:ext cx="6596063" cy="14116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EEB262-6D24-468E-80A3-6FEBB211042F}">
      <dsp:nvSpPr>
        <dsp:cNvPr id="0" name=""/>
        <dsp:cNvSpPr/>
      </dsp:nvSpPr>
      <dsp:spPr>
        <a:xfrm>
          <a:off x="427016" y="2082747"/>
          <a:ext cx="776392" cy="776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2E1D28-079A-4847-B3DB-9156D3D0ABCA}">
      <dsp:nvSpPr>
        <dsp:cNvPr id="0" name=""/>
        <dsp:cNvSpPr/>
      </dsp:nvSpPr>
      <dsp:spPr>
        <a:xfrm>
          <a:off x="1630424" y="1765132"/>
          <a:ext cx="4965638" cy="1411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97" tIns="149397" rIns="149397" bIns="149397" numCol="1" spcCol="1270" anchor="ctr" anchorCtr="0">
          <a:noAutofit/>
        </a:bodyPr>
        <a:lstStyle/>
        <a:p>
          <a:pPr marL="0" lvl="0" indent="0" algn="l" defTabSz="755650">
            <a:lnSpc>
              <a:spcPct val="90000"/>
            </a:lnSpc>
            <a:spcBef>
              <a:spcPct val="0"/>
            </a:spcBef>
            <a:spcAft>
              <a:spcPct val="35000"/>
            </a:spcAft>
            <a:buNone/>
          </a:pPr>
          <a:r>
            <a:rPr lang="en-US" sz="1700" b="0" i="0" kern="1200"/>
            <a:t>Implement mentorship and knowledge-sharing programs to leverage the expertise of long-tenured employees and facilitate the onboarding and development of new employees.</a:t>
          </a:r>
          <a:endParaRPr lang="en-US" sz="1700" kern="1200"/>
        </a:p>
      </dsp:txBody>
      <dsp:txXfrm>
        <a:off x="1630424" y="1765132"/>
        <a:ext cx="4965638" cy="1411623"/>
      </dsp:txXfrm>
    </dsp:sp>
    <dsp:sp modelId="{E11BD7CE-A18D-48C9-9680-737A60F65BEB}">
      <dsp:nvSpPr>
        <dsp:cNvPr id="0" name=""/>
        <dsp:cNvSpPr/>
      </dsp:nvSpPr>
      <dsp:spPr>
        <a:xfrm>
          <a:off x="0" y="3529661"/>
          <a:ext cx="6596063" cy="14116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C56A87-F03F-4AD1-A60D-739226A7970F}">
      <dsp:nvSpPr>
        <dsp:cNvPr id="0" name=""/>
        <dsp:cNvSpPr/>
      </dsp:nvSpPr>
      <dsp:spPr>
        <a:xfrm>
          <a:off x="427016" y="3847276"/>
          <a:ext cx="776392" cy="776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687C09C-33F9-4492-9244-98A6466B795E}">
      <dsp:nvSpPr>
        <dsp:cNvPr id="0" name=""/>
        <dsp:cNvSpPr/>
      </dsp:nvSpPr>
      <dsp:spPr>
        <a:xfrm>
          <a:off x="1630424" y="3529661"/>
          <a:ext cx="4965638" cy="1411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97" tIns="149397" rIns="149397" bIns="149397" numCol="1" spcCol="1270" anchor="ctr" anchorCtr="0">
          <a:noAutofit/>
        </a:bodyPr>
        <a:lstStyle/>
        <a:p>
          <a:pPr marL="0" lvl="0" indent="0" algn="l" defTabSz="755650">
            <a:lnSpc>
              <a:spcPct val="90000"/>
            </a:lnSpc>
            <a:spcBef>
              <a:spcPct val="0"/>
            </a:spcBef>
            <a:spcAft>
              <a:spcPct val="35000"/>
            </a:spcAft>
            <a:buNone/>
          </a:pPr>
          <a:r>
            <a:rPr lang="en-US" sz="1700" b="0" i="0" kern="1200"/>
            <a:t>Regularly assess employee satisfaction and engagement to identify any potential factors that may affect retention and motivation</a:t>
          </a:r>
          <a:endParaRPr lang="en-US" sz="1700" kern="1200"/>
        </a:p>
      </dsp:txBody>
      <dsp:txXfrm>
        <a:off x="1630424" y="3529661"/>
        <a:ext cx="4965638" cy="141162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1">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off" val="ctr"/>
          <dgm:param type="contDir" val="sameDir"/>
          <dgm:param type="grDir" val="tL"/>
          <dgm:param type="flowDir" val="row"/>
          <dgm:param type="horzAlign" val="ctr"/>
          <dgm:param type="vertAlign" val="mid"/>
        </dgm:alg>
      </dgm:if>
      <dgm:else name="Name2">
        <dgm:alg type="snake">
          <dgm:param type="off" val="ctr"/>
          <dgm:param type="contDir" val="sameDir"/>
          <dgm:param type="grDir" val="tR"/>
          <dgm:param type="flowDir" val="row"/>
          <dgm:param type="horzAlign" val="ctr"/>
          <dgm:param type="vertAlign" val="mid"/>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1">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09-Aug-23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D0D92BC-42A9-434B-8530-ADBF4485E407}" type="datetimeFigureOut">
              <a:rPr lang="en-US" smtClean="0"/>
              <a:t>09-Aug-23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4937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09-Aug-23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764881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09-Aug-23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4776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09-Aug-23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977747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t>09-Aug-23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0D92BC-42A9-434B-8530-ADBF4485E407}" type="datetimeFigureOut">
              <a:rPr lang="en-US" smtClean="0"/>
              <a:t>09-Aug-23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749223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0D92BC-42A9-434B-8530-ADBF4485E407}" type="datetimeFigureOut">
              <a:rPr lang="en-US" smtClean="0"/>
              <a:t>09-Aug-23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200155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0D92BC-42A9-434B-8530-ADBF4485E407}" type="datetimeFigureOut">
              <a:rPr lang="en-US" smtClean="0"/>
              <a:t>09-Aug-23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61728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0D92BC-42A9-434B-8530-ADBF4485E407}" type="datetimeFigureOut">
              <a:rPr lang="en-US" smtClean="0"/>
              <a:t>09-Aug-23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839714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t>09-Aug-23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252349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t>09-Aug-23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1406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D0D92BC-42A9-434B-8530-ADBF4485E407}" type="datetimeFigureOut">
              <a:rPr lang="en-US" smtClean="0"/>
              <a:t>09-Aug-23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0289F9E-9962-4B7B-BA18-A15907CCC6BF}"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712281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1.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video game&#10;&#10;Description automatically generated with medium confidence"/>
          <p:cNvPicPr>
            <a:picLocks noGrp="1" noChangeAspect="1"/>
          </p:cNvPicPr>
          <p:nvPr>
            <p:ph idx="1"/>
          </p:nvPr>
        </p:nvPicPr>
        <p:blipFill rotWithShape="1">
          <a:blip r:embed="rId2">
            <a:extLst>
              <a:ext uri="{28A0092B-C50C-407E-A947-70E740481C1C}">
                <a14:useLocalDpi xmlns:a14="http://schemas.microsoft.com/office/drawing/2010/main" val="0"/>
              </a:ext>
            </a:extLst>
          </a:blip>
          <a:srcRect l="10758" r="353"/>
          <a:stretch>
            <a:fillRect/>
          </a:stretch>
        </p:blipFill>
        <p:spPr>
          <a:xfrm>
            <a:off x="20" y="0"/>
            <a:ext cx="12191980" cy="6857990"/>
          </a:xfrm>
          <a:prstGeom prst="rect">
            <a:avLst/>
          </a:prstGeom>
        </p:spPr>
      </p:pic>
      <p:sp>
        <p:nvSpPr>
          <p:cNvPr id="16" name="TextBox 15"/>
          <p:cNvSpPr txBox="1"/>
          <p:nvPr/>
        </p:nvSpPr>
        <p:spPr>
          <a:xfrm>
            <a:off x="9152879" y="2951946"/>
            <a:ext cx="2290437" cy="953135"/>
          </a:xfrm>
          <a:prstGeom prst="rect">
            <a:avLst/>
          </a:prstGeom>
          <a:noFill/>
        </p:spPr>
        <p:txBody>
          <a:bodyPr wrap="square" rtlCol="0">
            <a:spAutoFit/>
          </a:bodyPr>
          <a:lstStyle/>
          <a:p>
            <a:r>
              <a:rPr lang="en-IN" sz="2800" dirty="0">
                <a:solidFill>
                  <a:schemeClr val="bg1"/>
                </a:solidFill>
                <a:latin typeface="Calibri Light" panose="020F0302020204030204" charset="0"/>
                <a:cs typeface="Calibri Light" panose="020F0302020204030204" charset="0"/>
              </a:rPr>
              <a:t>EMPLOYEE RETENTION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3C09-B314-A776-CF4F-22849A83FA26}"/>
              </a:ext>
            </a:extLst>
          </p:cNvPr>
          <p:cNvSpPr>
            <a:spLocks noGrp="1"/>
          </p:cNvSpPr>
          <p:nvPr>
            <p:ph type="title"/>
          </p:nvPr>
        </p:nvSpPr>
        <p:spPr/>
        <p:txBody>
          <a:bodyPr/>
          <a:lstStyle/>
          <a:p>
            <a:r>
              <a:rPr lang="en-US"/>
              <a:t>Conclusion</a:t>
            </a:r>
            <a:endParaRPr lang="en-IN" dirty="0"/>
          </a:p>
        </p:txBody>
      </p:sp>
      <p:sp>
        <p:nvSpPr>
          <p:cNvPr id="3" name="Content Placeholder 2">
            <a:extLst>
              <a:ext uri="{FF2B5EF4-FFF2-40B4-BE49-F238E27FC236}">
                <a16:creationId xmlns:a16="http://schemas.microsoft.com/office/drawing/2014/main" id="{61D365A9-D264-1265-20D6-C16616120D04}"/>
              </a:ext>
            </a:extLst>
          </p:cNvPr>
          <p:cNvSpPr>
            <a:spLocks noGrp="1"/>
          </p:cNvSpPr>
          <p:nvPr>
            <p:ph idx="1"/>
          </p:nvPr>
        </p:nvSpPr>
        <p:spPr/>
        <p:txBody>
          <a:bodyPr>
            <a:normAutofit lnSpcReduction="10000"/>
          </a:bodyPr>
          <a:lstStyle/>
          <a:p>
            <a:r>
              <a:rPr lang="en-US" dirty="0"/>
              <a:t>The data shows that the organization as a whole has a moderate attrition rate, but there are variations across different departments. The Research &amp; Development department experiences the highest attrition, while the Hardware department has the lowest attrition. This indicates that there might be specific challenges in retaining employees in certain areas.</a:t>
            </a:r>
          </a:p>
          <a:p>
            <a:endParaRPr lang="en-US" dirty="0"/>
          </a:p>
          <a:p>
            <a:r>
              <a:rPr lang="en-US" dirty="0"/>
              <a:t>To address attrition effectively, it is crucial to take a department-specific approach. Identifying the root causes of attrition in each department will help design targeted retention strategies that can improve overall employee satisfaction, engagement, and retention across the organization. By implementing measures to address attrition, the company can reduce turnover, maintain a stable workforce, and ultimately improve productivity and overall performance.</a:t>
            </a:r>
          </a:p>
        </p:txBody>
      </p:sp>
    </p:spTree>
    <p:extLst>
      <p:ext uri="{BB962C8B-B14F-4D97-AF65-F5344CB8AC3E}">
        <p14:creationId xmlns:p14="http://schemas.microsoft.com/office/powerpoint/2010/main" val="2433717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p:cNvSpPr>
            <a:spLocks noGrp="1" noRot="1" noChangeAspect="1" noMove="1" noResize="1" noEditPoints="1" noAdjustHandles="1" noChangeArrowheads="1" noChangeShapeType="1" noTextEdit="1"/>
          </p:cNvSpPr>
          <p:nvPr/>
        </p:nvSpPr>
        <p:spPr>
          <a:xfrm>
            <a:off x="59690" y="0"/>
            <a:ext cx="12192000" cy="6858000"/>
          </a:xfrm>
          <a:prstGeom prst="rect">
            <a:avLst/>
          </a:prstGeom>
          <a:gradFill>
            <a:gsLst>
              <a:gs pos="15000">
                <a:srgbClr val="07235C"/>
              </a:gs>
              <a:gs pos="45000">
                <a:srgbClr val="002060">
                  <a:alpha val="14000"/>
                </a:srgbClr>
              </a:gs>
              <a:gs pos="76000">
                <a:srgbClr val="0E2557"/>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a:spLocks noGrp="1" noRot="1" noChangeAspect="1" noMove="1" noResize="1" noEditPoints="1" noAdjustHandles="1" noChangeArrowheads="1" noChangeShapeType="1" noTextEdit="1"/>
          </p:cNvSpPr>
          <p:nvPr/>
        </p:nvSpPr>
        <p:spPr>
          <a:xfrm>
            <a:off x="0" y="0"/>
            <a:ext cx="2013557" cy="6858000"/>
          </a:xfrm>
          <a:prstGeom prst="rect">
            <a:avLst/>
          </a:prstGeom>
          <a:solidFill>
            <a:srgbClr val="3C3F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67665" y="0"/>
            <a:ext cx="11576685" cy="1240790"/>
          </a:xfrm>
          <a:prstGeom prst="ellipse">
            <a:avLst/>
          </a:prstGeom>
          <a:noFill/>
          <a:ln w="174625" cmpd="thinThick">
            <a:noFill/>
          </a:ln>
        </p:spPr>
        <p:txBody>
          <a:bodyPr vert="horz" lIns="91440" tIns="45720" rIns="91440" bIns="45720" rtlCol="0" anchor="ctr">
            <a:noAutofit/>
          </a:bodyPr>
          <a:lstStyle/>
          <a:p>
            <a:pPr algn="ctr"/>
            <a:r>
              <a:rPr lang="en-US" sz="2800" b="1" kern="1200" dirty="0">
                <a:solidFill>
                  <a:srgbClr val="FFFFFF"/>
                </a:solidFill>
                <a:latin typeface="Amasis MT Pro Medium" panose="02040604050005020304" pitchFamily="18" charset="0"/>
              </a:rPr>
              <a:t>KPI 2</a:t>
            </a:r>
            <a:br>
              <a:rPr lang="en-US" sz="2800" b="1" kern="1200" dirty="0">
                <a:solidFill>
                  <a:srgbClr val="FFFFFF"/>
                </a:solidFill>
                <a:latin typeface="Amasis MT Pro Medium" panose="02040604050005020304" pitchFamily="18" charset="0"/>
              </a:rPr>
            </a:br>
            <a:r>
              <a:rPr lang="en-US" sz="2800" b="1" kern="1200" dirty="0">
                <a:solidFill>
                  <a:srgbClr val="FFFFFF"/>
                </a:solidFill>
                <a:latin typeface="Amasis MT Pro Medium" panose="02040604050005020304" pitchFamily="18" charset="0"/>
              </a:rPr>
              <a:t>Average Hourly rate of Male Research Scientist</a:t>
            </a:r>
          </a:p>
        </p:txBody>
      </p:sp>
      <p:pic>
        <p:nvPicPr>
          <p:cNvPr id="3" name="Picture 2" descr="Chart&#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9415" y="1891665"/>
            <a:ext cx="5640705" cy="4392930"/>
          </a:xfrm>
          <a:prstGeom prst="rect">
            <a:avLst/>
          </a:prstGeom>
          <a:ln>
            <a:noFill/>
          </a:ln>
          <a:effectLst>
            <a:softEdge rad="112500"/>
          </a:effectLst>
        </p:spPr>
      </p:pic>
      <p:sp>
        <p:nvSpPr>
          <p:cNvPr id="5" name="TextBox 4"/>
          <p:cNvSpPr txBox="1"/>
          <p:nvPr/>
        </p:nvSpPr>
        <p:spPr>
          <a:xfrm>
            <a:off x="60325" y="2039620"/>
            <a:ext cx="6230620" cy="1260475"/>
          </a:xfrm>
          <a:prstGeom prst="rect">
            <a:avLst/>
          </a:prstGeom>
          <a:noFill/>
        </p:spPr>
        <p:txBody>
          <a:bodyPr wrap="square">
            <a:spAutoFit/>
          </a:bodyPr>
          <a:lstStyle/>
          <a:p>
            <a:pPr algn="ctr"/>
            <a:r>
              <a:rPr lang="en-IN" sz="2800" dirty="0">
                <a:solidFill>
                  <a:schemeClr val="bg1"/>
                </a:solidFill>
                <a:latin typeface="Amasis MT Pro Medium" panose="02040604050005020304" pitchFamily="18" charset="0"/>
                <a:cs typeface="Aldhabi" panose="020B0604020202020204" pitchFamily="2" charset="-78"/>
              </a:rPr>
              <a:t>Insights from KPI 2 :</a:t>
            </a:r>
          </a:p>
          <a:p>
            <a:pPr algn="ctr"/>
            <a:r>
              <a:rPr lang="en-IN" sz="2400" dirty="0">
                <a:solidFill>
                  <a:schemeClr val="bg1"/>
                </a:solidFill>
              </a:rPr>
              <a:t>                  This KPI is to find out average hourly         rate of male research scientists which is 114.45.</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5150C-BAA2-FB56-0ED6-4B9CC3EE3669}"/>
              </a:ext>
            </a:extLst>
          </p:cNvPr>
          <p:cNvSpPr>
            <a:spLocks noGrp="1"/>
          </p:cNvSpPr>
          <p:nvPr>
            <p:ph type="title"/>
          </p:nvPr>
        </p:nvSpPr>
        <p:spPr/>
        <p:txBody>
          <a:bodyPr>
            <a:normAutofit/>
          </a:bodyPr>
          <a:lstStyle/>
          <a:p>
            <a:r>
              <a:rPr lang="en-US" b="1" i="0">
                <a:effectLst/>
                <a:latin typeface="Söhne"/>
              </a:rPr>
              <a:t>Observations:</a:t>
            </a:r>
            <a:br>
              <a:rPr lang="en-US" b="0" i="0">
                <a:effectLst/>
                <a:latin typeface="Söhne"/>
              </a:rPr>
            </a:br>
            <a:endParaRPr lang="en-IN" dirty="0"/>
          </a:p>
        </p:txBody>
      </p:sp>
      <p:graphicFrame>
        <p:nvGraphicFramePr>
          <p:cNvPr id="5" name="Content Placeholder 2">
            <a:extLst>
              <a:ext uri="{FF2B5EF4-FFF2-40B4-BE49-F238E27FC236}">
                <a16:creationId xmlns:a16="http://schemas.microsoft.com/office/drawing/2014/main" id="{C784BBC0-D895-B73C-0A63-F4A106FECBF9}"/>
              </a:ext>
            </a:extLst>
          </p:cNvPr>
          <p:cNvGraphicFramePr>
            <a:graphicFrameLocks noGrp="1"/>
          </p:cNvGraphicFramePr>
          <p:nvPr>
            <p:ph idx="1"/>
            <p:extLst>
              <p:ext uri="{D42A27DB-BD31-4B8C-83A1-F6EECF244321}">
                <p14:modId xmlns:p14="http://schemas.microsoft.com/office/powerpoint/2010/main" val="529882743"/>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2655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7EBD7-351C-D03B-2BA7-B0ACE5A8DED9}"/>
              </a:ext>
            </a:extLst>
          </p:cNvPr>
          <p:cNvSpPr>
            <a:spLocks noGrp="1"/>
          </p:cNvSpPr>
          <p:nvPr>
            <p:ph type="title"/>
          </p:nvPr>
        </p:nvSpPr>
        <p:spPr/>
        <p:txBody>
          <a:bodyPr>
            <a:normAutofit/>
          </a:bodyPr>
          <a:lstStyle/>
          <a:p>
            <a:pPr>
              <a:lnSpc>
                <a:spcPct val="90000"/>
              </a:lnSpc>
            </a:pPr>
            <a:r>
              <a:rPr lang="en-IN" sz="2900" b="1" i="0">
                <a:effectLst/>
                <a:latin typeface="Söhne"/>
              </a:rPr>
              <a:t>Suggestions:</a:t>
            </a:r>
            <a:br>
              <a:rPr lang="en-IN" sz="2900" b="0" i="0">
                <a:effectLst/>
                <a:latin typeface="Söhne"/>
              </a:rPr>
            </a:br>
            <a:br>
              <a:rPr lang="en-IN" sz="2900" b="0" i="0">
                <a:effectLst/>
                <a:latin typeface="Söhne"/>
              </a:rPr>
            </a:br>
            <a:endParaRPr lang="en-IN" sz="2900"/>
          </a:p>
        </p:txBody>
      </p:sp>
      <p:graphicFrame>
        <p:nvGraphicFramePr>
          <p:cNvPr id="5" name="Content Placeholder 2">
            <a:extLst>
              <a:ext uri="{FF2B5EF4-FFF2-40B4-BE49-F238E27FC236}">
                <a16:creationId xmlns:a16="http://schemas.microsoft.com/office/drawing/2014/main" id="{E9F149C3-C982-0C08-F577-38C728118668}"/>
              </a:ext>
            </a:extLst>
          </p:cNvPr>
          <p:cNvGraphicFramePr>
            <a:graphicFrameLocks noGrp="1"/>
          </p:cNvGraphicFramePr>
          <p:nvPr>
            <p:ph idx="1"/>
            <p:extLst>
              <p:ext uri="{D42A27DB-BD31-4B8C-83A1-F6EECF244321}">
                <p14:modId xmlns:p14="http://schemas.microsoft.com/office/powerpoint/2010/main" val="1969813838"/>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0779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C421A-E7AE-5E0D-0C42-F391C3CB8503}"/>
              </a:ext>
            </a:extLst>
          </p:cNvPr>
          <p:cNvSpPr>
            <a:spLocks noGrp="1"/>
          </p:cNvSpPr>
          <p:nvPr>
            <p:ph type="title"/>
          </p:nvPr>
        </p:nvSpPr>
        <p:spPr>
          <a:xfrm>
            <a:off x="1103312" y="452718"/>
            <a:ext cx="8947522" cy="1400530"/>
          </a:xfrm>
        </p:spPr>
        <p:txBody>
          <a:bodyPr anchor="ctr">
            <a:normAutofit/>
          </a:bodyPr>
          <a:lstStyle/>
          <a:p>
            <a:r>
              <a:rPr lang="en-US" b="1" i="0" dirty="0">
                <a:effectLst/>
              </a:rPr>
              <a:t>Conclusion:</a:t>
            </a:r>
            <a:endParaRPr lang="en-IN" dirty="0">
              <a:solidFill>
                <a:srgbClr val="FFFFFF"/>
              </a:solidFill>
            </a:endParaRPr>
          </a:p>
        </p:txBody>
      </p:sp>
      <p:sp>
        <p:nvSpPr>
          <p:cNvPr id="3" name="Content Placeholder 2">
            <a:extLst>
              <a:ext uri="{FF2B5EF4-FFF2-40B4-BE49-F238E27FC236}">
                <a16:creationId xmlns:a16="http://schemas.microsoft.com/office/drawing/2014/main" id="{800AEE23-F80C-4F01-5713-898AE0091B88}"/>
              </a:ext>
            </a:extLst>
          </p:cNvPr>
          <p:cNvSpPr>
            <a:spLocks noGrp="1"/>
          </p:cNvSpPr>
          <p:nvPr>
            <p:ph idx="1"/>
          </p:nvPr>
        </p:nvSpPr>
        <p:spPr>
          <a:xfrm>
            <a:off x="1103312" y="2763520"/>
            <a:ext cx="8946541" cy="3484879"/>
          </a:xfrm>
        </p:spPr>
        <p:txBody>
          <a:bodyPr>
            <a:normAutofit/>
          </a:bodyPr>
          <a:lstStyle/>
          <a:p>
            <a:r>
              <a:rPr lang="en-US" b="0" i="0">
                <a:effectLst/>
                <a:latin typeface="Söhne"/>
              </a:rPr>
              <a:t>The data shows that overall job satisfaction is relatively consistent across various job positions in the organization. However, it highlights the need to pay special attention to the Developer position, as it has the lowest average job satisfaction score. By proactively addressing the concerns of Developers and implementing strategies to enhance job satisfaction, the organization can foster a positive work environment, improve employee retention, and increase overall productivity and performance.</a:t>
            </a:r>
            <a:endParaRPr lang="en-IN" dirty="0"/>
          </a:p>
        </p:txBody>
      </p:sp>
    </p:spTree>
    <p:extLst>
      <p:ext uri="{BB962C8B-B14F-4D97-AF65-F5344CB8AC3E}">
        <p14:creationId xmlns:p14="http://schemas.microsoft.com/office/powerpoint/2010/main" val="407881747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47000">
              <a:srgbClr val="002060">
                <a:alpha val="65000"/>
              </a:srgbClr>
            </a:gs>
            <a:gs pos="83000">
              <a:srgbClr val="002060"/>
            </a:gs>
          </a:gsLst>
          <a:lin ang="16200000" scaled="0"/>
        </a:gradFill>
        <a:effectLst/>
      </p:bgPr>
    </p:bg>
    <p:spTree>
      <p:nvGrpSpPr>
        <p:cNvPr id="1" name=""/>
        <p:cNvGrpSpPr/>
        <p:nvPr/>
      </p:nvGrpSpPr>
      <p:grpSpPr>
        <a:xfrm>
          <a:off x="0" y="0"/>
          <a:ext cx="0" cy="0"/>
          <a:chOff x="0" y="0"/>
          <a:chExt cx="0" cy="0"/>
        </a:xfrm>
      </p:grpSpPr>
      <p:sp>
        <p:nvSpPr>
          <p:cNvPr id="55" name="Rectangle 54"/>
          <p:cNvSpPr>
            <a:spLocks noGrp="1" noRot="1" noChangeAspect="1" noMove="1" noResize="1" noEditPoints="1" noAdjustHandles="1" noChangeArrowheads="1" noChangeShapeType="1" noTextEdit="1"/>
          </p:cNvSpPr>
          <p:nvPr/>
        </p:nvSpPr>
        <p:spPr>
          <a:xfrm>
            <a:off x="-2513330" y="0"/>
            <a:ext cx="14705330" cy="7191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tLang="en-US"/>
          </a:p>
        </p:txBody>
      </p:sp>
      <p:sp>
        <p:nvSpPr>
          <p:cNvPr id="4" name="Text Placeholder 3"/>
          <p:cNvSpPr>
            <a:spLocks noGrp="1"/>
          </p:cNvSpPr>
          <p:nvPr>
            <p:ph type="body" idx="1"/>
          </p:nvPr>
        </p:nvSpPr>
        <p:spPr>
          <a:xfrm>
            <a:off x="185420" y="1935480"/>
            <a:ext cx="6080125" cy="1219200"/>
          </a:xfrm>
        </p:spPr>
        <p:txBody>
          <a:bodyPr vert="horz" lIns="91440" tIns="45720" rIns="91440" bIns="45720" rtlCol="0">
            <a:normAutofit/>
          </a:bodyPr>
          <a:lstStyle/>
          <a:p>
            <a:pPr marL="342900" indent="-342900" algn="just">
              <a:buFont typeface="Wingdings" panose="05000000000000000000" charset="0"/>
              <a:buChar char="Ø"/>
            </a:pPr>
            <a:r>
              <a:rPr lang="en-US" sz="2400" b="0" kern="1200" dirty="0">
                <a:solidFill>
                  <a:schemeClr val="bg1"/>
                </a:solidFill>
                <a:latin typeface="+mn-lt"/>
                <a:ea typeface="+mn-ea"/>
                <a:cs typeface="+mn-cs"/>
              </a:rPr>
              <a:t>This KPI is to find out the relation </a:t>
            </a:r>
            <a:r>
              <a:rPr lang="en-US" sz="2400" b="0" dirty="0">
                <a:solidFill>
                  <a:schemeClr val="bg1"/>
                </a:solidFill>
              </a:rPr>
              <a:t>the </a:t>
            </a:r>
            <a:r>
              <a:rPr lang="en-US" sz="2400" b="0" kern="1200" dirty="0">
                <a:solidFill>
                  <a:schemeClr val="bg1"/>
                </a:solidFill>
                <a:latin typeface="+mn-lt"/>
                <a:ea typeface="+mn-ea"/>
                <a:cs typeface="+mn-cs"/>
              </a:rPr>
              <a:t>between monthly income and Attrition rate.</a:t>
            </a:r>
          </a:p>
          <a:p>
            <a:pPr algn="just">
              <a:buFont typeface="Wingdings" panose="05000000000000000000" charset="0"/>
            </a:pPr>
            <a:r>
              <a:rPr lang="en-US" sz="2400" b="0" kern="1200" dirty="0">
                <a:solidFill>
                  <a:schemeClr val="bg1"/>
                </a:solidFill>
                <a:latin typeface="+mn-lt"/>
                <a:ea typeface="+mn-ea"/>
                <a:cs typeface="+mn-cs"/>
              </a:rPr>
              <a:t> </a:t>
            </a:r>
          </a:p>
        </p:txBody>
      </p:sp>
      <p:pic>
        <p:nvPicPr>
          <p:cNvPr id="5" name="Content Placeholder 4" descr="KPI 3"/>
          <p:cNvPicPr>
            <a:picLocks noGrp="1" noChangeAspect="1"/>
          </p:cNvPicPr>
          <p:nvPr>
            <p:ph sz="half" idx="2"/>
          </p:nvPr>
        </p:nvPicPr>
        <p:blipFill>
          <a:blip r:embed="rId2"/>
          <a:stretch>
            <a:fillRect/>
          </a:stretch>
        </p:blipFill>
        <p:spPr>
          <a:xfrm>
            <a:off x="6942455" y="1935480"/>
            <a:ext cx="4991100" cy="4722495"/>
          </a:xfrm>
          <a:prstGeom prst="rect">
            <a:avLst/>
          </a:prstGeom>
          <a:noFill/>
        </p:spPr>
      </p:pic>
      <p:sp>
        <p:nvSpPr>
          <p:cNvPr id="9" name="Text Placeholder 8"/>
          <p:cNvSpPr>
            <a:spLocks noGrp="1"/>
          </p:cNvSpPr>
          <p:nvPr>
            <p:ph type="body" sz="quarter" idx="3"/>
          </p:nvPr>
        </p:nvSpPr>
        <p:spPr>
          <a:xfrm>
            <a:off x="185420" y="3044825"/>
            <a:ext cx="6329045" cy="3368675"/>
          </a:xfrm>
        </p:spPr>
        <p:txBody>
          <a:bodyPr>
            <a:normAutofit/>
          </a:bodyPr>
          <a:lstStyle/>
          <a:p>
            <a:pPr marL="342900" lvl="0" indent="-342900" algn="just">
              <a:lnSpc>
                <a:spcPct val="100000"/>
              </a:lnSpc>
              <a:spcBef>
                <a:spcPct val="0"/>
              </a:spcBef>
              <a:spcAft>
                <a:spcPct val="35000"/>
              </a:spcAft>
              <a:buFont typeface="Wingdings" panose="05000000000000000000" charset="0"/>
              <a:buChar char="Ø"/>
            </a:pPr>
            <a:r>
              <a:rPr lang="en-US" b="0" dirty="0">
                <a:solidFill>
                  <a:schemeClr val="bg1"/>
                </a:solidFill>
                <a:sym typeface="+mn-ea"/>
              </a:rPr>
              <a:t>Based on our analysis and visualization, it is evident that the Hard</a:t>
            </a:r>
            <a:r>
              <a:rPr lang="en-IN" altLang="en-US" b="0" dirty="0">
                <a:solidFill>
                  <a:schemeClr val="bg1"/>
                </a:solidFill>
                <a:sym typeface="+mn-ea"/>
              </a:rPr>
              <a:t>wars</a:t>
            </a:r>
            <a:r>
              <a:rPr lang="en-US" b="0" dirty="0">
                <a:solidFill>
                  <a:schemeClr val="bg1"/>
                </a:solidFill>
                <a:sym typeface="+mn-ea"/>
              </a:rPr>
              <a:t> the lowest attrition rate of 49.44%, with an average monthly income of Rs. 26,091.20.</a:t>
            </a:r>
          </a:p>
          <a:p>
            <a:pPr marL="342900" lvl="0" indent="-342900" algn="just">
              <a:lnSpc>
                <a:spcPct val="100000"/>
              </a:lnSpc>
              <a:spcBef>
                <a:spcPct val="0"/>
              </a:spcBef>
              <a:spcAft>
                <a:spcPct val="35000"/>
              </a:spcAft>
              <a:buFont typeface="Wingdings" panose="05000000000000000000" charset="0"/>
              <a:buChar char="Ø"/>
            </a:pPr>
            <a:r>
              <a:rPr lang="en-US" b="0" dirty="0">
                <a:solidFill>
                  <a:schemeClr val="bg1"/>
                </a:solidFill>
                <a:sym typeface="+mn-ea"/>
              </a:rPr>
              <a:t> On the other hand, the Research and Development Department has the highest attrition rate of 51.21%, with an average monthly income of Rs. 26,007.08</a:t>
            </a:r>
          </a:p>
        </p:txBody>
      </p:sp>
      <p:sp>
        <p:nvSpPr>
          <p:cNvPr id="3" name="Rounded Rectangle 2"/>
          <p:cNvSpPr/>
          <p:nvPr/>
        </p:nvSpPr>
        <p:spPr>
          <a:xfrm>
            <a:off x="185420" y="357505"/>
            <a:ext cx="12845415" cy="6299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2800">
                <a:solidFill>
                  <a:schemeClr val="bg1"/>
                </a:solidFill>
              </a:rPr>
              <a:t>KPI3 :  Attrition Rate Vs Monthly Income statistics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9B02-88EC-CC2D-9155-02955326430B}"/>
              </a:ext>
            </a:extLst>
          </p:cNvPr>
          <p:cNvSpPr>
            <a:spLocks noGrp="1"/>
          </p:cNvSpPr>
          <p:nvPr>
            <p:ph type="title"/>
          </p:nvPr>
        </p:nvSpPr>
        <p:spPr/>
        <p:txBody>
          <a:bodyPr>
            <a:normAutofit/>
          </a:bodyPr>
          <a:lstStyle/>
          <a:p>
            <a:r>
              <a:rPr lang="en-IN" b="1" i="0">
                <a:effectLst/>
                <a:latin typeface="Söhne"/>
              </a:rPr>
              <a:t>Observations:</a:t>
            </a:r>
            <a:endParaRPr lang="en-IN" dirty="0"/>
          </a:p>
        </p:txBody>
      </p:sp>
      <p:graphicFrame>
        <p:nvGraphicFramePr>
          <p:cNvPr id="5" name="Content Placeholder 2">
            <a:extLst>
              <a:ext uri="{FF2B5EF4-FFF2-40B4-BE49-F238E27FC236}">
                <a16:creationId xmlns:a16="http://schemas.microsoft.com/office/drawing/2014/main" id="{4514CB73-E97D-735A-3E38-B5465DEBAD73}"/>
              </a:ext>
            </a:extLst>
          </p:cNvPr>
          <p:cNvGraphicFramePr>
            <a:graphicFrameLocks noGrp="1"/>
          </p:cNvGraphicFramePr>
          <p:nvPr>
            <p:ph idx="1"/>
            <p:extLst>
              <p:ext uri="{D42A27DB-BD31-4B8C-83A1-F6EECF244321}">
                <p14:modId xmlns:p14="http://schemas.microsoft.com/office/powerpoint/2010/main" val="1825813476"/>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7999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C326-AA6A-35BE-4560-7F8B9FE98801}"/>
              </a:ext>
            </a:extLst>
          </p:cNvPr>
          <p:cNvSpPr>
            <a:spLocks noGrp="1"/>
          </p:cNvSpPr>
          <p:nvPr>
            <p:ph type="title"/>
          </p:nvPr>
        </p:nvSpPr>
        <p:spPr/>
        <p:txBody>
          <a:bodyPr>
            <a:normAutofit/>
          </a:bodyPr>
          <a:lstStyle/>
          <a:p>
            <a:r>
              <a:rPr lang="en-IN" b="1" i="0" dirty="0">
                <a:effectLst/>
                <a:latin typeface="Söhne"/>
              </a:rPr>
              <a:t>Suggestions:</a:t>
            </a:r>
            <a:endParaRPr lang="en-IN" dirty="0"/>
          </a:p>
        </p:txBody>
      </p:sp>
      <p:graphicFrame>
        <p:nvGraphicFramePr>
          <p:cNvPr id="5" name="Content Placeholder 2">
            <a:extLst>
              <a:ext uri="{FF2B5EF4-FFF2-40B4-BE49-F238E27FC236}">
                <a16:creationId xmlns:a16="http://schemas.microsoft.com/office/drawing/2014/main" id="{9FE22EC5-FCEC-8A02-F432-523C09EE5319}"/>
              </a:ext>
            </a:extLst>
          </p:cNvPr>
          <p:cNvGraphicFramePr>
            <a:graphicFrameLocks noGrp="1"/>
          </p:cNvGraphicFramePr>
          <p:nvPr>
            <p:ph idx="1"/>
            <p:extLst>
              <p:ext uri="{D42A27DB-BD31-4B8C-83A1-F6EECF244321}">
                <p14:modId xmlns:p14="http://schemas.microsoft.com/office/powerpoint/2010/main" val="2760730754"/>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2887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FC7D-D234-1C47-5C96-438460529059}"/>
              </a:ext>
            </a:extLst>
          </p:cNvPr>
          <p:cNvSpPr>
            <a:spLocks noGrp="1"/>
          </p:cNvSpPr>
          <p:nvPr>
            <p:ph type="title"/>
          </p:nvPr>
        </p:nvSpPr>
        <p:spPr>
          <a:xfrm>
            <a:off x="1024128" y="585216"/>
            <a:ext cx="8018272" cy="1499616"/>
          </a:xfrm>
        </p:spPr>
        <p:txBody>
          <a:bodyPr>
            <a:normAutofit/>
          </a:bodyPr>
          <a:lstStyle/>
          <a:p>
            <a:r>
              <a:rPr lang="en-US" b="1" i="0" dirty="0">
                <a:effectLst/>
              </a:rPr>
              <a:t>Conclusion</a:t>
            </a:r>
            <a:r>
              <a:rPr lang="en-US" b="1" dirty="0"/>
              <a:t>:</a:t>
            </a:r>
            <a:endParaRPr lang="en-IN"/>
          </a:p>
        </p:txBody>
      </p:sp>
      <p:sp>
        <p:nvSpPr>
          <p:cNvPr id="3" name="Content Placeholder 2">
            <a:extLst>
              <a:ext uri="{FF2B5EF4-FFF2-40B4-BE49-F238E27FC236}">
                <a16:creationId xmlns:a16="http://schemas.microsoft.com/office/drawing/2014/main" id="{E28CA3B0-A40B-D4BD-1557-28AB546539F2}"/>
              </a:ext>
            </a:extLst>
          </p:cNvPr>
          <p:cNvSpPr>
            <a:spLocks noGrp="1"/>
          </p:cNvSpPr>
          <p:nvPr>
            <p:ph idx="1"/>
          </p:nvPr>
        </p:nvSpPr>
        <p:spPr>
          <a:xfrm>
            <a:off x="1024128" y="2286000"/>
            <a:ext cx="8018271" cy="4023360"/>
          </a:xfrm>
        </p:spPr>
        <p:txBody>
          <a:bodyPr>
            <a:normAutofit/>
          </a:bodyPr>
          <a:lstStyle/>
          <a:p>
            <a:r>
              <a:rPr lang="en-US" b="0" i="0">
                <a:effectLst/>
                <a:latin typeface="Söhne"/>
              </a:rPr>
              <a:t>The data shows that the organization maintains a relatively consistent average monthly income for different departments. However, the attrition rates are a matter of concern, as they are around 50% for all departments. To address attrition effectively, the organization should focus on understanding the reasons behind employee turnover and implementing measures to improve employee satisfaction, growth prospects, and work-life balance. By adopting proactive retention strategies, the organization can reduce attrition, retain valuable talent, and foster a more stable and motivated workforce.</a:t>
            </a:r>
            <a:endParaRPr lang="en-IN"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0241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p:cNvSpPr>
            <a:spLocks noGrp="1" noRot="1" noChangeAspect="1" noMove="1" noResize="1" noEditPoints="1" noAdjustHandles="1" noChangeArrowheads="1" noChangeShapeType="1" noTextEdit="1"/>
          </p:cNvSpPr>
          <p:nvPr/>
        </p:nvSpPr>
        <p:spPr>
          <a:xfrm>
            <a:off x="-223520" y="-196850"/>
            <a:ext cx="12414885" cy="8875395"/>
          </a:xfrm>
          <a:prstGeom prst="rect">
            <a:avLst/>
          </a:prstGeom>
          <a:gradFill flip="none" rotWithShape="1">
            <a:gsLst>
              <a:gs pos="0">
                <a:srgbClr val="012D86"/>
              </a:gs>
              <a:gs pos="37000">
                <a:srgbClr val="032C81">
                  <a:alpha val="96000"/>
                </a:srgbClr>
              </a:gs>
              <a:gs pos="19000">
                <a:srgbClr val="032C81">
                  <a:alpha val="100000"/>
                </a:srgbClr>
              </a:gs>
              <a:gs pos="35000">
                <a:srgbClr val="032C81">
                  <a:alpha val="100000"/>
                </a:srgbClr>
              </a:gs>
              <a:gs pos="49000">
                <a:srgbClr val="052B7B">
                  <a:alpha val="47000"/>
                </a:srgbClr>
              </a:gs>
              <a:gs pos="54000">
                <a:srgbClr val="0B2763">
                  <a:alpha val="100000"/>
                </a:srgbClr>
              </a:gs>
              <a:gs pos="49000">
                <a:srgbClr val="08296F">
                  <a:alpha val="100000"/>
                </a:srgbClr>
              </a:gs>
              <a:gs pos="100000">
                <a:srgbClr val="0E2557"/>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052830"/>
            <a:ext cx="10515600" cy="462280"/>
          </a:xfrm>
        </p:spPr>
        <p:txBody>
          <a:bodyPr vert="horz" lIns="91440" tIns="45720" rIns="91440" bIns="45720" rtlCol="0" anchor="b">
            <a:normAutofit fontScale="90000"/>
          </a:bodyPr>
          <a:lstStyle/>
          <a:p>
            <a:pPr algn="ctr"/>
            <a:br>
              <a:rPr lang="en-US" sz="4000" b="1" kern="1200" dirty="0">
                <a:solidFill>
                  <a:schemeClr val="tx2"/>
                </a:solidFill>
                <a:latin typeface="Calibri Light" panose="020F0302020204030204" charset="0"/>
                <a:cs typeface="Calibri Light" panose="020F0302020204030204" charset="0"/>
              </a:rPr>
            </a:br>
            <a:r>
              <a:rPr lang="en-IN" altLang="en-US" sz="4000" b="1" kern="1200" dirty="0">
                <a:solidFill>
                  <a:schemeClr val="tx2"/>
                </a:solidFill>
                <a:latin typeface="Calibri Light" panose="020F0302020204030204" charset="0"/>
                <a:cs typeface="Calibri Light" panose="020F0302020204030204" charset="0"/>
              </a:rPr>
              <a:t>KPI4:</a:t>
            </a:r>
            <a:r>
              <a:rPr lang="en-US" sz="4000" b="1" kern="1200" dirty="0">
                <a:solidFill>
                  <a:schemeClr val="tx2"/>
                </a:solidFill>
                <a:latin typeface="Calibri Light" panose="020F0302020204030204" charset="0"/>
                <a:cs typeface="Calibri Light" panose="020F0302020204030204" charset="0"/>
              </a:rPr>
              <a:t>Average Working Years for each Department</a:t>
            </a:r>
          </a:p>
        </p:txBody>
      </p:sp>
      <p:pic>
        <p:nvPicPr>
          <p:cNvPr id="3" name="Content Placeholder 2" descr="KpI4"/>
          <p:cNvPicPr>
            <a:picLocks noGrp="1" noChangeAspect="1"/>
          </p:cNvPicPr>
          <p:nvPr>
            <p:ph sz="half" idx="1"/>
          </p:nvPr>
        </p:nvPicPr>
        <p:blipFill>
          <a:blip r:embed="rId3"/>
          <a:stretch>
            <a:fillRect/>
          </a:stretch>
        </p:blipFill>
        <p:spPr>
          <a:xfrm>
            <a:off x="6522189" y="1458288"/>
            <a:ext cx="4754562" cy="2868652"/>
          </a:xfrm>
          <a:prstGeom prst="rect">
            <a:avLst/>
          </a:prstGeom>
        </p:spPr>
      </p:pic>
      <p:grpSp>
        <p:nvGrpSpPr>
          <p:cNvPr id="59" name="Group 58"/>
          <p:cNvGrpSpPr>
            <a:grpSpLocks noGrp="1" noUngrp="1" noRot="1" noChangeAspect="1" noMove="1" noResize="1"/>
          </p:cNvGrpSpPr>
          <p:nvPr/>
        </p:nvGrpSpPr>
        <p:grpSpPr>
          <a:xfrm rot="16200000" flipH="1">
            <a:off x="-170063" y="170295"/>
            <a:ext cx="2514973" cy="2174333"/>
            <a:chOff x="-330" y="-4155"/>
            <a:chExt cx="2514973" cy="2174333"/>
          </a:xfrm>
        </p:grpSpPr>
        <p:sp>
          <p:nvSpPr>
            <p:cNvPr id="60" name="Freeform: Shape 59"/>
            <p:cNvSpPr/>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Freeform: Shape 60"/>
            <p:cNvSpPr/>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Freeform: Shape 62"/>
            <p:cNvSpPr/>
            <p:nvPr/>
          </p:nvSpPr>
          <p:spPr>
            <a:xfrm>
              <a:off x="-330"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tLang="en-US" dirty="0">
                <a:solidFill>
                  <a:schemeClr val="tx1"/>
                </a:solidFill>
              </a:endParaRPr>
            </a:p>
          </p:txBody>
        </p:sp>
      </p:grpSp>
      <p:grpSp>
        <p:nvGrpSpPr>
          <p:cNvPr id="65" name="Group 64"/>
          <p:cNvGrpSpPr>
            <a:grpSpLocks noGrp="1" noUngrp="1" noRot="1" noChangeAspect="1" noMove="1" noResize="1"/>
          </p:cNvGrpSpPr>
          <p:nvPr/>
        </p:nvGrpSpPr>
        <p:grpSpPr>
          <a:xfrm rot="10800000">
            <a:off x="9130553" y="4560734"/>
            <a:ext cx="3061446" cy="2297265"/>
            <a:chOff x="-305" y="-1"/>
            <a:chExt cx="3832880" cy="2876136"/>
          </a:xfrm>
        </p:grpSpPr>
        <p:sp>
          <p:nvSpPr>
            <p:cNvPr id="66" name="Freeform: Shape 65"/>
            <p:cNvSpPr/>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p:cNvSpPr/>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Shape 67"/>
            <p:cNvSpPr/>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Shape 68"/>
            <p:cNvSpPr/>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 Box 6"/>
          <p:cNvSpPr txBox="1"/>
          <p:nvPr/>
        </p:nvSpPr>
        <p:spPr>
          <a:xfrm>
            <a:off x="205105" y="1637665"/>
            <a:ext cx="6000115" cy="3784600"/>
          </a:xfrm>
          <a:prstGeom prst="rect">
            <a:avLst/>
          </a:prstGeom>
          <a:noFill/>
        </p:spPr>
        <p:txBody>
          <a:bodyPr wrap="square" rtlCol="0">
            <a:spAutoFit/>
          </a:bodyPr>
          <a:lstStyle/>
          <a:p>
            <a:pPr marL="285750" indent="-285750">
              <a:buFont typeface="Wingdings" panose="05000000000000000000" charset="0"/>
              <a:buChar char="Ø"/>
            </a:pPr>
            <a:r>
              <a:rPr lang="en-IN" sz="2400" dirty="0">
                <a:solidFill>
                  <a:schemeClr val="bg1"/>
                </a:solidFill>
                <a:sym typeface="+mn-ea"/>
              </a:rPr>
              <a:t>From this we can see the average working years in software department is high as compared to the rest of the departments and lowest is for Research &amp; Development Department.</a:t>
            </a:r>
          </a:p>
          <a:p>
            <a:pPr marL="285750" indent="-285750">
              <a:buFont typeface="Wingdings" panose="05000000000000000000" charset="0"/>
              <a:buChar char="Ø"/>
            </a:pPr>
            <a:endParaRPr lang="en-IN" sz="2400" dirty="0">
              <a:solidFill>
                <a:schemeClr val="bg1"/>
              </a:solidFill>
              <a:sym typeface="+mn-ea"/>
            </a:endParaRPr>
          </a:p>
          <a:p>
            <a:pPr marL="285750" indent="-285750">
              <a:buFont typeface="Wingdings" panose="05000000000000000000" charset="0"/>
              <a:buChar char="Ø"/>
            </a:pPr>
            <a:r>
              <a:rPr lang="en-IN" sz="2400" dirty="0">
                <a:solidFill>
                  <a:schemeClr val="bg1"/>
                </a:solidFill>
                <a:sym typeface="+mn-ea"/>
              </a:rPr>
              <a:t>From the analysis we can conclude that average working years is approximately 20 for all the departments.</a:t>
            </a:r>
            <a:endParaRPr lang="en-IN" sz="2400" dirty="0">
              <a:solidFill>
                <a:schemeClr val="bg1"/>
              </a:solidFill>
            </a:endParaRPr>
          </a:p>
          <a:p>
            <a:pPr marL="285750" indent="-285750"/>
            <a:endParaRPr lang="en-IN" altLang="en-US" sz="2400" dirty="0">
              <a:solidFill>
                <a:schemeClr val="bg1"/>
              </a:solidFill>
            </a:endParaRPr>
          </a:p>
        </p:txBody>
      </p:sp>
      <p:sp>
        <p:nvSpPr>
          <p:cNvPr id="8" name="Text Box 7"/>
          <p:cNvSpPr txBox="1"/>
          <p:nvPr/>
        </p:nvSpPr>
        <p:spPr>
          <a:xfrm>
            <a:off x="838200" y="0"/>
            <a:ext cx="10779760" cy="460375"/>
          </a:xfrm>
          <a:prstGeom prst="rect">
            <a:avLst/>
          </a:prstGeom>
          <a:noFill/>
        </p:spPr>
        <p:txBody>
          <a:bodyPr wrap="square" rtlCol="0">
            <a:spAutoFit/>
          </a:bodyPr>
          <a:lstStyle/>
          <a:p>
            <a:pPr algn="ctr"/>
            <a:r>
              <a:rPr lang="en-IN" altLang="en-US" sz="2400">
                <a:solidFill>
                  <a:schemeClr val="bg1"/>
                </a:solidFill>
              </a:rPr>
              <a:t>KPI4 : Average Working Year For Each Department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25000">
              <a:srgbClr val="002060">
                <a:alpha val="51000"/>
              </a:srgbClr>
            </a:gs>
            <a:gs pos="48000">
              <a:srgbClr val="0E2557"/>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35" y="-51435"/>
            <a:ext cx="13576935" cy="6857365"/>
          </a:xfrm>
          <a:gradFill>
            <a:gsLst>
              <a:gs pos="0">
                <a:srgbClr val="012D86"/>
              </a:gs>
              <a:gs pos="37000">
                <a:srgbClr val="032C81">
                  <a:alpha val="96000"/>
                </a:srgbClr>
              </a:gs>
              <a:gs pos="18000">
                <a:srgbClr val="032C81"/>
              </a:gs>
              <a:gs pos="35000">
                <a:srgbClr val="032C81">
                  <a:alpha val="94000"/>
                </a:srgbClr>
              </a:gs>
              <a:gs pos="49000">
                <a:srgbClr val="052B7B">
                  <a:alpha val="47000"/>
                </a:srgbClr>
              </a:gs>
              <a:gs pos="42000">
                <a:srgbClr val="0B2763"/>
              </a:gs>
              <a:gs pos="70000">
                <a:srgbClr val="0C2760"/>
              </a:gs>
              <a:gs pos="41000">
                <a:srgbClr val="0D265D"/>
              </a:gs>
              <a:gs pos="98000">
                <a:srgbClr val="08296F">
                  <a:alpha val="9000"/>
                </a:srgbClr>
              </a:gs>
              <a:gs pos="100000">
                <a:srgbClr val="0E2557"/>
              </a:gs>
            </a:gsLst>
            <a:lin ang="12000000" scaled="0"/>
          </a:gradFill>
        </p:spPr>
        <p:txBody>
          <a:bodyPr vert="horz" lIns="91440" tIns="45720" rIns="91440" bIns="45720" rtlCol="0" anchor="t" anchorCtr="0">
            <a:normAutofit/>
          </a:bodyPr>
          <a:lstStyle/>
          <a:p>
            <a:pPr algn="ctr"/>
            <a:r>
              <a:rPr lang="en-US" sz="2800" b="1" dirty="0">
                <a:latin typeface="Calibri" panose="020F0502020204030204" charset="0"/>
                <a:cs typeface="Calibri" panose="020F0502020204030204" charset="0"/>
              </a:rPr>
              <a:t> </a:t>
            </a:r>
            <a:br>
              <a:rPr lang="en-US" sz="2800" b="1" dirty="0">
                <a:latin typeface="+mn-lt"/>
                <a:cs typeface="+mn-lt"/>
              </a:rPr>
            </a:br>
            <a:r>
              <a:rPr lang="en-US" sz="2800" b="1" dirty="0">
                <a:latin typeface="+mn-lt"/>
                <a:cs typeface="+mn-lt"/>
              </a:rPr>
              <a:t>s</a:t>
            </a:r>
            <a:endParaRPr lang="en-US" sz="2100" dirty="0">
              <a:latin typeface="+mn-lt"/>
              <a:cs typeface="+mn-lt"/>
            </a:endParaRPr>
          </a:p>
        </p:txBody>
      </p:sp>
      <p:sp>
        <p:nvSpPr>
          <p:cNvPr id="3" name="Text Box 2"/>
          <p:cNvSpPr txBox="1"/>
          <p:nvPr/>
        </p:nvSpPr>
        <p:spPr>
          <a:xfrm>
            <a:off x="648970" y="183515"/>
            <a:ext cx="11543030" cy="645160"/>
          </a:xfrm>
          <a:prstGeom prst="rect">
            <a:avLst/>
          </a:prstGeom>
          <a:noFill/>
        </p:spPr>
        <p:txBody>
          <a:bodyPr wrap="square" rtlCol="0">
            <a:spAutoFit/>
          </a:bodyPr>
          <a:lstStyle/>
          <a:p>
            <a:r>
              <a:rPr lang="en-IN" altLang="en-US" sz="3600" b="1" u="sng">
                <a:solidFill>
                  <a:schemeClr val="bg1"/>
                </a:solidFill>
              </a:rPr>
              <a:t>PROJECT NAME - HR ANALYTICS EMPLOYEE RETENTION</a:t>
            </a:r>
          </a:p>
        </p:txBody>
      </p:sp>
      <p:sp>
        <p:nvSpPr>
          <p:cNvPr id="7" name="Text Box 6"/>
          <p:cNvSpPr txBox="1"/>
          <p:nvPr/>
        </p:nvSpPr>
        <p:spPr>
          <a:xfrm>
            <a:off x="1155065" y="1059180"/>
            <a:ext cx="3119755" cy="583565"/>
          </a:xfrm>
          <a:prstGeom prst="rect">
            <a:avLst/>
          </a:prstGeom>
          <a:noFill/>
        </p:spPr>
        <p:txBody>
          <a:bodyPr wrap="square" rtlCol="0">
            <a:spAutoFit/>
          </a:bodyPr>
          <a:lstStyle/>
          <a:p>
            <a:r>
              <a:rPr lang="en-IN" altLang="en-US" sz="3200" b="1">
                <a:solidFill>
                  <a:schemeClr val="bg1"/>
                </a:solidFill>
                <a:sym typeface="+mn-ea"/>
              </a:rPr>
              <a:t>Team Members: </a:t>
            </a:r>
          </a:p>
        </p:txBody>
      </p:sp>
      <p:sp>
        <p:nvSpPr>
          <p:cNvPr id="8" name="Text Box 7"/>
          <p:cNvSpPr txBox="1"/>
          <p:nvPr/>
        </p:nvSpPr>
        <p:spPr>
          <a:xfrm>
            <a:off x="2929255" y="2058035"/>
            <a:ext cx="8959850" cy="3169285"/>
          </a:xfrm>
          <a:prstGeom prst="rect">
            <a:avLst/>
          </a:prstGeom>
          <a:gradFill>
            <a:gsLst>
              <a:gs pos="73000">
                <a:srgbClr val="012D86">
                  <a:alpha val="25000"/>
                </a:srgbClr>
              </a:gs>
              <a:gs pos="37000">
                <a:srgbClr val="032C81">
                  <a:alpha val="96000"/>
                </a:srgbClr>
              </a:gs>
              <a:gs pos="19000">
                <a:srgbClr val="032C81"/>
              </a:gs>
              <a:gs pos="35000">
                <a:srgbClr val="032C81">
                  <a:alpha val="94000"/>
                </a:srgbClr>
              </a:gs>
              <a:gs pos="90000">
                <a:srgbClr val="052B7B">
                  <a:alpha val="47000"/>
                </a:srgbClr>
              </a:gs>
              <a:gs pos="42000">
                <a:srgbClr val="0B2763"/>
              </a:gs>
              <a:gs pos="70000">
                <a:srgbClr val="0C2760"/>
              </a:gs>
              <a:gs pos="21000">
                <a:srgbClr val="0D265D">
                  <a:alpha val="100000"/>
                </a:srgbClr>
              </a:gs>
              <a:gs pos="75000">
                <a:srgbClr val="08296F">
                  <a:alpha val="57000"/>
                </a:srgbClr>
              </a:gs>
              <a:gs pos="100000">
                <a:srgbClr val="0E2557"/>
              </a:gs>
            </a:gsLst>
            <a:lin ang="12000000" scaled="0"/>
          </a:gradFill>
        </p:spPr>
        <p:txBody>
          <a:bodyPr wrap="square" rtlCol="0">
            <a:spAutoFit/>
          </a:bodyPr>
          <a:lstStyle/>
          <a:p>
            <a:r>
              <a:rPr lang="en-IN" altLang="en-US" sz="4000" b="1">
                <a:solidFill>
                  <a:schemeClr val="bg1"/>
                </a:solidFill>
                <a:latin typeface="+mj-lt"/>
                <a:cs typeface="+mj-lt"/>
              </a:rPr>
              <a:t>Ms : Sakshi Vijay Wagh</a:t>
            </a:r>
          </a:p>
          <a:p>
            <a:r>
              <a:rPr lang="en-IN" altLang="en-US" sz="4000" b="1">
                <a:solidFill>
                  <a:schemeClr val="bg1"/>
                </a:solidFill>
                <a:latin typeface="+mj-lt"/>
                <a:cs typeface="+mj-lt"/>
              </a:rPr>
              <a:t>Mr :  Shahrukh Ashik Sable</a:t>
            </a:r>
          </a:p>
          <a:p>
            <a:r>
              <a:rPr lang="en-IN" altLang="en-US" sz="4000" b="1">
                <a:solidFill>
                  <a:schemeClr val="bg1"/>
                </a:solidFill>
                <a:latin typeface="+mj-lt"/>
                <a:cs typeface="+mj-lt"/>
              </a:rPr>
              <a:t>Mr : Yashwanth Naga kumar</a:t>
            </a:r>
          </a:p>
          <a:p>
            <a:r>
              <a:rPr lang="en-IN" altLang="en-US" sz="4000" b="1">
                <a:solidFill>
                  <a:schemeClr val="bg1"/>
                </a:solidFill>
                <a:latin typeface="+mj-lt"/>
                <a:cs typeface="+mj-lt"/>
              </a:rPr>
              <a:t>Mr : Shafeer Khan</a:t>
            </a:r>
          </a:p>
          <a:p>
            <a:r>
              <a:rPr lang="en-IN" altLang="en-US" sz="4000" b="1">
                <a:solidFill>
                  <a:schemeClr val="bg1"/>
                </a:solidFill>
                <a:latin typeface="+mj-lt"/>
                <a:cs typeface="+mj-lt"/>
              </a:rPr>
              <a:t>Mr : Prashant Punamchand Jadhav</a:t>
            </a:r>
          </a:p>
        </p:txBody>
      </p:sp>
      <p:sp>
        <p:nvSpPr>
          <p:cNvPr id="9" name="Text Box 8"/>
          <p:cNvSpPr txBox="1"/>
          <p:nvPr/>
        </p:nvSpPr>
        <p:spPr>
          <a:xfrm>
            <a:off x="986790" y="5877560"/>
            <a:ext cx="1530985" cy="521970"/>
          </a:xfrm>
          <a:prstGeom prst="rect">
            <a:avLst/>
          </a:prstGeom>
          <a:noFill/>
        </p:spPr>
        <p:txBody>
          <a:bodyPr wrap="none" rtlCol="0">
            <a:spAutoFit/>
          </a:bodyPr>
          <a:lstStyle/>
          <a:p>
            <a:r>
              <a:rPr lang="en-IN" altLang="en-US" sz="2800" dirty="0">
                <a:solidFill>
                  <a:schemeClr val="bg1"/>
                </a:solidFill>
                <a:latin typeface="Calibri Light" panose="020F0302020204030204" charset="0"/>
                <a:cs typeface="Calibri Light" panose="020F0302020204030204" charset="0"/>
              </a:rPr>
              <a:t>Mentor - </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8">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5" name="Rectangle 10">
            <a:extLst>
              <a:ext uri="{FF2B5EF4-FFF2-40B4-BE49-F238E27FC236}">
                <a16:creationId xmlns:a16="http://schemas.microsoft.com/office/drawing/2014/main" id="{90AAC386-A18D-4525-AD1B-4D227ED34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E79183-2F4B-3D5A-A948-F5CADAD8FDA7}"/>
              </a:ext>
            </a:extLst>
          </p:cNvPr>
          <p:cNvSpPr>
            <a:spLocks noGrp="1"/>
          </p:cNvSpPr>
          <p:nvPr>
            <p:ph type="title"/>
          </p:nvPr>
        </p:nvSpPr>
        <p:spPr>
          <a:xfrm>
            <a:off x="8129872" y="643467"/>
            <a:ext cx="3473009" cy="5571066"/>
          </a:xfrm>
        </p:spPr>
        <p:txBody>
          <a:bodyPr vert="horz" lIns="91440" tIns="45720" rIns="91440" bIns="45720" rtlCol="0" anchor="ctr">
            <a:normAutofit/>
          </a:bodyPr>
          <a:lstStyle/>
          <a:p>
            <a:r>
              <a:rPr lang="en-US" sz="4300" b="1" i="0" kern="1200" cap="all" spc="100" baseline="0" dirty="0">
                <a:solidFill>
                  <a:schemeClr val="tx1">
                    <a:lumMod val="95000"/>
                    <a:lumOff val="5000"/>
                  </a:schemeClr>
                </a:solidFill>
                <a:effectLst/>
                <a:latin typeface="+mj-lt"/>
                <a:ea typeface="+mj-ea"/>
                <a:cs typeface="+mj-cs"/>
              </a:rPr>
              <a:t>Observations:</a:t>
            </a:r>
            <a:br>
              <a:rPr lang="en-US" sz="4300" b="0" i="0" kern="1200" cap="all" spc="100" baseline="0" dirty="0">
                <a:solidFill>
                  <a:schemeClr val="tx1">
                    <a:lumMod val="95000"/>
                    <a:lumOff val="5000"/>
                  </a:schemeClr>
                </a:solidFill>
                <a:effectLst/>
                <a:latin typeface="+mj-lt"/>
                <a:ea typeface="+mj-ea"/>
                <a:cs typeface="+mj-cs"/>
              </a:rPr>
            </a:br>
            <a:endParaRPr lang="en-US" sz="4300" kern="1200" cap="all" spc="100" baseline="0" dirty="0">
              <a:solidFill>
                <a:schemeClr val="tx1">
                  <a:lumMod val="95000"/>
                  <a:lumOff val="5000"/>
                </a:schemeClr>
              </a:solidFill>
              <a:latin typeface="+mj-lt"/>
              <a:ea typeface="+mj-ea"/>
              <a:cs typeface="+mj-cs"/>
            </a:endParaRPr>
          </a:p>
        </p:txBody>
      </p:sp>
      <p:cxnSp>
        <p:nvCxnSpPr>
          <p:cNvPr id="13" name="Straight Connector 12">
            <a:extLst>
              <a:ext uri="{FF2B5EF4-FFF2-40B4-BE49-F238E27FC236}">
                <a16:creationId xmlns:a16="http://schemas.microsoft.com/office/drawing/2014/main" id="{C34C4AD0-FE94-4E84-ACA6-CC5BF1A11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2">
            <a:extLst>
              <a:ext uri="{FF2B5EF4-FFF2-40B4-BE49-F238E27FC236}">
                <a16:creationId xmlns:a16="http://schemas.microsoft.com/office/drawing/2014/main" id="{169A746F-C0AA-61BE-450C-B73F5A2B6575}"/>
              </a:ext>
            </a:extLst>
          </p:cNvPr>
          <p:cNvGraphicFramePr>
            <a:graphicFrameLocks noGrp="1"/>
          </p:cNvGraphicFramePr>
          <p:nvPr>
            <p:ph sz="half" idx="1"/>
            <p:extLst>
              <p:ext uri="{D42A27DB-BD31-4B8C-83A1-F6EECF244321}">
                <p14:modId xmlns:p14="http://schemas.microsoft.com/office/powerpoint/2010/main" val="1476154123"/>
              </p:ext>
            </p:extLst>
          </p:nvPr>
        </p:nvGraphicFramePr>
        <p:xfrm>
          <a:off x="942975" y="933450"/>
          <a:ext cx="6596063" cy="4941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972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90AAC386-A18D-4525-AD1B-4D227ED34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001A9D-D089-7299-A1B4-A87132B529A6}"/>
              </a:ext>
            </a:extLst>
          </p:cNvPr>
          <p:cNvSpPr>
            <a:spLocks noGrp="1"/>
          </p:cNvSpPr>
          <p:nvPr>
            <p:ph type="title"/>
          </p:nvPr>
        </p:nvSpPr>
        <p:spPr>
          <a:xfrm>
            <a:off x="8129872" y="643467"/>
            <a:ext cx="3473009" cy="5571066"/>
          </a:xfrm>
        </p:spPr>
        <p:txBody>
          <a:bodyPr vert="horz" lIns="91440" tIns="45720" rIns="91440" bIns="45720" rtlCol="0" anchor="ctr">
            <a:normAutofit/>
          </a:bodyPr>
          <a:lstStyle/>
          <a:p>
            <a:r>
              <a:rPr lang="en-US" sz="4600" b="1" i="0" kern="1200" cap="all" spc="100" baseline="0" dirty="0">
                <a:solidFill>
                  <a:schemeClr val="tx1">
                    <a:lumMod val="95000"/>
                    <a:lumOff val="5000"/>
                  </a:schemeClr>
                </a:solidFill>
                <a:effectLst/>
                <a:latin typeface="+mj-lt"/>
                <a:ea typeface="+mj-ea"/>
                <a:cs typeface="+mj-cs"/>
              </a:rPr>
              <a:t>Suggestions:</a:t>
            </a:r>
            <a:br>
              <a:rPr lang="en-US" sz="4600" b="0" i="0" kern="1200" cap="all" spc="100" baseline="0" dirty="0">
                <a:solidFill>
                  <a:schemeClr val="tx1">
                    <a:lumMod val="95000"/>
                    <a:lumOff val="5000"/>
                  </a:schemeClr>
                </a:solidFill>
                <a:effectLst/>
                <a:latin typeface="+mj-lt"/>
                <a:ea typeface="+mj-ea"/>
                <a:cs typeface="+mj-cs"/>
              </a:rPr>
            </a:br>
            <a:endParaRPr lang="en-US" sz="4600" kern="1200" cap="all" spc="100" baseline="0" dirty="0">
              <a:solidFill>
                <a:schemeClr val="tx1">
                  <a:lumMod val="95000"/>
                  <a:lumOff val="5000"/>
                </a:schemeClr>
              </a:solidFill>
              <a:latin typeface="+mj-lt"/>
              <a:ea typeface="+mj-ea"/>
              <a:cs typeface="+mj-cs"/>
            </a:endParaRPr>
          </a:p>
        </p:txBody>
      </p:sp>
      <p:cxnSp>
        <p:nvCxnSpPr>
          <p:cNvPr id="13" name="Straight Connector 12">
            <a:extLst>
              <a:ext uri="{FF2B5EF4-FFF2-40B4-BE49-F238E27FC236}">
                <a16:creationId xmlns:a16="http://schemas.microsoft.com/office/drawing/2014/main" id="{C34C4AD0-FE94-4E84-ACA6-CC5BF1A11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6A545A8-F2BA-1424-705C-E5144D7CC28A}"/>
              </a:ext>
            </a:extLst>
          </p:cNvPr>
          <p:cNvGraphicFramePr>
            <a:graphicFrameLocks noGrp="1"/>
          </p:cNvGraphicFramePr>
          <p:nvPr>
            <p:ph sz="half" idx="1"/>
            <p:extLst>
              <p:ext uri="{D42A27DB-BD31-4B8C-83A1-F6EECF244321}">
                <p14:modId xmlns:p14="http://schemas.microsoft.com/office/powerpoint/2010/main" val="2789275687"/>
              </p:ext>
            </p:extLst>
          </p:nvPr>
        </p:nvGraphicFramePr>
        <p:xfrm>
          <a:off x="942975" y="933450"/>
          <a:ext cx="6596063" cy="4941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771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7">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80A6AF-B8DC-1CA0-941B-9319C3E48EB4}"/>
              </a:ext>
            </a:extLst>
          </p:cNvPr>
          <p:cNvSpPr>
            <a:spLocks noGrp="1"/>
          </p:cNvSpPr>
          <p:nvPr>
            <p:ph type="title"/>
          </p:nvPr>
        </p:nvSpPr>
        <p:spPr>
          <a:xfrm>
            <a:off x="1024128" y="585216"/>
            <a:ext cx="8018272" cy="1499616"/>
          </a:xfrm>
        </p:spPr>
        <p:txBody>
          <a:bodyPr vert="horz" lIns="91440" tIns="45720" rIns="91440" bIns="45720" rtlCol="0" anchor="ctr">
            <a:normAutofit/>
          </a:bodyPr>
          <a:lstStyle/>
          <a:p>
            <a:r>
              <a:rPr lang="en-US" b="1" i="0" dirty="0">
                <a:effectLst/>
              </a:rPr>
              <a:t>Conclusion:</a:t>
            </a:r>
            <a:endParaRPr lang="en-US" dirty="0"/>
          </a:p>
        </p:txBody>
      </p:sp>
      <p:sp>
        <p:nvSpPr>
          <p:cNvPr id="3" name="Content Placeholder 2">
            <a:extLst>
              <a:ext uri="{FF2B5EF4-FFF2-40B4-BE49-F238E27FC236}">
                <a16:creationId xmlns:a16="http://schemas.microsoft.com/office/drawing/2014/main" id="{0BBDA1E4-C6D9-0187-AB0A-41E818632599}"/>
              </a:ext>
            </a:extLst>
          </p:cNvPr>
          <p:cNvSpPr>
            <a:spLocks noGrp="1"/>
          </p:cNvSpPr>
          <p:nvPr>
            <p:ph sz="half" idx="1"/>
          </p:nvPr>
        </p:nvSpPr>
        <p:spPr>
          <a:xfrm>
            <a:off x="1024128" y="2286000"/>
            <a:ext cx="8018271" cy="4023360"/>
          </a:xfrm>
        </p:spPr>
        <p:txBody>
          <a:bodyPr vert="horz" lIns="45720" tIns="45720" rIns="45720" bIns="45720" rtlCol="0">
            <a:normAutofit/>
          </a:bodyPr>
          <a:lstStyle/>
          <a:p>
            <a:r>
              <a:rPr lang="en-US" b="0" i="0">
                <a:effectLst/>
              </a:rPr>
              <a:t>The data reveals that the organization has a stable and experienced workforce, with an average working tenure of approximately 20.5 years. This is a positive indication of the organization's ability to retain employees over the long term. However, to remain competitive and adaptable to changing industry dynamics, the organization should continue to focus on attracting and retaining young talent while leveraging the expertise of its experienced employees. By promoting a culture of learning, mentorship, and employee engagement, the organization can ensure continued success and growth in the future</a:t>
            </a:r>
            <a:endParaRPr lang="en-US"/>
          </a:p>
        </p:txBody>
      </p:sp>
      <p:sp>
        <p:nvSpPr>
          <p:cNvPr id="15" name="Rectangle 9">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1">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7826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70000">
              <a:schemeClr val="accent5">
                <a:lumMod val="50000"/>
              </a:schemeClr>
            </a:gs>
            <a:gs pos="100000">
              <a:srgbClr val="0E2557">
                <a:alpha val="42000"/>
              </a:srgbClr>
            </a:gs>
          </a:gsLst>
          <a:lin ang="5400000" scaled="0"/>
        </a:gradFill>
        <a:effectLst/>
      </p:bgPr>
    </p:bg>
    <p:spTree>
      <p:nvGrpSpPr>
        <p:cNvPr id="1" name=""/>
        <p:cNvGrpSpPr/>
        <p:nvPr/>
      </p:nvGrpSpPr>
      <p:grpSpPr>
        <a:xfrm>
          <a:off x="0" y="0"/>
          <a:ext cx="0" cy="0"/>
          <a:chOff x="0" y="0"/>
          <a:chExt cx="0" cy="0"/>
        </a:xfrm>
      </p:grpSpPr>
      <p:sp>
        <p:nvSpPr>
          <p:cNvPr id="16" name="Down Arrow 7"/>
          <p:cNvSpPr>
            <a:spLocks noGrp="1" noRot="1" noChangeAspect="1" noMove="1" noResize="1" noEditPoints="1" noAdjustHandles="1" noChangeArrowheads="1" noChangeShapeType="1" noTextEdit="1"/>
          </p:cNvSpPr>
          <p:nvPr/>
        </p:nvSpPr>
        <p:spPr>
          <a:xfrm rot="16200000">
            <a:off x="5700395" y="-5638165"/>
            <a:ext cx="884555" cy="12285980"/>
          </a:xfrm>
          <a:prstGeom prst="downArrow">
            <a:avLst>
              <a:gd name="adj1" fmla="val 100000"/>
              <a:gd name="adj2" fmla="val 15788"/>
            </a:avLst>
          </a:prstGeom>
          <a:no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84555" y="243205"/>
            <a:ext cx="10776585" cy="821690"/>
          </a:xfrm>
          <a:noFill/>
        </p:spPr>
        <p:txBody>
          <a:bodyPr vert="horz" lIns="91440" tIns="45720" rIns="91440" bIns="45720" rtlCol="0" anchor="ctr">
            <a:normAutofit/>
          </a:bodyPr>
          <a:lstStyle/>
          <a:p>
            <a:pPr algn="ctr"/>
            <a:r>
              <a:rPr lang="en-US" sz="1110" b="1" kern="1200" dirty="0">
                <a:solidFill>
                  <a:srgbClr val="FFFFFF"/>
                </a:solidFill>
                <a:latin typeface="Amasis MT Pro Medium" panose="02040604050005020304" pitchFamily="18" charset="0"/>
              </a:rPr>
              <a:t> </a:t>
            </a:r>
            <a:br>
              <a:rPr lang="en-US" sz="1110" b="1" kern="1200" dirty="0">
                <a:solidFill>
                  <a:srgbClr val="FFFFFF"/>
                </a:solidFill>
                <a:latin typeface="Amasis MT Pro Medium" panose="02040604050005020304" pitchFamily="18" charset="0"/>
              </a:rPr>
            </a:br>
            <a:r>
              <a:rPr lang="en-IN" altLang="en-US" sz="3600" b="1" kern="1200" dirty="0">
                <a:solidFill>
                  <a:srgbClr val="FFFFFF"/>
                </a:solidFill>
                <a:latin typeface="Calibri Light" panose="020F0302020204030204" charset="0"/>
                <a:cs typeface="Calibri Light" panose="020F0302020204030204" charset="0"/>
              </a:rPr>
              <a:t>KPI5 : Job Role Vs </a:t>
            </a:r>
            <a:r>
              <a:rPr lang="en-US" sz="3600" b="1" kern="1200" dirty="0">
                <a:solidFill>
                  <a:srgbClr val="FFFFFF"/>
                </a:solidFill>
                <a:latin typeface="Calibri Light" panose="020F0302020204030204" charset="0"/>
                <a:cs typeface="Calibri Light" panose="020F0302020204030204" charset="0"/>
              </a:rPr>
              <a:t>Work Life Balance</a:t>
            </a:r>
            <a:r>
              <a:rPr lang="en-US" sz="3600" b="1" kern="1200" dirty="0">
                <a:solidFill>
                  <a:srgbClr val="FFFFFF"/>
                </a:solidFill>
                <a:latin typeface="Amasis MT Pro Medium" panose="02040604050005020304" pitchFamily="18" charset="0"/>
              </a:rPr>
              <a:t> </a:t>
            </a:r>
          </a:p>
        </p:txBody>
      </p:sp>
      <p:pic>
        <p:nvPicPr>
          <p:cNvPr id="6" name="Picture 5" descr="Table&#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2935" y="1440180"/>
            <a:ext cx="5151120" cy="4997450"/>
          </a:xfrm>
          <a:prstGeom prst="rect">
            <a:avLst/>
          </a:prstGeom>
          <a:gradFill>
            <a:gsLst>
              <a:gs pos="0">
                <a:srgbClr val="012D86"/>
              </a:gs>
              <a:gs pos="37000">
                <a:srgbClr val="032C81">
                  <a:alpha val="96000"/>
                </a:srgbClr>
              </a:gs>
              <a:gs pos="19000">
                <a:srgbClr val="032C81"/>
              </a:gs>
              <a:gs pos="35000">
                <a:srgbClr val="032C81">
                  <a:alpha val="94000"/>
                </a:srgbClr>
              </a:gs>
              <a:gs pos="49000">
                <a:srgbClr val="052B7B">
                  <a:alpha val="47000"/>
                </a:srgbClr>
              </a:gs>
              <a:gs pos="42000">
                <a:srgbClr val="0B2763"/>
              </a:gs>
              <a:gs pos="70000">
                <a:srgbClr val="0C2760">
                  <a:alpha val="100000"/>
                </a:srgbClr>
              </a:gs>
              <a:gs pos="72000">
                <a:srgbClr val="0D265D">
                  <a:alpha val="100000"/>
                </a:srgbClr>
              </a:gs>
              <a:gs pos="49000">
                <a:srgbClr val="08296F"/>
              </a:gs>
              <a:gs pos="100000">
                <a:srgbClr val="0E2557"/>
              </a:gs>
            </a:gsLst>
            <a:lin ang="12000000" scaled="0"/>
          </a:gradFill>
        </p:spPr>
      </p:pic>
      <p:sp>
        <p:nvSpPr>
          <p:cNvPr id="4" name="Text Box 3"/>
          <p:cNvSpPr txBox="1"/>
          <p:nvPr/>
        </p:nvSpPr>
        <p:spPr>
          <a:xfrm>
            <a:off x="140970" y="2126615"/>
            <a:ext cx="6831965" cy="3451225"/>
          </a:xfrm>
          <a:prstGeom prst="rect">
            <a:avLst/>
          </a:prstGeom>
          <a:noFill/>
        </p:spPr>
        <p:txBody>
          <a:bodyPr wrap="square" rtlCol="0">
            <a:spAutoFit/>
          </a:bodyPr>
          <a:lstStyle/>
          <a:p>
            <a:pPr marL="285750" lvl="0" indent="-285750" algn="just">
              <a:lnSpc>
                <a:spcPct val="100000"/>
              </a:lnSpc>
              <a:spcBef>
                <a:spcPct val="0"/>
              </a:spcBef>
              <a:spcAft>
                <a:spcPct val="35000"/>
              </a:spcAft>
              <a:buFont typeface="Wingdings" panose="05000000000000000000" charset="0"/>
              <a:buChar char="Ø"/>
            </a:pPr>
            <a:r>
              <a:rPr lang="en-IN" dirty="0">
                <a:solidFill>
                  <a:schemeClr val="bg1"/>
                </a:solidFill>
                <a:sym typeface="+mn-ea"/>
              </a:rPr>
              <a:t>From the analysis we can conclude the work life balance for the attrition employees as below,</a:t>
            </a:r>
            <a:endParaRPr lang="en-IN" dirty="0">
              <a:solidFill>
                <a:schemeClr val="bg1"/>
              </a:solidFill>
            </a:endParaRPr>
          </a:p>
          <a:p>
            <a:pPr marL="285750" lvl="0" indent="-285750" algn="just">
              <a:lnSpc>
                <a:spcPct val="100000"/>
              </a:lnSpc>
              <a:spcBef>
                <a:spcPct val="0"/>
              </a:spcBef>
              <a:spcAft>
                <a:spcPct val="35000"/>
              </a:spcAft>
              <a:buFont typeface="Wingdings" panose="05000000000000000000" charset="0"/>
              <a:buChar char="Ø"/>
            </a:pPr>
            <a:r>
              <a:rPr lang="en-IN" dirty="0">
                <a:solidFill>
                  <a:schemeClr val="bg1"/>
                </a:solidFill>
                <a:sym typeface="+mn-ea"/>
              </a:rPr>
              <a:t>For Research directors the work life balance is poor. </a:t>
            </a:r>
            <a:endParaRPr lang="en-IN" dirty="0">
              <a:solidFill>
                <a:schemeClr val="bg1"/>
              </a:solidFill>
            </a:endParaRPr>
          </a:p>
          <a:p>
            <a:pPr marL="285750" lvl="0" indent="-285750" algn="just">
              <a:lnSpc>
                <a:spcPct val="100000"/>
              </a:lnSpc>
              <a:spcBef>
                <a:spcPct val="0"/>
              </a:spcBef>
              <a:spcAft>
                <a:spcPct val="35000"/>
              </a:spcAft>
              <a:buFont typeface="Wingdings" panose="05000000000000000000" charset="0"/>
              <a:buChar char="Ø"/>
            </a:pPr>
            <a:r>
              <a:rPr lang="en-IN" dirty="0">
                <a:solidFill>
                  <a:schemeClr val="bg1"/>
                </a:solidFill>
                <a:sym typeface="+mn-ea"/>
              </a:rPr>
              <a:t>For the Sales representatives , Manufacturing Directors , managers and Sales executives the work life balance is fair.</a:t>
            </a:r>
            <a:endParaRPr lang="en-IN" dirty="0">
              <a:solidFill>
                <a:schemeClr val="bg1"/>
              </a:solidFill>
            </a:endParaRPr>
          </a:p>
          <a:p>
            <a:pPr marL="285750" lvl="0" indent="-285750" algn="just">
              <a:lnSpc>
                <a:spcPct val="100000"/>
              </a:lnSpc>
              <a:spcBef>
                <a:spcPct val="0"/>
              </a:spcBef>
              <a:spcAft>
                <a:spcPct val="35000"/>
              </a:spcAft>
              <a:buFont typeface="Wingdings" panose="05000000000000000000" charset="0"/>
              <a:buChar char="Ø"/>
            </a:pPr>
            <a:r>
              <a:rPr lang="en-IN" dirty="0">
                <a:solidFill>
                  <a:schemeClr val="bg1"/>
                </a:solidFill>
                <a:sym typeface="+mn-ea"/>
              </a:rPr>
              <a:t>For Research Scientists , Healthcare representatives und Developers the work life balance is good.</a:t>
            </a:r>
            <a:endParaRPr lang="en-IN" dirty="0">
              <a:solidFill>
                <a:schemeClr val="bg1"/>
              </a:solidFill>
            </a:endParaRPr>
          </a:p>
          <a:p>
            <a:pPr marL="285750" lvl="0" indent="-285750" algn="just">
              <a:lnSpc>
                <a:spcPct val="100000"/>
              </a:lnSpc>
              <a:spcBef>
                <a:spcPct val="0"/>
              </a:spcBef>
              <a:spcAft>
                <a:spcPct val="35000"/>
              </a:spcAft>
              <a:buFont typeface="Wingdings" panose="05000000000000000000" charset="0"/>
              <a:buChar char="Ø"/>
            </a:pPr>
            <a:r>
              <a:rPr lang="en-IN" dirty="0">
                <a:solidFill>
                  <a:schemeClr val="bg1"/>
                </a:solidFill>
                <a:sym typeface="+mn-ea"/>
              </a:rPr>
              <a:t>For Human resources , laboratory technicians the work life balance is excellent.</a:t>
            </a:r>
            <a:endParaRPr lang="en-IN" dirty="0">
              <a:solidFill>
                <a:schemeClr val="bg1"/>
              </a:solidFill>
            </a:endParaRPr>
          </a:p>
          <a:p>
            <a:pPr marL="285750" indent="-285750"/>
            <a:endParaRPr lang="en-IN" dirty="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70000">
              <a:schemeClr val="accent5">
                <a:lumMod val="50000"/>
              </a:schemeClr>
            </a:gs>
            <a:gs pos="100000">
              <a:srgbClr val="0E2557">
                <a:alpha val="42000"/>
              </a:srgb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algn="ctr"/>
            <a:r>
              <a:rPr lang="en-US" b="1" kern="1200" dirty="0">
                <a:solidFill>
                  <a:schemeClr val="bg1"/>
                </a:solidFill>
                <a:latin typeface="Calibri Light" panose="020F0302020204030204" charset="0"/>
                <a:cs typeface="Calibri Light" panose="020F0302020204030204" charset="0"/>
              </a:rPr>
              <a:t>KPI 6</a:t>
            </a:r>
            <a:r>
              <a:rPr lang="en-IN" altLang="en-US" b="1" kern="1200" dirty="0">
                <a:solidFill>
                  <a:schemeClr val="bg1"/>
                </a:solidFill>
                <a:latin typeface="Calibri Light" panose="020F0302020204030204" charset="0"/>
                <a:cs typeface="Calibri Light" panose="020F0302020204030204" charset="0"/>
              </a:rPr>
              <a:t> : </a:t>
            </a:r>
            <a:r>
              <a:rPr lang="en-US" b="1" kern="1200" dirty="0">
                <a:solidFill>
                  <a:schemeClr val="bg1"/>
                </a:solidFill>
                <a:latin typeface="Calibri Light" panose="020F0302020204030204" charset="0"/>
                <a:cs typeface="Calibri Light" panose="020F0302020204030204" charset="0"/>
              </a:rPr>
              <a:t>Attrition Rate Vs Years Since Last Promotion</a:t>
            </a:r>
          </a:p>
        </p:txBody>
      </p:sp>
      <p:pic>
        <p:nvPicPr>
          <p:cNvPr id="12" name="Content Placeholder 11" descr="KPI5"/>
          <p:cNvPicPr>
            <a:picLocks noGrp="1" noChangeAspect="1"/>
          </p:cNvPicPr>
          <p:nvPr>
            <p:ph idx="1"/>
          </p:nvPr>
        </p:nvPicPr>
        <p:blipFill>
          <a:blip r:embed="rId2"/>
          <a:stretch>
            <a:fillRect/>
          </a:stretch>
        </p:blipFill>
        <p:spPr>
          <a:xfrm>
            <a:off x="2278850" y="2286000"/>
            <a:ext cx="7210438" cy="40227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87000">
              <a:schemeClr val="accent5">
                <a:lumMod val="41000"/>
                <a:alpha val="100000"/>
              </a:schemeClr>
            </a:gs>
            <a:gs pos="100000">
              <a:srgbClr val="0E2557">
                <a:alpha val="42000"/>
              </a:srgbClr>
            </a:gs>
          </a:gsLst>
          <a:lin ang="5400000" scaled="0"/>
        </a:gradFill>
        <a:effectLst/>
      </p:bgPr>
    </p:bg>
    <p:spTree>
      <p:nvGrpSpPr>
        <p:cNvPr id="1" name=""/>
        <p:cNvGrpSpPr/>
        <p:nvPr/>
      </p:nvGrpSpPr>
      <p:grpSpPr>
        <a:xfrm>
          <a:off x="0" y="0"/>
          <a:ext cx="0" cy="0"/>
          <a:chOff x="0" y="0"/>
          <a:chExt cx="0" cy="0"/>
        </a:xfrm>
      </p:grpSpPr>
      <p:sp>
        <p:nvSpPr>
          <p:cNvPr id="6" name="Text Box 5"/>
          <p:cNvSpPr txBox="1"/>
          <p:nvPr/>
        </p:nvSpPr>
        <p:spPr>
          <a:xfrm>
            <a:off x="337185" y="0"/>
            <a:ext cx="11303635" cy="521970"/>
          </a:xfrm>
          <a:prstGeom prst="rect">
            <a:avLst/>
          </a:prstGeom>
          <a:noFill/>
        </p:spPr>
        <p:txBody>
          <a:bodyPr wrap="square" rtlCol="0">
            <a:spAutoFit/>
          </a:bodyPr>
          <a:lstStyle/>
          <a:p>
            <a:pPr algn="ctr"/>
            <a:r>
              <a:rPr lang="en-IN" altLang="en-US" sz="2800">
                <a:solidFill>
                  <a:schemeClr val="bg1"/>
                </a:solidFill>
              </a:rPr>
              <a:t>KPI6: Attrition rate VS Year Sincr Last Promotion relation</a:t>
            </a:r>
          </a:p>
        </p:txBody>
      </p:sp>
      <p:sp>
        <p:nvSpPr>
          <p:cNvPr id="8" name="Text Box 7"/>
          <p:cNvSpPr txBox="1"/>
          <p:nvPr/>
        </p:nvSpPr>
        <p:spPr>
          <a:xfrm>
            <a:off x="0" y="723265"/>
            <a:ext cx="7068710" cy="6463308"/>
          </a:xfrm>
          <a:prstGeom prst="rect">
            <a:avLst/>
          </a:prstGeom>
          <a:noFill/>
        </p:spPr>
        <p:txBody>
          <a:bodyPr wrap="square" rtlCol="0">
            <a:spAutoFit/>
          </a:bodyPr>
          <a:lstStyle/>
          <a:p>
            <a:pPr marL="285750" indent="-285750" algn="l">
              <a:buFont typeface="Wingdings" panose="05000000000000000000" charset="0"/>
              <a:buChar char="Ø"/>
            </a:pPr>
            <a:r>
              <a:rPr lang="en-IN" dirty="0">
                <a:solidFill>
                  <a:schemeClr val="bg1"/>
                </a:solidFill>
                <a:sym typeface="+mn-ea"/>
              </a:rPr>
              <a:t>For 0-5 years since Last year Promotion interval Research &amp; Development and Hardware departments has highest and lowest attrition rate respectively.</a:t>
            </a:r>
          </a:p>
          <a:p>
            <a:pPr marL="285750" indent="-285750" algn="l">
              <a:buFont typeface="Wingdings" panose="05000000000000000000" charset="0"/>
              <a:buChar char="Ø"/>
            </a:pPr>
            <a:endParaRPr lang="en-IN" dirty="0">
              <a:solidFill>
                <a:schemeClr val="bg1"/>
              </a:solidFill>
            </a:endParaRPr>
          </a:p>
          <a:p>
            <a:pPr marL="285750" indent="-285750" algn="l">
              <a:buFont typeface="Wingdings" panose="05000000000000000000" charset="0"/>
              <a:buChar char="Ø"/>
            </a:pPr>
            <a:r>
              <a:rPr lang="en-IN" dirty="0">
                <a:solidFill>
                  <a:schemeClr val="bg1"/>
                </a:solidFill>
                <a:sym typeface="+mn-ea"/>
              </a:rPr>
              <a:t>For 6-10 years since last year promotion interval Human resources and software departments has highest and lowest attrition rate respectively.</a:t>
            </a:r>
          </a:p>
          <a:p>
            <a:pPr marL="285750" indent="-285750" algn="l">
              <a:buFont typeface="Wingdings" panose="05000000000000000000" charset="0"/>
              <a:buChar char="Ø"/>
            </a:pPr>
            <a:endParaRPr lang="en-IN" dirty="0">
              <a:solidFill>
                <a:schemeClr val="bg1"/>
              </a:solidFill>
            </a:endParaRPr>
          </a:p>
          <a:p>
            <a:pPr marL="285750" indent="-285750" algn="l">
              <a:buFont typeface="Wingdings" panose="05000000000000000000" charset="0"/>
              <a:buChar char="Ø"/>
            </a:pPr>
            <a:r>
              <a:rPr lang="en-IN" dirty="0">
                <a:solidFill>
                  <a:schemeClr val="bg1"/>
                </a:solidFill>
                <a:sym typeface="+mn-ea"/>
              </a:rPr>
              <a:t>For 11-15 years since last promotion interval support and sales departments has highest and lowest attrition rate respectively.</a:t>
            </a:r>
          </a:p>
          <a:p>
            <a:pPr marL="285750" indent="-285750" algn="l">
              <a:buFont typeface="Wingdings" panose="05000000000000000000" charset="0"/>
              <a:buChar char="Ø"/>
            </a:pPr>
            <a:endParaRPr lang="en-IN" dirty="0">
              <a:solidFill>
                <a:schemeClr val="bg1"/>
              </a:solidFill>
            </a:endParaRPr>
          </a:p>
          <a:p>
            <a:pPr marL="285750" indent="-285750" algn="l">
              <a:buFont typeface="Wingdings" panose="05000000000000000000" charset="0"/>
              <a:buChar char="Ø"/>
            </a:pPr>
            <a:r>
              <a:rPr lang="en-IN" dirty="0">
                <a:solidFill>
                  <a:schemeClr val="bg1"/>
                </a:solidFill>
                <a:sym typeface="+mn-ea"/>
              </a:rPr>
              <a:t>For 16-20 years since last promotion interval software &amp; hardware departments has highest and lowest attrition respectively.</a:t>
            </a:r>
          </a:p>
          <a:p>
            <a:pPr marL="285750" indent="-285750" algn="l">
              <a:buFont typeface="Wingdings" panose="05000000000000000000" charset="0"/>
              <a:buChar char="Ø"/>
            </a:pPr>
            <a:endParaRPr lang="en-IN" dirty="0">
              <a:solidFill>
                <a:schemeClr val="bg1"/>
              </a:solidFill>
            </a:endParaRPr>
          </a:p>
          <a:p>
            <a:pPr marL="285750" indent="-285750" algn="l">
              <a:buFont typeface="Wingdings" panose="05000000000000000000" charset="0"/>
              <a:buChar char="Ø"/>
            </a:pPr>
            <a:r>
              <a:rPr lang="en-IN" dirty="0">
                <a:solidFill>
                  <a:schemeClr val="bg1"/>
                </a:solidFill>
                <a:sym typeface="+mn-ea"/>
              </a:rPr>
              <a:t>For 21-25 years since last promotion interval software and support departments has highest and lowest attrition respectively.</a:t>
            </a:r>
          </a:p>
          <a:p>
            <a:pPr marL="285750" indent="-285750" algn="l">
              <a:buFont typeface="Wingdings" panose="05000000000000000000" charset="0"/>
              <a:buChar char="Ø"/>
            </a:pPr>
            <a:endParaRPr lang="en-IN" dirty="0">
              <a:solidFill>
                <a:schemeClr val="bg1"/>
              </a:solidFill>
            </a:endParaRPr>
          </a:p>
          <a:p>
            <a:pPr marL="285750" indent="-285750" algn="l">
              <a:buFont typeface="Wingdings" panose="05000000000000000000" charset="0"/>
              <a:buChar char="Ø"/>
            </a:pPr>
            <a:r>
              <a:rPr lang="en-IN" dirty="0">
                <a:solidFill>
                  <a:schemeClr val="bg1"/>
                </a:solidFill>
                <a:sym typeface="+mn-ea"/>
              </a:rPr>
              <a:t>For 26-30 years since last promotion interval support and Human resources departments has highest and lowest attrition respectively.</a:t>
            </a:r>
          </a:p>
          <a:p>
            <a:pPr marL="285750" indent="-285750" algn="l">
              <a:buFont typeface="Wingdings" panose="05000000000000000000" charset="0"/>
              <a:buChar char="Ø"/>
            </a:pPr>
            <a:endParaRPr lang="en-IN" dirty="0">
              <a:solidFill>
                <a:schemeClr val="bg1"/>
              </a:solidFill>
              <a:sym typeface="+mn-ea"/>
            </a:endParaRPr>
          </a:p>
          <a:p>
            <a:pPr marL="285750" indent="-285750" algn="l">
              <a:buFont typeface="Wingdings" panose="05000000000000000000" charset="0"/>
              <a:buChar char="Ø"/>
            </a:pPr>
            <a:r>
              <a:rPr lang="en-IN" dirty="0">
                <a:solidFill>
                  <a:schemeClr val="bg1"/>
                </a:solidFill>
                <a:sym typeface="+mn-ea"/>
              </a:rPr>
              <a:t>For above 30 years since last promotion interval software and Human resources departments has highest and lowest attrition respectively.</a:t>
            </a:r>
            <a:endParaRPr lang="en-IN" dirty="0">
              <a:solidFill>
                <a:schemeClr val="bg1"/>
              </a:solidFill>
            </a:endParaRPr>
          </a:p>
          <a:p>
            <a:pPr marL="285750" indent="-285750">
              <a:buFont typeface="Wingdings" panose="05000000000000000000" charset="0"/>
              <a:buChar char="Ø"/>
            </a:pPr>
            <a:endParaRPr lang="en-IN" dirty="0">
              <a:solidFill>
                <a:schemeClr val="bg1"/>
              </a:solidFill>
            </a:endParaRPr>
          </a:p>
        </p:txBody>
      </p:sp>
      <p:pic>
        <p:nvPicPr>
          <p:cNvPr id="10" name="Picture 9" descr="A picture containing shape&#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1190" y="723265"/>
            <a:ext cx="5284470" cy="6028055"/>
          </a:xfrm>
          <a:prstGeom prst="rect">
            <a:avLst/>
          </a:prstGeom>
          <a:gradFill>
            <a:gsLst>
              <a:gs pos="0">
                <a:srgbClr val="012D86"/>
              </a:gs>
              <a:gs pos="37000">
                <a:srgbClr val="032C81">
                  <a:alpha val="96000"/>
                </a:srgbClr>
              </a:gs>
              <a:gs pos="19000">
                <a:srgbClr val="032C81"/>
              </a:gs>
              <a:gs pos="35000">
                <a:srgbClr val="032C81">
                  <a:alpha val="94000"/>
                </a:srgbClr>
              </a:gs>
              <a:gs pos="49000">
                <a:srgbClr val="052B7B">
                  <a:alpha val="47000"/>
                </a:srgbClr>
              </a:gs>
              <a:gs pos="42000">
                <a:srgbClr val="0B2763"/>
              </a:gs>
              <a:gs pos="70000">
                <a:srgbClr val="0C2760"/>
              </a:gs>
              <a:gs pos="72000">
                <a:srgbClr val="0D265D"/>
              </a:gs>
              <a:gs pos="50000">
                <a:srgbClr val="08296F"/>
              </a:gs>
              <a:gs pos="100000">
                <a:srgbClr val="0E2557"/>
              </a:gs>
            </a:gsLst>
            <a:lin ang="12000000" scaled="0"/>
          </a:grad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AAC386-A18D-4525-AD1B-4D227ED34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48B1F5-7E55-7422-38A2-89B99BBE51FD}"/>
              </a:ext>
            </a:extLst>
          </p:cNvPr>
          <p:cNvSpPr>
            <a:spLocks noGrp="1"/>
          </p:cNvSpPr>
          <p:nvPr>
            <p:ph type="title"/>
          </p:nvPr>
        </p:nvSpPr>
        <p:spPr>
          <a:xfrm>
            <a:off x="8129872" y="643467"/>
            <a:ext cx="3473009" cy="5571066"/>
          </a:xfrm>
        </p:spPr>
        <p:txBody>
          <a:bodyPr>
            <a:normAutofit/>
          </a:bodyPr>
          <a:lstStyle/>
          <a:p>
            <a:r>
              <a:rPr lang="en-US" sz="3500" b="1" i="0">
                <a:effectLst/>
                <a:latin typeface="Söhne"/>
              </a:rPr>
              <a:t>Observations:</a:t>
            </a:r>
            <a:br>
              <a:rPr lang="en-US" sz="3500" b="0" i="0">
                <a:effectLst/>
                <a:latin typeface="Söhne"/>
              </a:rPr>
            </a:br>
            <a:endParaRPr lang="en-IN" sz="3500"/>
          </a:p>
        </p:txBody>
      </p:sp>
      <p:cxnSp>
        <p:nvCxnSpPr>
          <p:cNvPr id="11" name="Straight Connector 10">
            <a:extLst>
              <a:ext uri="{FF2B5EF4-FFF2-40B4-BE49-F238E27FC236}">
                <a16:creationId xmlns:a16="http://schemas.microsoft.com/office/drawing/2014/main" id="{C34C4AD0-FE94-4E84-ACA6-CC5BF1A11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239959E-72BA-3E6C-280C-FBDEDB52F87B}"/>
              </a:ext>
            </a:extLst>
          </p:cNvPr>
          <p:cNvGraphicFramePr>
            <a:graphicFrameLocks noGrp="1"/>
          </p:cNvGraphicFramePr>
          <p:nvPr>
            <p:ph idx="1"/>
            <p:extLst>
              <p:ext uri="{D42A27DB-BD31-4B8C-83A1-F6EECF244321}">
                <p14:modId xmlns:p14="http://schemas.microsoft.com/office/powerpoint/2010/main" val="3001314857"/>
              </p:ext>
            </p:extLst>
          </p:nvPr>
        </p:nvGraphicFramePr>
        <p:xfrm>
          <a:off x="942975" y="933450"/>
          <a:ext cx="6596063" cy="4941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7743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1A6E6-0424-B633-8B7A-AC1DDC66F874}"/>
              </a:ext>
            </a:extLst>
          </p:cNvPr>
          <p:cNvSpPr>
            <a:spLocks noGrp="1"/>
          </p:cNvSpPr>
          <p:nvPr>
            <p:ph type="title"/>
          </p:nvPr>
        </p:nvSpPr>
        <p:spPr/>
        <p:txBody>
          <a:bodyPr/>
          <a:lstStyle/>
          <a:p>
            <a:r>
              <a:rPr lang="en-IN" b="1" i="0" dirty="0">
                <a:effectLst/>
                <a:latin typeface="Söhne"/>
              </a:rPr>
              <a:t>Suggestions:</a:t>
            </a:r>
            <a:endParaRPr lang="en-IN" dirty="0"/>
          </a:p>
        </p:txBody>
      </p:sp>
      <p:sp>
        <p:nvSpPr>
          <p:cNvPr id="3" name="Content Placeholder 2">
            <a:extLst>
              <a:ext uri="{FF2B5EF4-FFF2-40B4-BE49-F238E27FC236}">
                <a16:creationId xmlns:a16="http://schemas.microsoft.com/office/drawing/2014/main" id="{55605609-B64D-1DDA-39C5-2FDB0862F44F}"/>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The organization should closely analyze the factors contributing to higher attrition rates in certain job positions, such as Research Scientist (48.91%) and Manufacturing Director (49.96%). Conducting exit interviews and employee surveys can provide valuable insights into the reasons behind employee turnover in these roles.</a:t>
            </a:r>
          </a:p>
          <a:p>
            <a:pPr algn="l">
              <a:buFont typeface="Arial" panose="020B0604020202020204" pitchFamily="34" charset="0"/>
              <a:buChar char="•"/>
            </a:pPr>
            <a:r>
              <a:rPr lang="en-US" b="0" i="0" dirty="0">
                <a:solidFill>
                  <a:srgbClr val="374151"/>
                </a:solidFill>
                <a:effectLst/>
                <a:latin typeface="Söhne"/>
              </a:rPr>
              <a:t>For positions with lower attrition rates, such as Healthcare Representative and Human Resources, identify the best practices that contribute to higher employee retention and apply them to other job positions.</a:t>
            </a:r>
          </a:p>
          <a:p>
            <a:pPr algn="l">
              <a:buFont typeface="Arial" panose="020B0604020202020204" pitchFamily="34" charset="0"/>
              <a:buChar char="•"/>
            </a:pPr>
            <a:r>
              <a:rPr lang="en-US" b="0" i="0" dirty="0">
                <a:solidFill>
                  <a:srgbClr val="374151"/>
                </a:solidFill>
                <a:effectLst/>
                <a:latin typeface="Söhne"/>
              </a:rPr>
              <a:t>Review the salary structure of each job position to ensure competitiveness in the job market. If the average monthly income is below industry standards for certain roles, consider adjusting the compensation package to attract and retain top talent</a:t>
            </a:r>
          </a:p>
          <a:p>
            <a:endParaRPr lang="en-IN" dirty="0"/>
          </a:p>
        </p:txBody>
      </p:sp>
    </p:spTree>
    <p:extLst>
      <p:ext uri="{BB962C8B-B14F-4D97-AF65-F5344CB8AC3E}">
        <p14:creationId xmlns:p14="http://schemas.microsoft.com/office/powerpoint/2010/main" val="94863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A5A33-B313-6A62-075B-71E4870F4FAD}"/>
              </a:ext>
            </a:extLst>
          </p:cNvPr>
          <p:cNvSpPr>
            <a:spLocks noGrp="1"/>
          </p:cNvSpPr>
          <p:nvPr>
            <p:ph type="title"/>
          </p:nvPr>
        </p:nvSpPr>
        <p:spPr>
          <a:xfrm>
            <a:off x="1024128" y="548640"/>
            <a:ext cx="9720072" cy="1499616"/>
          </a:xfrm>
        </p:spPr>
        <p:txBody>
          <a:bodyPr/>
          <a:lstStyle/>
          <a:p>
            <a:r>
              <a:rPr lang="en-IN" b="1" i="0" dirty="0">
                <a:effectLst/>
                <a:latin typeface="Söhne"/>
              </a:rPr>
              <a:t>Conclusion:</a:t>
            </a:r>
            <a:endParaRPr lang="en-IN" dirty="0"/>
          </a:p>
        </p:txBody>
      </p:sp>
      <p:sp>
        <p:nvSpPr>
          <p:cNvPr id="3" name="Content Placeholder 2">
            <a:extLst>
              <a:ext uri="{FF2B5EF4-FFF2-40B4-BE49-F238E27FC236}">
                <a16:creationId xmlns:a16="http://schemas.microsoft.com/office/drawing/2014/main" id="{96CF147B-665C-2F71-CBD4-ED341E3BDBBF}"/>
              </a:ext>
            </a:extLst>
          </p:cNvPr>
          <p:cNvSpPr>
            <a:spLocks noGrp="1"/>
          </p:cNvSpPr>
          <p:nvPr>
            <p:ph idx="1"/>
          </p:nvPr>
        </p:nvSpPr>
        <p:spPr/>
        <p:txBody>
          <a:bodyPr/>
          <a:lstStyle/>
          <a:p>
            <a:r>
              <a:rPr lang="en-US" dirty="0"/>
              <a:t>The data reveals that the organization is facing a common challenge of attrition across all job positions, with an overall attrition rate of 50.21%. To address this issue effectively, the organization should conduct thorough analyses to understand the specific reasons behind higher attrition rates in certain roles and implement targeted retention strategies. Additionally, ensuring a competitive salary structure that aligns with industry standards can play a crucial role in attracting and retaining skilled employees. By adopting a proactive approach to employee retention, the organization can create a more stable and engaged workforce, ultimately leading to increased productivity and overall organizational success.</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905963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635" y="0"/>
            <a:ext cx="12192000" cy="6858000"/>
          </a:xfrm>
          <a:prstGeom prst="rect">
            <a:avLst/>
          </a:prstGeom>
          <a:gradFill>
            <a:gsLst>
              <a:gs pos="0">
                <a:srgbClr val="012D86"/>
              </a:gs>
              <a:gs pos="37000">
                <a:srgbClr val="032C81">
                  <a:alpha val="96000"/>
                </a:srgbClr>
              </a:gs>
              <a:gs pos="19000">
                <a:srgbClr val="032C81"/>
              </a:gs>
              <a:gs pos="35000">
                <a:srgbClr val="032C81">
                  <a:alpha val="94000"/>
                </a:srgbClr>
              </a:gs>
              <a:gs pos="49000">
                <a:srgbClr val="052B7B">
                  <a:alpha val="47000"/>
                </a:srgbClr>
              </a:gs>
              <a:gs pos="42000">
                <a:srgbClr val="0B2763"/>
              </a:gs>
              <a:gs pos="70000">
                <a:srgbClr val="0C2760"/>
              </a:gs>
              <a:gs pos="72000">
                <a:srgbClr val="0D265D"/>
              </a:gs>
              <a:gs pos="44000">
                <a:srgbClr val="08296F"/>
              </a:gs>
              <a:gs pos="100000">
                <a:srgbClr val="0E2557"/>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p:cNvSpPr>
            <a:spLocks noGrp="1" noRot="1" noChangeAspect="1" noMove="1" noResize="1" noEditPoints="1" noAdjustHandles="1" noChangeArrowheads="1" noChangeShapeType="1" noTextEdit="1"/>
          </p:cNvSpPr>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gradFill>
            <a:gsLst>
              <a:gs pos="0">
                <a:srgbClr val="012D86"/>
              </a:gs>
              <a:gs pos="37000">
                <a:srgbClr val="032C81">
                  <a:alpha val="96000"/>
                </a:srgbClr>
              </a:gs>
              <a:gs pos="19000">
                <a:srgbClr val="032C81"/>
              </a:gs>
              <a:gs pos="35000">
                <a:srgbClr val="032C81">
                  <a:alpha val="94000"/>
                </a:srgbClr>
              </a:gs>
              <a:gs pos="49000">
                <a:srgbClr val="052B7B">
                  <a:alpha val="47000"/>
                </a:srgbClr>
              </a:gs>
              <a:gs pos="42000">
                <a:srgbClr val="0B2763"/>
              </a:gs>
              <a:gs pos="70000">
                <a:srgbClr val="0C2760"/>
              </a:gs>
              <a:gs pos="72000">
                <a:srgbClr val="0D265D"/>
              </a:gs>
              <a:gs pos="44000">
                <a:srgbClr val="08296F"/>
              </a:gs>
              <a:gs pos="100000">
                <a:srgbClr val="0E2557"/>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a:spLocks noGrp="1" noRot="1" noChangeAspect="1" noMove="1" noResize="1" noEditPoints="1" noAdjustHandles="1" noChangeArrowheads="1" noChangeShapeType="1" noTextEdit="1"/>
          </p:cNvSpPr>
          <p:nvPr/>
        </p:nvSpPr>
        <p:spPr>
          <a:xfrm rot="18900000" flipH="1">
            <a:off x="891641" y="422146"/>
            <a:ext cx="645368" cy="645368"/>
          </a:xfrm>
          <a:prstGeom prst="rect">
            <a:avLst/>
          </a:prstGeom>
          <a:gradFill>
            <a:gsLst>
              <a:gs pos="0">
                <a:srgbClr val="012D86"/>
              </a:gs>
              <a:gs pos="37000">
                <a:srgbClr val="032C81">
                  <a:alpha val="96000"/>
                </a:srgbClr>
              </a:gs>
              <a:gs pos="19000">
                <a:srgbClr val="032C81"/>
              </a:gs>
              <a:gs pos="35000">
                <a:srgbClr val="032C81">
                  <a:alpha val="94000"/>
                </a:srgbClr>
              </a:gs>
              <a:gs pos="49000">
                <a:srgbClr val="052B7B">
                  <a:alpha val="47000"/>
                </a:srgbClr>
              </a:gs>
              <a:gs pos="42000">
                <a:srgbClr val="0B2763"/>
              </a:gs>
              <a:gs pos="70000">
                <a:srgbClr val="0C2760"/>
              </a:gs>
              <a:gs pos="72000">
                <a:srgbClr val="0D265D"/>
              </a:gs>
              <a:gs pos="44000">
                <a:srgbClr val="08296F"/>
              </a:gs>
              <a:gs pos="100000">
                <a:srgbClr val="0E2557"/>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nvSpPr>
        <p:spPr>
          <a:xfrm rot="18900000" flipH="1">
            <a:off x="10043482" y="655140"/>
            <a:ext cx="687472" cy="687472"/>
          </a:xfrm>
          <a:prstGeom prst="rect">
            <a:avLst/>
          </a:prstGeom>
          <a:gradFill>
            <a:gsLst>
              <a:gs pos="0">
                <a:srgbClr val="012D86"/>
              </a:gs>
              <a:gs pos="37000">
                <a:srgbClr val="032C81">
                  <a:alpha val="96000"/>
                </a:srgbClr>
              </a:gs>
              <a:gs pos="19000">
                <a:srgbClr val="032C81"/>
              </a:gs>
              <a:gs pos="35000">
                <a:srgbClr val="032C81">
                  <a:alpha val="94000"/>
                </a:srgbClr>
              </a:gs>
              <a:gs pos="49000">
                <a:srgbClr val="052B7B">
                  <a:alpha val="47000"/>
                </a:srgbClr>
              </a:gs>
              <a:gs pos="42000">
                <a:srgbClr val="0B2763"/>
              </a:gs>
              <a:gs pos="70000">
                <a:srgbClr val="0C2760"/>
              </a:gs>
              <a:gs pos="72000">
                <a:srgbClr val="0D265D"/>
              </a:gs>
              <a:gs pos="44000">
                <a:srgbClr val="08296F"/>
              </a:gs>
              <a:gs pos="100000">
                <a:srgbClr val="0E2557"/>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p:cNvSpPr>
            <a:spLocks noGrp="1" noRot="1" noChangeAspect="1" noMove="1" noResize="1" noEditPoints="1" noAdjustHandles="1" noChangeArrowheads="1" noChangeShapeType="1" noTextEdit="1"/>
          </p:cNvSpPr>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gradFill>
            <a:gsLst>
              <a:gs pos="0">
                <a:srgbClr val="012D86"/>
              </a:gs>
              <a:gs pos="37000">
                <a:srgbClr val="032C81">
                  <a:alpha val="96000"/>
                </a:srgbClr>
              </a:gs>
              <a:gs pos="19000">
                <a:srgbClr val="032C81"/>
              </a:gs>
              <a:gs pos="35000">
                <a:srgbClr val="032C81">
                  <a:alpha val="94000"/>
                </a:srgbClr>
              </a:gs>
              <a:gs pos="49000">
                <a:srgbClr val="052B7B">
                  <a:alpha val="47000"/>
                </a:srgbClr>
              </a:gs>
              <a:gs pos="42000">
                <a:srgbClr val="0B2763"/>
              </a:gs>
              <a:gs pos="70000">
                <a:srgbClr val="0C2760"/>
              </a:gs>
              <a:gs pos="72000">
                <a:srgbClr val="0D265D"/>
              </a:gs>
              <a:gs pos="44000">
                <a:srgbClr val="08296F"/>
              </a:gs>
              <a:gs pos="100000">
                <a:srgbClr val="0E2557"/>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p:cNvSpPr>
            <a:spLocks noGrp="1" noRot="1" noChangeAspect="1" noMove="1" noResize="1" noEditPoints="1" noAdjustHandles="1" noChangeArrowheads="1" noChangeShapeType="1" noTextEdit="1"/>
          </p:cNvSpPr>
          <p:nvPr/>
        </p:nvSpPr>
        <p:spPr>
          <a:xfrm flipH="1">
            <a:off x="7976344" y="6115501"/>
            <a:ext cx="1494513" cy="742499"/>
          </a:xfrm>
          <a:prstGeom prst="triangle">
            <a:avLst/>
          </a:prstGeom>
          <a:gradFill>
            <a:gsLst>
              <a:gs pos="0">
                <a:srgbClr val="012D86"/>
              </a:gs>
              <a:gs pos="37000">
                <a:srgbClr val="032C81">
                  <a:alpha val="96000"/>
                </a:srgbClr>
              </a:gs>
              <a:gs pos="19000">
                <a:srgbClr val="032C81"/>
              </a:gs>
              <a:gs pos="35000">
                <a:srgbClr val="032C81">
                  <a:alpha val="94000"/>
                </a:srgbClr>
              </a:gs>
              <a:gs pos="49000">
                <a:srgbClr val="052B7B">
                  <a:alpha val="47000"/>
                </a:srgbClr>
              </a:gs>
              <a:gs pos="42000">
                <a:srgbClr val="0B2763"/>
              </a:gs>
              <a:gs pos="70000">
                <a:srgbClr val="0C2760"/>
              </a:gs>
              <a:gs pos="72000">
                <a:srgbClr val="0D265D"/>
              </a:gs>
              <a:gs pos="44000">
                <a:srgbClr val="08296F"/>
              </a:gs>
              <a:gs pos="100000">
                <a:srgbClr val="0E2557"/>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a:spLocks noGrp="1" noRot="1" noChangeAspect="1" noMove="1" noResize="1" noEditPoints="1" noAdjustHandles="1" noChangeArrowheads="1" noChangeShapeType="1" noTextEdit="1"/>
          </p:cNvSpPr>
          <p:nvPr/>
        </p:nvSpPr>
        <p:spPr>
          <a:xfrm flipH="1">
            <a:off x="7604080" y="6453143"/>
            <a:ext cx="814903" cy="404857"/>
          </a:xfrm>
          <a:prstGeom prst="triangle">
            <a:avLst/>
          </a:prstGeom>
          <a:gradFill>
            <a:gsLst>
              <a:gs pos="0">
                <a:srgbClr val="012D86"/>
              </a:gs>
              <a:gs pos="37000">
                <a:srgbClr val="032C81">
                  <a:alpha val="96000"/>
                </a:srgbClr>
              </a:gs>
              <a:gs pos="19000">
                <a:srgbClr val="032C81"/>
              </a:gs>
              <a:gs pos="35000">
                <a:srgbClr val="032C81">
                  <a:alpha val="94000"/>
                </a:srgbClr>
              </a:gs>
              <a:gs pos="49000">
                <a:srgbClr val="052B7B">
                  <a:alpha val="47000"/>
                </a:srgbClr>
              </a:gs>
              <a:gs pos="42000">
                <a:srgbClr val="0B2763"/>
              </a:gs>
              <a:gs pos="70000">
                <a:srgbClr val="0C2760"/>
              </a:gs>
              <a:gs pos="72000">
                <a:srgbClr val="0D265D"/>
              </a:gs>
              <a:gs pos="44000">
                <a:srgbClr val="08296F"/>
              </a:gs>
              <a:gs pos="100000">
                <a:srgbClr val="0E2557"/>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Dashboard"/>
          <p:cNvPicPr>
            <a:picLocks noChangeAspect="1"/>
          </p:cNvPicPr>
          <p:nvPr/>
        </p:nvPicPr>
        <p:blipFill>
          <a:blip r:embed="rId2"/>
          <a:stretch>
            <a:fillRect/>
          </a:stretch>
        </p:blipFill>
        <p:spPr>
          <a:xfrm>
            <a:off x="71120" y="583565"/>
            <a:ext cx="12120245" cy="6267450"/>
          </a:xfrm>
          <a:prstGeom prst="rect">
            <a:avLst/>
          </a:prstGeom>
          <a:gradFill>
            <a:gsLst>
              <a:gs pos="0">
                <a:srgbClr val="012D86"/>
              </a:gs>
              <a:gs pos="37000">
                <a:srgbClr val="032C81">
                  <a:alpha val="96000"/>
                </a:srgbClr>
              </a:gs>
              <a:gs pos="19000">
                <a:srgbClr val="032C81"/>
              </a:gs>
              <a:gs pos="35000">
                <a:srgbClr val="032C81">
                  <a:alpha val="94000"/>
                </a:srgbClr>
              </a:gs>
              <a:gs pos="49000">
                <a:srgbClr val="052B7B">
                  <a:alpha val="47000"/>
                </a:srgbClr>
              </a:gs>
              <a:gs pos="42000">
                <a:srgbClr val="0B2763"/>
              </a:gs>
              <a:gs pos="70000">
                <a:srgbClr val="0C2760"/>
              </a:gs>
              <a:gs pos="72000">
                <a:srgbClr val="0D265D"/>
              </a:gs>
              <a:gs pos="44000">
                <a:srgbClr val="08296F"/>
              </a:gs>
              <a:gs pos="100000">
                <a:srgbClr val="0E2557"/>
              </a:gs>
            </a:gsLst>
            <a:lin ang="12000000" scaled="0"/>
          </a:gradFill>
        </p:spPr>
      </p:pic>
      <p:sp>
        <p:nvSpPr>
          <p:cNvPr id="4" name="Text Box 3"/>
          <p:cNvSpPr txBox="1"/>
          <p:nvPr/>
        </p:nvSpPr>
        <p:spPr>
          <a:xfrm>
            <a:off x="71120" y="0"/>
            <a:ext cx="12049760" cy="583565"/>
          </a:xfrm>
          <a:prstGeom prst="rect">
            <a:avLst/>
          </a:prstGeom>
          <a:gradFill>
            <a:gsLst>
              <a:gs pos="0">
                <a:srgbClr val="012D86"/>
              </a:gs>
              <a:gs pos="37000">
                <a:srgbClr val="032C81">
                  <a:alpha val="96000"/>
                </a:srgbClr>
              </a:gs>
              <a:gs pos="19000">
                <a:srgbClr val="032C81"/>
              </a:gs>
              <a:gs pos="35000">
                <a:srgbClr val="032C81">
                  <a:alpha val="94000"/>
                </a:srgbClr>
              </a:gs>
              <a:gs pos="49000">
                <a:srgbClr val="052B7B">
                  <a:alpha val="47000"/>
                </a:srgbClr>
              </a:gs>
              <a:gs pos="42000">
                <a:srgbClr val="0B2763"/>
              </a:gs>
              <a:gs pos="70000">
                <a:srgbClr val="0C2760"/>
              </a:gs>
              <a:gs pos="72000">
                <a:srgbClr val="0D265D"/>
              </a:gs>
              <a:gs pos="44000">
                <a:srgbClr val="08296F"/>
              </a:gs>
              <a:gs pos="100000">
                <a:srgbClr val="0E2557"/>
              </a:gs>
            </a:gsLst>
            <a:lin ang="12000000" scaled="0"/>
          </a:gradFill>
        </p:spPr>
        <p:txBody>
          <a:bodyPr wrap="square" rtlCol="0">
            <a:spAutoFit/>
          </a:bodyPr>
          <a:lstStyle/>
          <a:p>
            <a:pPr algn="ctr"/>
            <a:r>
              <a:rPr lang="en-IN" altLang="en-US" sz="3200" b="1">
                <a:solidFill>
                  <a:schemeClr val="bg1"/>
                </a:solidFill>
              </a:rPr>
              <a:t>Dashboard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Background pattern&#10;&#10;Description automatically generated"/>
          <p:cNvPicPr preferRelativeResize="0">
            <a:picLocks noChangeAspect="1"/>
          </p:cNvPicPr>
          <p:nvPr/>
        </p:nvPicPr>
        <p:blipFill rotWithShape="1">
          <a:blip r:embed="rId2">
            <a:alphaModFix amt="35000"/>
          </a:blip>
          <a:srcRect l="2667"/>
          <a:stretch>
            <a:fillRect/>
          </a:stretch>
        </p:blipFill>
        <p:spPr>
          <a:xfrm>
            <a:off x="0" y="0"/>
            <a:ext cx="12192001" cy="7423481"/>
          </a:xfrm>
          <a:prstGeom prst="rect">
            <a:avLst/>
          </a:prstGeom>
          <a:gradFill flip="none" rotWithShape="1">
            <a:gsLst>
              <a:gs pos="15000">
                <a:srgbClr val="07235C">
                  <a:alpha val="100000"/>
                </a:srgbClr>
              </a:gs>
              <a:gs pos="45000">
                <a:srgbClr val="002060">
                  <a:alpha val="14000"/>
                </a:srgbClr>
              </a:gs>
              <a:gs pos="76000">
                <a:srgbClr val="0E2557"/>
              </a:gs>
            </a:gsLst>
            <a:lin ang="12000000" scaled="0"/>
          </a:gradFill>
        </p:spPr>
      </p:pic>
      <p:sp>
        <p:nvSpPr>
          <p:cNvPr id="2" name="Title 1"/>
          <p:cNvSpPr>
            <a:spLocks noGrp="1"/>
          </p:cNvSpPr>
          <p:nvPr>
            <p:ph type="title"/>
          </p:nvPr>
        </p:nvSpPr>
        <p:spPr>
          <a:xfrm>
            <a:off x="639445" y="2706529"/>
            <a:ext cx="2892732" cy="1202100"/>
          </a:xfrm>
        </p:spPr>
        <p:txBody>
          <a:bodyPr>
            <a:normAutofit/>
          </a:bodyPr>
          <a:lstStyle/>
          <a:p>
            <a:r>
              <a:rPr lang="en-IN" sz="4800" b="1" dirty="0">
                <a:solidFill>
                  <a:srgbClr val="FFFFFF"/>
                </a:solidFill>
                <a:cs typeface="+mj-lt"/>
              </a:rPr>
              <a:t>AGENDA :</a:t>
            </a:r>
          </a:p>
        </p:txBody>
      </p:sp>
      <p:graphicFrame>
        <p:nvGraphicFramePr>
          <p:cNvPr id="41" name="Content Placeholder 2"/>
          <p:cNvGraphicFramePr>
            <a:graphicFrameLocks noGrp="1"/>
          </p:cNvGraphicFramePr>
          <p:nvPr>
            <p:ph idx="1"/>
          </p:nvPr>
        </p:nvGraphicFramePr>
        <p:xfrm>
          <a:off x="4696768" y="1681480"/>
          <a:ext cx="7003741" cy="5376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1270" y="0"/>
            <a:ext cx="12192000" cy="6858000"/>
          </a:xfrm>
          <a:prstGeom prst="rect">
            <a:avLst/>
          </a:prstGeom>
          <a:gradFill>
            <a:gsLst>
              <a:gs pos="0">
                <a:srgbClr val="012D86"/>
              </a:gs>
              <a:gs pos="37000">
                <a:srgbClr val="032C81">
                  <a:alpha val="96000"/>
                </a:srgbClr>
              </a:gs>
              <a:gs pos="19000">
                <a:srgbClr val="032C81"/>
              </a:gs>
              <a:gs pos="35000">
                <a:srgbClr val="032C81">
                  <a:alpha val="94000"/>
                </a:srgbClr>
              </a:gs>
              <a:gs pos="49000">
                <a:srgbClr val="052B7B">
                  <a:alpha val="47000"/>
                </a:srgbClr>
              </a:gs>
              <a:gs pos="42000">
                <a:srgbClr val="0B2763"/>
              </a:gs>
              <a:gs pos="70000">
                <a:srgbClr val="0C2760"/>
              </a:gs>
              <a:gs pos="72000">
                <a:srgbClr val="0D265D"/>
              </a:gs>
              <a:gs pos="50000">
                <a:srgbClr val="08296F"/>
              </a:gs>
              <a:gs pos="100000">
                <a:srgbClr val="0E2557"/>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p:cNvSpPr>
            <a:spLocks noGrp="1" noRot="1" noChangeAspect="1" noMove="1" noResize="1" noEditPoints="1" noAdjustHandles="1" noChangeArrowheads="1" noChangeShapeType="1" noTextEdit="1"/>
          </p:cNvSpPr>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gradFill>
            <a:gsLst>
              <a:gs pos="0">
                <a:srgbClr val="012D86"/>
              </a:gs>
              <a:gs pos="37000">
                <a:srgbClr val="032C81">
                  <a:alpha val="96000"/>
                </a:srgbClr>
              </a:gs>
              <a:gs pos="19000">
                <a:srgbClr val="032C81"/>
              </a:gs>
              <a:gs pos="35000">
                <a:srgbClr val="032C81">
                  <a:alpha val="94000"/>
                </a:srgbClr>
              </a:gs>
              <a:gs pos="49000">
                <a:srgbClr val="052B7B">
                  <a:alpha val="47000"/>
                </a:srgbClr>
              </a:gs>
              <a:gs pos="42000">
                <a:srgbClr val="0B2763"/>
              </a:gs>
              <a:gs pos="70000">
                <a:srgbClr val="0C2760"/>
              </a:gs>
              <a:gs pos="72000">
                <a:srgbClr val="0D265D"/>
              </a:gs>
              <a:gs pos="50000">
                <a:srgbClr val="08296F"/>
              </a:gs>
              <a:gs pos="100000">
                <a:srgbClr val="0E2557"/>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a:spLocks noGrp="1" noRot="1" noChangeAspect="1" noMove="1" noResize="1" noEditPoints="1" noAdjustHandles="1" noChangeArrowheads="1" noChangeShapeType="1" noTextEdit="1"/>
          </p:cNvSpPr>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a:spLocks noGrp="1" noRot="1" noChangeAspect="1" noMove="1" noResize="1" noEditPoints="1" noAdjustHandles="1" noChangeArrowheads="1" noChangeShapeType="1" noTextEdit="1"/>
          </p:cNvSpPr>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p:cNvSpPr>
            <a:spLocks noGrp="1" noRot="1" noChangeAspect="1" noMove="1" noResize="1" noEditPoints="1" noAdjustHandles="1" noChangeArrowheads="1" noChangeShapeType="1" noTextEdit="1"/>
          </p:cNvSpPr>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gradFill>
            <a:gsLst>
              <a:gs pos="0">
                <a:srgbClr val="012D86"/>
              </a:gs>
              <a:gs pos="37000">
                <a:srgbClr val="032C81">
                  <a:alpha val="96000"/>
                </a:srgbClr>
              </a:gs>
              <a:gs pos="19000">
                <a:srgbClr val="032C81"/>
              </a:gs>
              <a:gs pos="35000">
                <a:srgbClr val="032C81">
                  <a:alpha val="94000"/>
                </a:srgbClr>
              </a:gs>
              <a:gs pos="49000">
                <a:srgbClr val="052B7B">
                  <a:alpha val="47000"/>
                </a:srgbClr>
              </a:gs>
              <a:gs pos="42000">
                <a:srgbClr val="0B2763"/>
              </a:gs>
              <a:gs pos="70000">
                <a:srgbClr val="0C2760"/>
              </a:gs>
              <a:gs pos="72000">
                <a:srgbClr val="0D265D"/>
              </a:gs>
              <a:gs pos="50000">
                <a:srgbClr val="08296F"/>
              </a:gs>
              <a:gs pos="100000">
                <a:srgbClr val="0E2557"/>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p:cNvSpPr>
            <a:spLocks noGrp="1" noRot="1" noChangeAspect="1" noMove="1" noResize="1" noEditPoints="1" noAdjustHandles="1" noChangeArrowheads="1" noChangeShapeType="1" noTextEdit="1"/>
          </p:cNvSpPr>
          <p:nvPr/>
        </p:nvSpPr>
        <p:spPr>
          <a:xfrm flipH="1">
            <a:off x="7957929" y="6115501"/>
            <a:ext cx="1494513" cy="742499"/>
          </a:xfrm>
          <a:prstGeom prst="triangle">
            <a:avLst/>
          </a:prstGeom>
          <a:gradFill>
            <a:gsLst>
              <a:gs pos="0">
                <a:srgbClr val="012D86"/>
              </a:gs>
              <a:gs pos="37000">
                <a:srgbClr val="032C81">
                  <a:alpha val="96000"/>
                </a:srgbClr>
              </a:gs>
              <a:gs pos="19000">
                <a:srgbClr val="032C81"/>
              </a:gs>
              <a:gs pos="35000">
                <a:srgbClr val="032C81">
                  <a:alpha val="94000"/>
                </a:srgbClr>
              </a:gs>
              <a:gs pos="49000">
                <a:srgbClr val="052B7B">
                  <a:alpha val="47000"/>
                </a:srgbClr>
              </a:gs>
              <a:gs pos="42000">
                <a:srgbClr val="0B2763"/>
              </a:gs>
              <a:gs pos="70000">
                <a:srgbClr val="0C2760"/>
              </a:gs>
              <a:gs pos="72000">
                <a:srgbClr val="0D265D"/>
              </a:gs>
              <a:gs pos="50000">
                <a:srgbClr val="08296F"/>
              </a:gs>
              <a:gs pos="100000">
                <a:srgbClr val="0E2557"/>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a:spLocks noGrp="1" noRot="1" noChangeAspect="1" noMove="1" noResize="1" noEditPoints="1" noAdjustHandles="1" noChangeArrowheads="1" noChangeShapeType="1" noTextEdit="1"/>
          </p:cNvSpPr>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8545" y="105722"/>
            <a:ext cx="10898485" cy="1096088"/>
          </a:xfrm>
        </p:spPr>
        <p:txBody>
          <a:bodyPr>
            <a:normAutofit/>
          </a:bodyPr>
          <a:lstStyle/>
          <a:p>
            <a:pPr algn="ctr" defTabSz="941705"/>
            <a:r>
              <a:rPr lang="en-IN" sz="6180" kern="1200" dirty="0">
                <a:solidFill>
                  <a:schemeClr val="bg1"/>
                </a:solidFill>
                <a:latin typeface="Calibri Light" panose="020F0302020204030204" charset="0"/>
                <a:ea typeface="+mj-ea"/>
                <a:cs typeface="Calibri Light" panose="020F0302020204030204" charset="0"/>
              </a:rPr>
              <a:t>Conclusion</a:t>
            </a:r>
            <a:r>
              <a:rPr lang="en-IN" sz="6180" kern="1200" dirty="0">
                <a:solidFill>
                  <a:schemeClr val="bg1"/>
                </a:solidFill>
                <a:latin typeface="Amasis MT Pro Medium" panose="02040604050005020304" pitchFamily="18" charset="0"/>
                <a:ea typeface="+mj-ea"/>
                <a:cs typeface="+mj-cs"/>
              </a:rPr>
              <a:t> </a:t>
            </a:r>
          </a:p>
        </p:txBody>
      </p:sp>
      <p:graphicFrame>
        <p:nvGraphicFramePr>
          <p:cNvPr id="7" name="Text Placeholder 2"/>
          <p:cNvGraphicFramePr/>
          <p:nvPr/>
        </p:nvGraphicFramePr>
        <p:xfrm>
          <a:off x="648546" y="1675252"/>
          <a:ext cx="10898485" cy="44402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useBgFill="1">
        <p:nvSpPr>
          <p:cNvPr id="25" name="Rectangle 24"/>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preferRelativeResize="0">
            <a:picLocks noChangeAspect="1"/>
          </p:cNvPicPr>
          <p:nvPr/>
        </p:nvPicPr>
        <p:blipFill rotWithShape="1">
          <a:blip r:embed="rId3">
            <a:alphaModFix amt="50000"/>
          </a:blip>
          <a:srcRect r="-1" b="24980"/>
          <a:stretch>
            <a:fillRect/>
          </a:stretch>
        </p:blipFill>
        <p:spPr>
          <a:xfrm>
            <a:off x="21" y="0"/>
            <a:ext cx="12188931" cy="6857990"/>
          </a:xfrm>
          <a:prstGeom prst="rect">
            <a:avLst/>
          </a:prstGeom>
          <a:solidFill>
            <a:srgbClr val="002060">
              <a:alpha val="75000"/>
            </a:srgbClr>
          </a:solidFill>
        </p:spPr>
      </p:pic>
      <p:sp>
        <p:nvSpPr>
          <p:cNvPr id="3" name="Text Placeholder 2"/>
          <p:cNvSpPr>
            <a:spLocks noGrp="1"/>
          </p:cNvSpPr>
          <p:nvPr>
            <p:ph type="body" idx="1"/>
          </p:nvPr>
        </p:nvSpPr>
        <p:spPr>
          <a:xfrm>
            <a:off x="1685163" y="2354072"/>
            <a:ext cx="9144000" cy="1536192"/>
          </a:xfrm>
        </p:spPr>
        <p:txBody>
          <a:bodyPr vert="horz" lIns="91440" tIns="45720" rIns="91440" bIns="45720" rtlCol="0">
            <a:normAutofit lnSpcReduction="10000"/>
          </a:bodyPr>
          <a:lstStyle/>
          <a:p>
            <a:pPr algn="ctr"/>
            <a:r>
              <a:rPr lang="en-US" sz="9600" b="1" dirty="0">
                <a:solidFill>
                  <a:srgbClr val="FFFFFF"/>
                </a:solidFill>
              </a:rPr>
              <a:t>Thank you</a:t>
            </a:r>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46000">
              <a:schemeClr val="accent5">
                <a:lumMod val="50000"/>
                <a:alpha val="75000"/>
              </a:schemeClr>
            </a:gs>
            <a:gs pos="100000">
              <a:srgbClr val="0E2557">
                <a:alpha val="42000"/>
              </a:srgbClr>
            </a:gs>
          </a:gsLst>
          <a:lin ang="5400000" scaled="0"/>
        </a:gradFill>
        <a:effectLst/>
      </p:bgPr>
    </p:bg>
    <p:spTree>
      <p:nvGrpSpPr>
        <p:cNvPr id="1" name=""/>
        <p:cNvGrpSpPr/>
        <p:nvPr/>
      </p:nvGrpSpPr>
      <p:grpSpPr>
        <a:xfrm>
          <a:off x="0" y="0"/>
          <a:ext cx="0" cy="0"/>
          <a:chOff x="0" y="0"/>
          <a:chExt cx="0" cy="0"/>
        </a:xfrm>
      </p:grpSpPr>
      <p:sp useBgFill="1">
        <p:nvSpPr>
          <p:cNvPr id="22"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9"/>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blipFill rotWithShape="1">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69583" y="780970"/>
            <a:ext cx="3200400" cy="5206361"/>
          </a:xfrm>
        </p:spPr>
        <p:txBody>
          <a:bodyPr>
            <a:normAutofit fontScale="90000"/>
          </a:bodyPr>
          <a:lstStyle/>
          <a:p>
            <a:r>
              <a:rPr lang="en-IN" sz="3600" b="1" dirty="0">
                <a:solidFill>
                  <a:srgbClr val="FFFFFF"/>
                </a:solidFill>
                <a:latin typeface="Amasis MT Pro Medium" panose="02040604050005020304" pitchFamily="18" charset="0"/>
              </a:rPr>
              <a:t>Introduction:</a:t>
            </a:r>
            <a:br>
              <a:rPr lang="en-IN" sz="3200" b="1" dirty="0">
                <a:solidFill>
                  <a:srgbClr val="FFFFFF"/>
                </a:solidFill>
              </a:rPr>
            </a:br>
            <a:br>
              <a:rPr lang="en-IN" sz="2200" dirty="0">
                <a:solidFill>
                  <a:schemeClr val="bg1"/>
                </a:solidFill>
                <a:latin typeface="+mn-lt"/>
              </a:rPr>
            </a:br>
            <a:r>
              <a:rPr lang="en-US" sz="2200" b="0" i="0" dirty="0">
                <a:solidFill>
                  <a:schemeClr val="bg1"/>
                </a:solidFill>
                <a:effectLst/>
                <a:latin typeface="+mn-lt"/>
              </a:rPr>
              <a:t>HR analytics involves the collection and analysis of HR-related data, including employee data, performance metrics, and other relevant data points. By using advanced analytical tools and techniques, HR analytics provides valuable insights into HR processes and trends, enabling organizations to make more informed decisions about their employees and improve overall performance.</a:t>
            </a:r>
            <a:endParaRPr lang="en-IN" sz="2200" dirty="0">
              <a:solidFill>
                <a:schemeClr val="bg1"/>
              </a:solidFill>
              <a:latin typeface="+mn-lt"/>
            </a:endParaRPr>
          </a:p>
        </p:txBody>
      </p:sp>
      <p:sp>
        <p:nvSpPr>
          <p:cNvPr id="3" name="Content Placeholder 2"/>
          <p:cNvSpPr>
            <a:spLocks noGrp="1"/>
          </p:cNvSpPr>
          <p:nvPr>
            <p:ph idx="1"/>
          </p:nvPr>
        </p:nvSpPr>
        <p:spPr>
          <a:xfrm>
            <a:off x="4442685" y="591342"/>
            <a:ext cx="6906491" cy="5585619"/>
          </a:xfrm>
        </p:spPr>
        <p:txBody>
          <a:bodyPr anchor="ctr">
            <a:normAutofit/>
          </a:bodyPr>
          <a:lstStyle/>
          <a:p>
            <a:pPr marL="0" indent="0">
              <a:buNone/>
            </a:pPr>
            <a:r>
              <a:rPr lang="en-IN" dirty="0"/>
              <a:t>  </a:t>
            </a:r>
            <a:r>
              <a:rPr lang="en-IN" sz="3600" b="1" dirty="0">
                <a:solidFill>
                  <a:schemeClr val="bg1"/>
                </a:solidFill>
                <a:latin typeface="Calibri Light" panose="020F0302020204030204" charset="0"/>
                <a:cs typeface="Calibri Light" panose="020F0302020204030204" charset="0"/>
              </a:rPr>
              <a:t>Problem Statement:</a:t>
            </a:r>
          </a:p>
          <a:p>
            <a:pPr>
              <a:buFont typeface="Wingdings" panose="05000000000000000000" pitchFamily="2" charset="2"/>
              <a:buChar char="Ø"/>
            </a:pPr>
            <a:r>
              <a:rPr lang="en-IN" dirty="0">
                <a:solidFill>
                  <a:schemeClr val="bg1"/>
                </a:solidFill>
              </a:rPr>
              <a:t>Average attrition rate for all Departments</a:t>
            </a:r>
          </a:p>
          <a:p>
            <a:pPr>
              <a:buFont typeface="Wingdings" panose="05000000000000000000" pitchFamily="2" charset="2"/>
              <a:buChar char="Ø"/>
            </a:pPr>
            <a:r>
              <a:rPr lang="en-IN" dirty="0">
                <a:solidFill>
                  <a:schemeClr val="bg1"/>
                </a:solidFill>
              </a:rPr>
              <a:t>Average hourly rate of Male Research Scientist </a:t>
            </a:r>
          </a:p>
          <a:p>
            <a:pPr>
              <a:buFont typeface="Wingdings" panose="05000000000000000000" pitchFamily="2" charset="2"/>
              <a:buChar char="Ø"/>
            </a:pPr>
            <a:r>
              <a:rPr lang="en-IN" dirty="0">
                <a:solidFill>
                  <a:schemeClr val="bg1"/>
                </a:solidFill>
              </a:rPr>
              <a:t>Attrition rate Vs Monthly Income stats </a:t>
            </a:r>
          </a:p>
          <a:p>
            <a:pPr>
              <a:buFont typeface="Wingdings" panose="05000000000000000000" pitchFamily="2" charset="2"/>
              <a:buChar char="Ø"/>
            </a:pPr>
            <a:r>
              <a:rPr lang="en-IN" dirty="0">
                <a:solidFill>
                  <a:schemeClr val="bg1"/>
                </a:solidFill>
              </a:rPr>
              <a:t>Average working years for each Department</a:t>
            </a:r>
          </a:p>
          <a:p>
            <a:pPr>
              <a:buFont typeface="Wingdings" panose="05000000000000000000" pitchFamily="2" charset="2"/>
              <a:buChar char="Ø"/>
            </a:pPr>
            <a:r>
              <a:rPr lang="en-IN" dirty="0">
                <a:solidFill>
                  <a:schemeClr val="bg1"/>
                </a:solidFill>
              </a:rPr>
              <a:t>Job role Vs Work life balance</a:t>
            </a:r>
          </a:p>
          <a:p>
            <a:pPr>
              <a:buFont typeface="Wingdings" panose="05000000000000000000" pitchFamily="2" charset="2"/>
              <a:buChar char="Ø"/>
            </a:pPr>
            <a:r>
              <a:rPr lang="en-IN" dirty="0">
                <a:solidFill>
                  <a:schemeClr val="bg1"/>
                </a:solidFill>
              </a:rPr>
              <a:t>Attrition rate Vs Years Since last promotion</a:t>
            </a:r>
          </a:p>
        </p:txBody>
      </p:sp>
      <p:sp>
        <p:nvSpPr>
          <p:cNvPr id="24" name="Arc 11"/>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rgbClr val="012D86">
                <a:alpha val="61000"/>
              </a:srgbClr>
            </a:gs>
            <a:gs pos="21000">
              <a:srgbClr val="0E2557"/>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558489" cy="1325563"/>
          </a:xfrm>
        </p:spPr>
        <p:txBody>
          <a:bodyPr>
            <a:normAutofit/>
          </a:bodyPr>
          <a:lstStyle/>
          <a:p>
            <a:r>
              <a:rPr lang="en-IN" sz="7200" b="1" baseline="30000" dirty="0">
                <a:solidFill>
                  <a:schemeClr val="bg1"/>
                </a:solidFill>
                <a:latin typeface="Calibri Light" panose="020F0302020204030204" charset="0"/>
                <a:cs typeface="Calibri Light" panose="020F0302020204030204" charset="0"/>
              </a:rPr>
              <a:t>Business Objective:</a:t>
            </a:r>
          </a:p>
        </p:txBody>
      </p:sp>
      <p:sp>
        <p:nvSpPr>
          <p:cNvPr id="3" name="Content Placeholder 2"/>
          <p:cNvSpPr>
            <a:spLocks noGrp="1"/>
          </p:cNvSpPr>
          <p:nvPr>
            <p:ph idx="1"/>
          </p:nvPr>
        </p:nvSpPr>
        <p:spPr>
          <a:xfrm>
            <a:off x="838200" y="1603375"/>
            <a:ext cx="11117580" cy="4573905"/>
          </a:xfrm>
        </p:spPr>
        <p:txBody>
          <a:bodyPr>
            <a:noAutofit/>
          </a:bodyPr>
          <a:lstStyle/>
          <a:p>
            <a:pPr marL="0" indent="0" algn="just">
              <a:buNone/>
            </a:pPr>
            <a:r>
              <a:rPr lang="en-US" sz="3200" b="0" i="0" dirty="0">
                <a:solidFill>
                  <a:schemeClr val="bg1"/>
                </a:solidFill>
                <a:effectLst/>
              </a:rPr>
              <a:t>The aim of this project is to analyze employee retention and attrition rates with the organization and provide insights to the HR team for developing effective retention strategies. Through data analysis and visualizations, we will identify factors that contribute to :</a:t>
            </a:r>
          </a:p>
          <a:p>
            <a:pPr algn="just">
              <a:buFont typeface="Wingdings" panose="05000000000000000000" pitchFamily="2" charset="2"/>
              <a:buChar char="ü"/>
            </a:pPr>
            <a:r>
              <a:rPr lang="en-US" sz="3200" dirty="0">
                <a:solidFill>
                  <a:schemeClr val="bg1"/>
                </a:solidFill>
              </a:rPr>
              <a:t>E</a:t>
            </a:r>
            <a:r>
              <a:rPr lang="en-US" sz="3200" b="0" i="0" dirty="0">
                <a:solidFill>
                  <a:schemeClr val="bg1"/>
                </a:solidFill>
                <a:effectLst/>
              </a:rPr>
              <a:t>mployee turnover and attrition.</a:t>
            </a:r>
          </a:p>
          <a:p>
            <a:pPr algn="just">
              <a:buFont typeface="Wingdings" panose="05000000000000000000" pitchFamily="2" charset="2"/>
              <a:buChar char="ü"/>
            </a:pPr>
            <a:r>
              <a:rPr lang="en-US" sz="3200" dirty="0">
                <a:solidFill>
                  <a:schemeClr val="bg1"/>
                </a:solidFill>
              </a:rPr>
              <a:t>E</a:t>
            </a:r>
            <a:r>
              <a:rPr lang="en-US" sz="3200" b="0" i="0" dirty="0">
                <a:solidFill>
                  <a:schemeClr val="bg1"/>
                </a:solidFill>
                <a:effectLst/>
              </a:rPr>
              <a:t>valuate the effectiveness of existing retention strategies. </a:t>
            </a:r>
          </a:p>
          <a:p>
            <a:pPr algn="just">
              <a:buFont typeface="Wingdings" panose="05000000000000000000" pitchFamily="2" charset="2"/>
              <a:buChar char="ü"/>
            </a:pPr>
            <a:r>
              <a:rPr lang="en-US" sz="3200" b="0" i="0" dirty="0">
                <a:solidFill>
                  <a:schemeClr val="bg1"/>
                </a:solidFill>
                <a:effectLst/>
              </a:rPr>
              <a:t>To verify the satisfaction level of employee in the organization.</a:t>
            </a:r>
          </a:p>
          <a:p>
            <a:pPr algn="just">
              <a:buFont typeface="Wingdings" panose="05000000000000000000" pitchFamily="2" charset="2"/>
              <a:buChar char="ü"/>
            </a:pPr>
            <a:r>
              <a:rPr lang="en-US" sz="3200" dirty="0">
                <a:solidFill>
                  <a:schemeClr val="bg1"/>
                </a:solidFill>
              </a:rPr>
              <a:t>P</a:t>
            </a:r>
            <a:r>
              <a:rPr lang="en-US" sz="3200" b="0" i="0" dirty="0">
                <a:solidFill>
                  <a:schemeClr val="bg1"/>
                </a:solidFill>
                <a:effectLst/>
              </a:rPr>
              <a:t>rovide recommendations to improve employee retention.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32000">
              <a:srgbClr val="002060">
                <a:alpha val="51000"/>
              </a:srgbClr>
            </a:gs>
            <a:gs pos="48000">
              <a:srgbClr val="0E2557"/>
            </a:gs>
          </a:gsLst>
          <a:lin ang="5400000" scaled="0"/>
        </a:gradFill>
        <a:effectLst/>
      </p:bgPr>
    </p:bg>
    <p:spTree>
      <p:nvGrpSpPr>
        <p:cNvPr id="1" name=""/>
        <p:cNvGrpSpPr/>
        <p:nvPr/>
      </p:nvGrpSpPr>
      <p:grpSpPr>
        <a:xfrm>
          <a:off x="0" y="0"/>
          <a:ext cx="0" cy="0"/>
          <a:chOff x="0" y="0"/>
          <a:chExt cx="0" cy="0"/>
        </a:xfrm>
      </p:grpSpPr>
      <p:sp>
        <p:nvSpPr>
          <p:cNvPr id="32" name="Flowchart: Document 31"/>
          <p:cNvSpPr>
            <a:spLocks noGrp="1" noRot="1" noChangeAspect="1" noMove="1" noResize="1" noEditPoints="1" noAdjustHandles="1" noChangeArrowheads="1" noChangeShapeType="1" noTextEdit="1"/>
          </p:cNvSpPr>
          <p:nvPr/>
        </p:nvSpPr>
        <p:spPr>
          <a:xfrm>
            <a:off x="95250" y="0"/>
            <a:ext cx="11787505" cy="1939925"/>
          </a:xfrm>
          <a:prstGeom prst="flowChartDocument">
            <a:avLst/>
          </a:prstGeom>
          <a:solidFill>
            <a:srgbClr val="3C3F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142240"/>
            <a:ext cx="12191365" cy="1691640"/>
          </a:xfrm>
          <a:prstGeom prst="ellipse">
            <a:avLst/>
          </a:prstGeom>
        </p:spPr>
        <p:txBody>
          <a:bodyPr vert="horz" lIns="91440" tIns="45720" rIns="91440" bIns="45720" rtlCol="0" anchor="ctr">
            <a:noAutofit/>
          </a:bodyPr>
          <a:lstStyle/>
          <a:p>
            <a:pPr algn="ctr"/>
            <a:r>
              <a:rPr lang="en-IN" altLang="en-US" b="1" kern="1200" dirty="0">
                <a:solidFill>
                  <a:srgbClr val="FFFFFF"/>
                </a:solidFill>
                <a:latin typeface="Calibri Light" panose="020F0302020204030204" charset="0"/>
                <a:cs typeface="Calibri Light" panose="020F0302020204030204" charset="0"/>
              </a:rPr>
              <a:t>KPI1 : Average Attrition Rate For All Departments</a:t>
            </a:r>
          </a:p>
        </p:txBody>
      </p:sp>
      <p:pic>
        <p:nvPicPr>
          <p:cNvPr id="10" name="Picture 9" descr="Chart, pie chart&#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5550" y="1939925"/>
            <a:ext cx="5744845" cy="4464050"/>
          </a:xfrm>
          <a:prstGeom prst="rect">
            <a:avLst/>
          </a:prstGeom>
        </p:spPr>
      </p:pic>
      <p:sp>
        <p:nvSpPr>
          <p:cNvPr id="13" name="TextBox 12"/>
          <p:cNvSpPr txBox="1"/>
          <p:nvPr/>
        </p:nvSpPr>
        <p:spPr>
          <a:xfrm>
            <a:off x="215265" y="2152650"/>
            <a:ext cx="6683375" cy="3476625"/>
          </a:xfrm>
          <a:prstGeom prst="rect">
            <a:avLst/>
          </a:prstGeom>
          <a:noFill/>
        </p:spPr>
        <p:txBody>
          <a:bodyPr wrap="square">
            <a:spAutoFit/>
          </a:bodyPr>
          <a:lstStyle/>
          <a:p>
            <a:pPr marL="457200" indent="-457200" algn="l">
              <a:buFont typeface="Wingdings" panose="05000000000000000000" charset="0"/>
              <a:buChar char="Ø"/>
            </a:pPr>
            <a:r>
              <a:rPr lang="en-IN" sz="2000" dirty="0">
                <a:solidFill>
                  <a:schemeClr val="bg1"/>
                </a:solidFill>
              </a:rPr>
              <a:t>Attrition Rate : 50.21%</a:t>
            </a:r>
          </a:p>
          <a:p>
            <a:pPr marL="457200" indent="-457200" algn="l">
              <a:buFont typeface="Wingdings" panose="05000000000000000000" charset="0"/>
              <a:buChar char="Ø"/>
            </a:pPr>
            <a:endParaRPr lang="en-IN" sz="2000" dirty="0">
              <a:solidFill>
                <a:schemeClr val="bg1"/>
              </a:solidFill>
            </a:endParaRPr>
          </a:p>
          <a:p>
            <a:pPr marL="342900" indent="-342900" algn="l">
              <a:buFont typeface="Wingdings" panose="05000000000000000000" charset="0"/>
              <a:buChar char="Ø"/>
            </a:pPr>
            <a:r>
              <a:rPr lang="en-IN" sz="2000" dirty="0">
                <a:solidFill>
                  <a:schemeClr val="bg1"/>
                </a:solidFill>
                <a:sym typeface="+mn-ea"/>
              </a:rPr>
              <a:t>This KPI is to find out the relationship between each</a:t>
            </a:r>
            <a:endParaRPr lang="en-IN" sz="2000" dirty="0">
              <a:solidFill>
                <a:schemeClr val="bg1"/>
              </a:solidFill>
            </a:endParaRPr>
          </a:p>
          <a:p>
            <a:pPr algn="l"/>
            <a:r>
              <a:rPr lang="en-IN" sz="2000" dirty="0">
                <a:solidFill>
                  <a:schemeClr val="bg1"/>
                </a:solidFill>
                <a:sym typeface="+mn-ea"/>
              </a:rPr>
              <a:t>       department and its attrition rate</a:t>
            </a:r>
            <a:endParaRPr lang="en-IN" sz="2000" dirty="0">
              <a:solidFill>
                <a:schemeClr val="bg1"/>
              </a:solidFill>
            </a:endParaRPr>
          </a:p>
          <a:p>
            <a:pPr marL="457200" indent="-457200" algn="l">
              <a:buFont typeface="Wingdings" panose="05000000000000000000" charset="0"/>
              <a:buChar char="Ø"/>
            </a:pPr>
            <a:endParaRPr lang="en-IN" sz="2000" dirty="0">
              <a:solidFill>
                <a:schemeClr val="bg1"/>
              </a:solidFill>
            </a:endParaRPr>
          </a:p>
          <a:p>
            <a:pPr marL="342900" indent="-342900" algn="l">
              <a:buFont typeface="Wingdings" panose="05000000000000000000" charset="0"/>
              <a:buChar char="Ø"/>
            </a:pPr>
            <a:r>
              <a:rPr lang="en-IN" sz="2000" dirty="0">
                <a:solidFill>
                  <a:schemeClr val="bg1"/>
                </a:solidFill>
              </a:rPr>
              <a:t>Here attrition rate </a:t>
            </a:r>
            <a:r>
              <a:rPr lang="en-IN" sz="2000" dirty="0">
                <a:solidFill>
                  <a:schemeClr val="bg1"/>
                </a:solidFill>
                <a:sym typeface="+mn-ea"/>
              </a:rPr>
              <a:t>(51.21%) is </a:t>
            </a:r>
            <a:r>
              <a:rPr lang="en-IN" sz="2000" dirty="0">
                <a:solidFill>
                  <a:schemeClr val="bg1"/>
                </a:solidFill>
              </a:rPr>
              <a:t> highest for Research &amp; Development  Department.</a:t>
            </a:r>
          </a:p>
          <a:p>
            <a:pPr marL="342900" indent="-342900" algn="l">
              <a:buFont typeface="Wingdings" panose="05000000000000000000" charset="0"/>
              <a:buChar char="Ø"/>
            </a:pPr>
            <a:endParaRPr lang="en-IN" sz="2000" dirty="0">
              <a:solidFill>
                <a:schemeClr val="bg1"/>
              </a:solidFill>
            </a:endParaRPr>
          </a:p>
          <a:p>
            <a:pPr marL="342900" indent="-342900" algn="l">
              <a:buFont typeface="Wingdings" panose="05000000000000000000" charset="0"/>
              <a:buChar char="Ø"/>
            </a:pPr>
            <a:r>
              <a:rPr lang="en-IN" sz="2000" dirty="0">
                <a:solidFill>
                  <a:schemeClr val="bg1"/>
                </a:solidFill>
              </a:rPr>
              <a:t> Whereas lowest attrition rate (49.44%)is for Hardware Department.</a:t>
            </a:r>
          </a:p>
          <a:p>
            <a:pPr marL="342900" indent="-342900" algn="l">
              <a:buFont typeface="Wingdings" panose="05000000000000000000" charset="0"/>
              <a:buChar char="Ø"/>
            </a:pPr>
            <a:endParaRPr lang="en-IN" sz="20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32000">
              <a:srgbClr val="002060">
                <a:alpha val="51000"/>
              </a:srgbClr>
            </a:gs>
            <a:gs pos="48000">
              <a:srgbClr val="0E2557"/>
            </a:gs>
          </a:gsLst>
          <a:lin ang="5400000" scaled="0"/>
        </a:gradFill>
        <a:effectLst/>
      </p:bgPr>
    </p:bg>
    <p:spTree>
      <p:nvGrpSpPr>
        <p:cNvPr id="1" name=""/>
        <p:cNvGrpSpPr/>
        <p:nvPr/>
      </p:nvGrpSpPr>
      <p:grpSpPr>
        <a:xfrm>
          <a:off x="0" y="0"/>
          <a:ext cx="0" cy="0"/>
          <a:chOff x="0" y="0"/>
          <a:chExt cx="0" cy="0"/>
        </a:xfrm>
      </p:grpSpPr>
      <p:sp>
        <p:nvSpPr>
          <p:cNvPr id="51" name="Right Triangle 50"/>
          <p:cNvSpPr>
            <a:spLocks noGrp="1" noRot="1" noChangeAspect="1" noMove="1" noResize="1" noEditPoints="1" noAdjustHandles="1" noChangeArrowheads="1" noChangeShapeType="1" noTextEdit="1"/>
          </p:cNvSpPr>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84455"/>
            <a:ext cx="10515600" cy="915670"/>
          </a:xfrm>
        </p:spPr>
        <p:txBody>
          <a:bodyPr>
            <a:normAutofit/>
          </a:bodyPr>
          <a:lstStyle/>
          <a:p>
            <a:pPr algn="ctr"/>
            <a:r>
              <a:rPr lang="en-IN" sz="2800" b="1" dirty="0">
                <a:solidFill>
                  <a:schemeClr val="bg1"/>
                </a:solidFill>
                <a:latin typeface="Calibri Light" panose="020F0302020204030204" charset="0"/>
                <a:cs typeface="Calibri Light" panose="020F0302020204030204" charset="0"/>
              </a:rPr>
              <a:t>Insights from KPI 1:</a:t>
            </a:r>
          </a:p>
        </p:txBody>
      </p:sp>
      <p:pic>
        <p:nvPicPr>
          <p:cNvPr id="12" name="Content Placeholder 11" descr="S1"/>
          <p:cNvPicPr>
            <a:picLocks noGrp="1" noChangeAspect="1"/>
          </p:cNvPicPr>
          <p:nvPr>
            <p:ph idx="1"/>
          </p:nvPr>
        </p:nvPicPr>
        <p:blipFill>
          <a:blip r:embed="rId2"/>
          <a:stretch>
            <a:fillRect/>
          </a:stretch>
        </p:blipFill>
        <p:spPr>
          <a:xfrm>
            <a:off x="7417447" y="1674065"/>
            <a:ext cx="3391194" cy="2583404"/>
          </a:xfrm>
          <a:prstGeom prst="rect">
            <a:avLst/>
          </a:prstGeom>
        </p:spPr>
      </p:pic>
      <p:sp>
        <p:nvSpPr>
          <p:cNvPr id="4" name="Text Box 3"/>
          <p:cNvSpPr txBox="1"/>
          <p:nvPr/>
        </p:nvSpPr>
        <p:spPr>
          <a:xfrm>
            <a:off x="205105" y="1363980"/>
            <a:ext cx="5704205" cy="3203575"/>
          </a:xfrm>
          <a:prstGeom prst="rect">
            <a:avLst/>
          </a:prstGeom>
          <a:noFill/>
        </p:spPr>
        <p:txBody>
          <a:bodyPr wrap="square" rtlCol="0">
            <a:spAutoFit/>
          </a:bodyPr>
          <a:lstStyle/>
          <a:p>
            <a:pPr marL="285750" lvl="0" indent="-285750" algn="just">
              <a:lnSpc>
                <a:spcPct val="100000"/>
              </a:lnSpc>
              <a:spcBef>
                <a:spcPct val="0"/>
              </a:spcBef>
              <a:spcAft>
                <a:spcPct val="35000"/>
              </a:spcAft>
              <a:buFont typeface="Wingdings" panose="05000000000000000000" charset="0"/>
              <a:buChar char="Ø"/>
            </a:pPr>
            <a:r>
              <a:rPr lang="en-US" sz="2400" b="1" dirty="0">
                <a:solidFill>
                  <a:schemeClr val="bg1"/>
                </a:solidFill>
                <a:latin typeface="Calibri Light" panose="020F0302020204030204" charset="0"/>
                <a:cs typeface="Calibri Light" panose="020F0302020204030204" charset="0"/>
                <a:sym typeface="+mn-ea"/>
              </a:rPr>
              <a:t>We can clearly say that attrition rate of employees for every department is almost 50% which indicates that attrition rate of employees does not depends on department.</a:t>
            </a:r>
          </a:p>
          <a:p>
            <a:pPr marL="285750" lvl="0" indent="-285750" algn="just">
              <a:lnSpc>
                <a:spcPct val="100000"/>
              </a:lnSpc>
              <a:spcBef>
                <a:spcPct val="0"/>
              </a:spcBef>
              <a:spcAft>
                <a:spcPct val="35000"/>
              </a:spcAft>
              <a:buFont typeface="Wingdings" panose="05000000000000000000" charset="0"/>
              <a:buChar char="Ø"/>
            </a:pPr>
            <a:r>
              <a:rPr lang="en-US" sz="2400" b="1" dirty="0">
                <a:solidFill>
                  <a:schemeClr val="bg1"/>
                </a:solidFill>
                <a:latin typeface="Calibri Light" panose="020F0302020204030204" charset="0"/>
                <a:cs typeface="Calibri Light" panose="020F0302020204030204" charset="0"/>
                <a:sym typeface="+mn-ea"/>
              </a:rPr>
              <a:t> So, irrespective of the department almost 50% of employees are leaving the company.</a:t>
            </a:r>
          </a:p>
        </p:txBody>
      </p:sp>
      <p:sp>
        <p:nvSpPr>
          <p:cNvPr id="7" name="Text Box 6"/>
          <p:cNvSpPr txBox="1"/>
          <p:nvPr/>
        </p:nvSpPr>
        <p:spPr>
          <a:xfrm>
            <a:off x="269875" y="4681855"/>
            <a:ext cx="6515100" cy="1938020"/>
          </a:xfrm>
          <a:prstGeom prst="rect">
            <a:avLst/>
          </a:prstGeom>
          <a:noFill/>
        </p:spPr>
        <p:txBody>
          <a:bodyPr wrap="square" rtlCol="0">
            <a:spAutoFit/>
          </a:bodyPr>
          <a:lstStyle/>
          <a:p>
            <a:pPr marL="285750" indent="-285750">
              <a:buFont typeface="Wingdings" panose="05000000000000000000" charset="0"/>
              <a:buChar char="Ø"/>
            </a:pPr>
            <a:r>
              <a:rPr lang="en-US" sz="2400" dirty="0">
                <a:solidFill>
                  <a:schemeClr val="bg1"/>
                </a:solidFill>
                <a:sym typeface="+mn-ea"/>
              </a:rPr>
              <a:t>From this calculation and visualization we concluded that we must make strong strategies to minimize attrition rate and improve our company’s Employee retention so that we can balance the company’s growth and right talent.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D53A0-92FD-BBDD-D6C3-56FEA235579E}"/>
              </a:ext>
            </a:extLst>
          </p:cNvPr>
          <p:cNvSpPr>
            <a:spLocks noGrp="1"/>
          </p:cNvSpPr>
          <p:nvPr>
            <p:ph type="title"/>
          </p:nvPr>
        </p:nvSpPr>
        <p:spPr/>
        <p:txBody>
          <a:bodyPr>
            <a:normAutofit/>
          </a:bodyPr>
          <a:lstStyle/>
          <a:p>
            <a:r>
              <a:rPr lang="en-US" b="0" i="0">
                <a:effectLst/>
                <a:latin typeface="Söhne"/>
              </a:rPr>
              <a:t>Observations</a:t>
            </a:r>
            <a:endParaRPr lang="en-IN" dirty="0"/>
          </a:p>
        </p:txBody>
      </p:sp>
      <p:graphicFrame>
        <p:nvGraphicFramePr>
          <p:cNvPr id="5" name="Content Placeholder 2">
            <a:extLst>
              <a:ext uri="{FF2B5EF4-FFF2-40B4-BE49-F238E27FC236}">
                <a16:creationId xmlns:a16="http://schemas.microsoft.com/office/drawing/2014/main" id="{CAC600BA-000C-4AA0-5B0D-36090026C01C}"/>
              </a:ext>
            </a:extLst>
          </p:cNvPr>
          <p:cNvGraphicFramePr>
            <a:graphicFrameLocks noGrp="1"/>
          </p:cNvGraphicFramePr>
          <p:nvPr>
            <p:ph idx="1"/>
            <p:extLst>
              <p:ext uri="{D42A27DB-BD31-4B8C-83A1-F6EECF244321}">
                <p14:modId xmlns:p14="http://schemas.microsoft.com/office/powerpoint/2010/main" val="2683002384"/>
              </p:ext>
            </p:extLst>
          </p:nvPr>
        </p:nvGraphicFramePr>
        <p:xfrm>
          <a:off x="646111" y="2237362"/>
          <a:ext cx="9404352" cy="4046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1147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4E7C-076B-D339-2956-0E329FE77481}"/>
              </a:ext>
            </a:extLst>
          </p:cNvPr>
          <p:cNvSpPr>
            <a:spLocks noGrp="1"/>
          </p:cNvSpPr>
          <p:nvPr>
            <p:ph type="title"/>
          </p:nvPr>
        </p:nvSpPr>
        <p:spPr/>
        <p:txBody>
          <a:bodyPr>
            <a:normAutofit/>
          </a:bodyPr>
          <a:lstStyle/>
          <a:p>
            <a:r>
              <a:rPr lang="en-US" b="0" i="0">
                <a:effectLst/>
                <a:latin typeface="Söhne"/>
              </a:rPr>
              <a:t>Suggestions</a:t>
            </a:r>
            <a:br>
              <a:rPr lang="en-US" b="0" i="0">
                <a:effectLst/>
                <a:latin typeface="Söhne"/>
              </a:rPr>
            </a:br>
            <a:endParaRPr lang="en-IN" dirty="0"/>
          </a:p>
        </p:txBody>
      </p:sp>
      <p:graphicFrame>
        <p:nvGraphicFramePr>
          <p:cNvPr id="5" name="Content Placeholder 2">
            <a:extLst>
              <a:ext uri="{FF2B5EF4-FFF2-40B4-BE49-F238E27FC236}">
                <a16:creationId xmlns:a16="http://schemas.microsoft.com/office/drawing/2014/main" id="{B5AD29CB-A1D3-8115-9D49-99E7D2D10F38}"/>
              </a:ext>
            </a:extLst>
          </p:cNvPr>
          <p:cNvGraphicFramePr>
            <a:graphicFrameLocks noGrp="1"/>
          </p:cNvGraphicFramePr>
          <p:nvPr>
            <p:ph idx="1"/>
            <p:extLst>
              <p:ext uri="{D42A27DB-BD31-4B8C-83A1-F6EECF244321}">
                <p14:modId xmlns:p14="http://schemas.microsoft.com/office/powerpoint/2010/main" val="2402911059"/>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8161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21</TotalTime>
  <Words>2422</Words>
  <Application>Microsoft Office PowerPoint</Application>
  <PresentationFormat>Widescreen</PresentationFormat>
  <Paragraphs>145</Paragraphs>
  <Slides>31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Amasis MT Pro Medium</vt:lpstr>
      <vt:lpstr>Arial</vt:lpstr>
      <vt:lpstr>Calibri</vt:lpstr>
      <vt:lpstr>Calibri Light</vt:lpstr>
      <vt:lpstr>Söhne</vt:lpstr>
      <vt:lpstr>Tw Cen MT</vt:lpstr>
      <vt:lpstr>Tw Cen MT Condensed</vt:lpstr>
      <vt:lpstr>Wingdings</vt:lpstr>
      <vt:lpstr>Wingdings 3</vt:lpstr>
      <vt:lpstr>Integral</vt:lpstr>
      <vt:lpstr>PowerPoint Presentation</vt:lpstr>
      <vt:lpstr>  s</vt:lpstr>
      <vt:lpstr>AGENDA :</vt:lpstr>
      <vt:lpstr>Introduction:  HR analytics involves the collection and analysis of HR-related data, including employee data, performance metrics, and other relevant data points. By using advanced analytical tools and techniques, HR analytics provides valuable insights into HR processes and trends, enabling organizations to make more informed decisions about their employees and improve overall performance.</vt:lpstr>
      <vt:lpstr>Business Objective:</vt:lpstr>
      <vt:lpstr>KPI1 : Average Attrition Rate For All Departments</vt:lpstr>
      <vt:lpstr>Insights from KPI 1:</vt:lpstr>
      <vt:lpstr>Observations</vt:lpstr>
      <vt:lpstr>Suggestions </vt:lpstr>
      <vt:lpstr>Conclusion</vt:lpstr>
      <vt:lpstr>KPI 2 Average Hourly rate of Male Research Scientist</vt:lpstr>
      <vt:lpstr>Observations: </vt:lpstr>
      <vt:lpstr>Suggestions:  </vt:lpstr>
      <vt:lpstr>Conclusion:</vt:lpstr>
      <vt:lpstr>PowerPoint Presentation</vt:lpstr>
      <vt:lpstr>Observations:</vt:lpstr>
      <vt:lpstr>Suggestions:</vt:lpstr>
      <vt:lpstr>Conclusion:</vt:lpstr>
      <vt:lpstr> KPI4:Average Working Years for each Department</vt:lpstr>
      <vt:lpstr>Observations: </vt:lpstr>
      <vt:lpstr>Suggestions: </vt:lpstr>
      <vt:lpstr>Conclusion:</vt:lpstr>
      <vt:lpstr>  KPI5 : Job Role Vs Work Life Balance </vt:lpstr>
      <vt:lpstr>KPI 6 : Attrition Rate Vs Years Since Last Promotion</vt:lpstr>
      <vt:lpstr>PowerPoint Presentation</vt:lpstr>
      <vt:lpstr>Observations: </vt:lpstr>
      <vt:lpstr>Suggestions:</vt:lpstr>
      <vt:lpstr>Conclusion:</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Vikhil Thuremella</dc:creator>
  <cp:lastModifiedBy>shahrukh sable</cp:lastModifiedBy>
  <cp:revision>36</cp:revision>
  <dcterms:created xsi:type="dcterms:W3CDTF">2023-04-01T09:25:00Z</dcterms:created>
  <dcterms:modified xsi:type="dcterms:W3CDTF">2023-08-09T05:04:17Z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595E7379C4094EBE84E425E4512D0AC3</vt:lpwstr>
  </property>
  <property fmtid="{D5CDD505-2E9C-101B-9397-08002B2CF9AE}" pid="3" name="KSOProductBuildVer">
    <vt:lpwstr>1033-11.2.0.11537</vt:lpwstr>
  </property>
  <property fmtid="{D5CDD505-2E9C-101B-9397-08002B2CF9AE}" pid="4" name="MSIP_Label_defa4170-0d19-0005-0004-bc88714345d2_Enabled">
    <vt:lpwstr>true</vt:lpwstr>
  </property>
  <property fmtid="{D5CDD505-2E9C-101B-9397-08002B2CF9AE}" pid="5" name="MSIP_Label_defa4170-0d19-0005-0004-bc88714345d2_SetDate">
    <vt:lpwstr>2023-08-09T05:04:17Z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2ab111fa-d462-4297-8fd6-37a0d52e4fff</vt:lpwstr>
  </property>
  <property fmtid="{D5CDD505-2E9C-101B-9397-08002B2CF9AE}" pid="9" name="MSIP_Label_defa4170-0d19-0005-0004-bc88714345d2_ActionId">
    <vt:lpwstr>09609d38-3f90-4f5a-bca5-62672ac3fc15</vt:lpwstr>
  </property>
  <property fmtid="{D5CDD505-2E9C-101B-9397-08002B2CF9AE}" pid="10" name="MSIP_Label_defa4170-0d19-0005-0004-bc88714345d2_ContentBits">
    <vt:lpwstr>0</vt:lpwstr>
  </property>
</Properties>
</file>