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C8E1-81D4-0AED-9785-81697C1CA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7A2F0-A344-E1EF-699C-A72ED097A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26E1F-5FF5-DE38-B94D-D872B9B9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DD-82BA-4692-A8E4-3E57DFD9E9A2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A549A-A7A9-7E3C-1A3F-A9ECE3B9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766D7-90AB-CFDB-253F-EE1CD8D9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A929-2612-43DA-B719-E962322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9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647A-5D7A-803D-CAC5-5098CB78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FA2AD1-3FF8-1C4D-4A55-E33D532D9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1AE64-2431-DDC9-0016-16F9DE79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DD-82BA-4692-A8E4-3E57DFD9E9A2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17E86-05B1-3490-A5D9-610F69EEE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468AE-AFB4-A508-B9D2-CBDD2F65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A929-2612-43DA-B719-E962322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1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4225F4-29FD-5BD9-CC54-1643B40C3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B71B0-F32C-F77C-79DA-6ED4E98B3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320A7-29C7-1C47-D0F5-FCBAB338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DD-82BA-4692-A8E4-3E57DFD9E9A2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B8018-A998-AA3D-9835-F7B5FC36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B9FD5-DA0B-66B3-E7D7-11BC9730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A929-2612-43DA-B719-E962322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2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D766-2A05-439C-A0DC-5E468CCD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7277D-6D69-BD18-C14D-ED7FE5E2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1D32-F3D3-992E-CC29-8B226C14B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DD-82BA-4692-A8E4-3E57DFD9E9A2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067CA-9AB0-829D-667A-8540593D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EF63F-8225-8E70-7AD5-858D3344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A929-2612-43DA-B719-E962322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5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C2AD-5CBC-3D07-3BFA-00D10283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F01C5-BBC4-5FD3-028C-A44963798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FE26A-BB63-AF39-CA53-B13C45C0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DD-82BA-4692-A8E4-3E57DFD9E9A2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BB462-B864-D8C8-47C5-8D4F24B7D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0EE6C-A82C-15BF-3691-67FA4C12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A929-2612-43DA-B719-E962322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2A43-95AA-8A6D-2407-808803FD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C227-5C32-9F30-477A-06581546E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99B0C-139B-65C0-1669-70B12BCDA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5A8D6-B61E-9469-C514-D36419D8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DD-82BA-4692-A8E4-3E57DFD9E9A2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EA2EB-B042-64FA-2991-E39654FA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AE7D6-C97E-4853-2C94-08D960CF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A929-2612-43DA-B719-E962322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5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5BF8-4573-C37B-4E08-41CA7A873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43A26-F7B4-3802-1537-5185C5A93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3110E-7F4A-0A7F-F328-A8F9DCAD9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6AEE7-44AF-F70F-98B2-B7D534E3A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4349C-E4BF-9735-60DA-F5742CDF6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9CD6A-90E4-DB69-E034-3D98264B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DD-82BA-4692-A8E4-3E57DFD9E9A2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0BD0BF-0A58-85F2-80DC-ACA40F48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A3500-1A44-276D-C26C-D908126A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A929-2612-43DA-B719-E962322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73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46E7-DC81-C786-B23A-B763E8E55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EEABD8-072C-ABEF-DA71-2B9812BD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DD-82BA-4692-A8E4-3E57DFD9E9A2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4A6AB-75BF-7387-321F-11A0C477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5F6449-0BFB-6639-1074-BC92EC14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A929-2612-43DA-B719-E962322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19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9BDC0-CE93-19AA-54CA-2FF17BE5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DD-82BA-4692-A8E4-3E57DFD9E9A2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A9202-6EB1-41EE-7388-F72BAFC8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32FB7-DF5B-81FB-8EEE-A9F6B446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A929-2612-43DA-B719-E962322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11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03AE4-1CD1-E6FE-BDCC-4075623A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0A78-BB3E-824A-42F4-7E3AB6469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3E9B3-BD3C-0D52-AE8E-7C2F02C82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1014F-74A0-01D8-626B-BD2E5C4B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DD-82BA-4692-A8E4-3E57DFD9E9A2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FD15B-C24F-B3CC-4AAF-BFF5628D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0A9C2-13C8-1346-FB11-3963E26DA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A929-2612-43DA-B719-E962322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0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F3B05-8E1D-C005-F8FA-5429D958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4385C-1D25-396C-1088-067E4A6E0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D22AD-6FEB-D9A1-2D6D-314EE2DC3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39866-6DAF-60F0-870F-5A45432F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12DD-82BA-4692-A8E4-3E57DFD9E9A2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D83B6-1CC3-4C6D-8AD2-70EA17EDD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296EA-F992-F5F4-3102-3F9FD9F7B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0A929-2612-43DA-B719-E962322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969D85-7024-AFED-63B0-8453B018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00FBA-E1CA-52C6-6559-4CE99915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2489-94EF-6DFF-DFD0-310CFF7C9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112DD-82BA-4692-A8E4-3E57DFD9E9A2}" type="datetimeFigureOut">
              <a:rPr lang="en-US" smtClean="0"/>
              <a:t>28-Oct-24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66F0C-D8A4-25C1-DAA4-9B3554D85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8E56-61ED-A2BD-9A70-D7BE300D8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0A929-2612-43DA-B719-E962322A7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6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59A24B-13B4-D432-B7AE-479FAA09A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67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i="1" dirty="0"/>
              <a:t>Retail Sales Analysis SQL Project</a:t>
            </a:r>
          </a:p>
        </p:txBody>
      </p:sp>
    </p:spTree>
    <p:extLst>
      <p:ext uri="{BB962C8B-B14F-4D97-AF65-F5344CB8AC3E}">
        <p14:creationId xmlns:p14="http://schemas.microsoft.com/office/powerpoint/2010/main" val="567657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BDED-AFC2-18D1-8A7C-C62044F0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solidFill>
                  <a:srgbClr val="1F2328"/>
                </a:solidFill>
                <a:effectLst/>
              </a:rPr>
              <a:t>Write a SQL query to calculate the total sales (</a:t>
            </a:r>
            <a:r>
              <a:rPr lang="en-US" sz="2800" b="1" i="1" dirty="0" err="1">
                <a:solidFill>
                  <a:srgbClr val="1F2328"/>
                </a:solidFill>
                <a:effectLst/>
              </a:rPr>
              <a:t>total_sale</a:t>
            </a:r>
            <a:r>
              <a:rPr lang="en-US" sz="2800" b="1" i="1" dirty="0">
                <a:solidFill>
                  <a:srgbClr val="1F2328"/>
                </a:solidFill>
                <a:effectLst/>
              </a:rPr>
              <a:t>) for each category</a:t>
            </a:r>
            <a:endParaRPr lang="en-US" sz="28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D1EE-F5BF-13C0-B5F0-A1E6EF46DF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rgbClr val="1F2328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SELECT</a:t>
            </a:r>
          </a:p>
          <a:p>
            <a:pPr marL="0" indent="0">
              <a:buNone/>
            </a:pPr>
            <a:r>
              <a:rPr lang="en-US" sz="2000" b="1" dirty="0"/>
              <a:t>	 category,    </a:t>
            </a:r>
          </a:p>
          <a:p>
            <a:pPr marL="0" indent="0">
              <a:buNone/>
            </a:pPr>
            <a:r>
              <a:rPr lang="en-US" sz="2000" b="1" dirty="0"/>
              <a:t>	SUM(</a:t>
            </a:r>
            <a:r>
              <a:rPr lang="en-US" sz="2000" b="1" dirty="0" err="1"/>
              <a:t>total_sale</a:t>
            </a:r>
            <a:r>
              <a:rPr lang="en-US" sz="2000" b="1" dirty="0"/>
              <a:t>)  AS  </a:t>
            </a:r>
            <a:r>
              <a:rPr lang="en-US" sz="2000" b="1" dirty="0" err="1"/>
              <a:t>net_sale</a:t>
            </a:r>
            <a:r>
              <a:rPr lang="en-US" sz="2000" b="1" dirty="0"/>
              <a:t>,    	COUNT(*)   AS  </a:t>
            </a:r>
            <a:r>
              <a:rPr lang="en-US" sz="2000" b="1" dirty="0" err="1"/>
              <a:t>total_orders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FROM 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retail_sales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GROUP BY </a:t>
            </a:r>
          </a:p>
          <a:p>
            <a:pPr marL="0" indent="0">
              <a:buNone/>
            </a:pPr>
            <a:r>
              <a:rPr lang="en-US" sz="2000" b="1" dirty="0"/>
              <a:t>	category;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9DFCD-E3A5-55BB-E0AC-D219D544C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854" y="2507342"/>
            <a:ext cx="3514718" cy="184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7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E3215B6-FF3C-B4B7-7330-0159A14CB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3" y="365125"/>
            <a:ext cx="11829143" cy="1325563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rgbClr val="1F2328"/>
                </a:solidFill>
                <a:effectLst/>
              </a:rPr>
              <a:t>Write a SQL query to find the average age of customers who purchased items from the 'Beauty' category.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EEFB-0A85-6372-291A-EE7BC06A7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6744" y="169068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i="1" dirty="0">
              <a:solidFill>
                <a:srgbClr val="1F2328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SELECT </a:t>
            </a:r>
          </a:p>
          <a:p>
            <a:pPr marL="0" indent="0">
              <a:buNone/>
            </a:pPr>
            <a:r>
              <a:rPr lang="en-US" sz="2000" b="1" dirty="0"/>
              <a:t>	ROUND(AVG(age), 2)   AS </a:t>
            </a:r>
            <a:r>
              <a:rPr lang="en-US" sz="2000" b="1" dirty="0" err="1"/>
              <a:t>avg_age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FROM    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retail_sales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WHERE   </a:t>
            </a:r>
          </a:p>
          <a:p>
            <a:pPr marL="0" indent="0">
              <a:buNone/>
            </a:pPr>
            <a:r>
              <a:rPr lang="en-US" sz="2000" b="1" dirty="0"/>
              <a:t>	 category = 'Beauty';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0663B1-B409-2634-7AD7-FDDBB29B6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658" y="2746694"/>
            <a:ext cx="2409371" cy="136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06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C937-5C3F-2A5C-9D83-CA8BD0C9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116115"/>
            <a:ext cx="11524341" cy="1306286"/>
          </a:xfrm>
        </p:spPr>
        <p:txBody>
          <a:bodyPr>
            <a:noAutofit/>
          </a:bodyPr>
          <a:lstStyle/>
          <a:p>
            <a:r>
              <a:rPr lang="en-US" sz="2400" b="1" i="1" dirty="0">
                <a:solidFill>
                  <a:srgbClr val="1F2328"/>
                </a:solidFill>
                <a:effectLst/>
              </a:rPr>
              <a:t>Write a SQL query to find all transactions where the </a:t>
            </a:r>
            <a:r>
              <a:rPr lang="en-US" sz="2400" b="1" i="1" dirty="0" err="1">
                <a:solidFill>
                  <a:srgbClr val="1F2328"/>
                </a:solidFill>
                <a:effectLst/>
              </a:rPr>
              <a:t>total_sale</a:t>
            </a:r>
            <a:r>
              <a:rPr lang="en-US" sz="2400" b="1" i="1" dirty="0">
                <a:solidFill>
                  <a:srgbClr val="1F2328"/>
                </a:solidFill>
                <a:effectLst/>
              </a:rPr>
              <a:t> is greater than 1000.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A6F89-C2EF-0E41-B494-342526394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1258" y="1642155"/>
            <a:ext cx="3541486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SELECT     </a:t>
            </a:r>
          </a:p>
          <a:p>
            <a:pPr marL="0" indent="0">
              <a:buNone/>
            </a:pPr>
            <a:r>
              <a:rPr lang="en-US" sz="2000" b="1" dirty="0"/>
              <a:t>	*</a:t>
            </a:r>
          </a:p>
          <a:p>
            <a:pPr marL="0" indent="0">
              <a:buNone/>
            </a:pPr>
            <a:r>
              <a:rPr lang="en-US" sz="2000" b="1" dirty="0"/>
              <a:t>FROM    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retail_sales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WHERE    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total_sale</a:t>
            </a:r>
            <a:r>
              <a:rPr lang="en-US" sz="2000" b="1" dirty="0"/>
              <a:t>  &gt;   1000;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9A465A-FA1C-35FD-E402-D31A6B230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944" y="1782324"/>
            <a:ext cx="7779654" cy="340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47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6919-5ABA-7AC4-BA9A-FC0F069A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1F2328"/>
                </a:solidFill>
                <a:effectLst/>
              </a:rPr>
              <a:t>Write a SQL query to find the total number of transactions (</a:t>
            </a:r>
            <a:r>
              <a:rPr lang="en-US" sz="2400" b="1" i="1" dirty="0" err="1">
                <a:solidFill>
                  <a:srgbClr val="1F2328"/>
                </a:solidFill>
                <a:effectLst/>
              </a:rPr>
              <a:t>transaction_id</a:t>
            </a:r>
            <a:r>
              <a:rPr lang="en-US" sz="2400" b="1" i="1" dirty="0">
                <a:solidFill>
                  <a:srgbClr val="1F2328"/>
                </a:solidFill>
                <a:effectLst/>
              </a:rPr>
              <a:t>) made by each gender in each category.</a:t>
            </a:r>
            <a:br>
              <a:rPr lang="en-US" sz="2400" b="1" i="1" dirty="0">
                <a:solidFill>
                  <a:srgbClr val="1F2328"/>
                </a:solidFill>
                <a:effectLst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F204-C611-8BAD-A90B-D625F9FD4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7722" y="1560965"/>
            <a:ext cx="5839878" cy="37360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SELECT     </a:t>
            </a:r>
          </a:p>
          <a:p>
            <a:pPr marL="0" indent="0">
              <a:buNone/>
            </a:pPr>
            <a:r>
              <a:rPr lang="en-US" sz="2000" b="1" dirty="0"/>
              <a:t>	gender,    </a:t>
            </a:r>
          </a:p>
          <a:p>
            <a:pPr marL="0" indent="0">
              <a:buNone/>
            </a:pPr>
            <a:r>
              <a:rPr lang="en-US" sz="2000" b="1" dirty="0"/>
              <a:t>	 category,     	</a:t>
            </a:r>
          </a:p>
          <a:p>
            <a:pPr marL="0" indent="0">
              <a:buNone/>
            </a:pPr>
            <a:r>
              <a:rPr lang="en-US" sz="2000" b="1" dirty="0"/>
              <a:t>	COUNT (</a:t>
            </a:r>
            <a:r>
              <a:rPr lang="en-US" sz="2000" b="1" dirty="0" err="1"/>
              <a:t>transactions_id</a:t>
            </a:r>
            <a:r>
              <a:rPr lang="en-US" sz="2000" b="1" dirty="0"/>
              <a:t>)   as    </a:t>
            </a:r>
            <a:r>
              <a:rPr lang="en-US" sz="2000" b="1" dirty="0" err="1"/>
              <a:t>total_trans</a:t>
            </a:r>
            <a:r>
              <a:rPr lang="en-US" sz="2000" b="1" dirty="0"/>
              <a:t> FROM    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retail_sales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GROUP BY 	</a:t>
            </a:r>
          </a:p>
          <a:p>
            <a:pPr marL="0" indent="0">
              <a:buNone/>
            </a:pPr>
            <a:r>
              <a:rPr lang="en-US" sz="2000" b="1" dirty="0"/>
              <a:t>	gender , category</a:t>
            </a:r>
          </a:p>
          <a:p>
            <a:pPr marL="0" indent="0">
              <a:buNone/>
            </a:pPr>
            <a:r>
              <a:rPr lang="en-US" sz="2000" b="1" dirty="0"/>
              <a:t>order by	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total_trans</a:t>
            </a:r>
            <a:r>
              <a:rPr lang="en-US" sz="2000" b="1" dirty="0"/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7D814C-E73F-3538-B035-F8D0EA64C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578" y="2101186"/>
            <a:ext cx="4281793" cy="26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3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983E-3B52-3A5B-EAC4-8F0DA5E5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1504"/>
          </a:xfrm>
        </p:spPr>
        <p:txBody>
          <a:bodyPr>
            <a:noAutofit/>
          </a:bodyPr>
          <a:lstStyle/>
          <a:p>
            <a:r>
              <a:rPr lang="en-US" sz="2800" b="1" i="1" dirty="0">
                <a:solidFill>
                  <a:srgbClr val="1F2328"/>
                </a:solidFill>
                <a:effectLst/>
                <a:latin typeface="+mn-lt"/>
              </a:rPr>
              <a:t>Write a SQL query to calculate the average sale for each month. Find out best selling month in each year.</a:t>
            </a:r>
            <a:endParaRPr lang="en-US" sz="2800" i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2B26F-D673-B69C-3DC5-0F8385C8B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6658" y="1378858"/>
            <a:ext cx="5809342" cy="449432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SELECT     </a:t>
            </a:r>
          </a:p>
          <a:p>
            <a:pPr marL="0" indent="0">
              <a:buNone/>
            </a:pPr>
            <a:r>
              <a:rPr lang="en-US" sz="2000" b="1" dirty="0"/>
              <a:t>	YEAR(</a:t>
            </a:r>
            <a:r>
              <a:rPr lang="en-US" sz="2000" b="1" dirty="0" err="1"/>
              <a:t>sale_date</a:t>
            </a:r>
            <a:r>
              <a:rPr lang="en-US" sz="2000" b="1" dirty="0"/>
              <a:t>) AS year,   </a:t>
            </a:r>
          </a:p>
          <a:p>
            <a:pPr marL="0" indent="0">
              <a:buNone/>
            </a:pPr>
            <a:r>
              <a:rPr lang="en-US" sz="2000" b="1" dirty="0"/>
              <a:t>	 MONTH(</a:t>
            </a:r>
            <a:r>
              <a:rPr lang="en-US" sz="2000" b="1" dirty="0" err="1"/>
              <a:t>sale_date</a:t>
            </a:r>
            <a:r>
              <a:rPr lang="en-US" sz="2000" b="1" dirty="0"/>
              <a:t>) AS month,    	ROUND(AVG(</a:t>
            </a:r>
            <a:r>
              <a:rPr lang="en-US" sz="2000" b="1" dirty="0" err="1"/>
              <a:t>total_sale</a:t>
            </a:r>
            <a:r>
              <a:rPr lang="en-US" sz="2000" b="1" dirty="0"/>
              <a:t>), 2) AS </a:t>
            </a:r>
            <a:r>
              <a:rPr lang="en-US" sz="2000" b="1" dirty="0" err="1"/>
              <a:t>avg_sale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FROM   </a:t>
            </a:r>
          </a:p>
          <a:p>
            <a:pPr marL="0" indent="0">
              <a:buNone/>
            </a:pPr>
            <a:r>
              <a:rPr lang="en-US" sz="2000" b="1" dirty="0"/>
              <a:t>	 </a:t>
            </a:r>
            <a:r>
              <a:rPr lang="en-US" sz="2000" b="1" dirty="0" err="1"/>
              <a:t>retail_sales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GROUP BY 	</a:t>
            </a:r>
          </a:p>
          <a:p>
            <a:pPr marL="0" indent="0">
              <a:buNone/>
            </a:pPr>
            <a:r>
              <a:rPr lang="en-US" sz="2000" b="1" dirty="0"/>
              <a:t>	year , month</a:t>
            </a:r>
          </a:p>
          <a:p>
            <a:pPr marL="0" indent="0">
              <a:buNone/>
            </a:pPr>
            <a:r>
              <a:rPr lang="en-US" sz="2000" b="1" dirty="0"/>
              <a:t>ORDER BY 	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avg_sale</a:t>
            </a:r>
            <a:r>
              <a:rPr lang="en-US" sz="2000" b="1" dirty="0"/>
              <a:t> DESC;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35DE30-9994-0E83-99BA-8EF1C3770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9086" y="1443091"/>
            <a:ext cx="3846286" cy="44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80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AAE0-B4A3-1970-5B8A-F0FD6DBA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>
                <a:solidFill>
                  <a:srgbClr val="1F2328"/>
                </a:solidFill>
                <a:effectLst/>
              </a:rPr>
              <a:t>Write a SQL query to find the top 5 customers based on the highest total sales</a:t>
            </a:r>
            <a:endParaRPr lang="en-US" sz="28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5BD70-577D-818C-5FAA-99AE808C1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66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SELECT    </a:t>
            </a:r>
          </a:p>
          <a:p>
            <a:pPr marL="0" indent="0">
              <a:buNone/>
            </a:pPr>
            <a:r>
              <a:rPr lang="en-US" sz="2000" b="1" dirty="0"/>
              <a:t>	 </a:t>
            </a:r>
            <a:r>
              <a:rPr lang="en-US" sz="2000" b="1" dirty="0" err="1"/>
              <a:t>customer_id</a:t>
            </a:r>
            <a:r>
              <a:rPr lang="en-US" sz="2000" b="1" dirty="0"/>
              <a:t>,    </a:t>
            </a:r>
          </a:p>
          <a:p>
            <a:pPr marL="0" indent="0">
              <a:buNone/>
            </a:pPr>
            <a:r>
              <a:rPr lang="en-US" sz="2000" b="1" dirty="0"/>
              <a:t>	 SUM(</a:t>
            </a:r>
            <a:r>
              <a:rPr lang="en-US" sz="2000" b="1" dirty="0" err="1"/>
              <a:t>total_sale</a:t>
            </a:r>
            <a:r>
              <a:rPr lang="en-US" sz="2000" b="1" dirty="0"/>
              <a:t>)   AS   </a:t>
            </a:r>
            <a:r>
              <a:rPr lang="en-US" sz="2000" b="1" dirty="0" err="1"/>
              <a:t>total_sales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FROM    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retail_sales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GROUP BY 	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customer_id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ORDER BY</a:t>
            </a:r>
          </a:p>
          <a:p>
            <a:pPr marL="0" indent="0">
              <a:buNone/>
            </a:pPr>
            <a:r>
              <a:rPr lang="en-US" sz="2000" b="1" dirty="0"/>
              <a:t> 	</a:t>
            </a:r>
            <a:r>
              <a:rPr lang="en-US" sz="2000" b="1" dirty="0" err="1"/>
              <a:t>total_sales</a:t>
            </a:r>
            <a:r>
              <a:rPr lang="en-US" sz="2000" b="1" dirty="0"/>
              <a:t>  DESC</a:t>
            </a:r>
          </a:p>
          <a:p>
            <a:pPr marL="0" indent="0">
              <a:buNone/>
            </a:pPr>
            <a:r>
              <a:rPr lang="en-US" sz="2000" b="1" dirty="0"/>
              <a:t>LIMIT 5;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0BA893-7990-2C6B-B0E4-35D607F12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296" y="2230567"/>
            <a:ext cx="3789561" cy="239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47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7D41-B18C-54E8-7509-12CE2E48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1F2328"/>
                </a:solidFill>
                <a:effectLst/>
                <a:latin typeface="+mn-lt"/>
              </a:rPr>
              <a:t>Write a SQL query to find the number of unique customers who purchased items from each category.</a:t>
            </a:r>
            <a:endParaRPr lang="en-US" sz="2400" i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E7BA-0D9C-BAE8-A99A-328602DA3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9313" y="1825625"/>
            <a:ext cx="7634516" cy="3210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SELECT     </a:t>
            </a:r>
          </a:p>
          <a:p>
            <a:pPr marL="0" indent="0">
              <a:buNone/>
            </a:pPr>
            <a:r>
              <a:rPr lang="en-US" sz="2000" b="1" i="1" dirty="0"/>
              <a:t>	category,     </a:t>
            </a:r>
          </a:p>
          <a:p>
            <a:pPr marL="0" indent="0">
              <a:buNone/>
            </a:pPr>
            <a:r>
              <a:rPr lang="en-US" sz="2000" b="1" i="1" dirty="0"/>
              <a:t>	COUNT(DISTINCT </a:t>
            </a:r>
            <a:r>
              <a:rPr lang="en-US" sz="2000" b="1" i="1" dirty="0" err="1"/>
              <a:t>customer_id</a:t>
            </a:r>
            <a:r>
              <a:rPr lang="en-US" sz="2000" b="1" i="1" dirty="0"/>
              <a:t>)   AS   </a:t>
            </a:r>
            <a:r>
              <a:rPr lang="en-US" sz="2000" b="1" i="1" dirty="0" err="1"/>
              <a:t>unique_customers</a:t>
            </a: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FROM   </a:t>
            </a:r>
          </a:p>
          <a:p>
            <a:pPr marL="0" indent="0">
              <a:buNone/>
            </a:pPr>
            <a:r>
              <a:rPr lang="en-US" sz="2000" b="1" i="1" dirty="0"/>
              <a:t> 	</a:t>
            </a:r>
            <a:r>
              <a:rPr lang="en-US" sz="2000" b="1" i="1" dirty="0" err="1"/>
              <a:t>retail_sales</a:t>
            </a:r>
            <a:endParaRPr lang="en-US" sz="2000" b="1" i="1" dirty="0"/>
          </a:p>
          <a:p>
            <a:pPr marL="0" indent="0">
              <a:buNone/>
            </a:pPr>
            <a:r>
              <a:rPr lang="en-US" sz="2000" b="1" i="1" dirty="0"/>
              <a:t>GROUP BY 	</a:t>
            </a:r>
          </a:p>
          <a:p>
            <a:pPr marL="0" indent="0">
              <a:buNone/>
            </a:pPr>
            <a:r>
              <a:rPr lang="en-US" sz="2000" b="1" i="1" dirty="0"/>
              <a:t>	category;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6B7850-70D8-92BD-A846-4FC127814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228" y="3248809"/>
            <a:ext cx="3686629" cy="229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18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DA54-A64E-32BB-B19B-7BA728CC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2401"/>
            <a:ext cx="10515600" cy="1325563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1F2328"/>
                </a:solidFill>
                <a:effectLst/>
                <a:latin typeface="+mn-lt"/>
              </a:rPr>
              <a:t>Write a SQL query to create each shift and number of orders (Example Morning  &lt; 12, Afternoon Between 12 &amp; 17, Evening  &gt; 17).</a:t>
            </a:r>
            <a:endParaRPr lang="en-US" sz="2400" i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B78DB-6A54-8A43-E67F-76BFB329F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2857" y="1318307"/>
            <a:ext cx="9724572" cy="5387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WITH </a:t>
            </a:r>
            <a:r>
              <a:rPr lang="en-US" sz="2000" b="1" dirty="0" err="1"/>
              <a:t>hourly_sale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AS</a:t>
            </a:r>
          </a:p>
          <a:p>
            <a:pPr marL="0" indent="0">
              <a:buNone/>
            </a:pPr>
            <a:r>
              <a:rPr lang="en-US" sz="2000" b="1" dirty="0"/>
              <a:t>(  SELECT *,</a:t>
            </a:r>
          </a:p>
          <a:p>
            <a:pPr marL="0" indent="0">
              <a:buNone/>
            </a:pPr>
            <a:r>
              <a:rPr lang="en-US" sz="2000" b="1" dirty="0"/>
              <a:t>    CASE</a:t>
            </a:r>
          </a:p>
          <a:p>
            <a:pPr marL="0" indent="0">
              <a:buNone/>
            </a:pPr>
            <a:r>
              <a:rPr lang="en-US" sz="2000" b="1" dirty="0"/>
              <a:t>        WHEN EXTRACT(HOUR FROM </a:t>
            </a:r>
            <a:r>
              <a:rPr lang="en-US" sz="2000" b="1" dirty="0" err="1"/>
              <a:t>sale_time</a:t>
            </a:r>
            <a:r>
              <a:rPr lang="en-US" sz="2000" b="1" dirty="0"/>
              <a:t>) &lt; 12 THEN 'Morning'</a:t>
            </a:r>
          </a:p>
          <a:p>
            <a:pPr marL="0" indent="0">
              <a:buNone/>
            </a:pPr>
            <a:r>
              <a:rPr lang="en-US" sz="2000" b="1" dirty="0"/>
              <a:t>        WHEN EXTRACT(HOUR FROM </a:t>
            </a:r>
            <a:r>
              <a:rPr lang="en-US" sz="2000" b="1" dirty="0" err="1"/>
              <a:t>sale_time</a:t>
            </a:r>
            <a:r>
              <a:rPr lang="en-US" sz="2000" b="1" dirty="0"/>
              <a:t>) BETWEEN 12 AND 17 THEN 'Afternoon'</a:t>
            </a:r>
          </a:p>
          <a:p>
            <a:pPr marL="0" indent="0">
              <a:buNone/>
            </a:pPr>
            <a:r>
              <a:rPr lang="en-US" sz="2000" b="1" dirty="0"/>
              <a:t>        ELSE 'Evening'</a:t>
            </a:r>
          </a:p>
          <a:p>
            <a:pPr marL="0" indent="0">
              <a:buNone/>
            </a:pPr>
            <a:r>
              <a:rPr lang="en-US" sz="2000" b="1" dirty="0"/>
              <a:t>    END as shift</a:t>
            </a:r>
          </a:p>
          <a:p>
            <a:pPr marL="0" indent="0">
              <a:buNone/>
            </a:pPr>
            <a:r>
              <a:rPr lang="en-US" sz="2000" b="1" dirty="0"/>
              <a:t>FROM </a:t>
            </a:r>
            <a:r>
              <a:rPr lang="en-US" sz="2000" b="1" dirty="0" err="1"/>
              <a:t>retail_sales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)</a:t>
            </a:r>
          </a:p>
          <a:p>
            <a:pPr marL="0" indent="0">
              <a:buNone/>
            </a:pPr>
            <a:r>
              <a:rPr lang="en-US" sz="2000" b="1" dirty="0"/>
              <a:t>SELECT  shift,   COUNT(*) as </a:t>
            </a:r>
            <a:r>
              <a:rPr lang="en-US" sz="2000" b="1" dirty="0" err="1"/>
              <a:t>total_orders</a:t>
            </a:r>
            <a:r>
              <a:rPr lang="en-US" sz="2000" b="1" dirty="0"/>
              <a:t>    </a:t>
            </a:r>
          </a:p>
          <a:p>
            <a:pPr marL="0" indent="0">
              <a:buNone/>
            </a:pPr>
            <a:r>
              <a:rPr lang="en-US" sz="2000" b="1" dirty="0"/>
              <a:t>FROM </a:t>
            </a:r>
            <a:r>
              <a:rPr lang="en-US" sz="2000" b="1" dirty="0" err="1"/>
              <a:t>hourly_sale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GROUP BY shift;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B0461A-4984-5902-10B5-CC5109246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491" y="4193899"/>
            <a:ext cx="3722123" cy="187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44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4CAAA9-FB76-F938-FA90-232DA3CC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Reports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DF68D-9A6A-6272-C0A3-B6BFDFD1F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Sales Summary</a:t>
            </a:r>
          </a:p>
          <a:p>
            <a:pPr marL="457200" lvl="1" indent="0">
              <a:buNone/>
            </a:pPr>
            <a:r>
              <a:rPr lang="en-US" i="1" dirty="0"/>
              <a:t>A detailed report summarizing total sales, customer demographics, and category performance.</a:t>
            </a:r>
          </a:p>
          <a:p>
            <a:r>
              <a:rPr lang="en-US" b="1" i="1" dirty="0"/>
              <a:t>Trend Analysis</a:t>
            </a:r>
          </a:p>
          <a:p>
            <a:pPr marL="457200" lvl="1" indent="0">
              <a:buNone/>
            </a:pPr>
            <a:r>
              <a:rPr lang="en-US" i="1" dirty="0"/>
              <a:t>Insights into sales trends across different months and shifts.</a:t>
            </a:r>
          </a:p>
          <a:p>
            <a:r>
              <a:rPr lang="en-US" b="1" i="1" dirty="0"/>
              <a:t>Customer Insights</a:t>
            </a:r>
          </a:p>
          <a:p>
            <a:pPr marL="457200" lvl="1" indent="0">
              <a:buNone/>
            </a:pPr>
            <a:r>
              <a:rPr lang="en-US" i="1" dirty="0"/>
              <a:t>Reports on top customers and unique customer counts per category.</a:t>
            </a:r>
          </a:p>
        </p:txBody>
      </p:sp>
    </p:spTree>
    <p:extLst>
      <p:ext uri="{BB962C8B-B14F-4D97-AF65-F5344CB8AC3E}">
        <p14:creationId xmlns:p14="http://schemas.microsoft.com/office/powerpoint/2010/main" val="1269971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7D9C-61C9-BFBB-1224-303C118C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B7317-6E49-1E92-1F03-7E425FADA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project provides a thorough introduction to SQL for data analyst, encompassing database setup, data cleaning, exploratory data analysis, and business focused SQL queries.</a:t>
            </a:r>
          </a:p>
          <a:p>
            <a:r>
              <a:rPr lang="en-US" i="1" dirty="0"/>
              <a:t>Insights from this project can support business decisions by revealing sales trends, customer behavior and product performance.</a:t>
            </a:r>
          </a:p>
        </p:txBody>
      </p:sp>
    </p:spTree>
    <p:extLst>
      <p:ext uri="{BB962C8B-B14F-4D97-AF65-F5344CB8AC3E}">
        <p14:creationId xmlns:p14="http://schemas.microsoft.com/office/powerpoint/2010/main" val="109996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3EA0DB-6143-3216-088A-F99FF7A2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863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Retail Sales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4CDF1-9C8B-1858-DDDC-540A43F35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3281"/>
            <a:ext cx="10515600" cy="3239861"/>
          </a:xfrm>
        </p:spPr>
        <p:txBody>
          <a:bodyPr/>
          <a:lstStyle/>
          <a:p>
            <a:r>
              <a:rPr lang="en-US" i="1" dirty="0"/>
              <a:t>This project aims to showcase SQL skills and technique commonly used by data analysts for exploring, cleaning and analyzing retail sales data.</a:t>
            </a:r>
          </a:p>
          <a:p>
            <a:r>
              <a:rPr lang="en-US" i="1" dirty="0"/>
              <a:t>It includes setting up a retail sales database, conducting EDA, and addressing specific business questions through SQL queries.</a:t>
            </a:r>
          </a:p>
          <a:p>
            <a:r>
              <a:rPr lang="en-US" i="1" dirty="0"/>
              <a:t>This project is perfect for those beginning their data analysis journey and looking to establish a strong SQL foundation.</a:t>
            </a:r>
          </a:p>
        </p:txBody>
      </p:sp>
    </p:spTree>
    <p:extLst>
      <p:ext uri="{BB962C8B-B14F-4D97-AF65-F5344CB8AC3E}">
        <p14:creationId xmlns:p14="http://schemas.microsoft.com/office/powerpoint/2010/main" val="328970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19DD4-7650-89CB-098D-D6B3B9AF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3086-ABD5-4B4C-4E95-9EE67B47A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Set up a retail sales database </a:t>
            </a:r>
          </a:p>
          <a:p>
            <a:pPr marL="457200" lvl="1" indent="0">
              <a:buNone/>
            </a:pPr>
            <a:r>
              <a:rPr lang="en-US" i="1" dirty="0"/>
              <a:t>Create and populate a retail sales database with the provided sales data.</a:t>
            </a:r>
          </a:p>
          <a:p>
            <a:r>
              <a:rPr lang="en-US" b="1" i="1" dirty="0"/>
              <a:t>Data Cleaning</a:t>
            </a:r>
          </a:p>
          <a:p>
            <a:pPr marL="457200" lvl="1" indent="0">
              <a:buNone/>
            </a:pPr>
            <a:r>
              <a:rPr lang="en-US" i="1" dirty="0"/>
              <a:t>Identify and remove any records with missing or null values.</a:t>
            </a:r>
          </a:p>
          <a:p>
            <a:r>
              <a:rPr lang="en-US" b="1" i="1" dirty="0"/>
              <a:t>Exploratory Data Analysis (EDA)</a:t>
            </a:r>
          </a:p>
          <a:p>
            <a:pPr marL="457200" lvl="1" indent="0">
              <a:buNone/>
            </a:pPr>
            <a:r>
              <a:rPr lang="en-US" i="1" dirty="0"/>
              <a:t>Perform basic exploratory data analysis to understand the dataset.</a:t>
            </a:r>
          </a:p>
          <a:p>
            <a:r>
              <a:rPr lang="en-US" b="1" i="1" dirty="0"/>
              <a:t>Business Analysis</a:t>
            </a:r>
          </a:p>
          <a:p>
            <a:pPr marL="457200" lvl="1" indent="0">
              <a:buNone/>
            </a:pPr>
            <a:r>
              <a:rPr lang="en-US" i="1" dirty="0"/>
              <a:t>Use SQL to answer specific business questions and derive insights from sales </a:t>
            </a:r>
            <a:r>
              <a:rPr lang="en-US" i="1"/>
              <a:t>data.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1623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12DCD-9685-223F-4DD3-6F9C10F8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6037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6D822-F5E3-A088-2B3D-2319FF065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0023"/>
            <a:ext cx="10515600" cy="3254376"/>
          </a:xfrm>
        </p:spPr>
        <p:txBody>
          <a:bodyPr>
            <a:normAutofit lnSpcReduction="10000"/>
          </a:bodyPr>
          <a:lstStyle/>
          <a:p>
            <a:r>
              <a:rPr lang="en-US" b="1" i="1" dirty="0"/>
              <a:t>Database Creation</a:t>
            </a:r>
          </a:p>
          <a:p>
            <a:pPr marL="457200" lvl="1" indent="0">
              <a:buNone/>
            </a:pPr>
            <a:r>
              <a:rPr lang="en-US" i="1" dirty="0"/>
              <a:t>The project starts by creating a database named </a:t>
            </a:r>
            <a:r>
              <a:rPr lang="en-US" b="1" i="1" dirty="0" err="1"/>
              <a:t>retail_db</a:t>
            </a:r>
            <a:r>
              <a:rPr lang="en-US" b="1" i="1" dirty="0"/>
              <a:t>.</a:t>
            </a:r>
          </a:p>
          <a:p>
            <a:r>
              <a:rPr lang="en-US" b="1" i="1" dirty="0"/>
              <a:t>Table Creation</a:t>
            </a:r>
          </a:p>
          <a:p>
            <a:pPr marL="457200" lvl="1" indent="0">
              <a:buNone/>
            </a:pPr>
            <a:r>
              <a:rPr lang="en-US" i="1" dirty="0"/>
              <a:t>A  table named </a:t>
            </a:r>
            <a:r>
              <a:rPr lang="en-US" b="1" i="1" dirty="0" err="1"/>
              <a:t>retail_sales</a:t>
            </a:r>
            <a:r>
              <a:rPr lang="en-US" b="1" i="1" dirty="0"/>
              <a:t> </a:t>
            </a:r>
            <a:r>
              <a:rPr lang="en-US" i="1" dirty="0"/>
              <a:t>is created to store the sales data.</a:t>
            </a:r>
          </a:p>
          <a:p>
            <a:pPr marL="457200" lvl="1" indent="0">
              <a:buNone/>
            </a:pPr>
            <a:r>
              <a:rPr lang="en-US" i="1" dirty="0"/>
              <a:t>The table structure includes columns for </a:t>
            </a:r>
            <a:r>
              <a:rPr lang="en-US" b="1" i="1" dirty="0"/>
              <a:t>transaction ID, sale date, sale time, customer ID, gender, age, product category, quantity sold, price per unit, cost of goods sold (COGS), and total sale amount.</a:t>
            </a:r>
            <a:endParaRPr lang="en-US" i="1" dirty="0"/>
          </a:p>
          <a:p>
            <a:pPr marL="0" indent="0">
              <a:buNone/>
            </a:pPr>
            <a:r>
              <a:rPr lang="en-US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910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5CA0E5-C1B1-A367-0C84-4E14F30B0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0"/>
            <a:ext cx="4432074" cy="6857999"/>
          </a:xfrm>
        </p:spPr>
        <p:txBody>
          <a:bodyPr>
            <a:noAutofit/>
          </a:bodyPr>
          <a:lstStyle/>
          <a:p>
            <a:pPr algn="l"/>
            <a:r>
              <a:rPr lang="en-US" sz="2000" b="1" dirty="0"/>
              <a:t>CREATE DATABASE </a:t>
            </a:r>
            <a:r>
              <a:rPr lang="en-US" sz="2000" b="1" dirty="0" err="1"/>
              <a:t>retail_db</a:t>
            </a:r>
            <a:r>
              <a:rPr lang="en-US" sz="2000" b="1" dirty="0"/>
              <a:t>;</a:t>
            </a:r>
          </a:p>
          <a:p>
            <a:pPr algn="l"/>
            <a:endParaRPr lang="en-US" sz="2000" b="1" dirty="0"/>
          </a:p>
          <a:p>
            <a:pPr algn="l"/>
            <a:r>
              <a:rPr lang="en-US" sz="2000" b="1" dirty="0"/>
              <a:t>CREATE TABLE </a:t>
            </a:r>
            <a:r>
              <a:rPr lang="en-US" sz="2000" b="1" dirty="0" err="1"/>
              <a:t>retail_sales</a:t>
            </a:r>
            <a:endParaRPr lang="en-US" sz="2000" b="1" dirty="0"/>
          </a:p>
          <a:p>
            <a:pPr algn="l"/>
            <a:r>
              <a:rPr lang="en-US" sz="2000" b="1" dirty="0"/>
              <a:t>(</a:t>
            </a:r>
          </a:p>
          <a:p>
            <a:pPr algn="l"/>
            <a:r>
              <a:rPr lang="en-US" sz="2000" b="1" dirty="0"/>
              <a:t>    </a:t>
            </a:r>
            <a:r>
              <a:rPr lang="en-US" sz="2000" b="1" dirty="0" err="1"/>
              <a:t>transactions_id</a:t>
            </a:r>
            <a:r>
              <a:rPr lang="en-US" sz="2000" b="1" dirty="0"/>
              <a:t> INT PRIMARY KEY,</a:t>
            </a:r>
          </a:p>
          <a:p>
            <a:pPr algn="l"/>
            <a:r>
              <a:rPr lang="en-US" sz="2000" b="1" dirty="0"/>
              <a:t>    </a:t>
            </a:r>
            <a:r>
              <a:rPr lang="en-US" sz="2000" b="1" dirty="0" err="1"/>
              <a:t>sale_date</a:t>
            </a:r>
            <a:r>
              <a:rPr lang="en-US" sz="2000" b="1" dirty="0"/>
              <a:t> DATE,	</a:t>
            </a:r>
          </a:p>
          <a:p>
            <a:pPr algn="l"/>
            <a:r>
              <a:rPr lang="en-US" sz="2000" b="1" dirty="0"/>
              <a:t>    </a:t>
            </a:r>
            <a:r>
              <a:rPr lang="en-US" sz="2000" b="1" dirty="0" err="1"/>
              <a:t>sale_time</a:t>
            </a:r>
            <a:r>
              <a:rPr lang="en-US" sz="2000" b="1" dirty="0"/>
              <a:t> TIME,</a:t>
            </a:r>
          </a:p>
          <a:p>
            <a:pPr algn="l"/>
            <a:r>
              <a:rPr lang="en-US" sz="2000" b="1" dirty="0"/>
              <a:t>    </a:t>
            </a:r>
            <a:r>
              <a:rPr lang="en-US" sz="2000" b="1" dirty="0" err="1"/>
              <a:t>customer_id</a:t>
            </a:r>
            <a:r>
              <a:rPr lang="en-US" sz="2000" b="1" dirty="0"/>
              <a:t> INT,	</a:t>
            </a:r>
          </a:p>
          <a:p>
            <a:pPr algn="l"/>
            <a:r>
              <a:rPr lang="en-US" sz="2000" b="1" dirty="0"/>
              <a:t>    gender VARCHAR(10),</a:t>
            </a:r>
          </a:p>
          <a:p>
            <a:pPr algn="l"/>
            <a:r>
              <a:rPr lang="en-US" sz="2000" b="1" dirty="0"/>
              <a:t>    age INT,</a:t>
            </a:r>
          </a:p>
          <a:p>
            <a:pPr algn="l"/>
            <a:r>
              <a:rPr lang="en-US" sz="2000" b="1" dirty="0"/>
              <a:t>    category VARCHAR(35),</a:t>
            </a:r>
          </a:p>
          <a:p>
            <a:pPr algn="l"/>
            <a:r>
              <a:rPr lang="en-US" sz="2000" b="1" dirty="0"/>
              <a:t>    quantity INT,</a:t>
            </a:r>
          </a:p>
          <a:p>
            <a:pPr algn="l"/>
            <a:r>
              <a:rPr lang="en-US" sz="2000" b="1" dirty="0"/>
              <a:t>    </a:t>
            </a:r>
            <a:r>
              <a:rPr lang="en-US" sz="2000" b="1" dirty="0" err="1"/>
              <a:t>price_per_unit</a:t>
            </a:r>
            <a:r>
              <a:rPr lang="en-US" sz="2000" b="1" dirty="0"/>
              <a:t> FLOAT,	</a:t>
            </a:r>
          </a:p>
          <a:p>
            <a:pPr algn="l"/>
            <a:r>
              <a:rPr lang="en-US" sz="2000" b="1" dirty="0"/>
              <a:t>    cogs FLOAT,</a:t>
            </a:r>
          </a:p>
          <a:p>
            <a:pPr algn="l"/>
            <a:r>
              <a:rPr lang="en-US" sz="2000" b="1" dirty="0"/>
              <a:t>    </a:t>
            </a:r>
            <a:r>
              <a:rPr lang="en-US" sz="2000" b="1" dirty="0" err="1"/>
              <a:t>total_sale</a:t>
            </a:r>
            <a:r>
              <a:rPr lang="en-US" sz="2000" b="1" dirty="0"/>
              <a:t> FLOAT</a:t>
            </a:r>
          </a:p>
          <a:p>
            <a:pPr algn="l"/>
            <a:r>
              <a:rPr lang="en-US" sz="2000" b="1" dirty="0"/>
              <a:t>);</a:t>
            </a:r>
          </a:p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0D7415-8E2E-76A9-8D0D-AF6F850D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171" y="2235199"/>
            <a:ext cx="7489371" cy="28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5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001AD7-FE51-49B7-0335-EEFD7C77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5409"/>
            <a:ext cx="10515600" cy="1325563"/>
          </a:xfrm>
        </p:spPr>
        <p:txBody>
          <a:bodyPr/>
          <a:lstStyle/>
          <a:p>
            <a:pPr algn="ctr"/>
            <a:r>
              <a:rPr lang="en-US" b="1" i="1" dirty="0"/>
              <a:t>Data Exploration &amp; Cleaning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11D97-4663-21F0-3824-2CE1230A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1682"/>
            <a:ext cx="10515600" cy="4110718"/>
          </a:xfrm>
        </p:spPr>
        <p:txBody>
          <a:bodyPr/>
          <a:lstStyle/>
          <a:p>
            <a:r>
              <a:rPr lang="en-US" b="1" i="1" dirty="0"/>
              <a:t>Record Count</a:t>
            </a:r>
          </a:p>
          <a:p>
            <a:pPr marL="457200" lvl="1" indent="0">
              <a:buNone/>
            </a:pPr>
            <a:r>
              <a:rPr lang="en-US" i="1" dirty="0"/>
              <a:t>Determine the total number of records in the dataset.</a:t>
            </a:r>
          </a:p>
          <a:p>
            <a:r>
              <a:rPr lang="en-US" b="1" i="1" dirty="0"/>
              <a:t>Customer Count</a:t>
            </a:r>
          </a:p>
          <a:p>
            <a:pPr marL="457200" lvl="1" indent="0">
              <a:buNone/>
            </a:pPr>
            <a:r>
              <a:rPr lang="en-US" i="1" dirty="0"/>
              <a:t>Find out how many unique customers are in the dataset.</a:t>
            </a:r>
          </a:p>
          <a:p>
            <a:r>
              <a:rPr lang="en-US" b="1" i="1" dirty="0"/>
              <a:t>Category Count</a:t>
            </a:r>
          </a:p>
          <a:p>
            <a:pPr marL="457200" lvl="1" indent="0">
              <a:buNone/>
            </a:pPr>
            <a:r>
              <a:rPr lang="en-US" i="1" dirty="0"/>
              <a:t>Identify all unique product categories in the dataset.</a:t>
            </a:r>
          </a:p>
          <a:p>
            <a:r>
              <a:rPr lang="en-US" b="1" i="1" dirty="0"/>
              <a:t>Null Value Check</a:t>
            </a:r>
          </a:p>
          <a:p>
            <a:pPr marL="457200" lvl="1" indent="0">
              <a:buNone/>
            </a:pPr>
            <a:r>
              <a:rPr lang="en-US" i="1" dirty="0"/>
              <a:t>Check for any null values in the dataset and delete records with missing data.</a:t>
            </a:r>
          </a:p>
        </p:txBody>
      </p:sp>
    </p:spTree>
    <p:extLst>
      <p:ext uri="{BB962C8B-B14F-4D97-AF65-F5344CB8AC3E}">
        <p14:creationId xmlns:p14="http://schemas.microsoft.com/office/powerpoint/2010/main" val="13708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245444-429C-A04C-A634-BFDBB8ECF23D}"/>
              </a:ext>
            </a:extLst>
          </p:cNvPr>
          <p:cNvSpPr txBox="1"/>
          <p:nvPr/>
        </p:nvSpPr>
        <p:spPr>
          <a:xfrm>
            <a:off x="1705428" y="766732"/>
            <a:ext cx="8781143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SELECT COUNT(*) FROM </a:t>
            </a:r>
            <a:r>
              <a:rPr lang="en-US" sz="2000" b="1" dirty="0" err="1"/>
              <a:t>retail_sales</a:t>
            </a:r>
            <a:r>
              <a:rPr lang="en-US" sz="2000" b="1" dirty="0"/>
              <a:t>;</a:t>
            </a:r>
          </a:p>
          <a:p>
            <a:endParaRPr lang="en-US" sz="2000" b="1" dirty="0"/>
          </a:p>
          <a:p>
            <a:r>
              <a:rPr lang="en-US" sz="2000" b="1" dirty="0"/>
              <a:t>SELECT COUNT(DISTINCT </a:t>
            </a:r>
            <a:r>
              <a:rPr lang="en-US" sz="2000" b="1" dirty="0" err="1"/>
              <a:t>customer_id</a:t>
            </a:r>
            <a:r>
              <a:rPr lang="en-US" sz="2000" b="1" dirty="0"/>
              <a:t>) FROM </a:t>
            </a:r>
            <a:r>
              <a:rPr lang="en-US" sz="2000" b="1" dirty="0" err="1"/>
              <a:t>retail_sales</a:t>
            </a:r>
            <a:r>
              <a:rPr lang="en-US" sz="2000" b="1" dirty="0"/>
              <a:t>;</a:t>
            </a:r>
          </a:p>
          <a:p>
            <a:endParaRPr lang="en-US" sz="2000" b="1" dirty="0"/>
          </a:p>
          <a:p>
            <a:r>
              <a:rPr lang="en-US" sz="2000" b="1" dirty="0"/>
              <a:t>SELECT DISTINCT category FROM </a:t>
            </a:r>
            <a:r>
              <a:rPr lang="en-US" sz="2000" b="1" dirty="0" err="1"/>
              <a:t>retail_sales</a:t>
            </a:r>
            <a:r>
              <a:rPr lang="en-US" sz="2000" b="1" dirty="0"/>
              <a:t>;</a:t>
            </a:r>
          </a:p>
          <a:p>
            <a:endParaRPr lang="en-US" sz="2000" b="1" dirty="0"/>
          </a:p>
          <a:p>
            <a:r>
              <a:rPr lang="en-US" sz="2000" b="1" dirty="0"/>
              <a:t>SELECT * FROM </a:t>
            </a:r>
            <a:r>
              <a:rPr lang="en-US" sz="2000" b="1" dirty="0" err="1"/>
              <a:t>retail_sales</a:t>
            </a:r>
            <a:endParaRPr lang="en-US" sz="2000" b="1" dirty="0"/>
          </a:p>
          <a:p>
            <a:r>
              <a:rPr lang="en-US" sz="2000" b="1" dirty="0"/>
              <a:t>WHERE 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sale_date</a:t>
            </a:r>
            <a:r>
              <a:rPr lang="en-US" sz="2000" b="1" dirty="0"/>
              <a:t> IS NULL OR </a:t>
            </a:r>
            <a:r>
              <a:rPr lang="en-US" sz="2000" b="1" dirty="0" err="1"/>
              <a:t>sale_time</a:t>
            </a:r>
            <a:r>
              <a:rPr lang="en-US" sz="2000" b="1" dirty="0"/>
              <a:t> IS NULL OR </a:t>
            </a:r>
            <a:r>
              <a:rPr lang="en-US" sz="2000" b="1" dirty="0" err="1"/>
              <a:t>customer_id</a:t>
            </a:r>
            <a:r>
              <a:rPr lang="en-US" sz="2000" b="1" dirty="0"/>
              <a:t> IS NULL OR </a:t>
            </a:r>
          </a:p>
          <a:p>
            <a:r>
              <a:rPr lang="en-US" sz="2000" b="1" dirty="0"/>
              <a:t>    gender IS NULL OR age IS NULL OR category IS NULL OR </a:t>
            </a:r>
          </a:p>
          <a:p>
            <a:r>
              <a:rPr lang="en-US" sz="2000" b="1" dirty="0"/>
              <a:t>    quantity IS NULL OR </a:t>
            </a:r>
            <a:r>
              <a:rPr lang="en-US" sz="2000" b="1" dirty="0" err="1"/>
              <a:t>price_per_unit</a:t>
            </a:r>
            <a:r>
              <a:rPr lang="en-US" sz="2000" b="1" dirty="0"/>
              <a:t> IS NULL OR cogs IS NULL;</a:t>
            </a:r>
          </a:p>
          <a:p>
            <a:endParaRPr lang="en-US" sz="2000" b="1" dirty="0"/>
          </a:p>
          <a:p>
            <a:r>
              <a:rPr lang="en-US" sz="2000" b="1" dirty="0"/>
              <a:t>DELETE FROM </a:t>
            </a:r>
            <a:r>
              <a:rPr lang="en-US" sz="2000" b="1" dirty="0" err="1"/>
              <a:t>retail_sales</a:t>
            </a:r>
            <a:endParaRPr lang="en-US" sz="2000" b="1" dirty="0"/>
          </a:p>
          <a:p>
            <a:r>
              <a:rPr lang="en-US" sz="2000" b="1" dirty="0"/>
              <a:t>WHERE 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sale_date</a:t>
            </a:r>
            <a:r>
              <a:rPr lang="en-US" sz="2000" b="1" dirty="0"/>
              <a:t> IS NULL OR </a:t>
            </a:r>
            <a:r>
              <a:rPr lang="en-US" sz="2000" b="1" dirty="0" err="1"/>
              <a:t>sale_time</a:t>
            </a:r>
            <a:r>
              <a:rPr lang="en-US" sz="2000" b="1" dirty="0"/>
              <a:t> IS NULL OR </a:t>
            </a:r>
            <a:r>
              <a:rPr lang="en-US" sz="2000" b="1" dirty="0" err="1"/>
              <a:t>customer_id</a:t>
            </a:r>
            <a:r>
              <a:rPr lang="en-US" sz="2000" b="1" dirty="0"/>
              <a:t> IS NULL OR </a:t>
            </a:r>
          </a:p>
          <a:p>
            <a:r>
              <a:rPr lang="en-US" sz="2000" b="1" dirty="0"/>
              <a:t>    gender IS NULL OR age IS NULL OR category IS NULL OR </a:t>
            </a:r>
          </a:p>
          <a:p>
            <a:r>
              <a:rPr lang="en-US" sz="2000" b="1" dirty="0"/>
              <a:t>    quantity IS NULL OR </a:t>
            </a:r>
            <a:r>
              <a:rPr lang="en-US" sz="2000" b="1" dirty="0" err="1"/>
              <a:t>price_per_unit</a:t>
            </a:r>
            <a:r>
              <a:rPr lang="en-US" sz="2000" b="1" dirty="0"/>
              <a:t> IS NULL OR cogs IS NULL;</a:t>
            </a:r>
          </a:p>
        </p:txBody>
      </p:sp>
    </p:spTree>
    <p:extLst>
      <p:ext uri="{BB962C8B-B14F-4D97-AF65-F5344CB8AC3E}">
        <p14:creationId xmlns:p14="http://schemas.microsoft.com/office/powerpoint/2010/main" val="3945086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83BEB8-4929-958E-9503-CEDA9845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Data Analysis &amp; 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C6ADA9-C79E-C500-2E16-99B722592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286" y="1997188"/>
            <a:ext cx="5181600" cy="4351338"/>
          </a:xfrm>
        </p:spPr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1F2328"/>
                </a:solidFill>
                <a:effectLst/>
              </a:rPr>
              <a:t>Write a SQL query to retrieve all columns for sales made on '2022-11-05</a:t>
            </a:r>
            <a:r>
              <a:rPr lang="en-US" sz="2400" i="1" dirty="0">
                <a:solidFill>
                  <a:srgbClr val="1F2328"/>
                </a:solidFill>
              </a:rPr>
              <a:t>’.</a:t>
            </a:r>
            <a:endParaRPr lang="en-US" sz="2400" b="0" i="1" dirty="0">
              <a:solidFill>
                <a:srgbClr val="1F2328"/>
              </a:solidFill>
              <a:effectLst/>
            </a:endParaRPr>
          </a:p>
          <a:p>
            <a:pPr marL="0" indent="0">
              <a:buNone/>
            </a:pPr>
            <a:endParaRPr lang="en-US" b="1" i="1" dirty="0">
              <a:solidFill>
                <a:srgbClr val="1F2328"/>
              </a:solidFill>
              <a:effectLst/>
            </a:endParaRPr>
          </a:p>
          <a:p>
            <a:pPr marL="0" indent="0">
              <a:buNone/>
            </a:pPr>
            <a:r>
              <a:rPr lang="en-US" sz="2000" b="1" dirty="0"/>
              <a:t>SELECT </a:t>
            </a:r>
          </a:p>
          <a:p>
            <a:pPr marL="0" indent="0">
              <a:buNone/>
            </a:pPr>
            <a:r>
              <a:rPr lang="en-US" sz="2000" b="1" dirty="0"/>
              <a:t>	*</a:t>
            </a:r>
          </a:p>
          <a:p>
            <a:pPr marL="0" indent="0">
              <a:buNone/>
            </a:pPr>
            <a:r>
              <a:rPr lang="en-US" sz="2000" b="1" dirty="0"/>
              <a:t>FROM</a:t>
            </a:r>
          </a:p>
          <a:p>
            <a:pPr marL="0" indent="0">
              <a:buNone/>
            </a:pPr>
            <a:r>
              <a:rPr lang="en-US" sz="2000" b="1" dirty="0"/>
              <a:t>	 </a:t>
            </a:r>
            <a:r>
              <a:rPr lang="en-US" sz="2000" b="1" dirty="0" err="1"/>
              <a:t>retail_sales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WHERE 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sale_date</a:t>
            </a:r>
            <a:r>
              <a:rPr lang="en-US" sz="2000" b="1" dirty="0"/>
              <a:t> = '2022-11-05';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99ED7-8D7A-3729-1097-5B5861008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228" y="2699657"/>
            <a:ext cx="7402285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43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827A-4426-F5A7-17DA-A432C35FA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3" y="365125"/>
            <a:ext cx="11509829" cy="1325563"/>
          </a:xfrm>
        </p:spPr>
        <p:txBody>
          <a:bodyPr>
            <a:noAutofit/>
          </a:bodyPr>
          <a:lstStyle/>
          <a:p>
            <a:r>
              <a:rPr lang="en-US" sz="2800" b="1" i="1" dirty="0">
                <a:solidFill>
                  <a:srgbClr val="1F2328"/>
                </a:solidFill>
                <a:effectLst/>
              </a:rPr>
              <a:t>Write a SQL query to retrieve all transactions where the category is 'Clothing' and the quantity sold is more than 4 in the month of Nov-2022.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3F6C8-BBF1-501C-5217-8D3B07EF2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7712" y="1750313"/>
            <a:ext cx="437758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>
              <a:solidFill>
                <a:srgbClr val="1F2328"/>
              </a:solidFill>
            </a:endParaRPr>
          </a:p>
          <a:p>
            <a:pPr marL="0" indent="0">
              <a:buNone/>
            </a:pPr>
            <a:r>
              <a:rPr lang="en-US" sz="2000" b="1" dirty="0"/>
              <a:t>SELECT </a:t>
            </a:r>
          </a:p>
          <a:p>
            <a:pPr marL="0" indent="0">
              <a:buNone/>
            </a:pPr>
            <a:r>
              <a:rPr lang="en-US" sz="2000" b="1" dirty="0"/>
              <a:t>	*</a:t>
            </a:r>
          </a:p>
          <a:p>
            <a:pPr marL="0" indent="0">
              <a:buNone/>
            </a:pPr>
            <a:r>
              <a:rPr lang="en-US" sz="2000" b="1" dirty="0"/>
              <a:t>FROM 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retail_sales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WHERE    </a:t>
            </a:r>
          </a:p>
          <a:p>
            <a:pPr marL="0" indent="0">
              <a:buNone/>
            </a:pPr>
            <a:r>
              <a:rPr lang="en-US" sz="2000" b="1" dirty="0"/>
              <a:t>	(Category = 'Clothing’  AND 	quantity &gt;= 4)        </a:t>
            </a:r>
          </a:p>
          <a:p>
            <a:pPr marL="0" indent="0">
              <a:buNone/>
            </a:pPr>
            <a:r>
              <a:rPr lang="en-US" sz="2000" b="1" dirty="0"/>
              <a:t>	AND </a:t>
            </a:r>
            <a:r>
              <a:rPr lang="en-US" sz="2000" b="1" dirty="0" err="1"/>
              <a:t>sale_date</a:t>
            </a:r>
            <a:r>
              <a:rPr lang="en-US" sz="2000" b="1" dirty="0"/>
              <a:t> BETWEEN 	'2022-	11-01’ </a:t>
            </a:r>
          </a:p>
          <a:p>
            <a:pPr marL="0" indent="0">
              <a:buNone/>
            </a:pPr>
            <a:r>
              <a:rPr lang="en-US" sz="2000" b="1" dirty="0"/>
              <a:t>	AND '2022-11-30';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743AFA-FBA2-685B-17FC-359C02E00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857" y="2373454"/>
            <a:ext cx="7547431" cy="310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5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1163</Words>
  <Application>Microsoft Office PowerPoint</Application>
  <PresentationFormat>Widescreen</PresentationFormat>
  <Paragraphs>170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Retail Sales Analysis SQL Project</vt:lpstr>
      <vt:lpstr>Retail Sales Analysis</vt:lpstr>
      <vt:lpstr>Objectives</vt:lpstr>
      <vt:lpstr>Project Structure</vt:lpstr>
      <vt:lpstr>PowerPoint Presentation</vt:lpstr>
      <vt:lpstr>Data Exploration &amp; Cleaning</vt:lpstr>
      <vt:lpstr>PowerPoint Presentation</vt:lpstr>
      <vt:lpstr>Data Analysis &amp; Findings</vt:lpstr>
      <vt:lpstr>Write a SQL query to retrieve all transactions where the category is 'Clothing' and the quantity sold is more than 4 in the month of Nov-2022.</vt:lpstr>
      <vt:lpstr>Write a SQL query to calculate the total sales (total_sale) for each category</vt:lpstr>
      <vt:lpstr>Write a SQL query to find the average age of customers who purchased items from the 'Beauty' category.</vt:lpstr>
      <vt:lpstr>Write a SQL query to find all transactions where the total_sale is greater than 1000.</vt:lpstr>
      <vt:lpstr>Write a SQL query to find the total number of transactions (transaction_id) made by each gender in each category. </vt:lpstr>
      <vt:lpstr>Write a SQL query to calculate the average sale for each month. Find out best selling month in each year.</vt:lpstr>
      <vt:lpstr>Write a SQL query to find the top 5 customers based on the highest total sales</vt:lpstr>
      <vt:lpstr>Write a SQL query to find the number of unique customers who purchased items from each category.</vt:lpstr>
      <vt:lpstr>Write a SQL query to create each shift and number of orders (Example Morning  &lt; 12, Afternoon Between 12 &amp; 17, Evening  &gt; 17).</vt:lpstr>
      <vt:lpstr>Reports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shahrukh6665.ss@outlook.com</dc:creator>
  <cp:lastModifiedBy>shahrukh6665.ss@outlook.com</cp:lastModifiedBy>
  <cp:revision>10</cp:revision>
  <dcterms:created xsi:type="dcterms:W3CDTF">2024-10-28T06:19:00Z</dcterms:created>
  <dcterms:modified xsi:type="dcterms:W3CDTF">2024-10-28T14:24:04Z</dcterms:modified>
</cp:coreProperties>
</file>