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518383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518383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518383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518383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5183839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5183839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5183839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518383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35e68eb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5e68eb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212da9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212da9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212da92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212da92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a212da92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a212da92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953a7c5b3e5168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953a7c5b3e5168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09bba6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09bba6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4032b12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4032b12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09bba6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09bba6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4032b12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4032b12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4032b12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4032b12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40654b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40654b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40654b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40654b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13edc4d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13edc4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13edc4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13edc4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13edc4d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13edc4d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pic>
        <p:nvPicPr>
          <p:cNvPr descr="Praxis Logo.jpg" id="14" name="Google Shape;14;p2"/>
          <p:cNvPicPr preferRelativeResize="0"/>
          <p:nvPr/>
        </p:nvPicPr>
        <p:blipFill rotWithShape="1">
          <a:blip r:embed="rId2">
            <a:alphaModFix/>
          </a:blip>
          <a:srcRect b="0" l="13888" r="13888" t="0"/>
          <a:stretch/>
        </p:blipFill>
        <p:spPr>
          <a:xfrm>
            <a:off x="7768100" y="0"/>
            <a:ext cx="1375900" cy="714375"/>
          </a:xfrm>
          <a:prstGeom prst="rect">
            <a:avLst/>
          </a:prstGeom>
          <a:noFill/>
          <a:ln>
            <a:noFill/>
          </a:ln>
        </p:spPr>
      </p:pic>
      <p:sp>
        <p:nvSpPr>
          <p:cNvPr id="15" name="Google Shape;15;p2"/>
          <p:cNvSpPr txBox="1"/>
          <p:nvPr/>
        </p:nvSpPr>
        <p:spPr>
          <a:xfrm>
            <a:off x="5268150" y="3737775"/>
            <a:ext cx="3204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FFFF"/>
                </a:solidFill>
                <a:latin typeface="Proxima Nova"/>
                <a:ea typeface="Proxima Nova"/>
                <a:cs typeface="Proxima Nova"/>
                <a:sym typeface="Proxima Nova"/>
              </a:rPr>
              <a:t>By</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GB">
                <a:solidFill>
                  <a:srgbClr val="FFFFFF"/>
                </a:solidFill>
                <a:latin typeface="Proxima Nova"/>
                <a:ea typeface="Proxima Nova"/>
                <a:cs typeface="Proxima Nova"/>
                <a:sym typeface="Proxima Nova"/>
              </a:rPr>
              <a:t>Dr. Subhasis Dasgupta</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GB">
                <a:solidFill>
                  <a:srgbClr val="FFFFFF"/>
                </a:solidFill>
                <a:latin typeface="Proxima Nova"/>
                <a:ea typeface="Proxima Nova"/>
                <a:cs typeface="Proxima Nova"/>
                <a:sym typeface="Proxima Nova"/>
              </a:rPr>
              <a:t>Associate Professor, Data Science</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GB">
                <a:solidFill>
                  <a:srgbClr val="FFFFFF"/>
                </a:solidFill>
                <a:latin typeface="Proxima Nova"/>
                <a:ea typeface="Proxima Nova"/>
                <a:cs typeface="Proxima Nova"/>
                <a:sym typeface="Proxima Nova"/>
              </a:rPr>
              <a:t>Praxis Business School, Kolkata</a:t>
            </a:r>
            <a:endParaRPr>
              <a:solidFill>
                <a:srgbClr val="FFFFFF"/>
              </a:solidFill>
              <a:latin typeface="Proxima Nova"/>
              <a:ea typeface="Proxima Nova"/>
              <a:cs typeface="Proxima Nova"/>
              <a:sym typeface="Proxima Nov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4" name="Google Shape;54;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8" name="Google Shape;18;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descr="Praxis Logo.jpg" id="25" name="Google Shape;25;p4"/>
          <p:cNvPicPr preferRelativeResize="0"/>
          <p:nvPr/>
        </p:nvPicPr>
        <p:blipFill rotWithShape="1">
          <a:blip r:embed="rId2">
            <a:alphaModFix/>
          </a:blip>
          <a:srcRect b="0" l="13888" r="13888" t="0"/>
          <a:stretch/>
        </p:blipFill>
        <p:spPr>
          <a:xfrm>
            <a:off x="7768100" y="0"/>
            <a:ext cx="1375900" cy="7143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4" name="Google Shape;44;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Multilayer Perceptron (MLP)</a:t>
            </a:r>
            <a:endParaRPr/>
          </a:p>
        </p:txBody>
      </p:sp>
      <p:sp>
        <p:nvSpPr>
          <p:cNvPr id="63" name="Google Shape;63;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Understanding gradient descent (contd..)</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Mathematically gradient descent is expressed as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η is called the learning rate</a:t>
            </a:r>
            <a:endParaRPr/>
          </a:p>
          <a:p>
            <a:pPr indent="0" lvl="0" marL="0" rtl="0" algn="l">
              <a:spcBef>
                <a:spcPts val="1600"/>
              </a:spcBef>
              <a:spcAft>
                <a:spcPts val="0"/>
              </a:spcAft>
              <a:buNone/>
            </a:pPr>
            <a:r>
              <a:rPr lang="en-GB"/>
              <a:t>f(θ) is the function for which minima is to be found</a:t>
            </a:r>
            <a:endParaRPr/>
          </a:p>
          <a:p>
            <a:pPr indent="0" lvl="0" marL="0" rtl="0" algn="l">
              <a:spcBef>
                <a:spcPts val="1600"/>
              </a:spcBef>
              <a:spcAft>
                <a:spcPts val="0"/>
              </a:spcAft>
              <a:buNone/>
            </a:pPr>
            <a:r>
              <a:rPr lang="en-GB"/>
              <a:t>θ</a:t>
            </a:r>
            <a:r>
              <a:rPr lang="en-GB"/>
              <a:t> is the parameter set for which the function will attain minima</a:t>
            </a:r>
            <a:endParaRPr/>
          </a:p>
          <a:p>
            <a:pPr indent="0" lvl="0" marL="0" rtl="0" algn="l">
              <a:spcBef>
                <a:spcPts val="1600"/>
              </a:spcBef>
              <a:spcAft>
                <a:spcPts val="0"/>
              </a:spcAft>
              <a:buNone/>
            </a:pPr>
            <a:r>
              <a:rPr lang="en-GB"/>
              <a:t>⛛ is the gradient calculating operator</a:t>
            </a:r>
            <a:endParaRPr/>
          </a:p>
          <a:p>
            <a:pPr indent="0" lvl="0" marL="0" rtl="0" algn="l">
              <a:spcBef>
                <a:spcPts val="1600"/>
              </a:spcBef>
              <a:spcAft>
                <a:spcPts val="1600"/>
              </a:spcAft>
              <a:buNone/>
            </a:pPr>
            <a:r>
              <a:t/>
            </a:r>
            <a:endParaRPr/>
          </a:p>
        </p:txBody>
      </p:sp>
      <p:pic>
        <p:nvPicPr>
          <p:cNvPr id="128" name="Google Shape;128;p22"/>
          <p:cNvPicPr preferRelativeResize="0"/>
          <p:nvPr/>
        </p:nvPicPr>
        <p:blipFill>
          <a:blip r:embed="rId3">
            <a:alphaModFix/>
          </a:blip>
          <a:stretch>
            <a:fillRect/>
          </a:stretch>
        </p:blipFill>
        <p:spPr>
          <a:xfrm>
            <a:off x="2861975" y="1749575"/>
            <a:ext cx="3169850" cy="35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Error and Error function</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MLP, error is calculated only at the output nodes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Since, error can be both positive as well as negative, square error is taken into consideration</a:t>
            </a:r>
            <a:endParaRPr/>
          </a:p>
          <a:p>
            <a:pPr indent="0" lvl="0" marL="0" rtl="0" algn="l">
              <a:spcBef>
                <a:spcPts val="1600"/>
              </a:spcBef>
              <a:spcAft>
                <a:spcPts val="0"/>
              </a:spcAft>
              <a:buNone/>
            </a:pPr>
            <a:r>
              <a:rPr lang="en-GB"/>
              <a:t>Since y</a:t>
            </a:r>
            <a:r>
              <a:rPr baseline="-25000" lang="en-GB"/>
              <a:t>j</a:t>
            </a:r>
            <a:r>
              <a:rPr lang="en-GB"/>
              <a:t> is a function of all the weights existing in the MLP, error is also a function of all the synaptic weights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5" name="Google Shape;135;p23"/>
          <p:cNvPicPr preferRelativeResize="0"/>
          <p:nvPr/>
        </p:nvPicPr>
        <p:blipFill>
          <a:blip r:embed="rId3">
            <a:alphaModFix/>
          </a:blip>
          <a:stretch>
            <a:fillRect/>
          </a:stretch>
        </p:blipFill>
        <p:spPr>
          <a:xfrm>
            <a:off x="2730325" y="1649600"/>
            <a:ext cx="2526624" cy="322150"/>
          </a:xfrm>
          <a:prstGeom prst="rect">
            <a:avLst/>
          </a:prstGeom>
          <a:noFill/>
          <a:ln>
            <a:noFill/>
          </a:ln>
        </p:spPr>
      </p:pic>
      <p:cxnSp>
        <p:nvCxnSpPr>
          <p:cNvPr id="136" name="Google Shape;136;p23"/>
          <p:cNvCxnSpPr/>
          <p:nvPr/>
        </p:nvCxnSpPr>
        <p:spPr>
          <a:xfrm flipH="1">
            <a:off x="2735500" y="2067475"/>
            <a:ext cx="227100" cy="2016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23"/>
          <p:cNvCxnSpPr>
            <a:stCxn id="135" idx="2"/>
          </p:cNvCxnSpPr>
          <p:nvPr/>
        </p:nvCxnSpPr>
        <p:spPr>
          <a:xfrm>
            <a:off x="3993637" y="1971750"/>
            <a:ext cx="355500" cy="3102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3"/>
          <p:cNvCxnSpPr>
            <a:endCxn id="139" idx="3"/>
          </p:cNvCxnSpPr>
          <p:nvPr/>
        </p:nvCxnSpPr>
        <p:spPr>
          <a:xfrm>
            <a:off x="4878700" y="1979275"/>
            <a:ext cx="961800" cy="375300"/>
          </a:xfrm>
          <a:prstGeom prst="straightConnector1">
            <a:avLst/>
          </a:prstGeom>
          <a:noFill/>
          <a:ln cap="flat" cmpd="sng" w="9525">
            <a:solidFill>
              <a:schemeClr val="dk2"/>
            </a:solidFill>
            <a:prstDash val="solid"/>
            <a:round/>
            <a:headEnd len="med" w="med" type="none"/>
            <a:tailEnd len="med" w="med" type="triangle"/>
          </a:ln>
        </p:spPr>
      </p:cxnSp>
      <p:sp>
        <p:nvSpPr>
          <p:cNvPr id="140" name="Google Shape;140;p23"/>
          <p:cNvSpPr txBox="1"/>
          <p:nvPr/>
        </p:nvSpPr>
        <p:spPr>
          <a:xfrm>
            <a:off x="1336300" y="2164975"/>
            <a:ext cx="22944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Error at the j</a:t>
            </a:r>
            <a:r>
              <a:rPr baseline="30000" lang="en-GB" sz="1200"/>
              <a:t>th</a:t>
            </a:r>
            <a:r>
              <a:rPr lang="en-GB" sz="1200"/>
              <a:t> output node</a:t>
            </a:r>
            <a:endParaRPr sz="1200"/>
          </a:p>
        </p:txBody>
      </p:sp>
      <p:sp>
        <p:nvSpPr>
          <p:cNvPr id="141" name="Google Shape;141;p23"/>
          <p:cNvSpPr txBox="1"/>
          <p:nvPr/>
        </p:nvSpPr>
        <p:spPr>
          <a:xfrm>
            <a:off x="5760750" y="2165850"/>
            <a:ext cx="22944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Output of</a:t>
            </a:r>
            <a:r>
              <a:rPr lang="en-GB" sz="1200"/>
              <a:t> j</a:t>
            </a:r>
            <a:r>
              <a:rPr baseline="30000" lang="en-GB" sz="1200"/>
              <a:t>th</a:t>
            </a:r>
            <a:r>
              <a:rPr lang="en-GB" sz="1200"/>
              <a:t> output node</a:t>
            </a:r>
            <a:endParaRPr sz="1200"/>
          </a:p>
        </p:txBody>
      </p:sp>
      <p:sp>
        <p:nvSpPr>
          <p:cNvPr id="139" name="Google Shape;139;p23"/>
          <p:cNvSpPr txBox="1"/>
          <p:nvPr/>
        </p:nvSpPr>
        <p:spPr>
          <a:xfrm>
            <a:off x="3546100" y="2241175"/>
            <a:ext cx="22944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Desired output at </a:t>
            </a:r>
            <a:r>
              <a:rPr lang="en-GB" sz="1200"/>
              <a:t>j</a:t>
            </a:r>
            <a:r>
              <a:rPr baseline="30000" lang="en-GB" sz="1200"/>
              <a:t>th</a:t>
            </a:r>
            <a:r>
              <a:rPr lang="en-GB" sz="1200"/>
              <a:t> output node</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Error and Error function (contd..)</a:t>
            </a:r>
            <a:endParaRPr/>
          </a:p>
        </p:txBody>
      </p:sp>
      <p:sp>
        <p:nvSpPr>
          <p:cNvPr id="147" name="Google Shape;14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Total error is calculated as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w</a:t>
            </a:r>
            <a:r>
              <a:rPr lang="en-GB"/>
              <a:t>here C includes all the neurons at the output layer. ½ is added for mathematical convenience</a:t>
            </a:r>
            <a:endParaRPr/>
          </a:p>
          <a:p>
            <a:pPr indent="0" lvl="0" marL="0" rtl="0" algn="l">
              <a:spcBef>
                <a:spcPts val="1600"/>
              </a:spcBef>
              <a:spcAft>
                <a:spcPts val="0"/>
              </a:spcAft>
              <a:buNone/>
            </a:pPr>
            <a:r>
              <a:rPr lang="en-GB"/>
              <a:t>If there are N samples available, average error averaged over all the N samples is </a:t>
            </a:r>
            <a:endParaRPr/>
          </a:p>
          <a:p>
            <a:pPr indent="0" lvl="0" marL="0" rtl="0" algn="l">
              <a:spcBef>
                <a:spcPts val="1600"/>
              </a:spcBef>
              <a:spcAft>
                <a:spcPts val="1600"/>
              </a:spcAft>
              <a:buNone/>
            </a:pPr>
            <a:r>
              <a:t/>
            </a:r>
            <a:endParaRPr/>
          </a:p>
        </p:txBody>
      </p:sp>
      <p:pic>
        <p:nvPicPr>
          <p:cNvPr id="148" name="Google Shape;148;p24"/>
          <p:cNvPicPr preferRelativeResize="0"/>
          <p:nvPr/>
        </p:nvPicPr>
        <p:blipFill>
          <a:blip r:embed="rId3">
            <a:alphaModFix/>
          </a:blip>
          <a:stretch>
            <a:fillRect/>
          </a:stretch>
        </p:blipFill>
        <p:spPr>
          <a:xfrm>
            <a:off x="2439575" y="1661825"/>
            <a:ext cx="2665824" cy="443200"/>
          </a:xfrm>
          <a:prstGeom prst="rect">
            <a:avLst/>
          </a:prstGeom>
          <a:noFill/>
          <a:ln>
            <a:noFill/>
          </a:ln>
        </p:spPr>
      </p:pic>
      <p:pic>
        <p:nvPicPr>
          <p:cNvPr id="149" name="Google Shape;149;p24"/>
          <p:cNvPicPr preferRelativeResize="0"/>
          <p:nvPr/>
        </p:nvPicPr>
        <p:blipFill>
          <a:blip r:embed="rId4">
            <a:alphaModFix/>
          </a:blip>
          <a:stretch>
            <a:fillRect/>
          </a:stretch>
        </p:blipFill>
        <p:spPr>
          <a:xfrm>
            <a:off x="2329150" y="3724775"/>
            <a:ext cx="3771934" cy="4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Understanding weight update</a:t>
            </a:r>
            <a:endParaRPr/>
          </a:p>
        </p:txBody>
      </p:sp>
      <p:sp>
        <p:nvSpPr>
          <p:cNvPr id="155" name="Google Shape;155;p25"/>
          <p:cNvSpPr txBox="1"/>
          <p:nvPr>
            <p:ph idx="1" type="body"/>
          </p:nvPr>
        </p:nvSpPr>
        <p:spPr>
          <a:xfrm>
            <a:off x="311700" y="1152475"/>
            <a:ext cx="3710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Error is a function of weights</a:t>
            </a:r>
            <a:endParaRPr/>
          </a:p>
          <a:p>
            <a:pPr indent="0" lvl="0" marL="0" rtl="0" algn="l">
              <a:spcBef>
                <a:spcPts val="1600"/>
              </a:spcBef>
              <a:spcAft>
                <a:spcPts val="0"/>
              </a:spcAft>
              <a:buNone/>
            </a:pPr>
            <a:r>
              <a:rPr lang="en-GB"/>
              <a:t>For updating weights, error function needs to be partially differentiated w.r.t the weights</a:t>
            </a:r>
            <a:endParaRPr/>
          </a:p>
          <a:p>
            <a:pPr indent="0" lvl="0" marL="0" rtl="0" algn="l">
              <a:spcBef>
                <a:spcPts val="1600"/>
              </a:spcBef>
              <a:spcAft>
                <a:spcPts val="0"/>
              </a:spcAft>
              <a:buNone/>
            </a:pPr>
            <a:r>
              <a:rPr lang="en-GB"/>
              <a:t>That is we need to find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6" name="Google Shape;156;p25"/>
          <p:cNvPicPr preferRelativeResize="0"/>
          <p:nvPr/>
        </p:nvPicPr>
        <p:blipFill rotWithShape="1">
          <a:blip r:embed="rId3">
            <a:alphaModFix/>
          </a:blip>
          <a:srcRect b="18019" l="37628" r="6377" t="22393"/>
          <a:stretch/>
        </p:blipFill>
        <p:spPr>
          <a:xfrm>
            <a:off x="4022475" y="1151425"/>
            <a:ext cx="4853774" cy="3416400"/>
          </a:xfrm>
          <a:prstGeom prst="rect">
            <a:avLst/>
          </a:prstGeom>
          <a:noFill/>
          <a:ln>
            <a:noFill/>
          </a:ln>
        </p:spPr>
      </p:pic>
      <p:pic>
        <p:nvPicPr>
          <p:cNvPr id="157" name="Google Shape;157;p25"/>
          <p:cNvPicPr preferRelativeResize="0"/>
          <p:nvPr/>
        </p:nvPicPr>
        <p:blipFill>
          <a:blip r:embed="rId4">
            <a:alphaModFix/>
          </a:blip>
          <a:stretch>
            <a:fillRect/>
          </a:stretch>
        </p:blipFill>
        <p:spPr>
          <a:xfrm>
            <a:off x="6117570" y="3214000"/>
            <a:ext cx="2569230" cy="1596125"/>
          </a:xfrm>
          <a:prstGeom prst="rect">
            <a:avLst/>
          </a:prstGeom>
          <a:noFill/>
          <a:ln>
            <a:noFill/>
          </a:ln>
        </p:spPr>
      </p:pic>
      <p:pic>
        <p:nvPicPr>
          <p:cNvPr id="158" name="Google Shape;158;p25"/>
          <p:cNvPicPr preferRelativeResize="0"/>
          <p:nvPr/>
        </p:nvPicPr>
        <p:blipFill>
          <a:blip r:embed="rId5">
            <a:alphaModFix/>
          </a:blip>
          <a:stretch>
            <a:fillRect/>
          </a:stretch>
        </p:blipFill>
        <p:spPr>
          <a:xfrm>
            <a:off x="2799866" y="2773275"/>
            <a:ext cx="691034" cy="572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Simple MLP (1 hidden layer and 1 hidden node)</a:t>
            </a:r>
            <a:endParaRPr/>
          </a:p>
        </p:txBody>
      </p:sp>
      <p:sp>
        <p:nvSpPr>
          <p:cNvPr id="164" name="Google Shape;164;p26"/>
          <p:cNvSpPr/>
          <p:nvPr/>
        </p:nvSpPr>
        <p:spPr>
          <a:xfrm>
            <a:off x="686550" y="1764450"/>
            <a:ext cx="135000" cy="146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a:off x="686550" y="2145450"/>
            <a:ext cx="135000" cy="146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686550" y="2526450"/>
            <a:ext cx="135000" cy="146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a:off x="686550" y="2907450"/>
            <a:ext cx="135000" cy="146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686550" y="3745650"/>
            <a:ext cx="135000" cy="146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714750" y="3230175"/>
            <a:ext cx="78600" cy="78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714750" y="3360300"/>
            <a:ext cx="78600" cy="78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714750" y="3487913"/>
            <a:ext cx="78600" cy="78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2286750" y="2755050"/>
            <a:ext cx="135000" cy="146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4572750" y="2755050"/>
            <a:ext cx="135000" cy="146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6"/>
          <p:cNvCxnSpPr>
            <a:stCxn id="164" idx="6"/>
            <a:endCxn id="172" idx="0"/>
          </p:cNvCxnSpPr>
          <p:nvPr/>
        </p:nvCxnSpPr>
        <p:spPr>
          <a:xfrm>
            <a:off x="821550" y="1837650"/>
            <a:ext cx="1532700" cy="9174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26"/>
          <p:cNvCxnSpPr>
            <a:stCxn id="165" idx="6"/>
            <a:endCxn id="172" idx="1"/>
          </p:cNvCxnSpPr>
          <p:nvPr/>
        </p:nvCxnSpPr>
        <p:spPr>
          <a:xfrm>
            <a:off x="821550" y="2218650"/>
            <a:ext cx="1485000" cy="5577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6"/>
          <p:cNvCxnSpPr>
            <a:stCxn id="166" idx="5"/>
            <a:endCxn id="172" idx="6"/>
          </p:cNvCxnSpPr>
          <p:nvPr/>
        </p:nvCxnSpPr>
        <p:spPr>
          <a:xfrm>
            <a:off x="801780" y="2651410"/>
            <a:ext cx="1620000" cy="1767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6"/>
          <p:cNvCxnSpPr>
            <a:stCxn id="167" idx="6"/>
          </p:cNvCxnSpPr>
          <p:nvPr/>
        </p:nvCxnSpPr>
        <p:spPr>
          <a:xfrm flipH="1" rot="10800000">
            <a:off x="821550" y="2847450"/>
            <a:ext cx="1497000" cy="1332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6"/>
          <p:cNvCxnSpPr>
            <a:stCxn id="168" idx="6"/>
            <a:endCxn id="172" idx="3"/>
          </p:cNvCxnSpPr>
          <p:nvPr/>
        </p:nvCxnSpPr>
        <p:spPr>
          <a:xfrm flipH="1" rot="10800000">
            <a:off x="821550" y="2880150"/>
            <a:ext cx="1485000" cy="9387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6"/>
          <p:cNvCxnSpPr>
            <a:stCxn id="172" idx="6"/>
            <a:endCxn id="173" idx="2"/>
          </p:cNvCxnSpPr>
          <p:nvPr/>
        </p:nvCxnSpPr>
        <p:spPr>
          <a:xfrm>
            <a:off x="2421750" y="2828250"/>
            <a:ext cx="2151000" cy="0"/>
          </a:xfrm>
          <a:prstGeom prst="straightConnector1">
            <a:avLst/>
          </a:prstGeom>
          <a:noFill/>
          <a:ln cap="flat" cmpd="sng" w="9525">
            <a:solidFill>
              <a:schemeClr val="dk2"/>
            </a:solidFill>
            <a:prstDash val="solid"/>
            <a:round/>
            <a:headEnd len="med" w="med" type="none"/>
            <a:tailEnd len="med" w="med" type="none"/>
          </a:ln>
        </p:spPr>
      </p:cxnSp>
      <p:sp>
        <p:nvSpPr>
          <p:cNvPr id="180" name="Google Shape;180;p26"/>
          <p:cNvSpPr/>
          <p:nvPr/>
        </p:nvSpPr>
        <p:spPr>
          <a:xfrm>
            <a:off x="5836138" y="2755050"/>
            <a:ext cx="135000" cy="146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6706350" y="2755050"/>
            <a:ext cx="135000" cy="146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26"/>
          <p:cNvCxnSpPr>
            <a:stCxn id="173" idx="6"/>
            <a:endCxn id="180" idx="2"/>
          </p:cNvCxnSpPr>
          <p:nvPr/>
        </p:nvCxnSpPr>
        <p:spPr>
          <a:xfrm>
            <a:off x="4707750" y="2828250"/>
            <a:ext cx="1128300" cy="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26"/>
          <p:cNvCxnSpPr>
            <a:stCxn id="180" idx="6"/>
            <a:endCxn id="181" idx="2"/>
          </p:cNvCxnSpPr>
          <p:nvPr/>
        </p:nvCxnSpPr>
        <p:spPr>
          <a:xfrm>
            <a:off x="5971138" y="2828250"/>
            <a:ext cx="735300" cy="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26"/>
          <p:cNvCxnSpPr>
            <a:stCxn id="181" idx="6"/>
          </p:cNvCxnSpPr>
          <p:nvPr/>
        </p:nvCxnSpPr>
        <p:spPr>
          <a:xfrm>
            <a:off x="6841350" y="2828250"/>
            <a:ext cx="812100" cy="81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6"/>
          <p:cNvCxnSpPr/>
          <p:nvPr/>
        </p:nvCxnSpPr>
        <p:spPr>
          <a:xfrm>
            <a:off x="6773850" y="1758450"/>
            <a:ext cx="1500" cy="99270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p26"/>
          <p:cNvSpPr txBox="1"/>
          <p:nvPr/>
        </p:nvSpPr>
        <p:spPr>
          <a:xfrm>
            <a:off x="393925" y="1541925"/>
            <a:ext cx="4953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x</a:t>
            </a:r>
            <a:r>
              <a:rPr baseline="-25000" lang="en-GB"/>
              <a:t>0</a:t>
            </a:r>
            <a:endParaRPr baseline="-25000"/>
          </a:p>
        </p:txBody>
      </p:sp>
      <p:sp>
        <p:nvSpPr>
          <p:cNvPr id="187" name="Google Shape;187;p26"/>
          <p:cNvSpPr txBox="1"/>
          <p:nvPr/>
        </p:nvSpPr>
        <p:spPr>
          <a:xfrm>
            <a:off x="355825" y="1991100"/>
            <a:ext cx="4953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x</a:t>
            </a:r>
            <a:r>
              <a:rPr baseline="-25000" lang="en-GB"/>
              <a:t>1</a:t>
            </a:r>
            <a:endParaRPr baseline="-25000"/>
          </a:p>
        </p:txBody>
      </p:sp>
      <p:sp>
        <p:nvSpPr>
          <p:cNvPr id="188" name="Google Shape;188;p26"/>
          <p:cNvSpPr txBox="1"/>
          <p:nvPr/>
        </p:nvSpPr>
        <p:spPr>
          <a:xfrm>
            <a:off x="355825" y="2460450"/>
            <a:ext cx="4953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x</a:t>
            </a:r>
            <a:r>
              <a:rPr baseline="-25000" lang="en-GB"/>
              <a:t>2</a:t>
            </a:r>
            <a:endParaRPr baseline="-25000"/>
          </a:p>
        </p:txBody>
      </p:sp>
      <p:sp>
        <p:nvSpPr>
          <p:cNvPr id="189" name="Google Shape;189;p26"/>
          <p:cNvSpPr txBox="1"/>
          <p:nvPr/>
        </p:nvSpPr>
        <p:spPr>
          <a:xfrm>
            <a:off x="355825" y="2869350"/>
            <a:ext cx="4953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x</a:t>
            </a:r>
            <a:r>
              <a:rPr baseline="-25000" lang="en-GB"/>
              <a:t>3</a:t>
            </a:r>
            <a:endParaRPr baseline="-25000"/>
          </a:p>
        </p:txBody>
      </p:sp>
      <p:sp>
        <p:nvSpPr>
          <p:cNvPr id="190" name="Google Shape;190;p26"/>
          <p:cNvSpPr txBox="1"/>
          <p:nvPr/>
        </p:nvSpPr>
        <p:spPr>
          <a:xfrm>
            <a:off x="343650" y="3707550"/>
            <a:ext cx="4953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x</a:t>
            </a:r>
            <a:r>
              <a:rPr baseline="-25000" lang="en-GB"/>
              <a:t>m</a:t>
            </a:r>
            <a:endParaRPr baseline="-25000"/>
          </a:p>
        </p:txBody>
      </p:sp>
      <p:sp>
        <p:nvSpPr>
          <p:cNvPr id="191" name="Google Shape;191;p26"/>
          <p:cNvSpPr txBox="1"/>
          <p:nvPr/>
        </p:nvSpPr>
        <p:spPr>
          <a:xfrm>
            <a:off x="1155925" y="2837325"/>
            <a:ext cx="7545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w</a:t>
            </a:r>
            <a:r>
              <a:rPr baseline="-25000" lang="en-GB"/>
              <a:t>ij</a:t>
            </a:r>
            <a:r>
              <a:rPr lang="en-GB"/>
              <a:t>(n)</a:t>
            </a:r>
            <a:endParaRPr/>
          </a:p>
        </p:txBody>
      </p:sp>
      <p:sp>
        <p:nvSpPr>
          <p:cNvPr id="192" name="Google Shape;192;p26"/>
          <p:cNvSpPr txBox="1"/>
          <p:nvPr/>
        </p:nvSpPr>
        <p:spPr>
          <a:xfrm>
            <a:off x="2222725" y="2380125"/>
            <a:ext cx="7545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V</a:t>
            </a:r>
            <a:r>
              <a:rPr baseline="-25000" lang="en-GB"/>
              <a:t>j</a:t>
            </a:r>
            <a:r>
              <a:rPr lang="en-GB"/>
              <a:t>(n)</a:t>
            </a:r>
            <a:endParaRPr/>
          </a:p>
        </p:txBody>
      </p:sp>
      <p:sp>
        <p:nvSpPr>
          <p:cNvPr id="193" name="Google Shape;193;p26"/>
          <p:cNvSpPr txBox="1"/>
          <p:nvPr/>
        </p:nvSpPr>
        <p:spPr>
          <a:xfrm>
            <a:off x="4432525" y="2380125"/>
            <a:ext cx="7545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V</a:t>
            </a:r>
            <a:r>
              <a:rPr baseline="-25000" lang="en-GB"/>
              <a:t>k</a:t>
            </a:r>
            <a:r>
              <a:rPr lang="en-GB"/>
              <a:t>(n)</a:t>
            </a:r>
            <a:endParaRPr/>
          </a:p>
        </p:txBody>
      </p:sp>
      <p:sp>
        <p:nvSpPr>
          <p:cNvPr id="194" name="Google Shape;194;p26"/>
          <p:cNvSpPr txBox="1"/>
          <p:nvPr/>
        </p:nvSpPr>
        <p:spPr>
          <a:xfrm>
            <a:off x="5727925" y="2380125"/>
            <a:ext cx="7545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a:t>
            </a:r>
            <a:r>
              <a:rPr baseline="-25000" lang="en-GB"/>
              <a:t>k</a:t>
            </a:r>
            <a:r>
              <a:rPr lang="en-GB"/>
              <a:t>(n)</a:t>
            </a:r>
            <a:endParaRPr/>
          </a:p>
        </p:txBody>
      </p:sp>
      <p:sp>
        <p:nvSpPr>
          <p:cNvPr id="195" name="Google Shape;195;p26"/>
          <p:cNvSpPr/>
          <p:nvPr/>
        </p:nvSpPr>
        <p:spPr>
          <a:xfrm>
            <a:off x="3582150" y="2755050"/>
            <a:ext cx="135000" cy="146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txBox="1"/>
          <p:nvPr/>
        </p:nvSpPr>
        <p:spPr>
          <a:xfrm>
            <a:off x="3441925" y="2380125"/>
            <a:ext cx="7545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a:t>
            </a:r>
            <a:r>
              <a:rPr baseline="-25000" lang="en-GB"/>
              <a:t>j</a:t>
            </a:r>
            <a:r>
              <a:rPr lang="en-GB"/>
              <a:t>(n)</a:t>
            </a:r>
            <a:endParaRPr/>
          </a:p>
        </p:txBody>
      </p:sp>
      <p:sp>
        <p:nvSpPr>
          <p:cNvPr id="197" name="Google Shape;197;p26"/>
          <p:cNvSpPr txBox="1"/>
          <p:nvPr/>
        </p:nvSpPr>
        <p:spPr>
          <a:xfrm>
            <a:off x="6566125" y="1389525"/>
            <a:ext cx="7545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d</a:t>
            </a:r>
            <a:r>
              <a:rPr baseline="-25000" lang="en-GB"/>
              <a:t>k</a:t>
            </a:r>
            <a:r>
              <a:rPr lang="en-GB"/>
              <a:t>(n)</a:t>
            </a:r>
            <a:endParaRPr/>
          </a:p>
        </p:txBody>
      </p:sp>
      <p:sp>
        <p:nvSpPr>
          <p:cNvPr id="198" name="Google Shape;198;p26"/>
          <p:cNvSpPr txBox="1"/>
          <p:nvPr/>
        </p:nvSpPr>
        <p:spPr>
          <a:xfrm>
            <a:off x="7632925" y="2608725"/>
            <a:ext cx="7545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a:t>
            </a:r>
            <a:r>
              <a:rPr baseline="-25000" lang="en-GB"/>
              <a:t>k</a:t>
            </a:r>
            <a:r>
              <a:rPr lang="en-GB"/>
              <a:t>(n)</a:t>
            </a:r>
            <a:endParaRPr/>
          </a:p>
        </p:txBody>
      </p:sp>
      <p:sp>
        <p:nvSpPr>
          <p:cNvPr id="199" name="Google Shape;199;p26"/>
          <p:cNvSpPr txBox="1"/>
          <p:nvPr/>
        </p:nvSpPr>
        <p:spPr>
          <a:xfrm>
            <a:off x="2786050" y="2776475"/>
            <a:ext cx="4953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𝜙(.)</a:t>
            </a:r>
            <a:endParaRPr/>
          </a:p>
        </p:txBody>
      </p:sp>
      <p:sp>
        <p:nvSpPr>
          <p:cNvPr id="200" name="Google Shape;200;p26"/>
          <p:cNvSpPr txBox="1"/>
          <p:nvPr/>
        </p:nvSpPr>
        <p:spPr>
          <a:xfrm>
            <a:off x="5072050" y="2776475"/>
            <a:ext cx="6558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𝜙</a:t>
            </a:r>
            <a:r>
              <a:rPr baseline="-25000" lang="en-GB"/>
              <a:t>1</a:t>
            </a:r>
            <a:r>
              <a:rPr lang="en-GB"/>
              <a:t>(.)</a:t>
            </a:r>
            <a:endParaRPr/>
          </a:p>
        </p:txBody>
      </p:sp>
      <p:sp>
        <p:nvSpPr>
          <p:cNvPr id="201" name="Google Shape;201;p26"/>
          <p:cNvSpPr txBox="1"/>
          <p:nvPr/>
        </p:nvSpPr>
        <p:spPr>
          <a:xfrm>
            <a:off x="2718525" y="3179050"/>
            <a:ext cx="875700" cy="11031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tanh</a:t>
            </a:r>
            <a:endParaRPr/>
          </a:p>
          <a:p>
            <a:pPr indent="0" lvl="0" marL="0" rtl="0" algn="l">
              <a:spcBef>
                <a:spcPts val="0"/>
              </a:spcBef>
              <a:spcAft>
                <a:spcPts val="0"/>
              </a:spcAft>
              <a:buNone/>
            </a:pPr>
            <a:r>
              <a:rPr lang="en-GB"/>
              <a:t>sigmoid</a:t>
            </a:r>
            <a:endParaRPr/>
          </a:p>
          <a:p>
            <a:pPr indent="0" lvl="0" marL="0" rtl="0" algn="l">
              <a:spcBef>
                <a:spcPts val="0"/>
              </a:spcBef>
              <a:spcAft>
                <a:spcPts val="0"/>
              </a:spcAft>
              <a:buNone/>
            </a:pPr>
            <a:r>
              <a:rPr lang="en-GB"/>
              <a:t>ReLu</a:t>
            </a:r>
            <a:endParaRPr/>
          </a:p>
          <a:p>
            <a:pPr indent="0" lvl="0" marL="0" rtl="0" algn="l">
              <a:spcBef>
                <a:spcPts val="0"/>
              </a:spcBef>
              <a:spcAft>
                <a:spcPts val="0"/>
              </a:spcAft>
              <a:buNone/>
            </a:pPr>
            <a:r>
              <a:rPr lang="en-GB"/>
              <a:t>Elu etc</a:t>
            </a:r>
            <a:endParaRPr/>
          </a:p>
          <a:p>
            <a:pPr indent="0" lvl="0" marL="0" rtl="0" algn="l">
              <a:spcBef>
                <a:spcPts val="0"/>
              </a:spcBef>
              <a:spcAft>
                <a:spcPts val="0"/>
              </a:spcAft>
              <a:buNone/>
            </a:pPr>
            <a:r>
              <a:t/>
            </a:r>
            <a:endParaRPr/>
          </a:p>
        </p:txBody>
      </p:sp>
      <p:sp>
        <p:nvSpPr>
          <p:cNvPr id="202" name="Google Shape;202;p26"/>
          <p:cNvSpPr txBox="1"/>
          <p:nvPr/>
        </p:nvSpPr>
        <p:spPr>
          <a:xfrm>
            <a:off x="4852125" y="3179050"/>
            <a:ext cx="1939800" cy="7512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softmax</a:t>
            </a:r>
            <a:endParaRPr/>
          </a:p>
          <a:p>
            <a:pPr indent="0" lvl="0" marL="0" rtl="0" algn="l">
              <a:spcBef>
                <a:spcPts val="0"/>
              </a:spcBef>
              <a:spcAft>
                <a:spcPts val="0"/>
              </a:spcAft>
              <a:buNone/>
            </a:pPr>
            <a:r>
              <a:rPr lang="en-GB"/>
              <a:t>linear</a:t>
            </a:r>
            <a:endParaRPr/>
          </a:p>
          <a:p>
            <a:pPr indent="0" lvl="0" marL="0" rtl="0" algn="l">
              <a:spcBef>
                <a:spcPts val="0"/>
              </a:spcBef>
              <a:spcAft>
                <a:spcPts val="0"/>
              </a:spcAft>
              <a:buNone/>
            </a:pPr>
            <a:r>
              <a:rPr lang="en-GB"/>
              <a:t>sigmoid (sometimes)</a:t>
            </a:r>
            <a:endParaRPr/>
          </a:p>
        </p:txBody>
      </p:sp>
      <p:sp>
        <p:nvSpPr>
          <p:cNvPr id="203" name="Google Shape;203;p26"/>
          <p:cNvSpPr txBox="1"/>
          <p:nvPr/>
        </p:nvSpPr>
        <p:spPr>
          <a:xfrm>
            <a:off x="3899125" y="2761125"/>
            <a:ext cx="7545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w</a:t>
            </a:r>
            <a:r>
              <a:rPr baseline="-25000" lang="en-GB"/>
              <a:t>jk</a:t>
            </a:r>
            <a:r>
              <a:rPr lang="en-GB"/>
              <a:t>(n)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Understanding weight update (contd..)</a:t>
            </a:r>
            <a:endParaRPr/>
          </a:p>
        </p:txBody>
      </p:sp>
      <p:sp>
        <p:nvSpPr>
          <p:cNvPr id="209" name="Google Shape;209;p27"/>
          <p:cNvSpPr txBox="1"/>
          <p:nvPr>
            <p:ph idx="1" type="body"/>
          </p:nvPr>
        </p:nvSpPr>
        <p:spPr>
          <a:xfrm>
            <a:off x="311688" y="1017725"/>
            <a:ext cx="8520600" cy="17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expression for partial differentiation can be found to be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10" name="Google Shape;210;p27"/>
          <p:cNvSpPr txBox="1"/>
          <p:nvPr/>
        </p:nvSpPr>
        <p:spPr>
          <a:xfrm>
            <a:off x="2680575" y="1953675"/>
            <a:ext cx="8574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Error</a:t>
            </a:r>
            <a:endParaRPr/>
          </a:p>
        </p:txBody>
      </p:sp>
      <p:sp>
        <p:nvSpPr>
          <p:cNvPr id="211" name="Google Shape;211;p27"/>
          <p:cNvSpPr txBox="1"/>
          <p:nvPr/>
        </p:nvSpPr>
        <p:spPr>
          <a:xfrm>
            <a:off x="3537975" y="1784400"/>
            <a:ext cx="25269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Partial diff. of v</a:t>
            </a:r>
            <a:r>
              <a:rPr baseline="-25000" lang="en-GB"/>
              <a:t>j</a:t>
            </a:r>
            <a:r>
              <a:rPr lang="en-GB"/>
              <a:t>(n) w.r.t to w</a:t>
            </a:r>
            <a:r>
              <a:rPr baseline="-25000" lang="en-GB"/>
              <a:t>ij</a:t>
            </a:r>
            <a:endParaRPr baseline="-25000"/>
          </a:p>
        </p:txBody>
      </p:sp>
      <p:cxnSp>
        <p:nvCxnSpPr>
          <p:cNvPr id="212" name="Google Shape;212;p27"/>
          <p:cNvCxnSpPr/>
          <p:nvPr/>
        </p:nvCxnSpPr>
        <p:spPr>
          <a:xfrm rot="10800000">
            <a:off x="3113925" y="2294525"/>
            <a:ext cx="151200" cy="2520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7"/>
          <p:cNvCxnSpPr/>
          <p:nvPr/>
        </p:nvCxnSpPr>
        <p:spPr>
          <a:xfrm flipH="1" rot="10800000">
            <a:off x="4172800" y="2155875"/>
            <a:ext cx="302700" cy="252000"/>
          </a:xfrm>
          <a:prstGeom prst="straightConnector1">
            <a:avLst/>
          </a:prstGeom>
          <a:noFill/>
          <a:ln cap="flat" cmpd="sng" w="9525">
            <a:solidFill>
              <a:schemeClr val="dk2"/>
            </a:solidFill>
            <a:prstDash val="solid"/>
            <a:round/>
            <a:headEnd len="med" w="med" type="none"/>
            <a:tailEnd len="med" w="med" type="triangle"/>
          </a:ln>
        </p:spPr>
      </p:cxnSp>
      <p:sp>
        <p:nvSpPr>
          <p:cNvPr id="214" name="Google Shape;214;p27"/>
          <p:cNvSpPr txBox="1"/>
          <p:nvPr/>
        </p:nvSpPr>
        <p:spPr>
          <a:xfrm>
            <a:off x="6542825" y="1953675"/>
            <a:ext cx="19002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Input to neuron j</a:t>
            </a:r>
            <a:endParaRPr/>
          </a:p>
        </p:txBody>
      </p:sp>
      <p:cxnSp>
        <p:nvCxnSpPr>
          <p:cNvPr id="215" name="Google Shape;215;p27"/>
          <p:cNvCxnSpPr>
            <a:endCxn id="214" idx="1"/>
          </p:cNvCxnSpPr>
          <p:nvPr/>
        </p:nvCxnSpPr>
        <p:spPr>
          <a:xfrm flipH="1" rot="10800000">
            <a:off x="5483825" y="2142825"/>
            <a:ext cx="1059000" cy="328200"/>
          </a:xfrm>
          <a:prstGeom prst="straightConnector1">
            <a:avLst/>
          </a:prstGeom>
          <a:noFill/>
          <a:ln cap="flat" cmpd="sng" w="9525">
            <a:solidFill>
              <a:schemeClr val="dk2"/>
            </a:solidFill>
            <a:prstDash val="solid"/>
            <a:round/>
            <a:headEnd len="med" w="med" type="none"/>
            <a:tailEnd len="med" w="med" type="triangle"/>
          </a:ln>
        </p:spPr>
      </p:cxnSp>
      <p:pic>
        <p:nvPicPr>
          <p:cNvPr id="216" name="Google Shape;216;p27"/>
          <p:cNvPicPr preferRelativeResize="0"/>
          <p:nvPr/>
        </p:nvPicPr>
        <p:blipFill>
          <a:blip r:embed="rId3">
            <a:alphaModFix/>
          </a:blip>
          <a:stretch>
            <a:fillRect/>
          </a:stretch>
        </p:blipFill>
        <p:spPr>
          <a:xfrm>
            <a:off x="1594325" y="2355750"/>
            <a:ext cx="4425474" cy="673200"/>
          </a:xfrm>
          <a:prstGeom prst="rect">
            <a:avLst/>
          </a:prstGeom>
          <a:noFill/>
          <a:ln>
            <a:noFill/>
          </a:ln>
        </p:spPr>
      </p:pic>
      <p:sp>
        <p:nvSpPr>
          <p:cNvPr id="217" name="Google Shape;217;p27"/>
          <p:cNvSpPr/>
          <p:nvPr/>
        </p:nvSpPr>
        <p:spPr>
          <a:xfrm rot="5400000">
            <a:off x="3649200" y="2186925"/>
            <a:ext cx="719400" cy="2294400"/>
          </a:xfrm>
          <a:prstGeom prst="rightBrace">
            <a:avLst>
              <a:gd fmla="val 8333" name="adj1"/>
              <a:gd fmla="val 4999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txBox="1"/>
          <p:nvPr/>
        </p:nvSpPr>
        <p:spPr>
          <a:xfrm>
            <a:off x="3355600" y="3731000"/>
            <a:ext cx="13740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Local Gradient</a:t>
            </a:r>
            <a:endParaRPr/>
          </a:p>
        </p:txBody>
      </p:sp>
      <p:pic>
        <p:nvPicPr>
          <p:cNvPr id="219" name="Google Shape;219;p27"/>
          <p:cNvPicPr preferRelativeResize="0"/>
          <p:nvPr/>
        </p:nvPicPr>
        <p:blipFill>
          <a:blip r:embed="rId4">
            <a:alphaModFix/>
          </a:blip>
          <a:stretch>
            <a:fillRect/>
          </a:stretch>
        </p:blipFill>
        <p:spPr>
          <a:xfrm>
            <a:off x="4704750" y="3784125"/>
            <a:ext cx="469928" cy="25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Understanding weight update (contd..)</a:t>
            </a:r>
            <a:endParaRPr/>
          </a:p>
        </p:txBody>
      </p:sp>
      <p:sp>
        <p:nvSpPr>
          <p:cNvPr id="225" name="Google Shape;22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j</a:t>
            </a:r>
            <a:r>
              <a:rPr baseline="30000" lang="en-GB"/>
              <a:t>th</a:t>
            </a:r>
            <a:r>
              <a:rPr lang="en-GB"/>
              <a:t> neuron is lying in the output layer, calculation is quite simple because both predicted value and desired values would be available at the output node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If the j</a:t>
            </a:r>
            <a:r>
              <a:rPr baseline="30000" lang="en-GB"/>
              <a:t>th</a:t>
            </a:r>
            <a:r>
              <a:rPr lang="en-GB"/>
              <a:t> neuron is lying in one of the hidden layer, there will be no desired output and hence a complicated expression appears for local gradient</a:t>
            </a:r>
            <a:endParaRPr/>
          </a:p>
          <a:p>
            <a:pPr indent="0" lvl="0" marL="0" rtl="0" algn="l">
              <a:spcBef>
                <a:spcPts val="1600"/>
              </a:spcBef>
              <a:spcAft>
                <a:spcPts val="1600"/>
              </a:spcAft>
              <a:buNone/>
            </a:pPr>
            <a:r>
              <a:t/>
            </a:r>
            <a:endParaRPr/>
          </a:p>
        </p:txBody>
      </p:sp>
      <p:pic>
        <p:nvPicPr>
          <p:cNvPr id="226" name="Google Shape;226;p28"/>
          <p:cNvPicPr preferRelativeResize="0"/>
          <p:nvPr/>
        </p:nvPicPr>
        <p:blipFill>
          <a:blip r:embed="rId3">
            <a:alphaModFix/>
          </a:blip>
          <a:stretch>
            <a:fillRect/>
          </a:stretch>
        </p:blipFill>
        <p:spPr>
          <a:xfrm>
            <a:off x="858371" y="2124650"/>
            <a:ext cx="3408828" cy="502800"/>
          </a:xfrm>
          <a:prstGeom prst="rect">
            <a:avLst/>
          </a:prstGeom>
          <a:noFill/>
          <a:ln>
            <a:noFill/>
          </a:ln>
        </p:spPr>
      </p:pic>
      <p:sp>
        <p:nvSpPr>
          <p:cNvPr id="227" name="Google Shape;227;p28"/>
          <p:cNvSpPr txBox="1"/>
          <p:nvPr/>
        </p:nvSpPr>
        <p:spPr>
          <a:xfrm>
            <a:off x="4324075" y="2143125"/>
            <a:ext cx="39459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rgbClr val="0000FF"/>
                </a:solidFill>
              </a:rPr>
              <a:t>Neuron j is lying in the output layer L</a:t>
            </a:r>
            <a:endParaRPr i="1">
              <a:solidFill>
                <a:srgbClr val="0000FF"/>
              </a:solidFill>
            </a:endParaRPr>
          </a:p>
        </p:txBody>
      </p:sp>
      <p:pic>
        <p:nvPicPr>
          <p:cNvPr id="228" name="Google Shape;228;p28"/>
          <p:cNvPicPr preferRelativeResize="0"/>
          <p:nvPr/>
        </p:nvPicPr>
        <p:blipFill>
          <a:blip r:embed="rId4">
            <a:alphaModFix/>
          </a:blip>
          <a:stretch>
            <a:fillRect/>
          </a:stretch>
        </p:blipFill>
        <p:spPr>
          <a:xfrm>
            <a:off x="653153" y="4066075"/>
            <a:ext cx="5261322" cy="502800"/>
          </a:xfrm>
          <a:prstGeom prst="rect">
            <a:avLst/>
          </a:prstGeom>
          <a:noFill/>
          <a:ln>
            <a:noFill/>
          </a:ln>
        </p:spPr>
      </p:pic>
      <p:sp>
        <p:nvSpPr>
          <p:cNvPr id="229" name="Google Shape;229;p28"/>
          <p:cNvSpPr txBox="1"/>
          <p:nvPr/>
        </p:nvSpPr>
        <p:spPr>
          <a:xfrm>
            <a:off x="6000475" y="4048125"/>
            <a:ext cx="26223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rgbClr val="0000FF"/>
                </a:solidFill>
              </a:rPr>
              <a:t>Neuron j is in hidden layer l</a:t>
            </a:r>
            <a:endParaRPr i="1">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Understanding weight update (contd..)</a:t>
            </a:r>
            <a:endParaRPr/>
          </a:p>
        </p:txBody>
      </p:sp>
      <p:sp>
        <p:nvSpPr>
          <p:cNvPr id="235" name="Google Shape;23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Weights are updated based on the following equation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Sometimes a momentum term is also added for faster convergence</a:t>
            </a:r>
            <a:endParaRPr/>
          </a:p>
        </p:txBody>
      </p:sp>
      <p:pic>
        <p:nvPicPr>
          <p:cNvPr id="236" name="Google Shape;236;p29"/>
          <p:cNvPicPr preferRelativeResize="0"/>
          <p:nvPr/>
        </p:nvPicPr>
        <p:blipFill>
          <a:blip r:embed="rId3">
            <a:alphaModFix/>
          </a:blip>
          <a:stretch>
            <a:fillRect/>
          </a:stretch>
        </p:blipFill>
        <p:spPr>
          <a:xfrm>
            <a:off x="1713904" y="1809950"/>
            <a:ext cx="5390020" cy="572700"/>
          </a:xfrm>
          <a:prstGeom prst="rect">
            <a:avLst/>
          </a:prstGeom>
          <a:noFill/>
          <a:ln>
            <a:noFill/>
          </a:ln>
        </p:spPr>
      </p:pic>
      <p:pic>
        <p:nvPicPr>
          <p:cNvPr id="237" name="Google Shape;237;p29"/>
          <p:cNvPicPr preferRelativeResize="0"/>
          <p:nvPr/>
        </p:nvPicPr>
        <p:blipFill>
          <a:blip r:embed="rId4">
            <a:alphaModFix/>
          </a:blip>
          <a:stretch>
            <a:fillRect/>
          </a:stretch>
        </p:blipFill>
        <p:spPr>
          <a:xfrm>
            <a:off x="762000" y="3365950"/>
            <a:ext cx="7620000" cy="542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 Parameter</a:t>
            </a:r>
            <a:endParaRPr/>
          </a:p>
        </p:txBody>
      </p:sp>
      <p:sp>
        <p:nvSpPr>
          <p:cNvPr id="243" name="Google Shape;24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 parameter η is important in convergence</a:t>
            </a:r>
            <a:endParaRPr/>
          </a:p>
          <a:p>
            <a:pPr indent="-342900" lvl="0" marL="457200" rtl="0" algn="l">
              <a:spcBef>
                <a:spcPts val="1600"/>
              </a:spcBef>
              <a:spcAft>
                <a:spcPts val="0"/>
              </a:spcAft>
              <a:buSzPts val="1800"/>
              <a:buChar char="❏"/>
            </a:pPr>
            <a:r>
              <a:rPr lang="en-GB"/>
              <a:t>High value will keep the weights oscillating (or even diverge)</a:t>
            </a:r>
            <a:endParaRPr/>
          </a:p>
          <a:p>
            <a:pPr indent="-342900" lvl="0" marL="457200" rtl="0" algn="l">
              <a:spcBef>
                <a:spcPts val="0"/>
              </a:spcBef>
              <a:spcAft>
                <a:spcPts val="0"/>
              </a:spcAft>
              <a:buSzPts val="1800"/>
              <a:buChar char="❏"/>
            </a:pPr>
            <a:r>
              <a:rPr lang="en-GB"/>
              <a:t>Very small value will take lots of time for the weights to get optimized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Building and Training MLP</a:t>
            </a:r>
            <a:endParaRPr/>
          </a:p>
        </p:txBody>
      </p:sp>
      <p:sp>
        <p:nvSpPr>
          <p:cNvPr id="249" name="Google Shape;24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Sequential mode of back propagation is beneficial when dataset is large and there is data redundancy</a:t>
            </a:r>
            <a:endParaRPr/>
          </a:p>
          <a:p>
            <a:pPr indent="0" lvl="0" marL="0" rtl="0" algn="l">
              <a:spcBef>
                <a:spcPts val="1600"/>
              </a:spcBef>
              <a:spcAft>
                <a:spcPts val="0"/>
              </a:spcAft>
              <a:buNone/>
            </a:pPr>
            <a:r>
              <a:rPr lang="en-GB"/>
              <a:t>Target values are to be chosen in the range of the output value of sigmoid function for faster convergence</a:t>
            </a:r>
            <a:endParaRPr/>
          </a:p>
          <a:p>
            <a:pPr indent="0" lvl="0" marL="0" rtl="0" algn="l">
              <a:spcBef>
                <a:spcPts val="1600"/>
              </a:spcBef>
              <a:spcAft>
                <a:spcPts val="0"/>
              </a:spcAft>
              <a:buNone/>
            </a:pPr>
            <a:r>
              <a:rPr lang="en-GB"/>
              <a:t>Scaling of input vectors is good for ANN training</a:t>
            </a:r>
            <a:endParaRPr/>
          </a:p>
          <a:p>
            <a:pPr indent="0" lvl="0" marL="0" rtl="0" algn="l">
              <a:spcBef>
                <a:spcPts val="1600"/>
              </a:spcBef>
              <a:spcAft>
                <a:spcPts val="1600"/>
              </a:spcAft>
              <a:buNone/>
            </a:pPr>
            <a:r>
              <a:rPr lang="en-GB"/>
              <a:t>Weight initialization can be done randomly but better result can be got using uniform distribution having zero mean and variance equal to square root of total number of synaptic weights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MLP</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 MLP has at least one hidden layer apart from the input and output layer</a:t>
            </a:r>
            <a:endParaRPr/>
          </a:p>
          <a:p>
            <a:pPr indent="0" lvl="0" marL="0" rtl="0" algn="l">
              <a:spcBef>
                <a:spcPts val="1600"/>
              </a:spcBef>
              <a:spcAft>
                <a:spcPts val="0"/>
              </a:spcAft>
              <a:buNone/>
            </a:pPr>
            <a:r>
              <a:rPr lang="en-GB"/>
              <a:t>It is a feed</a:t>
            </a:r>
            <a:r>
              <a:rPr lang="en-GB"/>
              <a:t>forward</a:t>
            </a:r>
            <a:r>
              <a:rPr lang="en-GB"/>
              <a:t> network with no feedback mechanism</a:t>
            </a:r>
            <a:endParaRPr/>
          </a:p>
          <a:p>
            <a:pPr indent="0" lvl="0" marL="0" rtl="0" algn="l">
              <a:spcBef>
                <a:spcPts val="1600"/>
              </a:spcBef>
              <a:spcAft>
                <a:spcPts val="0"/>
              </a:spcAft>
              <a:buNone/>
            </a:pPr>
            <a:r>
              <a:rPr lang="en-GB"/>
              <a:t>Its activation function at the hidden layer neurons needs to be other than a step function</a:t>
            </a:r>
            <a:endParaRPr/>
          </a:p>
          <a:p>
            <a:pPr indent="0" lvl="0" marL="0" rtl="0" algn="l">
              <a:spcBef>
                <a:spcPts val="1600"/>
              </a:spcBef>
              <a:spcAft>
                <a:spcPts val="0"/>
              </a:spcAft>
              <a:buNone/>
            </a:pPr>
            <a:r>
              <a:rPr lang="en-GB"/>
              <a:t>The network trains itself through a technique called backpropagation of error</a:t>
            </a:r>
            <a:endParaRPr/>
          </a:p>
          <a:p>
            <a:pPr indent="0" lvl="0" marL="0" rtl="0" algn="l">
              <a:spcBef>
                <a:spcPts val="1600"/>
              </a:spcBef>
              <a:spcAft>
                <a:spcPts val="0"/>
              </a:spcAft>
              <a:buNone/>
            </a:pPr>
            <a:r>
              <a:rPr lang="en-GB"/>
              <a:t>This network can easily map nonlinearity in the data and hence more versatile</a:t>
            </a:r>
            <a:endParaRPr/>
          </a:p>
          <a:p>
            <a:pPr indent="0" lvl="0" marL="0" rtl="0" algn="l">
              <a:spcBef>
                <a:spcPts val="1600"/>
              </a:spcBef>
              <a:spcAft>
                <a:spcPts val="1600"/>
              </a:spcAft>
              <a:buNone/>
            </a:pPr>
            <a:r>
              <a:rPr lang="en-GB"/>
              <a:t>It can also be used as a universal function approximator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Building and Training MLP</a:t>
            </a:r>
            <a:endParaRPr/>
          </a:p>
        </p:txBody>
      </p:sp>
      <p:sp>
        <p:nvSpPr>
          <p:cNvPr id="255" name="Google Shape;25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 can create considerable amount of problems if set arbitrarily any figure</a:t>
            </a:r>
            <a:endParaRPr/>
          </a:p>
          <a:p>
            <a:pPr indent="-342900" lvl="0" marL="914400" rtl="0" algn="l">
              <a:spcBef>
                <a:spcPts val="1600"/>
              </a:spcBef>
              <a:spcAft>
                <a:spcPts val="0"/>
              </a:spcAft>
              <a:buSzPts val="1800"/>
              <a:buChar char="❏"/>
            </a:pPr>
            <a:r>
              <a:rPr lang="en-GB"/>
              <a:t>Learning rate for input layer should be more than learning rate of output layer</a:t>
            </a:r>
            <a:endParaRPr/>
          </a:p>
          <a:p>
            <a:pPr indent="-342900" lvl="0" marL="914400" rtl="0" algn="l">
              <a:spcBef>
                <a:spcPts val="0"/>
              </a:spcBef>
              <a:spcAft>
                <a:spcPts val="0"/>
              </a:spcAft>
              <a:buSzPts val="1800"/>
              <a:buChar char="❏"/>
            </a:pPr>
            <a:r>
              <a:rPr lang="en-GB"/>
              <a:t>Learning should be low with datasets having many inputs</a:t>
            </a:r>
            <a:endParaRPr/>
          </a:p>
          <a:p>
            <a:pPr indent="-342900" lvl="0" marL="914400" rtl="0" algn="l">
              <a:spcBef>
                <a:spcPts val="0"/>
              </a:spcBef>
              <a:spcAft>
                <a:spcPts val="0"/>
              </a:spcAft>
              <a:buSzPts val="1800"/>
              <a:buChar char="❏"/>
            </a:pPr>
            <a:r>
              <a:rPr lang="en-GB"/>
              <a:t>Learning rate should be in the higher range in the dataset is having lower number of inputs</a:t>
            </a:r>
            <a:endParaRPr/>
          </a:p>
          <a:p>
            <a:pPr indent="-342900" lvl="0" marL="914400" rtl="0" algn="l">
              <a:spcBef>
                <a:spcPts val="0"/>
              </a:spcBef>
              <a:spcAft>
                <a:spcPts val="0"/>
              </a:spcAft>
              <a:buSzPts val="1800"/>
              <a:buChar char="❏"/>
            </a:pPr>
            <a:r>
              <a:rPr lang="en-GB"/>
              <a:t>It is better to keep learning rate small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MLP Structure</a:t>
            </a:r>
            <a:endParaRPr/>
          </a:p>
        </p:txBody>
      </p:sp>
      <p:sp>
        <p:nvSpPr>
          <p:cNvPr id="75" name="Google Shape;75;p15"/>
          <p:cNvSpPr txBox="1"/>
          <p:nvPr>
            <p:ph idx="1" type="body"/>
          </p:nvPr>
        </p:nvSpPr>
        <p:spPr>
          <a:xfrm>
            <a:off x="311700" y="1152475"/>
            <a:ext cx="390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Hidden layer neurons act as </a:t>
            </a:r>
            <a:r>
              <a:rPr i="1" lang="en-GB">
                <a:solidFill>
                  <a:srgbClr val="0000FF"/>
                </a:solidFill>
              </a:rPr>
              <a:t>feature detectors</a:t>
            </a:r>
            <a:endParaRPr i="1">
              <a:solidFill>
                <a:srgbClr val="0000FF"/>
              </a:solidFill>
            </a:endParaRPr>
          </a:p>
          <a:p>
            <a:pPr indent="0" lvl="0" marL="0" rtl="0" algn="l">
              <a:spcBef>
                <a:spcPts val="1600"/>
              </a:spcBef>
              <a:spcAft>
                <a:spcPts val="0"/>
              </a:spcAft>
              <a:buNone/>
            </a:pPr>
            <a:r>
              <a:rPr lang="en-GB"/>
              <a:t>Neurons in hidden layer does feature space mapping using nonlinear transformation of input space</a:t>
            </a:r>
            <a:endParaRPr/>
          </a:p>
          <a:p>
            <a:pPr indent="0" lvl="0" marL="0" rtl="0" algn="l">
              <a:spcBef>
                <a:spcPts val="1600"/>
              </a:spcBef>
              <a:spcAft>
                <a:spcPts val="1600"/>
              </a:spcAft>
              <a:buNone/>
            </a:pPr>
            <a:r>
              <a:rPr lang="en-GB"/>
              <a:t>In normal cases, neurons in each layer don’t interact with each other but neurons from different layers are fully connected</a:t>
            </a:r>
            <a:endParaRPr/>
          </a:p>
        </p:txBody>
      </p:sp>
      <p:pic>
        <p:nvPicPr>
          <p:cNvPr id="76" name="Google Shape;76;p15"/>
          <p:cNvPicPr preferRelativeResize="0"/>
          <p:nvPr/>
        </p:nvPicPr>
        <p:blipFill>
          <a:blip r:embed="rId3">
            <a:alphaModFix/>
          </a:blip>
          <a:stretch>
            <a:fillRect/>
          </a:stretch>
        </p:blipFill>
        <p:spPr>
          <a:xfrm>
            <a:off x="4295763" y="1328138"/>
            <a:ext cx="4619625" cy="2924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 Process</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 process of MLP rests entirely on the choice of activation function and optimization process</a:t>
            </a:r>
            <a:endParaRPr/>
          </a:p>
          <a:p>
            <a:pPr indent="0" lvl="0" marL="0" rtl="0" algn="l">
              <a:spcBef>
                <a:spcPts val="1600"/>
              </a:spcBef>
              <a:spcAft>
                <a:spcPts val="0"/>
              </a:spcAft>
              <a:buNone/>
            </a:pPr>
            <a:r>
              <a:rPr lang="en-GB"/>
              <a:t>Backpropagation of error needs the activation function to be differentiable at every point</a:t>
            </a:r>
            <a:endParaRPr/>
          </a:p>
          <a:p>
            <a:pPr indent="0" lvl="0" marL="0" rtl="0" algn="l">
              <a:spcBef>
                <a:spcPts val="1600"/>
              </a:spcBef>
              <a:spcAft>
                <a:spcPts val="0"/>
              </a:spcAft>
              <a:buNone/>
            </a:pPr>
            <a:r>
              <a:rPr lang="en-GB"/>
              <a:t>Step function is a bad choice for MLP</a:t>
            </a:r>
            <a:endParaRPr/>
          </a:p>
          <a:p>
            <a:pPr indent="0" lvl="0" marL="0" rtl="0" algn="l">
              <a:spcBef>
                <a:spcPts val="1600"/>
              </a:spcBef>
              <a:spcAft>
                <a:spcPts val="0"/>
              </a:spcAft>
              <a:buNone/>
            </a:pPr>
            <a:r>
              <a:rPr lang="en-GB"/>
              <a:t>For single layer MLP (one hidden layer) usually two activation functions are used</a:t>
            </a:r>
            <a:endParaRPr/>
          </a:p>
          <a:p>
            <a:pPr indent="-342900" lvl="0" marL="914400" rtl="0" algn="l">
              <a:spcBef>
                <a:spcPts val="1600"/>
              </a:spcBef>
              <a:spcAft>
                <a:spcPts val="0"/>
              </a:spcAft>
              <a:buSzPts val="1800"/>
              <a:buChar char="❏"/>
            </a:pPr>
            <a:r>
              <a:rPr lang="en-GB"/>
              <a:t>Sigmoid function</a:t>
            </a:r>
            <a:endParaRPr/>
          </a:p>
          <a:p>
            <a:pPr indent="-342900" lvl="0" marL="914400" rtl="0" algn="l">
              <a:spcBef>
                <a:spcPts val="0"/>
              </a:spcBef>
              <a:spcAft>
                <a:spcPts val="0"/>
              </a:spcAft>
              <a:buSzPts val="1800"/>
              <a:buChar char="❏"/>
            </a:pPr>
            <a:r>
              <a:rPr lang="en-GB"/>
              <a:t>Hyperbolic Tangent function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 Process (contd..)</a:t>
            </a:r>
            <a:endParaRPr/>
          </a:p>
          <a:p>
            <a:pPr indent="0" lvl="0" marL="0" rtl="0" algn="l">
              <a:spcBef>
                <a:spcPts val="0"/>
              </a:spcBef>
              <a:spcAft>
                <a:spcPts val="0"/>
              </a:spcAft>
              <a:buNone/>
            </a:pPr>
            <a:r>
              <a:t/>
            </a:r>
            <a:endParaRPr/>
          </a:p>
        </p:txBody>
      </p:sp>
      <p:sp>
        <p:nvSpPr>
          <p:cNvPr id="88" name="Google Shape;88;p17"/>
          <p:cNvSpPr txBox="1"/>
          <p:nvPr>
            <p:ph idx="1" type="body"/>
          </p:nvPr>
        </p:nvSpPr>
        <p:spPr>
          <a:xfrm>
            <a:off x="1226100" y="1152475"/>
            <a:ext cx="2051700" cy="68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Sigmoid function</a:t>
            </a:r>
            <a:endParaRPr/>
          </a:p>
        </p:txBody>
      </p:sp>
      <p:pic>
        <p:nvPicPr>
          <p:cNvPr id="89" name="Google Shape;89;p17"/>
          <p:cNvPicPr preferRelativeResize="0"/>
          <p:nvPr/>
        </p:nvPicPr>
        <p:blipFill>
          <a:blip r:embed="rId3">
            <a:alphaModFix/>
          </a:blip>
          <a:stretch>
            <a:fillRect/>
          </a:stretch>
        </p:blipFill>
        <p:spPr>
          <a:xfrm>
            <a:off x="5615900" y="1965325"/>
            <a:ext cx="2876550" cy="1790700"/>
          </a:xfrm>
          <a:prstGeom prst="rect">
            <a:avLst/>
          </a:prstGeom>
          <a:noFill/>
          <a:ln>
            <a:noFill/>
          </a:ln>
        </p:spPr>
      </p:pic>
      <p:pic>
        <p:nvPicPr>
          <p:cNvPr id="90" name="Google Shape;90;p17"/>
          <p:cNvPicPr preferRelativeResize="0"/>
          <p:nvPr/>
        </p:nvPicPr>
        <p:blipFill>
          <a:blip r:embed="rId4">
            <a:alphaModFix/>
          </a:blip>
          <a:stretch>
            <a:fillRect/>
          </a:stretch>
        </p:blipFill>
        <p:spPr>
          <a:xfrm>
            <a:off x="609600" y="1938338"/>
            <a:ext cx="3048000" cy="2028825"/>
          </a:xfrm>
          <a:prstGeom prst="rect">
            <a:avLst/>
          </a:prstGeom>
          <a:noFill/>
          <a:ln>
            <a:noFill/>
          </a:ln>
        </p:spPr>
      </p:pic>
      <p:sp>
        <p:nvSpPr>
          <p:cNvPr id="91" name="Google Shape;91;p17"/>
          <p:cNvSpPr txBox="1"/>
          <p:nvPr>
            <p:ph idx="1" type="body"/>
          </p:nvPr>
        </p:nvSpPr>
        <p:spPr>
          <a:xfrm>
            <a:off x="5458650" y="1152475"/>
            <a:ext cx="3241500" cy="68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Hyperbolic tangent</a:t>
            </a:r>
            <a:r>
              <a:rPr lang="en-GB"/>
              <a:t> function</a:t>
            </a:r>
            <a:endParaRPr/>
          </a:p>
        </p:txBody>
      </p:sp>
      <p:pic>
        <p:nvPicPr>
          <p:cNvPr id="92" name="Google Shape;92;p17"/>
          <p:cNvPicPr preferRelativeResize="0"/>
          <p:nvPr/>
        </p:nvPicPr>
        <p:blipFill>
          <a:blip r:embed="rId5">
            <a:alphaModFix/>
          </a:blip>
          <a:stretch>
            <a:fillRect/>
          </a:stretch>
        </p:blipFill>
        <p:spPr>
          <a:xfrm>
            <a:off x="1702893" y="3961200"/>
            <a:ext cx="887906" cy="572699"/>
          </a:xfrm>
          <a:prstGeom prst="rect">
            <a:avLst/>
          </a:prstGeom>
          <a:noFill/>
          <a:ln>
            <a:noFill/>
          </a:ln>
        </p:spPr>
      </p:pic>
      <p:pic>
        <p:nvPicPr>
          <p:cNvPr id="93" name="Google Shape;93;p17"/>
          <p:cNvPicPr preferRelativeResize="0"/>
          <p:nvPr/>
        </p:nvPicPr>
        <p:blipFill>
          <a:blip r:embed="rId6">
            <a:alphaModFix/>
          </a:blip>
          <a:stretch>
            <a:fillRect/>
          </a:stretch>
        </p:blipFill>
        <p:spPr>
          <a:xfrm>
            <a:off x="6597195" y="3961200"/>
            <a:ext cx="946604" cy="572700"/>
          </a:xfrm>
          <a:prstGeom prst="rect">
            <a:avLst/>
          </a:prstGeom>
          <a:noFill/>
          <a:ln>
            <a:noFill/>
          </a:ln>
        </p:spPr>
      </p:pic>
      <p:sp>
        <p:nvSpPr>
          <p:cNvPr id="94" name="Google Shape;94;p17"/>
          <p:cNvSpPr txBox="1"/>
          <p:nvPr/>
        </p:nvSpPr>
        <p:spPr>
          <a:xfrm>
            <a:off x="982750" y="4630925"/>
            <a:ext cx="23568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Value lies between 0 and 1</a:t>
            </a:r>
            <a:endParaRPr/>
          </a:p>
        </p:txBody>
      </p:sp>
      <p:sp>
        <p:nvSpPr>
          <p:cNvPr id="95" name="Google Shape;95;p17"/>
          <p:cNvSpPr txBox="1"/>
          <p:nvPr/>
        </p:nvSpPr>
        <p:spPr>
          <a:xfrm>
            <a:off x="5935750" y="4630925"/>
            <a:ext cx="24894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Value lies between -1 and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 Process (contd..)</a:t>
            </a:r>
            <a:endParaRPr/>
          </a:p>
        </p:txBody>
      </p:sp>
      <p:sp>
        <p:nvSpPr>
          <p:cNvPr id="101" name="Google Shape;101;p18"/>
          <p:cNvSpPr txBox="1"/>
          <p:nvPr>
            <p:ph idx="1" type="body"/>
          </p:nvPr>
        </p:nvSpPr>
        <p:spPr>
          <a:xfrm>
            <a:off x="311700" y="1152475"/>
            <a:ext cx="505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MLP learning process takes place in two steps:</a:t>
            </a:r>
            <a:endParaRPr/>
          </a:p>
          <a:p>
            <a:pPr indent="-342900" lvl="0" marL="914400" rtl="0" algn="l">
              <a:spcBef>
                <a:spcPts val="1600"/>
              </a:spcBef>
              <a:spcAft>
                <a:spcPts val="0"/>
              </a:spcAft>
              <a:buSzPts val="1800"/>
              <a:buChar char="❏"/>
            </a:pPr>
            <a:r>
              <a:rPr lang="en-GB"/>
              <a:t>Feedforward of input signals</a:t>
            </a:r>
            <a:endParaRPr/>
          </a:p>
          <a:p>
            <a:pPr indent="-342900" lvl="0" marL="914400" rtl="0" algn="l">
              <a:spcBef>
                <a:spcPts val="0"/>
              </a:spcBef>
              <a:spcAft>
                <a:spcPts val="0"/>
              </a:spcAft>
              <a:buSzPts val="1800"/>
              <a:buChar char="❏"/>
            </a:pPr>
            <a:r>
              <a:rPr lang="en-GB"/>
              <a:t>Backward propagation of error signals</a:t>
            </a:r>
            <a:endParaRPr/>
          </a:p>
          <a:p>
            <a:pPr indent="0" lvl="0" marL="0" rtl="0" algn="l">
              <a:spcBef>
                <a:spcPts val="1600"/>
              </a:spcBef>
              <a:spcAft>
                <a:spcPts val="0"/>
              </a:spcAft>
              <a:buNone/>
            </a:pPr>
            <a:r>
              <a:rPr lang="en-GB"/>
              <a:t>Weight updation occurs during backpropagation of errors</a:t>
            </a:r>
            <a:endParaRPr/>
          </a:p>
          <a:p>
            <a:pPr indent="0" lvl="0" marL="0" rtl="0" algn="l">
              <a:spcBef>
                <a:spcPts val="1600"/>
              </a:spcBef>
              <a:spcAft>
                <a:spcPts val="0"/>
              </a:spcAft>
              <a:buNone/>
            </a:pPr>
            <a:r>
              <a:rPr lang="en-GB"/>
              <a:t>Weight updation can take place in two ways:</a:t>
            </a:r>
            <a:endParaRPr/>
          </a:p>
          <a:p>
            <a:pPr indent="-342900" lvl="0" marL="914400" rtl="0" algn="l">
              <a:spcBef>
                <a:spcPts val="1600"/>
              </a:spcBef>
              <a:spcAft>
                <a:spcPts val="0"/>
              </a:spcAft>
              <a:buSzPts val="1800"/>
              <a:buChar char="❏"/>
            </a:pPr>
            <a:r>
              <a:rPr lang="en-GB"/>
              <a:t>Batch learning</a:t>
            </a:r>
            <a:endParaRPr/>
          </a:p>
          <a:p>
            <a:pPr indent="-342900" lvl="0" marL="914400" rtl="0" algn="l">
              <a:spcBef>
                <a:spcPts val="0"/>
              </a:spcBef>
              <a:spcAft>
                <a:spcPts val="0"/>
              </a:spcAft>
              <a:buSzPts val="1800"/>
              <a:buChar char="❏"/>
            </a:pPr>
            <a:r>
              <a:rPr lang="en-GB"/>
              <a:t>Online learning</a:t>
            </a:r>
            <a:endParaRPr/>
          </a:p>
        </p:txBody>
      </p:sp>
      <p:pic>
        <p:nvPicPr>
          <p:cNvPr id="102" name="Google Shape;102;p18"/>
          <p:cNvPicPr preferRelativeResize="0"/>
          <p:nvPr/>
        </p:nvPicPr>
        <p:blipFill rotWithShape="1">
          <a:blip r:embed="rId3">
            <a:alphaModFix/>
          </a:blip>
          <a:srcRect b="13986" l="36554" r="37352" t="50766"/>
          <a:stretch/>
        </p:blipFill>
        <p:spPr>
          <a:xfrm>
            <a:off x="5468125" y="1586950"/>
            <a:ext cx="3364175" cy="255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 Process (contd..)</a:t>
            </a:r>
            <a:endParaRPr/>
          </a:p>
          <a:p>
            <a:pPr indent="0" lvl="0" marL="0" rtl="0" algn="l">
              <a:spcBef>
                <a:spcPts val="0"/>
              </a:spcBef>
              <a:spcAft>
                <a:spcPts val="0"/>
              </a:spcAft>
              <a:buNone/>
            </a:pPr>
            <a:r>
              <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Batch Learning:</a:t>
            </a:r>
            <a:endParaRPr/>
          </a:p>
          <a:p>
            <a:pPr indent="-342900" lvl="0" marL="914400" rtl="0" algn="l">
              <a:spcBef>
                <a:spcPts val="1600"/>
              </a:spcBef>
              <a:spcAft>
                <a:spcPts val="0"/>
              </a:spcAft>
              <a:buSzPts val="1800"/>
              <a:buChar char="❏"/>
            </a:pPr>
            <a:r>
              <a:rPr lang="en-GB"/>
              <a:t>Weight updation occurs after the entire training sample is fed through the network (called one </a:t>
            </a:r>
            <a:r>
              <a:rPr i="1" lang="en-GB">
                <a:solidFill>
                  <a:srgbClr val="0000FF"/>
                </a:solidFill>
              </a:rPr>
              <a:t>epoch</a:t>
            </a:r>
            <a:r>
              <a:rPr lang="en-GB"/>
              <a:t>)</a:t>
            </a:r>
            <a:endParaRPr/>
          </a:p>
          <a:p>
            <a:pPr indent="-342900" lvl="0" marL="914400" rtl="0" algn="l">
              <a:spcBef>
                <a:spcPts val="0"/>
              </a:spcBef>
              <a:spcAft>
                <a:spcPts val="0"/>
              </a:spcAft>
              <a:buSzPts val="1800"/>
              <a:buChar char="❏"/>
            </a:pPr>
            <a:r>
              <a:rPr lang="en-GB"/>
              <a:t>Adjustments of weights are made </a:t>
            </a:r>
            <a:r>
              <a:rPr i="1" lang="en-GB">
                <a:solidFill>
                  <a:srgbClr val="0000FF"/>
                </a:solidFill>
              </a:rPr>
              <a:t>epoch-by-epoch</a:t>
            </a:r>
            <a:r>
              <a:rPr lang="en-GB"/>
              <a:t> basis</a:t>
            </a:r>
            <a:endParaRPr/>
          </a:p>
          <a:p>
            <a:pPr indent="-342900" lvl="0" marL="914400" rtl="0" algn="l">
              <a:spcBef>
                <a:spcPts val="0"/>
              </a:spcBef>
              <a:spcAft>
                <a:spcPts val="0"/>
              </a:spcAft>
              <a:buSzPts val="1800"/>
              <a:buChar char="❏"/>
            </a:pPr>
            <a:r>
              <a:rPr lang="en-GB"/>
              <a:t>Accurate estimation of gradient vector (while using gradient descent method)</a:t>
            </a:r>
            <a:endParaRPr/>
          </a:p>
          <a:p>
            <a:pPr indent="-342900" lvl="0" marL="914400" rtl="0" algn="l">
              <a:spcBef>
                <a:spcPts val="0"/>
              </a:spcBef>
              <a:spcAft>
                <a:spcPts val="0"/>
              </a:spcAft>
              <a:buSzPts val="1800"/>
              <a:buChar char="❏"/>
            </a:pPr>
            <a:r>
              <a:rPr lang="en-GB"/>
              <a:t>Parallelization of process is easy</a:t>
            </a:r>
            <a:endParaRPr/>
          </a:p>
          <a:p>
            <a:pPr indent="-342900" lvl="0" marL="914400" rtl="0" algn="l">
              <a:spcBef>
                <a:spcPts val="0"/>
              </a:spcBef>
              <a:spcAft>
                <a:spcPts val="0"/>
              </a:spcAft>
              <a:buSzPts val="1800"/>
              <a:buChar char="❏"/>
            </a:pPr>
            <a:r>
              <a:rPr lang="en-GB"/>
              <a:t>Demanding in terms of storage</a:t>
            </a:r>
            <a:endParaRPr/>
          </a:p>
          <a:p>
            <a:pPr indent="-342900" lvl="0" marL="914400" rtl="0" algn="l">
              <a:spcBef>
                <a:spcPts val="0"/>
              </a:spcBef>
              <a:spcAft>
                <a:spcPts val="0"/>
              </a:spcAft>
              <a:buSzPts val="1800"/>
              <a:buChar char="❏"/>
            </a:pPr>
            <a:r>
              <a:rPr lang="en-GB"/>
              <a:t>Not very effective in tracking small changes in data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 Process (contd..)</a:t>
            </a:r>
            <a:endParaRPr/>
          </a:p>
          <a:p>
            <a:pPr indent="0" lvl="0" marL="0" rtl="0" algn="l">
              <a:spcBef>
                <a:spcPts val="0"/>
              </a:spcBef>
              <a:spcAft>
                <a:spcPts val="0"/>
              </a:spcAft>
              <a:buNone/>
            </a:pPr>
            <a:r>
              <a:t/>
            </a:r>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Online Learning</a:t>
            </a:r>
            <a:endParaRPr/>
          </a:p>
          <a:p>
            <a:pPr indent="-342900" lvl="0" marL="914400" rtl="0" algn="l">
              <a:spcBef>
                <a:spcPts val="1600"/>
              </a:spcBef>
              <a:spcAft>
                <a:spcPts val="0"/>
              </a:spcAft>
              <a:buSzPts val="1800"/>
              <a:buChar char="❏"/>
            </a:pPr>
            <a:r>
              <a:rPr lang="en-GB"/>
              <a:t>Weight updation occurs </a:t>
            </a:r>
            <a:r>
              <a:rPr i="1" lang="en-GB">
                <a:solidFill>
                  <a:srgbClr val="0000FF"/>
                </a:solidFill>
              </a:rPr>
              <a:t>example-by-example</a:t>
            </a:r>
            <a:r>
              <a:rPr lang="en-GB"/>
              <a:t> basis</a:t>
            </a:r>
            <a:endParaRPr/>
          </a:p>
          <a:p>
            <a:pPr indent="-342900" lvl="0" marL="914400" rtl="0" algn="l">
              <a:spcBef>
                <a:spcPts val="0"/>
              </a:spcBef>
              <a:spcAft>
                <a:spcPts val="0"/>
              </a:spcAft>
              <a:buSzPts val="1800"/>
              <a:buChar char="❏"/>
            </a:pPr>
            <a:r>
              <a:rPr lang="en-GB"/>
              <a:t>Quite simple to implement</a:t>
            </a:r>
            <a:endParaRPr/>
          </a:p>
          <a:p>
            <a:pPr indent="-342900" lvl="0" marL="914400" rtl="0" algn="l">
              <a:spcBef>
                <a:spcPts val="0"/>
              </a:spcBef>
              <a:spcAft>
                <a:spcPts val="0"/>
              </a:spcAft>
              <a:buSzPts val="1800"/>
              <a:buChar char="❏"/>
            </a:pPr>
            <a:r>
              <a:rPr lang="en-GB"/>
              <a:t>Training samples are randomly shuffled at the end of each epoch which generate stochastic nature in learning which is less likely to get stuck into local minima as in case of batch learning</a:t>
            </a:r>
            <a:endParaRPr/>
          </a:p>
          <a:p>
            <a:pPr indent="-342900" lvl="0" marL="914400" rtl="0" algn="l">
              <a:spcBef>
                <a:spcPts val="0"/>
              </a:spcBef>
              <a:spcAft>
                <a:spcPts val="0"/>
              </a:spcAft>
              <a:buSzPts val="1800"/>
              <a:buChar char="❏"/>
            </a:pPr>
            <a:r>
              <a:rPr lang="en-GB"/>
              <a:t>Not quite suitable for </a:t>
            </a:r>
            <a:r>
              <a:rPr lang="en-GB"/>
              <a:t>parallelization</a:t>
            </a:r>
            <a:endParaRPr/>
          </a:p>
          <a:p>
            <a:pPr indent="-342900" lvl="0" marL="914400" rtl="0" algn="l">
              <a:spcBef>
                <a:spcPts val="0"/>
              </a:spcBef>
              <a:spcAft>
                <a:spcPts val="0"/>
              </a:spcAft>
              <a:buSzPts val="1800"/>
              <a:buChar char="❏"/>
            </a:pPr>
            <a:r>
              <a:rPr lang="en-GB"/>
              <a:t>Don’t get affected by data redundancy </a:t>
            </a:r>
            <a:endParaRPr/>
          </a:p>
          <a:p>
            <a:pPr indent="-342900" lvl="0" marL="914400" rtl="0" algn="l">
              <a:spcBef>
                <a:spcPts val="0"/>
              </a:spcBef>
              <a:spcAft>
                <a:spcPts val="0"/>
              </a:spcAft>
              <a:buSzPts val="1800"/>
              <a:buChar char="❏"/>
            </a:pPr>
            <a:r>
              <a:rPr lang="en-GB"/>
              <a:t>Can explore complex patterns in nonstationary data</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Understanding gradient descent</a:t>
            </a:r>
            <a:endParaRPr/>
          </a:p>
        </p:txBody>
      </p:sp>
      <p:sp>
        <p:nvSpPr>
          <p:cNvPr id="120" name="Google Shape;120;p21"/>
          <p:cNvSpPr txBox="1"/>
          <p:nvPr>
            <p:ph idx="1" type="body"/>
          </p:nvPr>
        </p:nvSpPr>
        <p:spPr>
          <a:xfrm>
            <a:off x="311700" y="1152475"/>
            <a:ext cx="4264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algorithm tries to reach the lowest point of a function (could be a line or a surface) as quickly as possible</a:t>
            </a:r>
            <a:endParaRPr/>
          </a:p>
          <a:p>
            <a:pPr indent="0" lvl="0" marL="0" rtl="0" algn="l">
              <a:spcBef>
                <a:spcPts val="1600"/>
              </a:spcBef>
              <a:spcAft>
                <a:spcPts val="0"/>
              </a:spcAft>
              <a:buNone/>
            </a:pPr>
            <a:r>
              <a:rPr lang="en-GB"/>
              <a:t>It needs a starting point to start with</a:t>
            </a:r>
            <a:endParaRPr/>
          </a:p>
          <a:p>
            <a:pPr indent="0" lvl="0" marL="0" rtl="0" algn="l">
              <a:spcBef>
                <a:spcPts val="1600"/>
              </a:spcBef>
              <a:spcAft>
                <a:spcPts val="0"/>
              </a:spcAft>
              <a:buNone/>
            </a:pPr>
            <a:r>
              <a:rPr lang="en-GB"/>
              <a:t>Gradient of the function is found out at that point to find out along which direction the local minima can be found</a:t>
            </a:r>
            <a:endParaRPr/>
          </a:p>
          <a:p>
            <a:pPr indent="0" lvl="0" marL="0" rtl="0" algn="l">
              <a:spcBef>
                <a:spcPts val="1600"/>
              </a:spcBef>
              <a:spcAft>
                <a:spcPts val="1600"/>
              </a:spcAft>
              <a:buNone/>
            </a:pPr>
            <a:r>
              <a:rPr lang="en-GB"/>
              <a:t>The new value is calculated based on the gradient calculation</a:t>
            </a:r>
            <a:endParaRPr/>
          </a:p>
        </p:txBody>
      </p:sp>
      <p:pic>
        <p:nvPicPr>
          <p:cNvPr id="121" name="Google Shape;121;p21"/>
          <p:cNvPicPr preferRelativeResize="0"/>
          <p:nvPr/>
        </p:nvPicPr>
        <p:blipFill rotWithShape="1">
          <a:blip r:embed="rId3">
            <a:alphaModFix/>
          </a:blip>
          <a:srcRect b="0" l="1383" r="2527" t="6820"/>
          <a:stretch/>
        </p:blipFill>
        <p:spPr>
          <a:xfrm>
            <a:off x="4576200" y="1469375"/>
            <a:ext cx="4567800" cy="2651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