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orsiva"/>
      <p:regular r:id="rId18"/>
      <p:bold r:id="rId19"/>
      <p:italic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76AD24-9235-4BD3-B563-BC639C40BBB7}">
  <a:tblStyle styleId="{8476AD24-9235-4BD3-B563-BC639C40BBB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siva-italic.fntdata"/><Relationship Id="rId22" Type="http://schemas.openxmlformats.org/officeDocument/2006/relationships/font" Target="fonts/ProximaNova-regular.fntdata"/><Relationship Id="rId21" Type="http://schemas.openxmlformats.org/officeDocument/2006/relationships/font" Target="fonts/Corsiva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orsiva-bold.fntdata"/><Relationship Id="rId18" Type="http://schemas.openxmlformats.org/officeDocument/2006/relationships/font" Target="fonts/Corsi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35a471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35a471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35a4711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35a4711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a8c4952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a8c4952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235f704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235f704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235f704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235f704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35a471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35a471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ab7ce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ab7ce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ab7cebe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ab7cebe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235f704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235f704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235f704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235f704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2bd3ae3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2bd3ae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Perceptron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bias Node in Perceptron?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deal with cases where all the inputs are zero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810300" y="1937625"/>
            <a:ext cx="305400" cy="3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810300" y="3309225"/>
            <a:ext cx="305400" cy="3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810300" y="2852025"/>
            <a:ext cx="305400" cy="3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810300" y="2394825"/>
            <a:ext cx="305400" cy="3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810300" y="3766425"/>
            <a:ext cx="305400" cy="3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2571750" y="2477800"/>
            <a:ext cx="363900" cy="3741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2571750" y="2935125"/>
            <a:ext cx="363900" cy="374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2"/>
          <p:cNvCxnSpPr>
            <a:stCxn id="151" idx="3"/>
            <a:endCxn id="156" idx="2"/>
          </p:cNvCxnSpPr>
          <p:nvPr/>
        </p:nvCxnSpPr>
        <p:spPr>
          <a:xfrm>
            <a:off x="1115700" y="2107875"/>
            <a:ext cx="1456200" cy="5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2"/>
          <p:cNvCxnSpPr>
            <a:stCxn id="154" idx="3"/>
            <a:endCxn id="156" idx="2"/>
          </p:cNvCxnSpPr>
          <p:nvPr/>
        </p:nvCxnSpPr>
        <p:spPr>
          <a:xfrm>
            <a:off x="1115700" y="2565075"/>
            <a:ext cx="1456200" cy="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2"/>
          <p:cNvCxnSpPr>
            <a:stCxn id="153" idx="3"/>
            <a:endCxn id="156" idx="2"/>
          </p:cNvCxnSpPr>
          <p:nvPr/>
        </p:nvCxnSpPr>
        <p:spPr>
          <a:xfrm flipH="1" rot="10800000">
            <a:off x="1115700" y="2664975"/>
            <a:ext cx="145620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2"/>
          <p:cNvCxnSpPr>
            <a:stCxn id="152" idx="3"/>
            <a:endCxn id="156" idx="2"/>
          </p:cNvCxnSpPr>
          <p:nvPr/>
        </p:nvCxnSpPr>
        <p:spPr>
          <a:xfrm flipH="1" rot="10800000">
            <a:off x="1115700" y="2664975"/>
            <a:ext cx="1456200" cy="8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2"/>
          <p:cNvCxnSpPr>
            <a:stCxn id="155" idx="3"/>
            <a:endCxn id="156" idx="2"/>
          </p:cNvCxnSpPr>
          <p:nvPr/>
        </p:nvCxnSpPr>
        <p:spPr>
          <a:xfrm flipH="1" rot="10800000">
            <a:off x="1115700" y="2664975"/>
            <a:ext cx="1456200" cy="12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2"/>
          <p:cNvCxnSpPr>
            <a:stCxn id="151" idx="3"/>
            <a:endCxn id="157" idx="2"/>
          </p:cNvCxnSpPr>
          <p:nvPr/>
        </p:nvCxnSpPr>
        <p:spPr>
          <a:xfrm>
            <a:off x="1115700" y="2107875"/>
            <a:ext cx="1456200" cy="10143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2"/>
          <p:cNvCxnSpPr>
            <a:stCxn id="154" idx="3"/>
            <a:endCxn id="157" idx="2"/>
          </p:cNvCxnSpPr>
          <p:nvPr/>
        </p:nvCxnSpPr>
        <p:spPr>
          <a:xfrm>
            <a:off x="1115700" y="2565075"/>
            <a:ext cx="1456200" cy="5571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2"/>
          <p:cNvCxnSpPr>
            <a:stCxn id="153" idx="3"/>
            <a:endCxn id="157" idx="2"/>
          </p:cNvCxnSpPr>
          <p:nvPr/>
        </p:nvCxnSpPr>
        <p:spPr>
          <a:xfrm>
            <a:off x="1115700" y="3022275"/>
            <a:ext cx="1456200" cy="999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2"/>
          <p:cNvCxnSpPr>
            <a:stCxn id="155" idx="3"/>
            <a:endCxn id="157" idx="2"/>
          </p:cNvCxnSpPr>
          <p:nvPr/>
        </p:nvCxnSpPr>
        <p:spPr>
          <a:xfrm flipH="1" rot="10800000">
            <a:off x="1115700" y="3122175"/>
            <a:ext cx="1456200" cy="8145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2"/>
          <p:cNvCxnSpPr>
            <a:stCxn id="152" idx="3"/>
            <a:endCxn id="157" idx="2"/>
          </p:cNvCxnSpPr>
          <p:nvPr/>
        </p:nvCxnSpPr>
        <p:spPr>
          <a:xfrm flipH="1" rot="10800000">
            <a:off x="1115700" y="3122175"/>
            <a:ext cx="1456200" cy="3573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2"/>
          <p:cNvCxnSpPr/>
          <p:nvPr/>
        </p:nvCxnSpPr>
        <p:spPr>
          <a:xfrm>
            <a:off x="3158900" y="2677450"/>
            <a:ext cx="5166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2"/>
          <p:cNvCxnSpPr/>
          <p:nvPr/>
        </p:nvCxnSpPr>
        <p:spPr>
          <a:xfrm>
            <a:off x="3158900" y="3134650"/>
            <a:ext cx="5166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2"/>
          <p:cNvSpPr txBox="1"/>
          <p:nvPr/>
        </p:nvSpPr>
        <p:spPr>
          <a:xfrm>
            <a:off x="3699350" y="2524775"/>
            <a:ext cx="927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Output is 0</a:t>
            </a:r>
            <a:endParaRPr sz="1200"/>
          </a:p>
        </p:txBody>
      </p:sp>
      <p:sp>
        <p:nvSpPr>
          <p:cNvPr id="171" name="Google Shape;171;p22"/>
          <p:cNvSpPr txBox="1"/>
          <p:nvPr/>
        </p:nvSpPr>
        <p:spPr>
          <a:xfrm>
            <a:off x="3699350" y="2905775"/>
            <a:ext cx="927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Output is 0</a:t>
            </a:r>
            <a:endParaRPr sz="1200"/>
          </a:p>
        </p:txBody>
      </p:sp>
      <p:sp>
        <p:nvSpPr>
          <p:cNvPr id="172" name="Google Shape;172;p22"/>
          <p:cNvSpPr/>
          <p:nvPr/>
        </p:nvSpPr>
        <p:spPr>
          <a:xfrm>
            <a:off x="5001300" y="1937625"/>
            <a:ext cx="305400" cy="3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5001300" y="3309225"/>
            <a:ext cx="305400" cy="3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5001300" y="2852025"/>
            <a:ext cx="305400" cy="3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5001300" y="2394825"/>
            <a:ext cx="305400" cy="3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5001300" y="3766425"/>
            <a:ext cx="305400" cy="3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6762750" y="2477800"/>
            <a:ext cx="363900" cy="3741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6762750" y="2935125"/>
            <a:ext cx="363900" cy="374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2"/>
          <p:cNvCxnSpPr>
            <a:stCxn id="172" idx="3"/>
            <a:endCxn id="177" idx="2"/>
          </p:cNvCxnSpPr>
          <p:nvPr/>
        </p:nvCxnSpPr>
        <p:spPr>
          <a:xfrm>
            <a:off x="5306700" y="2107875"/>
            <a:ext cx="1456200" cy="5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2"/>
          <p:cNvCxnSpPr>
            <a:stCxn id="175" idx="3"/>
            <a:endCxn id="177" idx="2"/>
          </p:cNvCxnSpPr>
          <p:nvPr/>
        </p:nvCxnSpPr>
        <p:spPr>
          <a:xfrm>
            <a:off x="5306700" y="2565075"/>
            <a:ext cx="1456200" cy="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2"/>
          <p:cNvCxnSpPr>
            <a:stCxn id="174" idx="3"/>
            <a:endCxn id="177" idx="2"/>
          </p:cNvCxnSpPr>
          <p:nvPr/>
        </p:nvCxnSpPr>
        <p:spPr>
          <a:xfrm flipH="1" rot="10800000">
            <a:off x="5306700" y="2664975"/>
            <a:ext cx="145620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2"/>
          <p:cNvCxnSpPr>
            <a:stCxn id="173" idx="3"/>
            <a:endCxn id="177" idx="2"/>
          </p:cNvCxnSpPr>
          <p:nvPr/>
        </p:nvCxnSpPr>
        <p:spPr>
          <a:xfrm flipH="1" rot="10800000">
            <a:off x="5306700" y="2664975"/>
            <a:ext cx="1456200" cy="8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2"/>
          <p:cNvCxnSpPr>
            <a:stCxn id="176" idx="3"/>
            <a:endCxn id="177" idx="2"/>
          </p:cNvCxnSpPr>
          <p:nvPr/>
        </p:nvCxnSpPr>
        <p:spPr>
          <a:xfrm flipH="1" rot="10800000">
            <a:off x="5306700" y="2664975"/>
            <a:ext cx="1456200" cy="12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2"/>
          <p:cNvCxnSpPr>
            <a:stCxn id="172" idx="3"/>
            <a:endCxn id="178" idx="2"/>
          </p:cNvCxnSpPr>
          <p:nvPr/>
        </p:nvCxnSpPr>
        <p:spPr>
          <a:xfrm>
            <a:off x="5306700" y="2107875"/>
            <a:ext cx="1456200" cy="10143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2"/>
          <p:cNvCxnSpPr>
            <a:stCxn id="175" idx="3"/>
            <a:endCxn id="178" idx="2"/>
          </p:cNvCxnSpPr>
          <p:nvPr/>
        </p:nvCxnSpPr>
        <p:spPr>
          <a:xfrm>
            <a:off x="5306700" y="2565075"/>
            <a:ext cx="1456200" cy="5571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2"/>
          <p:cNvCxnSpPr>
            <a:stCxn id="174" idx="3"/>
            <a:endCxn id="178" idx="2"/>
          </p:cNvCxnSpPr>
          <p:nvPr/>
        </p:nvCxnSpPr>
        <p:spPr>
          <a:xfrm>
            <a:off x="5306700" y="3022275"/>
            <a:ext cx="1456200" cy="999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2"/>
          <p:cNvCxnSpPr>
            <a:stCxn id="176" idx="3"/>
            <a:endCxn id="178" idx="2"/>
          </p:cNvCxnSpPr>
          <p:nvPr/>
        </p:nvCxnSpPr>
        <p:spPr>
          <a:xfrm flipH="1" rot="10800000">
            <a:off x="5306700" y="3122175"/>
            <a:ext cx="1456200" cy="8145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2"/>
          <p:cNvCxnSpPr>
            <a:stCxn id="173" idx="3"/>
            <a:endCxn id="178" idx="2"/>
          </p:cNvCxnSpPr>
          <p:nvPr/>
        </p:nvCxnSpPr>
        <p:spPr>
          <a:xfrm flipH="1" rot="10800000">
            <a:off x="5306700" y="3122175"/>
            <a:ext cx="1456200" cy="3573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2"/>
          <p:cNvCxnSpPr/>
          <p:nvPr/>
        </p:nvCxnSpPr>
        <p:spPr>
          <a:xfrm>
            <a:off x="7197500" y="2677450"/>
            <a:ext cx="5166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2"/>
          <p:cNvCxnSpPr/>
          <p:nvPr/>
        </p:nvCxnSpPr>
        <p:spPr>
          <a:xfrm>
            <a:off x="7197500" y="3134650"/>
            <a:ext cx="5166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2"/>
          <p:cNvSpPr/>
          <p:nvPr/>
        </p:nvSpPr>
        <p:spPr>
          <a:xfrm>
            <a:off x="6129925" y="1737975"/>
            <a:ext cx="211500" cy="1995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22"/>
          <p:cNvCxnSpPr>
            <a:stCxn id="191" idx="5"/>
            <a:endCxn id="177" idx="2"/>
          </p:cNvCxnSpPr>
          <p:nvPr/>
        </p:nvCxnSpPr>
        <p:spPr>
          <a:xfrm>
            <a:off x="6310452" y="1908259"/>
            <a:ext cx="452400" cy="75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2"/>
          <p:cNvCxnSpPr>
            <a:stCxn id="191" idx="4"/>
            <a:endCxn id="178" idx="2"/>
          </p:cNvCxnSpPr>
          <p:nvPr/>
        </p:nvCxnSpPr>
        <p:spPr>
          <a:xfrm>
            <a:off x="6235675" y="1937475"/>
            <a:ext cx="527100" cy="118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2"/>
          <p:cNvSpPr txBox="1"/>
          <p:nvPr/>
        </p:nvSpPr>
        <p:spPr>
          <a:xfrm>
            <a:off x="7661750" y="2524775"/>
            <a:ext cx="14562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Output is nonzero</a:t>
            </a:r>
            <a:endParaRPr sz="1200"/>
          </a:p>
        </p:txBody>
      </p:sp>
      <p:sp>
        <p:nvSpPr>
          <p:cNvPr id="195" name="Google Shape;195;p22"/>
          <p:cNvSpPr txBox="1"/>
          <p:nvPr/>
        </p:nvSpPr>
        <p:spPr>
          <a:xfrm>
            <a:off x="7661750" y="2905775"/>
            <a:ext cx="14562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Output is nonzero</a:t>
            </a:r>
            <a:endParaRPr sz="1200"/>
          </a:p>
        </p:txBody>
      </p:sp>
      <p:sp>
        <p:nvSpPr>
          <p:cNvPr id="196" name="Google Shape;196;p22"/>
          <p:cNvSpPr txBox="1"/>
          <p:nvPr/>
        </p:nvSpPr>
        <p:spPr>
          <a:xfrm>
            <a:off x="1726250" y="4121850"/>
            <a:ext cx="2466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Forcefully sending the line through origin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5764850" y="4121850"/>
            <a:ext cx="2466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Flexible to adjust the line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6298250" y="1531050"/>
            <a:ext cx="2466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Bias Node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Major problem with simple perceptron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311700" y="1152475"/>
            <a:ext cx="85206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perceptron fails to classify classes which are NOT linearly separable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It fails for a dataset as simple as XOR gate</a:t>
            </a:r>
            <a:endParaRPr/>
          </a:p>
        </p:txBody>
      </p:sp>
      <p:graphicFrame>
        <p:nvGraphicFramePr>
          <p:cNvPr id="205" name="Google Shape;205;p23"/>
          <p:cNvGraphicFramePr/>
          <p:nvPr/>
        </p:nvGraphicFramePr>
        <p:xfrm>
          <a:off x="921575" y="236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{8476AD24-9235-4BD3-B563-BC639C40BBB7}</a:tableStyleId>
              </a:tblPr>
              <a:tblGrid>
                <a:gridCol w="675375"/>
                <a:gridCol w="660675"/>
                <a:gridCol w="715450"/>
              </a:tblGrid>
              <a:tr h="437775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IP1​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IP2​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</a:rPr>
                        <a:t>OP​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6C"/>
                    </a:solidFill>
                  </a:tcPr>
                </a:tc>
              </a:tr>
              <a:tr h="420275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80"/>
                          </a:solidFill>
                        </a:rPr>
                        <a:t>0​</a:t>
                      </a:r>
                      <a:endParaRPr>
                        <a:solidFill>
                          <a:srgbClr val="000080"/>
                        </a:solidFill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80"/>
                          </a:solidFill>
                        </a:rPr>
                        <a:t>0​</a:t>
                      </a:r>
                      <a:endParaRPr>
                        <a:solidFill>
                          <a:srgbClr val="000080"/>
                        </a:solidFill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80"/>
                          </a:solidFill>
                        </a:rPr>
                        <a:t>0​</a:t>
                      </a:r>
                      <a:endParaRPr>
                        <a:solidFill>
                          <a:srgbClr val="000080"/>
                        </a:solidFill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D4"/>
                    </a:solidFill>
                  </a:tcPr>
                </a:tc>
              </a:tr>
              <a:tr h="420275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80"/>
                          </a:solidFill>
                        </a:rPr>
                        <a:t>0​</a:t>
                      </a:r>
                      <a:endParaRPr>
                        <a:solidFill>
                          <a:srgbClr val="000080"/>
                        </a:solidFill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80"/>
                          </a:solidFill>
                        </a:rPr>
                        <a:t>1​</a:t>
                      </a:r>
                      <a:endParaRPr>
                        <a:solidFill>
                          <a:srgbClr val="000080"/>
                        </a:solidFill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80"/>
                          </a:solidFill>
                        </a:rPr>
                        <a:t>1​</a:t>
                      </a:r>
                      <a:endParaRPr>
                        <a:solidFill>
                          <a:srgbClr val="000080"/>
                        </a:solidFill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B"/>
                    </a:solidFill>
                  </a:tcPr>
                </a:tc>
              </a:tr>
              <a:tr h="420275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80"/>
                          </a:solidFill>
                        </a:rPr>
                        <a:t>1​</a:t>
                      </a:r>
                      <a:endParaRPr>
                        <a:solidFill>
                          <a:srgbClr val="000080"/>
                        </a:solidFill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80"/>
                          </a:solidFill>
                        </a:rPr>
                        <a:t>0​</a:t>
                      </a:r>
                      <a:endParaRPr>
                        <a:solidFill>
                          <a:srgbClr val="000080"/>
                        </a:solidFill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80"/>
                          </a:solidFill>
                        </a:rPr>
                        <a:t>1​</a:t>
                      </a:r>
                      <a:endParaRPr>
                        <a:solidFill>
                          <a:srgbClr val="000080"/>
                        </a:solidFill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D4"/>
                    </a:solidFill>
                  </a:tcPr>
                </a:tc>
              </a:tr>
              <a:tr h="420275"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80"/>
                          </a:solidFill>
                        </a:rPr>
                        <a:t>1​</a:t>
                      </a:r>
                      <a:endParaRPr>
                        <a:solidFill>
                          <a:srgbClr val="000080"/>
                        </a:solidFill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80"/>
                          </a:solidFill>
                        </a:rPr>
                        <a:t>1​</a:t>
                      </a:r>
                      <a:endParaRPr>
                        <a:solidFill>
                          <a:srgbClr val="000080"/>
                        </a:solidFill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80"/>
                          </a:solidFill>
                        </a:rPr>
                        <a:t>0​</a:t>
                      </a:r>
                      <a:endParaRPr>
                        <a:solidFill>
                          <a:srgbClr val="000080"/>
                        </a:solidFill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B"/>
                    </a:solidFill>
                  </a:tcPr>
                </a:tc>
              </a:tr>
            </a:tbl>
          </a:graphicData>
        </a:graphic>
      </p:graphicFrame>
      <p:cxnSp>
        <p:nvCxnSpPr>
          <p:cNvPr id="206" name="Google Shape;206;p23"/>
          <p:cNvCxnSpPr/>
          <p:nvPr/>
        </p:nvCxnSpPr>
        <p:spPr>
          <a:xfrm>
            <a:off x="4059475" y="2390650"/>
            <a:ext cx="0" cy="20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3"/>
          <p:cNvCxnSpPr/>
          <p:nvPr/>
        </p:nvCxnSpPr>
        <p:spPr>
          <a:xfrm flipH="1" rot="10800000">
            <a:off x="3765900" y="4069950"/>
            <a:ext cx="21138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3"/>
          <p:cNvCxnSpPr/>
          <p:nvPr/>
        </p:nvCxnSpPr>
        <p:spPr>
          <a:xfrm flipH="1" rot="10800000">
            <a:off x="3994500" y="2695950"/>
            <a:ext cx="15330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3"/>
          <p:cNvCxnSpPr/>
          <p:nvPr/>
        </p:nvCxnSpPr>
        <p:spPr>
          <a:xfrm>
            <a:off x="5527375" y="2684225"/>
            <a:ext cx="0" cy="16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3"/>
          <p:cNvSpPr/>
          <p:nvPr/>
        </p:nvSpPr>
        <p:spPr>
          <a:xfrm>
            <a:off x="3988975" y="2626650"/>
            <a:ext cx="141000" cy="152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5462725" y="3996450"/>
            <a:ext cx="141000" cy="152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3959725" y="3961200"/>
            <a:ext cx="199500" cy="2232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5433475" y="2591400"/>
            <a:ext cx="199500" cy="2232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6283025" y="2710050"/>
            <a:ext cx="2437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LINEAR plane can effectively separate the two classes and hence even after infinite run, simple perceptron will fail to classify the two classes </a:t>
            </a:r>
            <a:r>
              <a:rPr lang="en-GB"/>
              <a:t>accurately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Brief History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idea was first presented by McCulloch and Pitt in 1943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was also called linear threshold gate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Was capable of producing binary output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Weights and thresholds were fixed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Rosenblatt in 1950 produced perceptron which could modify the weights through iterative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structure (</a:t>
            </a:r>
            <a:r>
              <a:rPr lang="en-GB"/>
              <a:t>McCulloch and Pitt)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42455" l="38917" r="36553" t="29219"/>
          <a:stretch/>
        </p:blipFill>
        <p:spPr>
          <a:xfrm>
            <a:off x="616500" y="1381075"/>
            <a:ext cx="2424974" cy="157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7274" l="31594" r="29620" t="61889"/>
          <a:stretch/>
        </p:blipFill>
        <p:spPr>
          <a:xfrm>
            <a:off x="3498675" y="1533475"/>
            <a:ext cx="4204049" cy="18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3743275"/>
            <a:ext cx="85206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weights are not updated in their perceptron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 of McCulloch and Pitts model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093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compared with human neurons, McCulloch and Pitts model suffers from quite a few limitations such as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Only binary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Biological neurons send sequence of pulses encoding information whereas McCulloch and Pitts model quite </a:t>
            </a:r>
            <a:r>
              <a:rPr lang="en-GB"/>
              <a:t>primitive</a:t>
            </a:r>
            <a:r>
              <a:rPr lang="en-GB"/>
              <a:t> in this respect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Excitatory or Inhibitory neurons are still there in our biological system whose weights </a:t>
            </a:r>
            <a:r>
              <a:rPr lang="en-GB"/>
              <a:t>do not</a:t>
            </a:r>
            <a:r>
              <a:rPr lang="en-GB"/>
              <a:t> change sign but this constraint is not there in McCulloch and Pitts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Perceptron update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434953" y="1968201"/>
            <a:ext cx="1381000" cy="1878675"/>
          </a:xfrm>
          <a:custGeom>
            <a:rect b="b" l="l" r="r" t="t"/>
            <a:pathLst>
              <a:path extrusionOk="0" h="75147" w="55240">
                <a:moveTo>
                  <a:pt x="19626" y="27705"/>
                </a:moveTo>
                <a:cubicBezTo>
                  <a:pt x="19626" y="16429"/>
                  <a:pt x="28611" y="3098"/>
                  <a:pt x="39551" y="366"/>
                </a:cubicBezTo>
                <a:cubicBezTo>
                  <a:pt x="45413" y="-1098"/>
                  <a:pt x="53375" y="4235"/>
                  <a:pt x="54843" y="10096"/>
                </a:cubicBezTo>
                <a:cubicBezTo>
                  <a:pt x="57135" y="19251"/>
                  <a:pt x="48154" y="27747"/>
                  <a:pt x="44648" y="36509"/>
                </a:cubicBezTo>
                <a:cubicBezTo>
                  <a:pt x="41835" y="43540"/>
                  <a:pt x="43398" y="51976"/>
                  <a:pt x="40014" y="58751"/>
                </a:cubicBezTo>
                <a:cubicBezTo>
                  <a:pt x="38289" y="62205"/>
                  <a:pt x="33837" y="63386"/>
                  <a:pt x="30747" y="65702"/>
                </a:cubicBezTo>
                <a:cubicBezTo>
                  <a:pt x="23322" y="71269"/>
                  <a:pt x="13338" y="76756"/>
                  <a:pt x="4334" y="74506"/>
                </a:cubicBezTo>
                <a:cubicBezTo>
                  <a:pt x="-2261" y="72858"/>
                  <a:pt x="-208" y="59555"/>
                  <a:pt x="3871" y="54117"/>
                </a:cubicBezTo>
                <a:cubicBezTo>
                  <a:pt x="6297" y="50883"/>
                  <a:pt x="10250" y="49011"/>
                  <a:pt x="12675" y="45777"/>
                </a:cubicBezTo>
                <a:cubicBezTo>
                  <a:pt x="15653" y="41805"/>
                  <a:pt x="12859" y="35765"/>
                  <a:pt x="14065" y="30949"/>
                </a:cubicBezTo>
                <a:cubicBezTo>
                  <a:pt x="14680" y="28491"/>
                  <a:pt x="17823" y="27447"/>
                  <a:pt x="20089" y="263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7" name="Google Shape;87;p17"/>
          <p:cNvCxnSpPr/>
          <p:nvPr/>
        </p:nvCxnSpPr>
        <p:spPr>
          <a:xfrm flipH="1">
            <a:off x="972950" y="1687725"/>
            <a:ext cx="1207500" cy="2258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8" name="Google Shape;88;p17"/>
          <p:cNvSpPr/>
          <p:nvPr/>
        </p:nvSpPr>
        <p:spPr>
          <a:xfrm>
            <a:off x="370823" y="1617617"/>
            <a:ext cx="1404075" cy="1872725"/>
          </a:xfrm>
          <a:custGeom>
            <a:rect b="b" l="l" r="r" t="t"/>
            <a:pathLst>
              <a:path extrusionOk="0" h="74909" w="56163">
                <a:moveTo>
                  <a:pt x="34748" y="33366"/>
                </a:moveTo>
                <a:cubicBezTo>
                  <a:pt x="38301" y="33366"/>
                  <a:pt x="42228" y="34953"/>
                  <a:pt x="45406" y="33366"/>
                </a:cubicBezTo>
                <a:cubicBezTo>
                  <a:pt x="52702" y="29722"/>
                  <a:pt x="57582" y="19035"/>
                  <a:pt x="55601" y="11124"/>
                </a:cubicBezTo>
                <a:cubicBezTo>
                  <a:pt x="53586" y="3076"/>
                  <a:pt x="40598" y="-2152"/>
                  <a:pt x="32895" y="930"/>
                </a:cubicBezTo>
                <a:cubicBezTo>
                  <a:pt x="21841" y="5352"/>
                  <a:pt x="11175" y="14658"/>
                  <a:pt x="7409" y="25952"/>
                </a:cubicBezTo>
                <a:cubicBezTo>
                  <a:pt x="4525" y="34602"/>
                  <a:pt x="8692" y="44445"/>
                  <a:pt x="6482" y="53292"/>
                </a:cubicBezTo>
                <a:cubicBezTo>
                  <a:pt x="4990" y="59263"/>
                  <a:pt x="-2493" y="65779"/>
                  <a:pt x="922" y="70900"/>
                </a:cubicBezTo>
                <a:cubicBezTo>
                  <a:pt x="7783" y="81187"/>
                  <a:pt x="31082" y="69407"/>
                  <a:pt x="35675" y="57926"/>
                </a:cubicBezTo>
                <a:cubicBezTo>
                  <a:pt x="37512" y="53334"/>
                  <a:pt x="38883" y="47211"/>
                  <a:pt x="36139" y="43097"/>
                </a:cubicBezTo>
                <a:cubicBezTo>
                  <a:pt x="34337" y="40395"/>
                  <a:pt x="30166" y="36995"/>
                  <a:pt x="31968" y="34293"/>
                </a:cubicBezTo>
                <a:cubicBezTo>
                  <a:pt x="32675" y="33233"/>
                  <a:pt x="34401" y="33366"/>
                  <a:pt x="35675" y="3336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Google Shape;89;p17"/>
          <p:cNvSpPr txBox="1"/>
          <p:nvPr/>
        </p:nvSpPr>
        <p:spPr>
          <a:xfrm>
            <a:off x="718225" y="2278025"/>
            <a:ext cx="451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rsiva"/>
                <a:ea typeface="Corsiva"/>
                <a:cs typeface="Corsiva"/>
                <a:sym typeface="Corsiva"/>
              </a:rPr>
              <a:t>C1</a:t>
            </a:r>
            <a:endParaRPr sz="1800"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937425" y="2735225"/>
            <a:ext cx="451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rsiva"/>
                <a:ea typeface="Corsiva"/>
                <a:cs typeface="Corsiva"/>
                <a:sym typeface="Corsiva"/>
              </a:rPr>
              <a:t>C2</a:t>
            </a:r>
            <a:endParaRPr sz="1800"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768675" y="1316500"/>
            <a:ext cx="1552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Separating plane</a:t>
            </a:r>
            <a:endParaRPr/>
          </a:p>
        </p:txBody>
      </p:sp>
      <p:cxnSp>
        <p:nvCxnSpPr>
          <p:cNvPr id="92" name="Google Shape;92;p17"/>
          <p:cNvCxnSpPr>
            <a:endCxn id="91" idx="1"/>
          </p:cNvCxnSpPr>
          <p:nvPr/>
        </p:nvCxnSpPr>
        <p:spPr>
          <a:xfrm flipH="1" rot="10800000">
            <a:off x="2247275" y="1478650"/>
            <a:ext cx="521400" cy="2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7"/>
          <p:cNvSpPr txBox="1"/>
          <p:nvPr/>
        </p:nvSpPr>
        <p:spPr>
          <a:xfrm>
            <a:off x="4905625" y="1364650"/>
            <a:ext cx="39273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a perceptron classifies instances correctly after n iterations, following conditions related to weights will apply</a:t>
            </a:r>
            <a:endParaRPr/>
          </a:p>
        </p:txBody>
      </p:sp>
      <p:pic>
        <p:nvPicPr>
          <p:cNvPr descr="\textbf{w}(n+1)=\textbf{w}(n)" id="94" name="Google Shape;94;p1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174" y="2244900"/>
            <a:ext cx="2167126" cy="49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bf{w}(n)^T\textbf{x}(n)&gt;0\ and \ \textbf{x}(n)\in C1" id="95" name="Google Shape;95;p1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249" y="3003100"/>
            <a:ext cx="2568704" cy="32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bf{w}(n)^T\textbf{x}(n)\leq0\ and \ \textbf{x}(n)\in C2" id="96" name="Google Shape;96;p1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4249" y="3003100"/>
            <a:ext cx="2568704" cy="32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7"/>
          <p:cNvCxnSpPr>
            <a:endCxn id="95" idx="0"/>
          </p:cNvCxnSpPr>
          <p:nvPr/>
        </p:nvCxnSpPr>
        <p:spPr>
          <a:xfrm flipH="1">
            <a:off x="4720601" y="2750800"/>
            <a:ext cx="10938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>
            <a:endCxn id="96" idx="0"/>
          </p:cNvCxnSpPr>
          <p:nvPr/>
        </p:nvCxnSpPr>
        <p:spPr>
          <a:xfrm>
            <a:off x="6413801" y="2732800"/>
            <a:ext cx="13548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\textbf{w}(n+1)=\textbf{w}(n)-\eta(n)\textbf{x}(n),\ if\  \textbf{w}(n)^T\textbf{x}(n)&gt;0\ and\ x(n)\in C2" id="99" name="Google Shape;99;p1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0900" y="3846875"/>
            <a:ext cx="6024626" cy="3614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extbf{w}(n+1)=\textbf{w}(n)+\eta(n)\textbf{x}(n),\ if\  \textbf{w}(n)^T\textbf{x}(n)\leq0\ and\ x(n)\in C1" id="100" name="Google Shape;100;p1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2050" y="4337525"/>
            <a:ext cx="6024624" cy="36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4411325" y="3327450"/>
            <a:ext cx="33966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155CC"/>
                </a:solidFill>
                <a:latin typeface="Impact"/>
                <a:ea typeface="Impact"/>
                <a:cs typeface="Impact"/>
                <a:sym typeface="Impact"/>
              </a:rPr>
              <a:t>Otherwise</a:t>
            </a:r>
            <a:endParaRPr sz="1800">
              <a:solidFill>
                <a:srgbClr val="1155CC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Perceptron convergence theorem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762075"/>
            <a:ext cx="85206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If the classes are linearly separable, then irrespective of initialization, the model will find the optimal separating plane within a finite number of iterations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structure (Rosenblatt)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42455" l="38917" r="36553" t="29219"/>
          <a:stretch/>
        </p:blipFill>
        <p:spPr>
          <a:xfrm>
            <a:off x="616500" y="1381075"/>
            <a:ext cx="2424974" cy="157432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3438475"/>
            <a:ext cx="85206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weights are updated in each iteration based on the following equation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0600" y="4191000"/>
            <a:ext cx="3549200" cy="306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9"/>
          <p:cNvCxnSpPr/>
          <p:nvPr/>
        </p:nvCxnSpPr>
        <p:spPr>
          <a:xfrm flipH="1" rot="10800000">
            <a:off x="4901950" y="4030050"/>
            <a:ext cx="23580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5149400" y="4029950"/>
            <a:ext cx="203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9"/>
          <p:cNvSpPr txBox="1"/>
          <p:nvPr/>
        </p:nvSpPr>
        <p:spPr>
          <a:xfrm>
            <a:off x="7212300" y="3824150"/>
            <a:ext cx="15909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Learning Rate</a:t>
            </a:r>
            <a:endParaRPr sz="1200"/>
          </a:p>
        </p:txBody>
      </p:sp>
      <p:cxnSp>
        <p:nvCxnSpPr>
          <p:cNvPr id="119" name="Google Shape;119;p19"/>
          <p:cNvCxnSpPr/>
          <p:nvPr/>
        </p:nvCxnSpPr>
        <p:spPr>
          <a:xfrm>
            <a:off x="6057500" y="4348125"/>
            <a:ext cx="11304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 txBox="1"/>
          <p:nvPr/>
        </p:nvSpPr>
        <p:spPr>
          <a:xfrm>
            <a:off x="7212300" y="4128950"/>
            <a:ext cx="808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Input</a:t>
            </a:r>
            <a:endParaRPr sz="1200"/>
          </a:p>
        </p:txBody>
      </p:sp>
      <p:cxnSp>
        <p:nvCxnSpPr>
          <p:cNvPr id="121" name="Google Shape;121;p19"/>
          <p:cNvCxnSpPr/>
          <p:nvPr/>
        </p:nvCxnSpPr>
        <p:spPr>
          <a:xfrm flipH="1" rot="10800000">
            <a:off x="5759000" y="4630850"/>
            <a:ext cx="1428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9"/>
          <p:cNvCxnSpPr/>
          <p:nvPr/>
        </p:nvCxnSpPr>
        <p:spPr>
          <a:xfrm>
            <a:off x="5632525" y="4524875"/>
            <a:ext cx="129600" cy="1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9"/>
          <p:cNvSpPr txBox="1"/>
          <p:nvPr/>
        </p:nvSpPr>
        <p:spPr>
          <a:xfrm>
            <a:off x="7212300" y="4433750"/>
            <a:ext cx="1620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Actual Output</a:t>
            </a:r>
            <a:endParaRPr sz="1200"/>
          </a:p>
        </p:txBody>
      </p:sp>
      <p:cxnSp>
        <p:nvCxnSpPr>
          <p:cNvPr id="124" name="Google Shape;124;p19"/>
          <p:cNvCxnSpPr/>
          <p:nvPr/>
        </p:nvCxnSpPr>
        <p:spPr>
          <a:xfrm>
            <a:off x="5408625" y="4860300"/>
            <a:ext cx="17793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9"/>
          <p:cNvCxnSpPr/>
          <p:nvPr/>
        </p:nvCxnSpPr>
        <p:spPr>
          <a:xfrm>
            <a:off x="5149400" y="4489525"/>
            <a:ext cx="259200" cy="3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9"/>
          <p:cNvSpPr txBox="1"/>
          <p:nvPr/>
        </p:nvSpPr>
        <p:spPr>
          <a:xfrm>
            <a:off x="7212300" y="4662350"/>
            <a:ext cx="15909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Desired Output</a:t>
            </a:r>
            <a:endParaRPr sz="1200"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5">
            <a:alphaModFix/>
          </a:blip>
          <a:srcRect b="21468" l="38087" r="36556" t="52179"/>
          <a:stretch/>
        </p:blipFill>
        <p:spPr>
          <a:xfrm>
            <a:off x="3412750" y="1152475"/>
            <a:ext cx="3912227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959900" y="2752675"/>
            <a:ext cx="31824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An extra bias term was added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structure (Rosenblatt)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Rosenblatt built the perceptron by merging two concepts: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McCulloch and Pitts linear threshold gate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Hebbian learning of weight adjustment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Similar to our nerve cell, the neuron should fire (or send a signal) if the output of activation function is above the threshold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Rosenblatt’s perceptron was very much appreciated and it opened up new area of active research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Doing classification with simple Perceptron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152475"/>
            <a:ext cx="85206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 simple perceptron can do classification in two ways as shown below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21468" l="38087" r="36556" t="52179"/>
          <a:stretch/>
        </p:blipFill>
        <p:spPr>
          <a:xfrm>
            <a:off x="440950" y="1838275"/>
            <a:ext cx="3912227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1283050" y="4231850"/>
            <a:ext cx="2509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By using some threshold value(s)</a:t>
            </a:r>
            <a:endParaRPr sz="1200"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22810" l="37803" r="34096" t="45286"/>
          <a:stretch/>
        </p:blipFill>
        <p:spPr>
          <a:xfrm>
            <a:off x="4558250" y="1822725"/>
            <a:ext cx="358122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5093050" y="4231850"/>
            <a:ext cx="2509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By using softmax algorithm for a fully connected network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